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5" r:id="rId3"/>
    <p:sldId id="257" r:id="rId4"/>
    <p:sldId id="269" r:id="rId5"/>
    <p:sldId id="268" r:id="rId6"/>
    <p:sldId id="270" r:id="rId7"/>
    <p:sldId id="271" r:id="rId8"/>
    <p:sldId id="272" r:id="rId9"/>
    <p:sldId id="273" r:id="rId10"/>
    <p:sldId id="274" r:id="rId11"/>
    <p:sldId id="275" r:id="rId12"/>
    <p:sldId id="276" r:id="rId13"/>
    <p:sldId id="278" r:id="rId14"/>
    <p:sldId id="279" r:id="rId15"/>
    <p:sldId id="280" r:id="rId16"/>
    <p:sldId id="281" r:id="rId17"/>
    <p:sldId id="277" r:id="rId18"/>
    <p:sldId id="282" r:id="rId19"/>
    <p:sldId id="263" r:id="rId20"/>
    <p:sldId id="267"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4236" autoAdjust="0"/>
  </p:normalViewPr>
  <p:slideViewPr>
    <p:cSldViewPr>
      <p:cViewPr varScale="1">
        <p:scale>
          <a:sx n="74" d="100"/>
          <a:sy n="74" d="100"/>
        </p:scale>
        <p:origin x="-1680" y="-7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8166A5-541F-4BA8-BCF4-E909444445AA}" type="datetimeFigureOut">
              <a:rPr lang="en-US" smtClean="0"/>
              <a:t>3/7/2019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9AB19-D23B-4265-8153-32DA31A5A584}" type="slidenum">
              <a:rPr lang="en-US" smtClean="0"/>
              <a:t>‹#›</a:t>
            </a:fld>
            <a:endParaRPr lang="en-US"/>
          </a:p>
        </p:txBody>
      </p:sp>
    </p:spTree>
    <p:extLst>
      <p:ext uri="{BB962C8B-B14F-4D97-AF65-F5344CB8AC3E}">
        <p14:creationId xmlns:p14="http://schemas.microsoft.com/office/powerpoint/2010/main" val="3180981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prosci.com/change-management/thought-leadership-library/adkar-model-awareness" TargetMode="External"/><Relationship Id="rId7" Type="http://schemas.openxmlformats.org/officeDocument/2006/relationships/hyperlink" Target="https://www.prosci.com/change-management/thought-leadership-library/adkar-model-reinforcement"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prosci.com/change-management/thought-leadership-library/adkar-model-ability" TargetMode="External"/><Relationship Id="rId5" Type="http://schemas.openxmlformats.org/officeDocument/2006/relationships/hyperlink" Target="https://www.prosci.com/change-management/thought-leadership-library/adkar-model-knowledge" TargetMode="External"/><Relationship Id="rId4" Type="http://schemas.openxmlformats.org/officeDocument/2006/relationships/hyperlink" Target="https://www.prosci.com/change-management/thought-leadership-library/adkar-model-desir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r>
              <a:rPr lang="en-US" b="1" dirty="0" smtClean="0"/>
              <a:t>To identify training we first need to understand the change. Walk the participants through the</a:t>
            </a:r>
            <a:r>
              <a:rPr lang="en-US" b="1" baseline="0" dirty="0" smtClean="0"/>
              <a:t> three major aspects of a change and how training impacts each</a:t>
            </a:r>
            <a:endParaRPr lang="en-US" b="1" dirty="0" smtClean="0"/>
          </a:p>
          <a:p>
            <a:endParaRPr lang="en-US" b="1" dirty="0" smtClean="0"/>
          </a:p>
          <a:p>
            <a:r>
              <a:rPr lang="en-US" b="1" dirty="0" smtClean="0"/>
              <a:t>Specific</a:t>
            </a:r>
            <a:r>
              <a:rPr lang="en-US" dirty="0" smtClean="0"/>
              <a:t> – The CCR Request needs to be accurate and leave no doubt as to what the CCR will achieve.</a:t>
            </a:r>
          </a:p>
          <a:p>
            <a:r>
              <a:rPr lang="en-US" b="1" dirty="0" smtClean="0"/>
              <a:t> Measurable</a:t>
            </a:r>
            <a:r>
              <a:rPr lang="en-US" dirty="0" smtClean="0"/>
              <a:t> – How will the system owner know when the project is complete.</a:t>
            </a:r>
          </a:p>
          <a:p>
            <a:r>
              <a:rPr lang="en-US" b="1" dirty="0" smtClean="0"/>
              <a:t> Achievable</a:t>
            </a:r>
            <a:r>
              <a:rPr lang="en-US" dirty="0" smtClean="0"/>
              <a:t> – Make the </a:t>
            </a:r>
            <a:r>
              <a:rPr lang="en-US" dirty="0" err="1" smtClean="0"/>
              <a:t>CCRas</a:t>
            </a:r>
            <a:r>
              <a:rPr lang="en-US" dirty="0" smtClean="0"/>
              <a:t> small as possible after all it is easier to eat an elephant one bite at a time. It is far easier to manage a few smaller CCRs than one big one.</a:t>
            </a:r>
          </a:p>
          <a:p>
            <a:r>
              <a:rPr lang="en-US" b="1" dirty="0" smtClean="0"/>
              <a:t> Realistic</a:t>
            </a:r>
            <a:r>
              <a:rPr lang="en-US" dirty="0" smtClean="0"/>
              <a:t> – Make the CCR easy to deliver, if it is over complicated then it is likely to hit problems and run over budget, be delivered late or of poor quality.</a:t>
            </a:r>
          </a:p>
          <a:p>
            <a:r>
              <a:rPr lang="en-US" b="1" dirty="0" smtClean="0"/>
              <a:t>Timely</a:t>
            </a:r>
            <a:r>
              <a:rPr lang="en-US" dirty="0" smtClean="0"/>
              <a:t> – Does the CCR have to be complete by a certain date? If so put it in the scope that the project has to be complete by that date.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a:t>
            </a:fld>
            <a:endParaRPr lang="en-US"/>
          </a:p>
        </p:txBody>
      </p:sp>
    </p:spTree>
    <p:extLst>
      <p:ext uri="{BB962C8B-B14F-4D97-AF65-F5344CB8AC3E}">
        <p14:creationId xmlns:p14="http://schemas.microsoft.com/office/powerpoint/2010/main" val="1061353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 we look at the current state, identify our challenge and the</a:t>
            </a:r>
            <a:r>
              <a:rPr lang="en-US" baseline="0" dirty="0" smtClean="0"/>
              <a:t> problems we strive to address. Compare to the PDCA lifecycle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5</a:t>
            </a:fld>
            <a:endParaRPr lang="en-US"/>
          </a:p>
        </p:txBody>
      </p:sp>
    </p:spTree>
    <p:extLst>
      <p:ext uri="{BB962C8B-B14F-4D97-AF65-F5344CB8AC3E}">
        <p14:creationId xmlns:p14="http://schemas.microsoft.com/office/powerpoint/2010/main" val="1356227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sz="1100" b="1" dirty="0">
                <a:latin typeface="Arial" charset="0"/>
                <a:cs typeface="Arial" charset="0"/>
              </a:rPr>
              <a:t>1 - Title:</a:t>
            </a:r>
            <a:r>
              <a:rPr lang="en-GB" altLang="en-US" sz="1100" dirty="0">
                <a:latin typeface="Arial" charset="0"/>
                <a:cs typeface="Arial" charset="0"/>
              </a:rPr>
              <a:t> Time required to mourn the death of an idealised existenc</a:t>
            </a:r>
            <a:r>
              <a:rPr lang="en-GB" altLang="en-US" sz="1100" b="1" dirty="0">
                <a:latin typeface="Arial" charset="0"/>
                <a:cs typeface="Arial" charset="0"/>
              </a:rPr>
              <a:t>e</a:t>
            </a:r>
            <a:endParaRPr lang="en-GB" altLang="en-US" dirty="0" smtClean="0">
              <a:latin typeface="Arial" charset="0"/>
              <a:cs typeface="Arial" charset="0"/>
            </a:endParaRPr>
          </a:p>
          <a:p>
            <a:r>
              <a:rPr lang="en-GB" altLang="en-US" b="1" dirty="0" smtClean="0">
                <a:latin typeface="Arial" charset="0"/>
                <a:cs typeface="Arial" charset="0"/>
              </a:rPr>
              <a:t>2 -</a:t>
            </a:r>
            <a:r>
              <a:rPr lang="en-GB" altLang="en-US" dirty="0" smtClean="0">
                <a:latin typeface="Arial" charset="0"/>
                <a:cs typeface="Arial" charset="0"/>
              </a:rPr>
              <a:t> The K-R curve shows the emotional dimension of change</a:t>
            </a:r>
            <a:r>
              <a:rPr lang="en-GB" altLang="en-US" b="1" dirty="0" smtClean="0">
                <a:latin typeface="Arial" charset="0"/>
                <a:cs typeface="Arial" charset="0"/>
              </a:rPr>
              <a:t> </a:t>
            </a:r>
            <a:endParaRPr lang="en-GB" altLang="en-US" dirty="0" smtClean="0">
              <a:latin typeface="Arial" charset="0"/>
              <a:cs typeface="Arial" charset="0"/>
            </a:endParaRPr>
          </a:p>
          <a:p>
            <a:r>
              <a:rPr lang="en-GB" altLang="en-US" dirty="0" smtClean="0">
                <a:latin typeface="Arial" charset="0"/>
                <a:cs typeface="Arial" charset="0"/>
              </a:rPr>
              <a:t>+ the role of time and the importance of implementing the right measures at the right time </a:t>
            </a:r>
          </a:p>
          <a:p>
            <a:endParaRPr lang="en-GB" altLang="en-US" dirty="0" smtClean="0">
              <a:latin typeface="Arial" charset="0"/>
              <a:cs typeface="Arial" charset="0"/>
            </a:endParaRPr>
          </a:p>
          <a:p>
            <a:r>
              <a:rPr lang="en-US" dirty="0"/>
              <a:t>The ultimate goal of change management is to drive organizational results and outcomes by engaging employees and inspiring their adoption of a new way of working. Whether it is a process, system, job role or organizational structure change (or all of the above), a project is only successful if individual employees change their daily behaviors and start doing their jobs in a new way. This is the essence of change management.</a:t>
            </a:r>
            <a:br>
              <a:rPr lang="en-US" dirty="0"/>
            </a:br>
            <a:r>
              <a:rPr lang="en-US" dirty="0"/>
              <a:t/>
            </a:r>
            <a:br>
              <a:rPr lang="en-US" dirty="0"/>
            </a:br>
            <a:r>
              <a:rPr lang="en-US" dirty="0"/>
              <a:t>Giving employees a significant part to play in the transition process facilitates new beginnings in five ways:</a:t>
            </a:r>
            <a:br>
              <a:rPr lang="en-US" dirty="0"/>
            </a:br>
            <a:r>
              <a:rPr lang="en-US" dirty="0"/>
              <a:t/>
            </a:r>
            <a:br>
              <a:rPr lang="en-US" dirty="0"/>
            </a:br>
            <a:r>
              <a:rPr lang="en-US" dirty="0"/>
              <a:t>It gives employees new insight into the real problems being faced by the organization as it comes out of past and redefines itself. When employees understand the problems, they are in the business for solutions.</a:t>
            </a:r>
          </a:p>
          <a:p>
            <a:r>
              <a:rPr lang="en-US" dirty="0"/>
              <a:t>By sharing these problems, you align yourself and your employees on one side and the problems on the other. The polarity is not between you and them; you are allies, not adversaries. If relationships has been frayed by change, this is a chance to rebuild them.</a:t>
            </a:r>
          </a:p>
          <a:p>
            <a:r>
              <a:rPr lang="en-US" dirty="0"/>
              <a:t>Giving employees a part brings their firsthand knowledge to bear on solving problems. Joint decisions are not necessarily better than unilateral ones, but including employees makes their knowledge available to the decision maker, whoever that may be.</a:t>
            </a:r>
          </a:p>
          <a:p>
            <a:r>
              <a:rPr lang="en-US" dirty="0"/>
              <a:t>The knowledge thus provided is more than the facts about the problem – it also includes facts about the self-interest of the various parties in the situation. Outcomes work bet if they serve the self-interest of those involved. Without that knowledge, the results are likely to be solutions that, however technically or economically satisfactory, run afoul of human respect.</a:t>
            </a:r>
          </a:p>
          <a:p>
            <a:r>
              <a:rPr lang="en-US" dirty="0"/>
              <a:t>Finally, everyone who plays a part is implicitly implicated in the outcome. That is, after all, how democracy works: you vote, and your vote is an implicit promise to abide by the results. Although actual votes are rare in organizations, this essential strength of democracy is still attainable and advantageous. As in the political arena, it is more important that people accept the solution, whatever it is, than that it is the ideal solution. </a:t>
            </a:r>
            <a:r>
              <a:rPr lang="en-US"/>
              <a:t>In most cases, excellence is about seven parts commitment and three parts strategy.</a:t>
            </a:r>
          </a:p>
          <a:p>
            <a:endParaRPr lang="en-GB" altLang="en-US" dirty="0" smtClean="0">
              <a:latin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6</a:t>
            </a:fld>
            <a:endParaRPr lang="en-US"/>
          </a:p>
        </p:txBody>
      </p:sp>
    </p:spTree>
    <p:extLst>
      <p:ext uri="{BB962C8B-B14F-4D97-AF65-F5344CB8AC3E}">
        <p14:creationId xmlns:p14="http://schemas.microsoft.com/office/powerpoint/2010/main" val="598659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effectLst/>
                <a:hlinkClick r:id="rId3"/>
              </a:rPr>
              <a:t>Awareness</a:t>
            </a:r>
            <a:r>
              <a:rPr lang="en-US" dirty="0" smtClean="0">
                <a:effectLst/>
              </a:rPr>
              <a:t> of the business reasons for change. Awareness is the goal/outcome of early communications related to an organizational change</a:t>
            </a:r>
          </a:p>
          <a:p>
            <a:r>
              <a:rPr lang="en-US" b="1" dirty="0" smtClean="0">
                <a:effectLst/>
                <a:hlinkClick r:id="rId4"/>
              </a:rPr>
              <a:t>Desire</a:t>
            </a:r>
            <a:r>
              <a:rPr lang="en-US" dirty="0" smtClean="0">
                <a:effectLst/>
              </a:rPr>
              <a:t> to engage and participate in the change. Desire is the goal/outcome of sponsorship and resistance management</a:t>
            </a:r>
          </a:p>
          <a:p>
            <a:r>
              <a:rPr lang="en-US" b="1" dirty="0" smtClean="0">
                <a:effectLst/>
                <a:hlinkClick r:id="rId5"/>
              </a:rPr>
              <a:t>Knowledge</a:t>
            </a:r>
            <a:r>
              <a:rPr lang="en-US" dirty="0" smtClean="0">
                <a:effectLst/>
              </a:rPr>
              <a:t> about how to change. Knowledge is the goal/outcome of training and coaching</a:t>
            </a:r>
          </a:p>
          <a:p>
            <a:r>
              <a:rPr lang="en-US" b="1" dirty="0" smtClean="0">
                <a:effectLst/>
                <a:hlinkClick r:id="rId6"/>
              </a:rPr>
              <a:t>Ability</a:t>
            </a:r>
            <a:r>
              <a:rPr lang="en-US" dirty="0" smtClean="0">
                <a:effectLst/>
              </a:rPr>
              <a:t> to realize or implement the change at the required performance level. Ability is the goal/outcome of additional coaching, practice and time</a:t>
            </a:r>
          </a:p>
          <a:p>
            <a:r>
              <a:rPr lang="en-US" b="1" dirty="0" smtClean="0">
                <a:effectLst/>
                <a:hlinkClick r:id="rId7"/>
              </a:rPr>
              <a:t>Reinforcement</a:t>
            </a:r>
            <a:r>
              <a:rPr lang="en-US" dirty="0" smtClean="0">
                <a:effectLst/>
              </a:rPr>
              <a:t> to ensure change sticks. Reinforcement is the goal/outcome of adoption measurement, corrective action and recognition of successful change</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7</a:t>
            </a:fld>
            <a:endParaRPr lang="en-US"/>
          </a:p>
        </p:txBody>
      </p:sp>
    </p:spTree>
    <p:extLst>
      <p:ext uri="{BB962C8B-B14F-4D97-AF65-F5344CB8AC3E}">
        <p14:creationId xmlns:p14="http://schemas.microsoft.com/office/powerpoint/2010/main" val="220377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with  stating in measurable terms the answers to the following questions. What objectives does the change want to achieve?  What do performers need to do to achieve these objective(s)?</a:t>
            </a:r>
          </a:p>
          <a:p>
            <a:endParaRPr lang="en-US" dirty="0" smtClean="0"/>
          </a:p>
          <a:p>
            <a:r>
              <a:rPr lang="en-US" dirty="0" smtClean="0"/>
              <a:t>Bloom’s taxonomy to understand who we expect people to demonstrate.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8</a:t>
            </a:fld>
            <a:endParaRPr lang="en-US"/>
          </a:p>
        </p:txBody>
      </p:sp>
    </p:spTree>
    <p:extLst>
      <p:ext uri="{BB962C8B-B14F-4D97-AF65-F5344CB8AC3E}">
        <p14:creationId xmlns:p14="http://schemas.microsoft.com/office/powerpoint/2010/main" val="1474819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how to collect data. And when</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10</a:t>
            </a:fld>
            <a:endParaRPr lang="en-US"/>
          </a:p>
        </p:txBody>
      </p:sp>
    </p:spTree>
    <p:extLst>
      <p:ext uri="{BB962C8B-B14F-4D97-AF65-F5344CB8AC3E}">
        <p14:creationId xmlns:p14="http://schemas.microsoft.com/office/powerpoint/2010/main" val="1470598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Level 1 is part of training execution</a:t>
            </a:r>
          </a:p>
          <a:p>
            <a:endParaRPr lang="en-US" dirty="0" smtClean="0"/>
          </a:p>
          <a:p>
            <a:r>
              <a:rPr lang="en-US" dirty="0" smtClean="0"/>
              <a:t>Level</a:t>
            </a:r>
            <a:r>
              <a:rPr lang="en-US" baseline="0" dirty="0" smtClean="0"/>
              <a:t> 2 should be part of training delivery</a:t>
            </a:r>
          </a:p>
          <a:p>
            <a:endParaRPr lang="en-US" baseline="0" dirty="0" smtClean="0"/>
          </a:p>
          <a:p>
            <a:r>
              <a:rPr lang="en-US" baseline="0" dirty="0" smtClean="0"/>
              <a:t>Level 3 is a great effectiveness review</a:t>
            </a:r>
          </a:p>
          <a:p>
            <a:endParaRPr lang="en-US" baseline="0" dirty="0" smtClean="0"/>
          </a:p>
          <a:p>
            <a:r>
              <a:rPr lang="en-US" baseline="0" dirty="0" smtClean="0"/>
              <a:t>Level 4 is an effectiveness review or part of business as usual</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11</a:t>
            </a:fld>
            <a:endParaRPr lang="en-US"/>
          </a:p>
        </p:txBody>
      </p:sp>
    </p:spTree>
    <p:extLst>
      <p:ext uri="{BB962C8B-B14F-4D97-AF65-F5344CB8AC3E}">
        <p14:creationId xmlns:p14="http://schemas.microsoft.com/office/powerpoint/2010/main" val="1966584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the example.</a:t>
            </a:r>
            <a:r>
              <a:rPr lang="en-US" baseline="0" dirty="0" smtClean="0"/>
              <a:t> The workshop practitioners have a copy of this. Discuss.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12</a:t>
            </a:fld>
            <a:endParaRPr lang="en-US"/>
          </a:p>
        </p:txBody>
      </p:sp>
    </p:spTree>
    <p:extLst>
      <p:ext uri="{BB962C8B-B14F-4D97-AF65-F5344CB8AC3E}">
        <p14:creationId xmlns:p14="http://schemas.microsoft.com/office/powerpoint/2010/main" val="2901341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matter the training methods determined, make sure you plan for failure and have appropriate floor level pre-execution training</a:t>
            </a:r>
            <a:r>
              <a:rPr lang="en-US" baseline="0" dirty="0" smtClean="0"/>
              <a:t> – often called a pre-job briefing. Plan to reduce human error.</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17</a:t>
            </a:fld>
            <a:endParaRPr lang="en-US"/>
          </a:p>
        </p:txBody>
      </p:sp>
    </p:spTree>
    <p:extLst>
      <p:ext uri="{BB962C8B-B14F-4D97-AF65-F5344CB8AC3E}">
        <p14:creationId xmlns:p14="http://schemas.microsoft.com/office/powerpoint/2010/main" val="1205668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039" indent="-171039">
              <a:spcBef>
                <a:spcPts val="0"/>
              </a:spcBef>
              <a:buFont typeface="Arial" panose="020B0604020202020204" pitchFamily="34" charset="0"/>
              <a:buChar char="•"/>
              <a:defRPr/>
            </a:pPr>
            <a:r>
              <a:rPr lang="en-US" dirty="0" smtClean="0"/>
              <a:t>Structured Discussion training delivery method produces great results because it gets us out of our own head, drives us to a better understanding of changes</a:t>
            </a:r>
          </a:p>
          <a:p>
            <a:pPr marL="171039" indent="-171039">
              <a:spcBef>
                <a:spcPts val="0"/>
              </a:spcBef>
              <a:buFont typeface="Arial" panose="020B0604020202020204" pitchFamily="34" charset="0"/>
              <a:buChar char="•"/>
              <a:defRPr/>
            </a:pPr>
            <a:r>
              <a:rPr lang="en-US" dirty="0" smtClean="0"/>
              <a:t>Through discussion we externalize thought, play with it, refactor and reabsorb it for a better understanding than we had before</a:t>
            </a:r>
          </a:p>
          <a:p>
            <a:endParaRPr lang="en-US" dirty="0" smtClean="0"/>
          </a:p>
          <a:p>
            <a:pPr marL="171039" indent="-171039">
              <a:buFont typeface="Arial" panose="020B0604020202020204" pitchFamily="34" charset="0"/>
              <a:buChar char="•"/>
              <a:defRPr/>
            </a:pPr>
            <a:r>
              <a:rPr lang="en-US" altLang="en-US" dirty="0" smtClean="0"/>
              <a:t>An open ended question encourages full, meaningful answers </a:t>
            </a:r>
          </a:p>
          <a:p>
            <a:pPr marL="171039" indent="-171039">
              <a:buFont typeface="Arial" panose="020B0604020202020204" pitchFamily="34" charset="0"/>
              <a:buChar char="•"/>
              <a:defRPr/>
            </a:pPr>
            <a:r>
              <a:rPr lang="en-US" altLang="en-US" dirty="0" smtClean="0"/>
              <a:t>Person being asked questions uses their own knowledge on the subject</a:t>
            </a:r>
          </a:p>
          <a:p>
            <a:pPr marL="171039" indent="-171039">
              <a:buFont typeface="Arial" panose="020B0604020202020204" pitchFamily="34" charset="0"/>
              <a:buChar char="•"/>
              <a:defRPr/>
            </a:pPr>
            <a:r>
              <a:rPr lang="en-US" altLang="en-US" dirty="0" smtClean="0"/>
              <a:t>Open ended questions are the opposite of a closed-ended question, which encourages a short or single-word answer (example: “Do you understand?“ “Was that clear?“)</a:t>
            </a:r>
          </a:p>
          <a:p>
            <a:pPr marL="171039" indent="-171039">
              <a:buFont typeface="Arial" panose="020B0604020202020204" pitchFamily="34" charset="0"/>
              <a:buChar char="•"/>
              <a:defRPr/>
            </a:pPr>
            <a:r>
              <a:rPr lang="en-US" altLang="en-US" dirty="0" smtClean="0"/>
              <a:t>When using open-ended questions, control of conversation switches over to person being asked the questions, it begins an exchange between people</a:t>
            </a:r>
          </a:p>
          <a:p>
            <a:pPr marL="171039" indent="-171039">
              <a:buFont typeface="Arial" panose="020B0604020202020204" pitchFamily="34" charset="0"/>
              <a:buChar char="•"/>
              <a:defRPr/>
            </a:pPr>
            <a:r>
              <a:rPr lang="en-US" altLang="en-US" dirty="0" smtClean="0"/>
              <a:t>Begin with:</a:t>
            </a:r>
          </a:p>
          <a:p>
            <a:pPr marL="627141" lvl="1" indent="-171039">
              <a:spcBef>
                <a:spcPct val="0"/>
              </a:spcBef>
              <a:buFont typeface="Arial" panose="020B0604020202020204" pitchFamily="34" charset="0"/>
              <a:buChar char="•"/>
              <a:defRPr/>
            </a:pPr>
            <a:r>
              <a:rPr lang="en-US" altLang="en-US" dirty="0" smtClean="0"/>
              <a:t>Why</a:t>
            </a:r>
          </a:p>
          <a:p>
            <a:pPr marL="627141" lvl="1" indent="-171039">
              <a:spcBef>
                <a:spcPct val="0"/>
              </a:spcBef>
              <a:buFont typeface="Arial" panose="020B0604020202020204" pitchFamily="34" charset="0"/>
              <a:buChar char="•"/>
              <a:defRPr/>
            </a:pPr>
            <a:r>
              <a:rPr lang="en-US" altLang="en-US" dirty="0" smtClean="0"/>
              <a:t>How</a:t>
            </a:r>
          </a:p>
          <a:p>
            <a:pPr marL="627141" lvl="1" indent="-171039">
              <a:spcBef>
                <a:spcPct val="0"/>
              </a:spcBef>
              <a:buFont typeface="Arial" panose="020B0604020202020204" pitchFamily="34" charset="0"/>
              <a:buChar char="•"/>
              <a:defRPr/>
            </a:pPr>
            <a:r>
              <a:rPr lang="en-US" altLang="en-US" dirty="0" smtClean="0"/>
              <a:t>What</a:t>
            </a:r>
          </a:p>
          <a:p>
            <a:pPr marL="627141" lvl="1" indent="-171039">
              <a:spcBef>
                <a:spcPct val="0"/>
              </a:spcBef>
              <a:buFont typeface="Arial" panose="020B0604020202020204" pitchFamily="34" charset="0"/>
              <a:buChar char="•"/>
              <a:defRPr/>
            </a:pPr>
            <a:r>
              <a:rPr lang="en-US" altLang="en-US" dirty="0" smtClean="0"/>
              <a:t>Describe</a:t>
            </a:r>
          </a:p>
          <a:p>
            <a:pPr marL="627141" lvl="1" indent="-171039">
              <a:spcBef>
                <a:spcPct val="0"/>
              </a:spcBef>
              <a:buFont typeface="Arial" panose="020B0604020202020204" pitchFamily="34" charset="0"/>
              <a:buChar char="•"/>
              <a:defRPr/>
            </a:pPr>
            <a:r>
              <a:rPr lang="en-US" altLang="en-US" dirty="0" smtClean="0"/>
              <a:t>Tell me about…</a:t>
            </a:r>
          </a:p>
          <a:p>
            <a:pPr marL="627141" lvl="1" indent="-171039">
              <a:spcBef>
                <a:spcPct val="0"/>
              </a:spcBef>
              <a:buFont typeface="Arial" panose="020B0604020202020204" pitchFamily="34" charset="0"/>
              <a:buChar char="•"/>
              <a:defRPr/>
            </a:pPr>
            <a:r>
              <a:rPr lang="en-US" altLang="en-US" dirty="0" smtClean="0"/>
              <a:t>What do you think about...</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18</a:t>
            </a:fld>
            <a:endParaRPr lang="en-US"/>
          </a:p>
        </p:txBody>
      </p:sp>
    </p:spTree>
    <p:extLst>
      <p:ext uri="{BB962C8B-B14F-4D97-AF65-F5344CB8AC3E}">
        <p14:creationId xmlns:p14="http://schemas.microsoft.com/office/powerpoint/2010/main" val="3525376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26CB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026CB6"/>
                </a:solidFill>
              </a:defRPr>
            </a:lvl1pPr>
          </a:lstStyle>
          <a:p>
            <a:pPr>
              <a:defRPr/>
            </a:pPr>
            <a:fld id="{FFF168E0-DCC3-48CE-B7E4-DF16F5DC3972}" type="datetimeFigureOut">
              <a:rPr lang="en-US" smtClean="0"/>
              <a:pPr>
                <a:defRPr/>
              </a:pPr>
              <a:t>3/7/2019</a:t>
            </a:fld>
            <a:endParaRPr lang="en-US"/>
          </a:p>
        </p:txBody>
      </p:sp>
      <p:sp>
        <p:nvSpPr>
          <p:cNvPr id="5" name="Footer Placeholder 4"/>
          <p:cNvSpPr>
            <a:spLocks noGrp="1"/>
          </p:cNvSpPr>
          <p:nvPr>
            <p:ph type="ftr" sz="quarter" idx="11"/>
          </p:nvPr>
        </p:nvSpPr>
        <p:spPr/>
        <p:txBody>
          <a:bodyPr/>
          <a:lstStyle>
            <a:lvl1pPr>
              <a:defRPr>
                <a:solidFill>
                  <a:srgbClr val="026CB6"/>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26CB6"/>
                </a:solidFill>
              </a:defRPr>
            </a:lvl1pPr>
          </a:lstStyle>
          <a:p>
            <a:fld id="{717B07EF-5FFE-400B-8482-A2D897CAA8CF}" type="slidenum">
              <a:rPr lang="en-US" altLang="en-US" smtClean="0"/>
              <a:pPr/>
              <a:t>‹#›</a:t>
            </a:fld>
            <a:endParaRPr lang="en-US" altLang="en-US"/>
          </a:p>
        </p:txBody>
      </p:sp>
    </p:spTree>
    <p:extLst>
      <p:ext uri="{BB962C8B-B14F-4D97-AF65-F5344CB8AC3E}">
        <p14:creationId xmlns:p14="http://schemas.microsoft.com/office/powerpoint/2010/main" val="19241701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339970" y="381000"/>
            <a:ext cx="8499230" cy="1322248"/>
          </a:xfrm>
        </p:spPr>
        <p:txBody>
          <a:bodyPr>
            <a:noAutofit/>
          </a:bodyPr>
          <a:lstStyle>
            <a:lvl1pPr>
              <a:defRPr sz="8000">
                <a:solidFill>
                  <a:schemeClr val="bg1"/>
                </a:solidFill>
              </a:defRPr>
            </a:lvl1pPr>
          </a:lstStyle>
          <a:p>
            <a:r>
              <a:rPr lang="en-US" sz="8100" dirty="0" smtClean="0">
                <a:solidFill>
                  <a:srgbClr val="FFFFFF"/>
                </a:solidFill>
                <a:latin typeface="Arial"/>
                <a:cs typeface="Arial"/>
              </a:rPr>
              <a:t>Title Goes</a:t>
            </a:r>
            <a:r>
              <a:rPr lang="en-US" sz="8100" baseline="0" dirty="0" smtClean="0">
                <a:solidFill>
                  <a:srgbClr val="FFFFFF"/>
                </a:solidFill>
                <a:latin typeface="Arial"/>
                <a:cs typeface="Arial"/>
              </a:rPr>
              <a:t> Here</a:t>
            </a:r>
            <a:endParaRPr lang="en-US" sz="8100" dirty="0">
              <a:solidFill>
                <a:srgbClr val="FFFFFF"/>
              </a:solidFill>
              <a:latin typeface="Arial"/>
              <a:cs typeface="Arial"/>
            </a:endParaRPr>
          </a:p>
        </p:txBody>
      </p:sp>
      <p:sp>
        <p:nvSpPr>
          <p:cNvPr id="15" name="Subtitle 2"/>
          <p:cNvSpPr>
            <a:spLocks noGrp="1"/>
          </p:cNvSpPr>
          <p:nvPr>
            <p:ph type="subTitle" idx="1" hasCustomPrompt="1"/>
          </p:nvPr>
        </p:nvSpPr>
        <p:spPr>
          <a:xfrm>
            <a:off x="339970" y="5409546"/>
            <a:ext cx="6400800" cy="471531"/>
          </a:xfrm>
          <a:prstGeom prst="rect">
            <a:avLst/>
          </a:prstGeom>
        </p:spPr>
        <p:txBody>
          <a:bodyPr>
            <a:normAutofit/>
          </a:bodyPr>
          <a:lstStyle>
            <a:lvl1pPr marL="0" indent="0" algn="l">
              <a:buNone/>
              <a:defRPr sz="20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dirty="0" smtClean="0">
                <a:ln>
                  <a:noFill/>
                </a:ln>
                <a:solidFill>
                  <a:sysClr val="window" lastClr="FFFFFF"/>
                </a:solidFill>
                <a:effectLst/>
                <a:uLnTx/>
                <a:uFillTx/>
                <a:latin typeface="Arial"/>
                <a:cs typeface="Arial"/>
              </a:rPr>
              <a:t>SUBHEAD (ALL CAPS)</a:t>
            </a:r>
          </a:p>
        </p:txBody>
      </p:sp>
      <p:sp>
        <p:nvSpPr>
          <p:cNvPr id="16" name="Text Placeholder 13"/>
          <p:cNvSpPr>
            <a:spLocks noGrp="1"/>
          </p:cNvSpPr>
          <p:nvPr>
            <p:ph type="body" sz="quarter" idx="11" hasCustomPrompt="1"/>
          </p:nvPr>
        </p:nvSpPr>
        <p:spPr>
          <a:xfrm>
            <a:off x="339970" y="6213598"/>
            <a:ext cx="6400800" cy="339602"/>
          </a:xfrm>
          <a:prstGeom prst="rect">
            <a:avLst/>
          </a:prstGeom>
        </p:spPr>
        <p:txBody>
          <a:bodyPr>
            <a:normAutofit/>
          </a:bodyPr>
          <a:lstStyle>
            <a:lvl1pPr>
              <a:defRPr sz="180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Arial"/>
                <a:cs typeface="Arial"/>
              </a:rPr>
              <a:t>Month Day, Year</a:t>
            </a:r>
            <a:endParaRPr kumimoji="0" lang="en-US" sz="1600" b="0" i="0" u="none" strike="noStrike" kern="0" cap="none" spc="0" normalizeH="0" baseline="0" noProof="0" dirty="0">
              <a:ln>
                <a:noFill/>
              </a:ln>
              <a:solidFill>
                <a:sysClr val="window" lastClr="FFFFFF"/>
              </a:solidFill>
              <a:effectLst/>
              <a:uLnTx/>
              <a:uFillTx/>
              <a:latin typeface="Arial"/>
              <a:cs typeface="Arial"/>
            </a:endParaRPr>
          </a:p>
        </p:txBody>
      </p:sp>
      <p:pic>
        <p:nvPicPr>
          <p:cNvPr id="6" name="Picture Placeholder 13" descr="Cover Graphic-28.jpg"/>
          <p:cNvPicPr>
            <a:picLocks noChangeAspect="1"/>
          </p:cNvPicPr>
          <p:nvPr userDrawn="1"/>
        </p:nvPicPr>
        <p:blipFill>
          <a:blip r:embed="rId3"/>
          <a:srcRect t="7" b="7"/>
          <a:stretch>
            <a:fillRect/>
          </a:stretch>
        </p:blipFill>
        <p:spPr bwMode="auto">
          <a:xfrm>
            <a:off x="132818" y="1904497"/>
            <a:ext cx="8887968" cy="306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2530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6" name="Text Placeholder 5"/>
          <p:cNvSpPr>
            <a:spLocks noGrp="1"/>
          </p:cNvSpPr>
          <p:nvPr>
            <p:ph type="body" sz="quarter" idx="10" hasCustomPrompt="1"/>
          </p:nvPr>
        </p:nvSpPr>
        <p:spPr>
          <a:xfrm>
            <a:off x="996694" y="1600200"/>
            <a:ext cx="7690105" cy="3915580"/>
          </a:xfrm>
        </p:spPr>
        <p:txBody>
          <a:bodyPr/>
          <a:lstStyle>
            <a:lvl2pPr>
              <a:defRPr>
                <a:solidFill>
                  <a:srgbClr val="026CB6"/>
                </a:solidFill>
              </a:defRPr>
            </a:lvl2pPr>
            <a:lvl3pPr>
              <a:defRPr>
                <a:solidFill>
                  <a:srgbClr val="026CB6"/>
                </a:solidFill>
              </a:defRPr>
            </a:lvl3pPr>
            <a:lvl4pPr>
              <a:defRPr>
                <a:solidFill>
                  <a:srgbClr val="026CB6"/>
                </a:solidFill>
              </a:defRPr>
            </a:lvl4pPr>
          </a:lstStyle>
          <a:p>
            <a:pPr lvl="0"/>
            <a:r>
              <a:rPr lang="en-US" dirty="0" smtClean="0"/>
              <a:t>Click to edit subhead</a:t>
            </a:r>
          </a:p>
          <a:p>
            <a:pPr lvl="1"/>
            <a:r>
              <a:rPr lang="en-US" dirty="0" smtClean="0"/>
              <a:t>Second level</a:t>
            </a:r>
          </a:p>
          <a:p>
            <a:pPr lvl="2"/>
            <a:r>
              <a:rPr lang="en-US" dirty="0" smtClean="0"/>
              <a:t>Third level</a:t>
            </a:r>
          </a:p>
          <a:p>
            <a:pPr lvl="3"/>
            <a:r>
              <a:rPr lang="en-US" dirty="0" smtClean="0"/>
              <a:t>Fourth level</a:t>
            </a:r>
            <a:endParaRPr lang="en-US" dirty="0"/>
          </a:p>
        </p:txBody>
      </p:sp>
    </p:spTree>
    <p:extLst>
      <p:ext uri="{BB962C8B-B14F-4D97-AF65-F5344CB8AC3E}">
        <p14:creationId xmlns:p14="http://schemas.microsoft.com/office/powerpoint/2010/main" val="33269575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 text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006758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image botto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12" name="Picture Placeholder 8"/>
          <p:cNvSpPr>
            <a:spLocks noGrp="1"/>
          </p:cNvSpPr>
          <p:nvPr>
            <p:ph type="pic" sz="quarter" idx="13"/>
          </p:nvPr>
        </p:nvSpPr>
        <p:spPr>
          <a:xfrm>
            <a:off x="990600" y="1600200"/>
            <a:ext cx="7238999" cy="3900714"/>
          </a:xfrm>
          <a:solidFill>
            <a:srgbClr val="FFFFFF"/>
          </a:solidFill>
        </p:spPr>
        <p:txBody>
          <a:bodyPr>
            <a:normAutofit/>
          </a:bodyPr>
          <a:lstStyle>
            <a:lvl1pPr>
              <a:defRPr sz="3200">
                <a:solidFill>
                  <a:srgbClr val="026CB6"/>
                </a:solidFill>
                <a:latin typeface="Arial" panose="020B0604020202020204" pitchFamily="34" charset="0"/>
                <a:cs typeface="Arial" panose="020B0604020202020204" pitchFamily="34" charset="0"/>
              </a:defRPr>
            </a:lvl1pPr>
          </a:lstStyle>
          <a:p>
            <a:pPr lvl="0"/>
            <a:endParaRPr lang="en-US" noProof="0" dirty="0"/>
          </a:p>
        </p:txBody>
      </p:sp>
    </p:spTree>
    <p:extLst>
      <p:ext uri="{BB962C8B-B14F-4D97-AF65-F5344CB8AC3E}">
        <p14:creationId xmlns:p14="http://schemas.microsoft.com/office/powerpoint/2010/main" val="37557918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hart Placeholder 5"/>
          <p:cNvSpPr>
            <a:spLocks noGrp="1"/>
          </p:cNvSpPr>
          <p:nvPr>
            <p:ph type="chart" sz="quarter" idx="10"/>
          </p:nvPr>
        </p:nvSpPr>
        <p:spPr>
          <a:xfrm>
            <a:off x="996696" y="1600200"/>
            <a:ext cx="7232904" cy="3962400"/>
          </a:xfrm>
        </p:spPr>
        <p:txBody>
          <a:bodyPr/>
          <a:lstStyle/>
          <a:p>
            <a:endParaRPr lang="en-US" dirty="0"/>
          </a:p>
        </p:txBody>
      </p:sp>
    </p:spTree>
    <p:extLst>
      <p:ext uri="{BB962C8B-B14F-4D97-AF65-F5344CB8AC3E}">
        <p14:creationId xmlns:p14="http://schemas.microsoft.com/office/powerpoint/2010/main" val="4236210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F9D78BB-72A1-4D9A-81A0-444323277666}" type="datetimeFigureOut">
              <a:rPr lang="en-US"/>
              <a:pPr>
                <a:defRPr/>
              </a:pPr>
              <a:t>3/7/2019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B603E85-78AF-445E-8D82-7AF42D5C53BE}" type="slidenum">
              <a:rPr lang="en-US" altLang="en-US"/>
              <a:pPr/>
              <a:t>‹#›</a:t>
            </a:fld>
            <a:endParaRPr lang="en-US" altLang="en-US"/>
          </a:p>
        </p:txBody>
      </p:sp>
    </p:spTree>
    <p:extLst>
      <p:ext uri="{BB962C8B-B14F-4D97-AF65-F5344CB8AC3E}">
        <p14:creationId xmlns:p14="http://schemas.microsoft.com/office/powerpoint/2010/main" val="335924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Thank You P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30" y="3803469"/>
            <a:ext cx="8229600" cy="749808"/>
          </a:xfrm>
        </p:spPr>
        <p:txBody>
          <a:bodyPr>
            <a:normAutofit/>
          </a:bodyPr>
          <a:lstStyle>
            <a:lvl1pPr algn="ctr">
              <a:defRPr sz="3200" baseline="0">
                <a:solidFill>
                  <a:srgbClr val="026CB6"/>
                </a:solidFill>
              </a:defRPr>
            </a:lvl1pPr>
          </a:lstStyle>
          <a:p>
            <a:r>
              <a:rPr lang="en-US" dirty="0" smtClean="0"/>
              <a:t>Click to edit Master title style</a:t>
            </a:r>
            <a:endParaRPr lang="en-US" dirty="0"/>
          </a:p>
        </p:txBody>
      </p:sp>
      <p:sp>
        <p:nvSpPr>
          <p:cNvPr id="4" name="Text Placeholder 5"/>
          <p:cNvSpPr>
            <a:spLocks noGrp="1"/>
          </p:cNvSpPr>
          <p:nvPr>
            <p:ph type="body" sz="quarter" idx="10" hasCustomPrompt="1"/>
          </p:nvPr>
        </p:nvSpPr>
        <p:spPr>
          <a:xfrm>
            <a:off x="438330" y="4874385"/>
            <a:ext cx="8229600" cy="307215"/>
          </a:xfrm>
        </p:spPr>
        <p:txBody>
          <a:bodyPr/>
          <a:lstStyle>
            <a:lvl1pPr marL="0" indent="0" algn="ctr">
              <a:buNone/>
              <a:defRPr sz="1800" baseline="0">
                <a:solidFill>
                  <a:srgbClr val="026CB6"/>
                </a:solidFill>
              </a:defRPr>
            </a:lvl1pPr>
            <a:lvl3pPr>
              <a:defRPr>
                <a:solidFill>
                  <a:srgbClr val="000000"/>
                </a:solidFill>
              </a:defRPr>
            </a:lvl3pPr>
            <a:lvl4pPr marL="274320" indent="0">
              <a:buNone/>
              <a:defRPr/>
            </a:lvl4pPr>
          </a:lstStyle>
          <a:p>
            <a:pPr lvl="0"/>
            <a:r>
              <a:rPr lang="en-US" dirty="0" smtClean="0"/>
              <a:t>Click to edit subhead</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19591" y="1572172"/>
            <a:ext cx="1918179" cy="1804067"/>
          </a:xfrm>
          <a:prstGeom prst="rect">
            <a:avLst/>
          </a:prstGeom>
        </p:spPr>
      </p:pic>
    </p:spTree>
    <p:extLst>
      <p:ext uri="{BB962C8B-B14F-4D97-AF65-F5344CB8AC3E}">
        <p14:creationId xmlns:p14="http://schemas.microsoft.com/office/powerpoint/2010/main" val="20056371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4561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fld id="{6496C706-8987-46E2-A5A6-36BAC4C29805}" type="datetimeFigureOut">
              <a:rPr lang="en-US" smtClean="0"/>
              <a:pPr>
                <a:defRPr/>
              </a:pPr>
              <a:t>3/7/2019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026CB6"/>
                </a:solidFill>
                <a:latin typeface="Arial" panose="020B0604020202020204" pitchFamily="34" charset="0"/>
                <a:cs typeface="Arial" panose="020B0604020202020204" pitchFamily="34" charset="0"/>
              </a:defRPr>
            </a:lvl1pPr>
          </a:lstStyle>
          <a:p>
            <a:fld id="{BE99B775-CBA8-440D-A98C-0EDA44A3E0A2}"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5" r:id="rId4"/>
    <p:sldLayoutId id="2147483663" r:id="rId5"/>
    <p:sldLayoutId id="2147483664" r:id="rId6"/>
    <p:sldLayoutId id="2147483650" r:id="rId7"/>
    <p:sldLayoutId id="2147483662" r:id="rId8"/>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26CB6"/>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26CB6"/>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26CB6"/>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noAutofit/>
          </a:bodyPr>
          <a:lstStyle/>
          <a:p>
            <a:r>
              <a:rPr lang="en-US" altLang="en-US" sz="4800" dirty="0" smtClean="0"/>
              <a:t>Training </a:t>
            </a:r>
            <a:r>
              <a:rPr lang="en-US" altLang="en-US" sz="4800" dirty="0"/>
              <a:t>as Part of Lean Change Management</a:t>
            </a:r>
            <a:endParaRPr lang="en-US" altLang="en-US" sz="4800" dirty="0" smtClean="0"/>
          </a:p>
        </p:txBody>
      </p:sp>
      <p:sp>
        <p:nvSpPr>
          <p:cNvPr id="3" name="Subtitle 2"/>
          <p:cNvSpPr>
            <a:spLocks noGrp="1"/>
          </p:cNvSpPr>
          <p:nvPr>
            <p:ph type="subTitle" idx="1"/>
          </p:nvPr>
        </p:nvSpPr>
        <p:spPr/>
        <p:txBody>
          <a:bodyPr>
            <a:noAutofit/>
          </a:bodyPr>
          <a:lstStyle/>
          <a:p>
            <a:r>
              <a:rPr lang="en-US" sz="2400" dirty="0" smtClean="0"/>
              <a:t>Jeremiah Genest– Sanofi</a:t>
            </a:r>
          </a:p>
        </p:txBody>
      </p:sp>
      <p:sp>
        <p:nvSpPr>
          <p:cNvPr id="6" name="Text Placeholder 5"/>
          <p:cNvSpPr>
            <a:spLocks noGrp="1"/>
          </p:cNvSpPr>
          <p:nvPr>
            <p:ph type="body" sz="quarter" idx="11"/>
          </p:nvPr>
        </p:nvSpPr>
        <p:spPr/>
        <p:txBody>
          <a:bodyPr>
            <a:normAutofit lnSpcReduction="10000"/>
          </a:bodyPr>
          <a:lstStyle/>
          <a:p>
            <a:pPr marL="0" indent="0">
              <a:buNone/>
            </a:pPr>
            <a:r>
              <a:rPr lang="en-US" dirty="0" smtClean="0"/>
              <a:t>ASQ Lean Conference – </a:t>
            </a:r>
            <a:r>
              <a:rPr lang="en-US" altLang="en-US" dirty="0" smtClean="0">
                <a:ea typeface="ＭＳ Ｐゴシック" panose="020B0600070205080204" pitchFamily="34" charset="-128"/>
              </a:rPr>
              <a:t>Session T13 </a:t>
            </a:r>
            <a:r>
              <a:rPr lang="en-US" altLang="en-US" dirty="0">
                <a:ea typeface="ＭＳ Ｐゴシック" panose="020B0600070205080204" pitchFamily="34" charset="-128"/>
              </a:rPr>
              <a:t>– </a:t>
            </a:r>
            <a:r>
              <a:rPr lang="en-US" altLang="en-US" dirty="0" smtClean="0">
                <a:ea typeface="ＭＳ Ｐゴシック" panose="020B0600070205080204" pitchFamily="34" charset="-128"/>
              </a:rPr>
              <a:t>March </a:t>
            </a:r>
            <a:r>
              <a:rPr lang="en-US" altLang="en-US" dirty="0">
                <a:ea typeface="ＭＳ Ｐゴシック" panose="020B0600070205080204" pitchFamily="34" charset="-128"/>
              </a:rPr>
              <a:t>5</a:t>
            </a:r>
            <a:r>
              <a:rPr lang="en-US" altLang="en-US" dirty="0" smtClean="0">
                <a:ea typeface="ＭＳ Ｐゴシック" panose="020B0600070205080204" pitchFamily="34" charset="-128"/>
              </a:rPr>
              <a:t>, 2019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2133600"/>
            <a:ext cx="6553200" cy="2000548"/>
          </a:xfrm>
          <a:prstGeom prst="rect">
            <a:avLst/>
          </a:prstGeom>
          <a:noFill/>
        </p:spPr>
        <p:txBody>
          <a:bodyPr wrap="square" rtlCol="0">
            <a:spAutoFit/>
          </a:bodyPr>
          <a:lstStyle/>
          <a:p>
            <a:r>
              <a:rPr lang="en-US" sz="2400" dirty="0"/>
              <a:t>The views and opinions expressed in the following PowerPoint slides are those of the individual presenter </a:t>
            </a:r>
            <a:r>
              <a:rPr lang="en-US" sz="2800" dirty="0"/>
              <a:t>and</a:t>
            </a:r>
            <a:r>
              <a:rPr lang="en-US" sz="2400" dirty="0"/>
              <a:t> should not be attributed to any company with which the presenter is now or has been employed or affiliated.</a:t>
            </a:r>
          </a:p>
        </p:txBody>
      </p:sp>
    </p:spTree>
    <p:extLst>
      <p:ext uri="{BB962C8B-B14F-4D97-AF65-F5344CB8AC3E}">
        <p14:creationId xmlns:p14="http://schemas.microsoft.com/office/powerpoint/2010/main" val="24016160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a:t>
            </a:r>
            <a:endParaRPr lang="en-US" dirty="0"/>
          </a:p>
        </p:txBody>
      </p:sp>
      <p:sp>
        <p:nvSpPr>
          <p:cNvPr id="5" name="Text Placeholder 4"/>
          <p:cNvSpPr>
            <a:spLocks noGrp="1"/>
          </p:cNvSpPr>
          <p:nvPr>
            <p:ph type="body" sz="quarter" idx="10"/>
          </p:nvPr>
        </p:nvSpPr>
        <p:spPr/>
        <p:txBody>
          <a:bodyPr/>
          <a:lstStyle/>
          <a:p>
            <a:r>
              <a:rPr lang="en-US" dirty="0"/>
              <a:t>In this session you will:</a:t>
            </a:r>
          </a:p>
          <a:p>
            <a:pPr lvl="1"/>
            <a:r>
              <a:rPr lang="en-US" dirty="0"/>
              <a:t>Develop a learning plan for a change</a:t>
            </a:r>
          </a:p>
          <a:p>
            <a:pPr lvl="1"/>
            <a:r>
              <a:rPr lang="en-US" dirty="0" smtClean="0"/>
              <a:t>Apply </a:t>
            </a:r>
            <a:r>
              <a:rPr lang="en-US" dirty="0"/>
              <a:t>a risk based approach to identifying training.</a:t>
            </a:r>
          </a:p>
          <a:p>
            <a:pPr lvl="1"/>
            <a:r>
              <a:rPr lang="en-US" dirty="0" smtClean="0"/>
              <a:t>Explain </a:t>
            </a:r>
            <a:r>
              <a:rPr lang="en-US" dirty="0"/>
              <a:t>how lean changes interact with an organization's learning management system</a:t>
            </a:r>
          </a:p>
        </p:txBody>
      </p:sp>
    </p:spTree>
    <p:extLst>
      <p:ext uri="{BB962C8B-B14F-4D97-AF65-F5344CB8AC3E}">
        <p14:creationId xmlns:p14="http://schemas.microsoft.com/office/powerpoint/2010/main" val="1264806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5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82" name="Group 181"/>
          <p:cNvGrpSpPr/>
          <p:nvPr/>
        </p:nvGrpSpPr>
        <p:grpSpPr>
          <a:xfrm>
            <a:off x="141637" y="1453481"/>
            <a:ext cx="8187720" cy="3990198"/>
            <a:chOff x="-198357" y="1488637"/>
            <a:chExt cx="9470989" cy="4615454"/>
          </a:xfrm>
        </p:grpSpPr>
        <p:grpSp>
          <p:nvGrpSpPr>
            <p:cNvPr id="183" name="Group 182"/>
            <p:cNvGrpSpPr/>
            <p:nvPr/>
          </p:nvGrpSpPr>
          <p:grpSpPr>
            <a:xfrm>
              <a:off x="1" y="4540501"/>
              <a:ext cx="9254912" cy="1563590"/>
              <a:chOff x="1" y="4540501"/>
              <a:chExt cx="9254912" cy="1563590"/>
            </a:xfrm>
          </p:grpSpPr>
          <p:grpSp>
            <p:nvGrpSpPr>
              <p:cNvPr id="227" name="Group 226"/>
              <p:cNvGrpSpPr/>
              <p:nvPr/>
            </p:nvGrpSpPr>
            <p:grpSpPr>
              <a:xfrm>
                <a:off x="619504" y="4701506"/>
                <a:ext cx="4686389" cy="1247115"/>
                <a:chOff x="626130" y="3287794"/>
                <a:chExt cx="2933867" cy="858818"/>
              </a:xfrm>
            </p:grpSpPr>
            <p:sp>
              <p:nvSpPr>
                <p:cNvPr id="229" name="Pentagon 228"/>
                <p:cNvSpPr/>
                <p:nvPr/>
              </p:nvSpPr>
              <p:spPr>
                <a:xfrm>
                  <a:off x="626130" y="3288577"/>
                  <a:ext cx="2933867" cy="857250"/>
                </a:xfrm>
                <a:prstGeom prst="homePlate">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30" name="Isosceles Triangle 229"/>
                <p:cNvSpPr/>
                <p:nvPr/>
              </p:nvSpPr>
              <p:spPr>
                <a:xfrm rot="5400000">
                  <a:off x="2882532" y="3516462"/>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grpSp>
            <p:nvGrpSpPr>
              <p:cNvPr id="217" name="Group 216"/>
              <p:cNvGrpSpPr/>
              <p:nvPr/>
            </p:nvGrpSpPr>
            <p:grpSpPr>
              <a:xfrm>
                <a:off x="1" y="4540501"/>
                <a:ext cx="1563592" cy="1563590"/>
                <a:chOff x="1" y="4540501"/>
                <a:chExt cx="1563592" cy="1563590"/>
              </a:xfrm>
            </p:grpSpPr>
            <p:grpSp>
              <p:nvGrpSpPr>
                <p:cNvPr id="223" name="Group 222"/>
                <p:cNvGrpSpPr/>
                <p:nvPr/>
              </p:nvGrpSpPr>
              <p:grpSpPr>
                <a:xfrm>
                  <a:off x="1" y="4540501"/>
                  <a:ext cx="1563592" cy="1563590"/>
                  <a:chOff x="6627" y="3126789"/>
                  <a:chExt cx="978871" cy="1076757"/>
                </a:xfrm>
              </p:grpSpPr>
              <p:sp>
                <p:nvSpPr>
                  <p:cNvPr id="225" name="Diamond 224"/>
                  <p:cNvSpPr/>
                  <p:nvPr/>
                </p:nvSpPr>
                <p:spPr>
                  <a:xfrm>
                    <a:off x="6627" y="3126789"/>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26" name="Diamond 225"/>
                  <p:cNvSpPr/>
                  <p:nvPr/>
                </p:nvSpPr>
                <p:spPr>
                  <a:xfrm>
                    <a:off x="51563" y="3176217"/>
                    <a:ext cx="889000" cy="977900"/>
                  </a:xfrm>
                  <a:prstGeom prst="diamond">
                    <a:avLst/>
                  </a:prstGeom>
                  <a:gradFill flip="none" rotWithShape="1">
                    <a:gsLst>
                      <a:gs pos="99115">
                        <a:srgbClr val="F1A209"/>
                      </a:gs>
                      <a:gs pos="6000">
                        <a:srgbClr val="F1A209"/>
                      </a:gs>
                      <a:gs pos="50000">
                        <a:srgbClr val="F8BE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24" name="TextBox 168"/>
                <p:cNvSpPr txBox="1"/>
                <p:nvPr/>
              </p:nvSpPr>
              <p:spPr>
                <a:xfrm>
                  <a:off x="198578" y="5137629"/>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People</a:t>
                  </a:r>
                  <a:r>
                    <a:rPr lang="en-US" sz="1600" b="1" kern="1200" dirty="0">
                      <a:solidFill>
                        <a:srgbClr val="262626"/>
                      </a:solidFill>
                      <a:effectLst/>
                      <a:latin typeface="Arial"/>
                      <a:ea typeface="Times New Roman"/>
                    </a:rPr>
                    <a:t> </a:t>
                  </a:r>
                  <a:endParaRPr lang="en-US" sz="1400" dirty="0">
                    <a:effectLst/>
                    <a:latin typeface="Times New Roman"/>
                    <a:ea typeface="Times New Roman"/>
                  </a:endParaRPr>
                </a:p>
              </p:txBody>
            </p:sp>
          </p:grpSp>
          <p:grpSp>
            <p:nvGrpSpPr>
              <p:cNvPr id="218" name="Group 217"/>
              <p:cNvGrpSpPr/>
              <p:nvPr/>
            </p:nvGrpSpPr>
            <p:grpSpPr>
              <a:xfrm>
                <a:off x="5536630" y="4705136"/>
                <a:ext cx="3718283" cy="1234319"/>
                <a:chOff x="5536630" y="4705136"/>
                <a:chExt cx="3718283" cy="1234319"/>
              </a:xfrm>
            </p:grpSpPr>
            <p:sp>
              <p:nvSpPr>
                <p:cNvPr id="219" name="Frame 218"/>
                <p:cNvSpPr/>
                <p:nvPr/>
              </p:nvSpPr>
              <p:spPr>
                <a:xfrm>
                  <a:off x="5536630" y="4705136"/>
                  <a:ext cx="3718283" cy="1234319"/>
                </a:xfrm>
                <a:prstGeom prst="frame">
                  <a:avLst>
                    <a:gd name="adj1" fmla="val 2118"/>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20" name="Group 219"/>
                <p:cNvGrpSpPr/>
                <p:nvPr/>
              </p:nvGrpSpPr>
              <p:grpSpPr>
                <a:xfrm>
                  <a:off x="5652638" y="4879669"/>
                  <a:ext cx="3602267" cy="762565"/>
                  <a:chOff x="5652638" y="4879669"/>
                  <a:chExt cx="3602267" cy="762565"/>
                </a:xfrm>
              </p:grpSpPr>
              <p:sp>
                <p:nvSpPr>
                  <p:cNvPr id="221" name="TextBox 165"/>
                  <p:cNvSpPr txBox="1"/>
                  <p:nvPr/>
                </p:nvSpPr>
                <p:spPr>
                  <a:xfrm>
                    <a:off x="5652638" y="4879669"/>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People </a:t>
                    </a:r>
                    <a:endParaRPr lang="en-US" sz="1400">
                      <a:effectLst/>
                      <a:latin typeface="Times New Roman"/>
                      <a:ea typeface="Times New Roman"/>
                    </a:endParaRPr>
                  </a:p>
                </p:txBody>
              </p:sp>
              <p:sp>
                <p:nvSpPr>
                  <p:cNvPr id="222" name="Rectangle 221"/>
                  <p:cNvSpPr/>
                  <p:nvPr/>
                </p:nvSpPr>
                <p:spPr>
                  <a:xfrm>
                    <a:off x="5768640" y="5286228"/>
                    <a:ext cx="3486265" cy="356006"/>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What will people do differently? </a:t>
                    </a:r>
                    <a:endParaRPr lang="en-US" sz="1400" dirty="0">
                      <a:effectLst/>
                      <a:latin typeface="Times New Roman"/>
                      <a:ea typeface="Times New Roman"/>
                    </a:endParaRPr>
                  </a:p>
                </p:txBody>
              </p:sp>
            </p:grpSp>
          </p:grpSp>
        </p:grpSp>
        <p:grpSp>
          <p:nvGrpSpPr>
            <p:cNvPr id="184" name="Group 183"/>
            <p:cNvGrpSpPr/>
            <p:nvPr/>
          </p:nvGrpSpPr>
          <p:grpSpPr>
            <a:xfrm>
              <a:off x="17720" y="1488637"/>
              <a:ext cx="9254912" cy="1563590"/>
              <a:chOff x="17720" y="1488637"/>
              <a:chExt cx="9254912" cy="1563590"/>
            </a:xfrm>
          </p:grpSpPr>
          <p:grpSp>
            <p:nvGrpSpPr>
              <p:cNvPr id="201" name="Group 200"/>
              <p:cNvGrpSpPr/>
              <p:nvPr/>
            </p:nvGrpSpPr>
            <p:grpSpPr>
              <a:xfrm>
                <a:off x="637223" y="1649643"/>
                <a:ext cx="4686388" cy="1247115"/>
                <a:chOff x="637223" y="1649643"/>
                <a:chExt cx="4686388" cy="1247115"/>
              </a:xfrm>
            </p:grpSpPr>
            <p:grpSp>
              <p:nvGrpSpPr>
                <p:cNvPr id="212" name="Group 211"/>
                <p:cNvGrpSpPr/>
                <p:nvPr/>
              </p:nvGrpSpPr>
              <p:grpSpPr>
                <a:xfrm>
                  <a:off x="637223" y="1649643"/>
                  <a:ext cx="4686388" cy="1247115"/>
                  <a:chOff x="637223" y="1649643"/>
                  <a:chExt cx="2933867" cy="858818"/>
                </a:xfrm>
              </p:grpSpPr>
              <p:sp>
                <p:nvSpPr>
                  <p:cNvPr id="214" name="Pentagon 213"/>
                  <p:cNvSpPr/>
                  <p:nvPr/>
                </p:nvSpPr>
                <p:spPr>
                  <a:xfrm>
                    <a:off x="637223" y="1650425"/>
                    <a:ext cx="2933867" cy="857250"/>
                  </a:xfrm>
                  <a:prstGeom prst="homePlate">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5" name="Isosceles Triangle 214"/>
                  <p:cNvSpPr/>
                  <p:nvPr/>
                </p:nvSpPr>
                <p:spPr>
                  <a:xfrm rot="5400000">
                    <a:off x="2893625" y="1878311"/>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13" name="Rectangle 212"/>
                <p:cNvSpPr/>
                <p:nvPr/>
              </p:nvSpPr>
              <p:spPr>
                <a:xfrm>
                  <a:off x="1577596" y="1966678"/>
                  <a:ext cx="2836528" cy="605208"/>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processes</a:t>
                  </a:r>
                  <a:endParaRPr lang="en-US" sz="1400" dirty="0">
                    <a:effectLst/>
                    <a:latin typeface="Times New Roman"/>
                    <a:ea typeface="Times New Roman"/>
                  </a:endParaRPr>
                </a:p>
              </p:txBody>
            </p:sp>
          </p:grpSp>
          <p:grpSp>
            <p:nvGrpSpPr>
              <p:cNvPr id="202" name="Group 201"/>
              <p:cNvGrpSpPr/>
              <p:nvPr/>
            </p:nvGrpSpPr>
            <p:grpSpPr>
              <a:xfrm>
                <a:off x="17720" y="1488637"/>
                <a:ext cx="1563592" cy="1563590"/>
                <a:chOff x="17720" y="1488637"/>
                <a:chExt cx="1563592" cy="1563590"/>
              </a:xfrm>
            </p:grpSpPr>
            <p:grpSp>
              <p:nvGrpSpPr>
                <p:cNvPr id="208" name="Group 207"/>
                <p:cNvGrpSpPr/>
                <p:nvPr/>
              </p:nvGrpSpPr>
              <p:grpSpPr>
                <a:xfrm>
                  <a:off x="17720" y="1488637"/>
                  <a:ext cx="1563592" cy="1563590"/>
                  <a:chOff x="17720" y="1488637"/>
                  <a:chExt cx="978871" cy="1076757"/>
                </a:xfrm>
              </p:grpSpPr>
              <p:sp>
                <p:nvSpPr>
                  <p:cNvPr id="210" name="Diamond 209"/>
                  <p:cNvSpPr/>
                  <p:nvPr/>
                </p:nvSpPr>
                <p:spPr>
                  <a:xfrm>
                    <a:off x="17720" y="1488637"/>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1" name="Diamond 210"/>
                  <p:cNvSpPr/>
                  <p:nvPr/>
                </p:nvSpPr>
                <p:spPr>
                  <a:xfrm>
                    <a:off x="62656" y="1538064"/>
                    <a:ext cx="889000" cy="977900"/>
                  </a:xfrm>
                  <a:prstGeom prst="diamond">
                    <a:avLst/>
                  </a:prstGeom>
                  <a:gradFill flip="none" rotWithShape="1">
                    <a:gsLst>
                      <a:gs pos="100000">
                        <a:srgbClr val="166788"/>
                      </a:gs>
                      <a:gs pos="5000">
                        <a:srgbClr val="166788"/>
                      </a:gs>
                      <a:gs pos="50000">
                        <a:srgbClr val="1D88B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09" name="TextBox 153"/>
                <p:cNvSpPr txBox="1"/>
                <p:nvPr/>
              </p:nvSpPr>
              <p:spPr>
                <a:xfrm>
                  <a:off x="216297" y="2085765"/>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Process</a:t>
                  </a:r>
                  <a:endParaRPr lang="en-US" sz="1400" dirty="0">
                    <a:solidFill>
                      <a:schemeClr val="bg1"/>
                    </a:solidFill>
                    <a:effectLst/>
                    <a:latin typeface="Times New Roman"/>
                    <a:ea typeface="Times New Roman"/>
                  </a:endParaRPr>
                </a:p>
              </p:txBody>
            </p:sp>
          </p:grpSp>
          <p:grpSp>
            <p:nvGrpSpPr>
              <p:cNvPr id="203" name="Group 202"/>
              <p:cNvGrpSpPr/>
              <p:nvPr/>
            </p:nvGrpSpPr>
            <p:grpSpPr>
              <a:xfrm>
                <a:off x="5554349" y="1653272"/>
                <a:ext cx="3718283" cy="1234319"/>
                <a:chOff x="5554349" y="1653272"/>
                <a:chExt cx="3718283" cy="1234319"/>
              </a:xfrm>
            </p:grpSpPr>
            <p:sp>
              <p:nvSpPr>
                <p:cNvPr id="204" name="Frame 203"/>
                <p:cNvSpPr/>
                <p:nvPr/>
              </p:nvSpPr>
              <p:spPr>
                <a:xfrm>
                  <a:off x="5554349" y="1653272"/>
                  <a:ext cx="3718283" cy="1234319"/>
                </a:xfrm>
                <a:prstGeom prst="frame">
                  <a:avLst>
                    <a:gd name="adj1" fmla="val 2118"/>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05" name="Group 204"/>
                <p:cNvGrpSpPr/>
                <p:nvPr/>
              </p:nvGrpSpPr>
              <p:grpSpPr>
                <a:xfrm>
                  <a:off x="5670357" y="1827802"/>
                  <a:ext cx="3486266" cy="832430"/>
                  <a:chOff x="5670357" y="1827802"/>
                  <a:chExt cx="3486266" cy="832430"/>
                </a:xfrm>
              </p:grpSpPr>
              <p:sp>
                <p:nvSpPr>
                  <p:cNvPr id="206" name="TextBox 150"/>
                  <p:cNvSpPr txBox="1"/>
                  <p:nvPr/>
                </p:nvSpPr>
                <p:spPr>
                  <a:xfrm>
                    <a:off x="5670357" y="1827802"/>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Process</a:t>
                    </a:r>
                    <a:endParaRPr lang="en-US" sz="1400">
                      <a:effectLst/>
                      <a:latin typeface="Times New Roman"/>
                      <a:ea typeface="Times New Roman"/>
                    </a:endParaRPr>
                  </a:p>
                </p:txBody>
              </p:sp>
              <p:sp>
                <p:nvSpPr>
                  <p:cNvPr id="207" name="Rectangle 206"/>
                  <p:cNvSpPr/>
                  <p:nvPr/>
                </p:nvSpPr>
                <p:spPr>
                  <a:xfrm>
                    <a:off x="5670357" y="2304227"/>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are your processes changing?</a:t>
                    </a:r>
                    <a:endParaRPr lang="en-US" sz="1400" dirty="0">
                      <a:effectLst/>
                      <a:latin typeface="Times New Roman"/>
                      <a:ea typeface="Times New Roman"/>
                    </a:endParaRPr>
                  </a:p>
                </p:txBody>
              </p:sp>
            </p:grpSp>
          </p:grpSp>
        </p:grpSp>
        <p:grpSp>
          <p:nvGrpSpPr>
            <p:cNvPr id="185" name="Group 184"/>
            <p:cNvGrpSpPr/>
            <p:nvPr/>
          </p:nvGrpSpPr>
          <p:grpSpPr>
            <a:xfrm>
              <a:off x="-198357" y="2977273"/>
              <a:ext cx="9470989" cy="1589706"/>
              <a:chOff x="-198357" y="2977273"/>
              <a:chExt cx="9470989" cy="1589706"/>
            </a:xfrm>
          </p:grpSpPr>
          <p:grpSp>
            <p:nvGrpSpPr>
              <p:cNvPr id="186" name="Group 185"/>
              <p:cNvGrpSpPr/>
              <p:nvPr/>
            </p:nvGrpSpPr>
            <p:grpSpPr>
              <a:xfrm>
                <a:off x="619504" y="3205994"/>
                <a:ext cx="4686388" cy="1360985"/>
                <a:chOff x="619504" y="3205994"/>
                <a:chExt cx="4686388" cy="1360985"/>
              </a:xfrm>
            </p:grpSpPr>
            <p:grpSp>
              <p:nvGrpSpPr>
                <p:cNvPr id="197" name="Group 196"/>
                <p:cNvGrpSpPr/>
                <p:nvPr/>
              </p:nvGrpSpPr>
              <p:grpSpPr>
                <a:xfrm>
                  <a:off x="619504" y="3295663"/>
                  <a:ext cx="4686388" cy="1271316"/>
                  <a:chOff x="626130" y="3246661"/>
                  <a:chExt cx="2933867" cy="875484"/>
                </a:xfrm>
              </p:grpSpPr>
              <p:sp>
                <p:nvSpPr>
                  <p:cNvPr id="199" name="Pentagon 198"/>
                  <p:cNvSpPr/>
                  <p:nvPr/>
                </p:nvSpPr>
                <p:spPr>
                  <a:xfrm>
                    <a:off x="626130" y="3246661"/>
                    <a:ext cx="2933867" cy="857250"/>
                  </a:xfrm>
                  <a:prstGeom prst="homePlate">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p>
                </p:txBody>
              </p:sp>
              <p:sp>
                <p:nvSpPr>
                  <p:cNvPr id="200" name="Isosceles Triangle 199"/>
                  <p:cNvSpPr/>
                  <p:nvPr/>
                </p:nvSpPr>
                <p:spPr>
                  <a:xfrm rot="5400000">
                    <a:off x="2873016" y="3491995"/>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8" name="Rectangle 197"/>
                <p:cNvSpPr/>
                <p:nvPr/>
              </p:nvSpPr>
              <p:spPr>
                <a:xfrm>
                  <a:off x="1577596" y="3205994"/>
                  <a:ext cx="2836528" cy="1103614"/>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technology. </a:t>
                  </a:r>
                </a:p>
                <a:p>
                  <a:pPr fontAlgn="base">
                    <a:spcAft>
                      <a:spcPts val="0"/>
                    </a:spcAft>
                  </a:pPr>
                  <a:r>
                    <a:rPr lang="en-US" sz="1400" kern="1200" dirty="0" smtClean="0">
                      <a:solidFill>
                        <a:srgbClr val="FFFFFF"/>
                      </a:solidFill>
                      <a:effectLst/>
                      <a:latin typeface="Arial"/>
                      <a:ea typeface="Times New Roman"/>
                    </a:rPr>
                    <a:t>The means.</a:t>
                  </a:r>
                </a:p>
                <a:p>
                  <a:pPr fontAlgn="base">
                    <a:spcAft>
                      <a:spcPts val="0"/>
                    </a:spcAft>
                  </a:pPr>
                  <a:endParaRPr lang="en-US" sz="1400" dirty="0">
                    <a:effectLst/>
                    <a:latin typeface="Times New Roman"/>
                    <a:ea typeface="Times New Roman"/>
                  </a:endParaRPr>
                </a:p>
              </p:txBody>
            </p:sp>
          </p:grpSp>
          <p:grpSp>
            <p:nvGrpSpPr>
              <p:cNvPr id="187" name="Group 186"/>
              <p:cNvGrpSpPr/>
              <p:nvPr/>
            </p:nvGrpSpPr>
            <p:grpSpPr>
              <a:xfrm>
                <a:off x="-198357" y="2977273"/>
                <a:ext cx="1599022" cy="1563590"/>
                <a:chOff x="-198357" y="2977273"/>
                <a:chExt cx="1599022" cy="1563590"/>
              </a:xfrm>
            </p:grpSpPr>
            <p:grpSp>
              <p:nvGrpSpPr>
                <p:cNvPr id="193" name="Group 192"/>
                <p:cNvGrpSpPr/>
                <p:nvPr/>
              </p:nvGrpSpPr>
              <p:grpSpPr>
                <a:xfrm>
                  <a:off x="-162927" y="2977273"/>
                  <a:ext cx="1563592" cy="1563590"/>
                  <a:chOff x="-95372" y="2977273"/>
                  <a:chExt cx="978871" cy="1076757"/>
                </a:xfrm>
              </p:grpSpPr>
              <p:sp>
                <p:nvSpPr>
                  <p:cNvPr id="195" name="Diamond 194"/>
                  <p:cNvSpPr/>
                  <p:nvPr/>
                </p:nvSpPr>
                <p:spPr>
                  <a:xfrm>
                    <a:off x="-95372" y="2977273"/>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196" name="Diamond 195"/>
                  <p:cNvSpPr/>
                  <p:nvPr/>
                </p:nvSpPr>
                <p:spPr>
                  <a:xfrm>
                    <a:off x="-54578" y="3040159"/>
                    <a:ext cx="889000" cy="977900"/>
                  </a:xfrm>
                  <a:prstGeom prst="diamond">
                    <a:avLst/>
                  </a:prstGeom>
                  <a:gradFill flip="none" rotWithShape="1">
                    <a:gsLst>
                      <a:gs pos="0">
                        <a:srgbClr val="1B8E89"/>
                      </a:gs>
                      <a:gs pos="100000">
                        <a:srgbClr val="1B8E89"/>
                      </a:gs>
                      <a:gs pos="52000">
                        <a:srgbClr val="53DFD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4" name="TextBox 138"/>
                <p:cNvSpPr txBox="1"/>
                <p:nvPr/>
              </p:nvSpPr>
              <p:spPr>
                <a:xfrm>
                  <a:off x="-198357" y="3574401"/>
                  <a:ext cx="1599022"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Technology</a:t>
                  </a:r>
                  <a:endParaRPr lang="en-US" sz="1400" dirty="0">
                    <a:solidFill>
                      <a:schemeClr val="bg1"/>
                    </a:solidFill>
                    <a:effectLst/>
                    <a:latin typeface="Times New Roman"/>
                    <a:ea typeface="Times New Roman"/>
                  </a:endParaRPr>
                </a:p>
              </p:txBody>
            </p:sp>
          </p:grpSp>
          <p:grpSp>
            <p:nvGrpSpPr>
              <p:cNvPr id="188" name="Group 187"/>
              <p:cNvGrpSpPr/>
              <p:nvPr/>
            </p:nvGrpSpPr>
            <p:grpSpPr>
              <a:xfrm>
                <a:off x="5554349" y="3141908"/>
                <a:ext cx="3718283" cy="1234319"/>
                <a:chOff x="5554349" y="3141908"/>
                <a:chExt cx="3718283" cy="1234319"/>
              </a:xfrm>
            </p:grpSpPr>
            <p:sp>
              <p:nvSpPr>
                <p:cNvPr id="189" name="Frame 188"/>
                <p:cNvSpPr/>
                <p:nvPr/>
              </p:nvSpPr>
              <p:spPr>
                <a:xfrm>
                  <a:off x="5554349" y="3141908"/>
                  <a:ext cx="3718283" cy="1234319"/>
                </a:xfrm>
                <a:prstGeom prst="frame">
                  <a:avLst>
                    <a:gd name="adj1" fmla="val 2118"/>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190" name="Group 189"/>
                <p:cNvGrpSpPr/>
                <p:nvPr/>
              </p:nvGrpSpPr>
              <p:grpSpPr>
                <a:xfrm>
                  <a:off x="5670357" y="3316438"/>
                  <a:ext cx="3486266" cy="832429"/>
                  <a:chOff x="5670357" y="3316438"/>
                  <a:chExt cx="3486266" cy="832429"/>
                </a:xfrm>
              </p:grpSpPr>
              <p:sp>
                <p:nvSpPr>
                  <p:cNvPr id="191" name="TextBox 135"/>
                  <p:cNvSpPr txBox="1"/>
                  <p:nvPr/>
                </p:nvSpPr>
                <p:spPr>
                  <a:xfrm>
                    <a:off x="5670357" y="3316438"/>
                    <a:ext cx="1612667"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Technology</a:t>
                    </a:r>
                    <a:endParaRPr lang="en-US" sz="1400">
                      <a:effectLst/>
                      <a:latin typeface="Times New Roman"/>
                      <a:ea typeface="Times New Roman"/>
                    </a:endParaRPr>
                  </a:p>
                </p:txBody>
              </p:sp>
              <p:sp>
                <p:nvSpPr>
                  <p:cNvPr id="192" name="Rectangle 191"/>
                  <p:cNvSpPr/>
                  <p:nvPr/>
                </p:nvSpPr>
                <p:spPr>
                  <a:xfrm>
                    <a:off x="5670357" y="3792862"/>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is the technology changing?</a:t>
                    </a:r>
                    <a:endParaRPr lang="en-US" sz="1400" dirty="0">
                      <a:effectLst/>
                      <a:latin typeface="Times New Roman"/>
                      <a:ea typeface="Times New Roman"/>
                    </a:endParaRPr>
                  </a:p>
                </p:txBody>
              </p:sp>
            </p:grpSp>
          </p:grpSp>
        </p:grpSp>
      </p:grpSp>
      <p:sp>
        <p:nvSpPr>
          <p:cNvPr id="231" name="Title 230"/>
          <p:cNvSpPr>
            <a:spLocks noGrp="1"/>
          </p:cNvSpPr>
          <p:nvPr>
            <p:ph type="title"/>
          </p:nvPr>
        </p:nvSpPr>
        <p:spPr/>
        <p:txBody>
          <a:bodyPr/>
          <a:lstStyle/>
          <a:p>
            <a:r>
              <a:rPr lang="en-US" sz="4000" dirty="0" smtClean="0"/>
              <a:t>Current State		Future State</a:t>
            </a:r>
            <a:endParaRPr lang="en-US" sz="4000" dirty="0"/>
          </a:p>
        </p:txBody>
      </p:sp>
      <p:sp>
        <p:nvSpPr>
          <p:cNvPr id="232" name="Right Arrow 231"/>
          <p:cNvSpPr/>
          <p:nvPr/>
        </p:nvSpPr>
        <p:spPr>
          <a:xfrm>
            <a:off x="4280341" y="609600"/>
            <a:ext cx="635067"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p:cNvSpPr/>
          <p:nvPr/>
        </p:nvSpPr>
        <p:spPr>
          <a:xfrm>
            <a:off x="1695480" y="4185412"/>
            <a:ext cx="2452194" cy="1169551"/>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what do people do now</a:t>
            </a:r>
          </a:p>
          <a:p>
            <a:pPr fontAlgn="base">
              <a:spcAft>
                <a:spcPts val="0"/>
              </a:spcAft>
            </a:pPr>
            <a:r>
              <a:rPr lang="en-US" sz="1400" dirty="0" smtClean="0">
                <a:solidFill>
                  <a:srgbClr val="FFFFFF"/>
                </a:solidFill>
                <a:latin typeface="Arial"/>
                <a:ea typeface="Times New Roman"/>
              </a:rPr>
              <a:t>Identify what </a:t>
            </a:r>
            <a:r>
              <a:rPr lang="en-US" sz="1400" kern="1200" dirty="0" smtClean="0">
                <a:solidFill>
                  <a:srgbClr val="FFFFFF"/>
                </a:solidFill>
                <a:effectLst/>
                <a:latin typeface="Arial"/>
                <a:ea typeface="Times New Roman"/>
              </a:rPr>
              <a:t>is important to people now</a:t>
            </a:r>
          </a:p>
          <a:p>
            <a:pPr fontAlgn="base">
              <a:spcAft>
                <a:spcPts val="0"/>
              </a:spcAft>
            </a:pPr>
            <a:endParaRPr lang="en-US" sz="1400" dirty="0">
              <a:effectLst/>
              <a:latin typeface="Times New Roman"/>
              <a:ea typeface="Times New Roman"/>
            </a:endParaRPr>
          </a:p>
        </p:txBody>
      </p:sp>
      <p:sp>
        <p:nvSpPr>
          <p:cNvPr id="53" name="Freeform 52"/>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3668136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Change is…</a:t>
            </a:r>
            <a:endParaRPr lang="en-US" dirty="0"/>
          </a:p>
        </p:txBody>
      </p:sp>
      <p:grpSp>
        <p:nvGrpSpPr>
          <p:cNvPr id="108" name="Group 107"/>
          <p:cNvGrpSpPr/>
          <p:nvPr/>
        </p:nvGrpSpPr>
        <p:grpSpPr>
          <a:xfrm>
            <a:off x="2057400" y="912600"/>
            <a:ext cx="5460976" cy="5708817"/>
            <a:chOff x="1625626" y="728666"/>
            <a:chExt cx="5892750" cy="5892752"/>
          </a:xfrm>
        </p:grpSpPr>
        <p:grpSp>
          <p:nvGrpSpPr>
            <p:cNvPr id="109" name="Group 108"/>
            <p:cNvGrpSpPr/>
            <p:nvPr/>
          </p:nvGrpSpPr>
          <p:grpSpPr>
            <a:xfrm>
              <a:off x="1625626" y="728666"/>
              <a:ext cx="5892750" cy="5892752"/>
              <a:chOff x="1625626" y="728666"/>
              <a:chExt cx="5892750" cy="5892752"/>
            </a:xfrm>
            <a:effectLst>
              <a:outerShdw blurRad="76200" sx="101000" sy="101000" algn="ctr" rotWithShape="0">
                <a:prstClr val="black">
                  <a:alpha val="25000"/>
                </a:prstClr>
              </a:outerShdw>
            </a:effectLst>
          </p:grpSpPr>
          <p:grpSp>
            <p:nvGrpSpPr>
              <p:cNvPr id="137" name="Group 136"/>
              <p:cNvGrpSpPr/>
              <p:nvPr/>
            </p:nvGrpSpPr>
            <p:grpSpPr>
              <a:xfrm>
                <a:off x="2414017" y="1516100"/>
                <a:ext cx="4315968" cy="4317884"/>
                <a:chOff x="2411162" y="1514201"/>
                <a:chExt cx="4315968" cy="4317884"/>
              </a:xfrm>
            </p:grpSpPr>
            <p:sp>
              <p:nvSpPr>
                <p:cNvPr id="144" name="Freeform 143"/>
                <p:cNvSpPr/>
                <p:nvPr/>
              </p:nvSpPr>
              <p:spPr>
                <a:xfrm>
                  <a:off x="2411162" y="1514201"/>
                  <a:ext cx="2049341" cy="2048256"/>
                </a:xfrm>
                <a:custGeom>
                  <a:avLst/>
                  <a:gdLst>
                    <a:gd name="connsiteX0" fmla="*/ 2052055 w 2052055"/>
                    <a:gd name="connsiteY0" fmla="*/ 0 h 2052055"/>
                    <a:gd name="connsiteX1" fmla="*/ 2052055 w 2052055"/>
                    <a:gd name="connsiteY1" fmla="*/ 1147880 h 2052055"/>
                    <a:gd name="connsiteX2" fmla="*/ 1955491 w 2052055"/>
                    <a:gd name="connsiteY2" fmla="*/ 1162617 h 2052055"/>
                    <a:gd name="connsiteX3" fmla="*/ 1162613 w 2052055"/>
                    <a:gd name="connsiteY3" fmla="*/ 1955494 h 2052055"/>
                    <a:gd name="connsiteX4" fmla="*/ 1147877 w 2052055"/>
                    <a:gd name="connsiteY4" fmla="*/ 2052055 h 2052055"/>
                    <a:gd name="connsiteX5" fmla="*/ 0 w 2052055"/>
                    <a:gd name="connsiteY5" fmla="*/ 2052055 h 2052055"/>
                    <a:gd name="connsiteX6" fmla="*/ 5691 w 2052055"/>
                    <a:gd name="connsiteY6" fmla="*/ 1939347 h 2052055"/>
                    <a:gd name="connsiteX7" fmla="*/ 1939347 w 2052055"/>
                    <a:gd name="connsiteY7" fmla="*/ 5692 h 2052055"/>
                    <a:gd name="connsiteX8" fmla="*/ 2052055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2052055" y="0"/>
                      </a:moveTo>
                      <a:lnTo>
                        <a:pt x="2052055" y="1147880"/>
                      </a:lnTo>
                      <a:lnTo>
                        <a:pt x="1955491" y="1162617"/>
                      </a:lnTo>
                      <a:cubicBezTo>
                        <a:pt x="1557512" y="1244055"/>
                        <a:pt x="1244051" y="1557516"/>
                        <a:pt x="1162613" y="1955494"/>
                      </a:cubicBezTo>
                      <a:lnTo>
                        <a:pt x="1147877" y="2052055"/>
                      </a:lnTo>
                      <a:lnTo>
                        <a:pt x="0" y="2052055"/>
                      </a:lnTo>
                      <a:lnTo>
                        <a:pt x="5691" y="1939347"/>
                      </a:lnTo>
                      <a:cubicBezTo>
                        <a:pt x="109233" y="919785"/>
                        <a:pt x="919785" y="109234"/>
                        <a:pt x="1939347" y="5692"/>
                      </a:cubicBezTo>
                      <a:lnTo>
                        <a:pt x="2052055" y="0"/>
                      </a:lnTo>
                      <a:close/>
                    </a:path>
                  </a:pathLst>
                </a:custGeom>
                <a:gradFill flip="none" rotWithShape="1">
                  <a:gsLst>
                    <a:gs pos="17000">
                      <a:schemeClr val="accent5">
                        <a:lumMod val="75000"/>
                      </a:schemeClr>
                    </a:gs>
                    <a:gs pos="77000">
                      <a:schemeClr val="accent5"/>
                    </a:gs>
                  </a:gsLst>
                  <a:lin ang="2700000" scaled="1"/>
                  <a:tileRect/>
                </a:gradFill>
                <a:ln>
                  <a:gradFill>
                    <a:gsLst>
                      <a:gs pos="0">
                        <a:schemeClr val="accent5">
                          <a:lumMod val="50000"/>
                        </a:schemeClr>
                      </a:gs>
                      <a:gs pos="100000">
                        <a:schemeClr val="accent5">
                          <a:lumMod val="75000"/>
                        </a:schemeClr>
                      </a:gs>
                    </a:gsLst>
                    <a:lin ang="2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5" name="Freeform 144"/>
                <p:cNvSpPr/>
                <p:nvPr/>
              </p:nvSpPr>
              <p:spPr>
                <a:xfrm>
                  <a:off x="4677789" y="1514201"/>
                  <a:ext cx="2049341" cy="2048256"/>
                </a:xfrm>
                <a:custGeom>
                  <a:avLst/>
                  <a:gdLst>
                    <a:gd name="connsiteX0" fmla="*/ 0 w 2052055"/>
                    <a:gd name="connsiteY0" fmla="*/ 0 h 2052055"/>
                    <a:gd name="connsiteX1" fmla="*/ 112708 w 2052055"/>
                    <a:gd name="connsiteY1" fmla="*/ 5692 h 2052055"/>
                    <a:gd name="connsiteX2" fmla="*/ 2046364 w 2052055"/>
                    <a:gd name="connsiteY2" fmla="*/ 1939347 h 2052055"/>
                    <a:gd name="connsiteX3" fmla="*/ 2052055 w 2052055"/>
                    <a:gd name="connsiteY3" fmla="*/ 2052055 h 2052055"/>
                    <a:gd name="connsiteX4" fmla="*/ 904176 w 2052055"/>
                    <a:gd name="connsiteY4" fmla="*/ 2052055 h 2052055"/>
                    <a:gd name="connsiteX5" fmla="*/ 889439 w 2052055"/>
                    <a:gd name="connsiteY5" fmla="*/ 1955494 h 2052055"/>
                    <a:gd name="connsiteX6" fmla="*/ 96561 w 2052055"/>
                    <a:gd name="connsiteY6" fmla="*/ 1162617 h 2052055"/>
                    <a:gd name="connsiteX7" fmla="*/ 0 w 2052055"/>
                    <a:gd name="connsiteY7" fmla="*/ 1147881 h 2052055"/>
                    <a:gd name="connsiteX8" fmla="*/ 0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0" y="0"/>
                      </a:moveTo>
                      <a:lnTo>
                        <a:pt x="112708" y="5692"/>
                      </a:lnTo>
                      <a:cubicBezTo>
                        <a:pt x="1132270" y="109234"/>
                        <a:pt x="1942822" y="919785"/>
                        <a:pt x="2046364" y="1939347"/>
                      </a:cubicBezTo>
                      <a:lnTo>
                        <a:pt x="2052055" y="2052055"/>
                      </a:lnTo>
                      <a:lnTo>
                        <a:pt x="904176" y="2052055"/>
                      </a:lnTo>
                      <a:lnTo>
                        <a:pt x="889439" y="1955494"/>
                      </a:lnTo>
                      <a:cubicBezTo>
                        <a:pt x="808001" y="1557516"/>
                        <a:pt x="494540" y="1244055"/>
                        <a:pt x="96561" y="1162617"/>
                      </a:cubicBezTo>
                      <a:lnTo>
                        <a:pt x="0" y="1147881"/>
                      </a:lnTo>
                      <a:lnTo>
                        <a:pt x="0" y="0"/>
                      </a:lnTo>
                      <a:close/>
                    </a:path>
                  </a:pathLst>
                </a:custGeom>
                <a:gradFill flip="none" rotWithShape="1">
                  <a:gsLst>
                    <a:gs pos="33000">
                      <a:schemeClr val="accent2"/>
                    </a:gs>
                    <a:gs pos="78000">
                      <a:schemeClr val="accent2">
                        <a:lumMod val="75000"/>
                      </a:schemeClr>
                    </a:gs>
                  </a:gsLst>
                  <a:lin ang="19200000" scaled="0"/>
                  <a:tileRect/>
                </a:gradFill>
                <a:ln>
                  <a:gradFill>
                    <a:gsLst>
                      <a:gs pos="0">
                        <a:schemeClr val="accent2">
                          <a:lumMod val="50000"/>
                        </a:schemeClr>
                      </a:gs>
                      <a:gs pos="100000">
                        <a:schemeClr val="accent2">
                          <a:lumMod val="75000"/>
                        </a:schemeClr>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6" name="Freeform 145"/>
                <p:cNvSpPr/>
                <p:nvPr/>
              </p:nvSpPr>
              <p:spPr>
                <a:xfrm>
                  <a:off x="2411162" y="3783829"/>
                  <a:ext cx="2049341" cy="2048256"/>
                </a:xfrm>
                <a:custGeom>
                  <a:avLst/>
                  <a:gdLst>
                    <a:gd name="connsiteX0" fmla="*/ 0 w 2052055"/>
                    <a:gd name="connsiteY0" fmla="*/ 0 h 2052054"/>
                    <a:gd name="connsiteX1" fmla="*/ 1147876 w 2052055"/>
                    <a:gd name="connsiteY1" fmla="*/ 0 h 2052054"/>
                    <a:gd name="connsiteX2" fmla="*/ 1162613 w 2052055"/>
                    <a:gd name="connsiteY2" fmla="*/ 96562 h 2052054"/>
                    <a:gd name="connsiteX3" fmla="*/ 1955491 w 2052055"/>
                    <a:gd name="connsiteY3" fmla="*/ 889439 h 2052054"/>
                    <a:gd name="connsiteX4" fmla="*/ 2052055 w 2052055"/>
                    <a:gd name="connsiteY4" fmla="*/ 904176 h 2052054"/>
                    <a:gd name="connsiteX5" fmla="*/ 2052055 w 2052055"/>
                    <a:gd name="connsiteY5" fmla="*/ 2052054 h 2052054"/>
                    <a:gd name="connsiteX6" fmla="*/ 1939347 w 2052055"/>
                    <a:gd name="connsiteY6" fmla="*/ 2046363 h 2052054"/>
                    <a:gd name="connsiteX7" fmla="*/ 5691 w 2052055"/>
                    <a:gd name="connsiteY7" fmla="*/ 112707 h 2052054"/>
                    <a:gd name="connsiteX8" fmla="*/ 0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0" y="0"/>
                      </a:moveTo>
                      <a:lnTo>
                        <a:pt x="1147876" y="0"/>
                      </a:lnTo>
                      <a:lnTo>
                        <a:pt x="1162613" y="96562"/>
                      </a:lnTo>
                      <a:cubicBezTo>
                        <a:pt x="1244051" y="494541"/>
                        <a:pt x="1557512" y="808001"/>
                        <a:pt x="1955491" y="889439"/>
                      </a:cubicBezTo>
                      <a:lnTo>
                        <a:pt x="2052055" y="904176"/>
                      </a:lnTo>
                      <a:lnTo>
                        <a:pt x="2052055" y="2052054"/>
                      </a:lnTo>
                      <a:lnTo>
                        <a:pt x="1939347" y="2046363"/>
                      </a:lnTo>
                      <a:cubicBezTo>
                        <a:pt x="919785" y="1942821"/>
                        <a:pt x="109233" y="1132269"/>
                        <a:pt x="5691" y="112707"/>
                      </a:cubicBezTo>
                      <a:lnTo>
                        <a:pt x="0" y="0"/>
                      </a:lnTo>
                      <a:close/>
                    </a:path>
                  </a:pathLst>
                </a:custGeom>
                <a:gradFill flip="none" rotWithShape="1">
                  <a:gsLst>
                    <a:gs pos="71000">
                      <a:schemeClr val="accent4">
                        <a:lumMod val="75000"/>
                      </a:schemeClr>
                    </a:gs>
                    <a:gs pos="33000">
                      <a:schemeClr val="accent4"/>
                    </a:gs>
                  </a:gsLst>
                  <a:lin ang="8400000" scaled="0"/>
                  <a:tileRect/>
                </a:gradFill>
                <a:ln>
                  <a:gradFill>
                    <a:gsLst>
                      <a:gs pos="0">
                        <a:schemeClr val="accent4">
                          <a:lumMod val="50000"/>
                        </a:schemeClr>
                      </a:gs>
                      <a:gs pos="100000">
                        <a:schemeClr val="accent4">
                          <a:lumMod val="75000"/>
                        </a:schemeClr>
                      </a:gs>
                    </a:gsLst>
                    <a:lin ang="19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7" name="Freeform 146"/>
                <p:cNvSpPr/>
                <p:nvPr/>
              </p:nvSpPr>
              <p:spPr>
                <a:xfrm>
                  <a:off x="4677789" y="3783829"/>
                  <a:ext cx="2049341" cy="2048256"/>
                </a:xfrm>
                <a:custGeom>
                  <a:avLst/>
                  <a:gdLst>
                    <a:gd name="connsiteX0" fmla="*/ 904176 w 2052055"/>
                    <a:gd name="connsiteY0" fmla="*/ 0 h 2052054"/>
                    <a:gd name="connsiteX1" fmla="*/ 2052055 w 2052055"/>
                    <a:gd name="connsiteY1" fmla="*/ 0 h 2052054"/>
                    <a:gd name="connsiteX2" fmla="*/ 2046364 w 2052055"/>
                    <a:gd name="connsiteY2" fmla="*/ 112707 h 2052054"/>
                    <a:gd name="connsiteX3" fmla="*/ 112708 w 2052055"/>
                    <a:gd name="connsiteY3" fmla="*/ 2046363 h 2052054"/>
                    <a:gd name="connsiteX4" fmla="*/ 0 w 2052055"/>
                    <a:gd name="connsiteY4" fmla="*/ 2052054 h 2052054"/>
                    <a:gd name="connsiteX5" fmla="*/ 0 w 2052055"/>
                    <a:gd name="connsiteY5" fmla="*/ 904176 h 2052054"/>
                    <a:gd name="connsiteX6" fmla="*/ 96561 w 2052055"/>
                    <a:gd name="connsiteY6" fmla="*/ 889439 h 2052054"/>
                    <a:gd name="connsiteX7" fmla="*/ 889439 w 2052055"/>
                    <a:gd name="connsiteY7" fmla="*/ 96562 h 2052054"/>
                    <a:gd name="connsiteX8" fmla="*/ 904176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904176" y="0"/>
                      </a:moveTo>
                      <a:lnTo>
                        <a:pt x="2052055" y="0"/>
                      </a:lnTo>
                      <a:lnTo>
                        <a:pt x="2046364" y="112707"/>
                      </a:lnTo>
                      <a:cubicBezTo>
                        <a:pt x="1942822" y="1132269"/>
                        <a:pt x="1132270" y="1942821"/>
                        <a:pt x="112708" y="2046363"/>
                      </a:cubicBezTo>
                      <a:lnTo>
                        <a:pt x="0" y="2052054"/>
                      </a:lnTo>
                      <a:lnTo>
                        <a:pt x="0" y="904176"/>
                      </a:lnTo>
                      <a:lnTo>
                        <a:pt x="96561" y="889439"/>
                      </a:lnTo>
                      <a:cubicBezTo>
                        <a:pt x="494540" y="808001"/>
                        <a:pt x="808001" y="494541"/>
                        <a:pt x="889439" y="96562"/>
                      </a:cubicBezTo>
                      <a:lnTo>
                        <a:pt x="904176" y="0"/>
                      </a:lnTo>
                      <a:close/>
                    </a:path>
                  </a:pathLst>
                </a:custGeom>
                <a:gradFill flip="none" rotWithShape="1">
                  <a:gsLst>
                    <a:gs pos="0">
                      <a:schemeClr val="accent3"/>
                    </a:gs>
                    <a:gs pos="73000">
                      <a:schemeClr val="accent3">
                        <a:lumMod val="75000"/>
                      </a:schemeClr>
                    </a:gs>
                  </a:gsLst>
                  <a:lin ang="2400000" scaled="0"/>
                  <a:tileRect/>
                </a:gradFill>
                <a:ln>
                  <a:gradFill>
                    <a:gsLst>
                      <a:gs pos="0">
                        <a:schemeClr val="accent3">
                          <a:lumMod val="50000"/>
                        </a:schemeClr>
                      </a:gs>
                      <a:gs pos="100000">
                        <a:schemeClr val="accent3">
                          <a:lumMod val="75000"/>
                        </a:schemeClr>
                      </a:gs>
                    </a:gsLst>
                    <a:lin ang="13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grpSp>
          <p:grpSp>
            <p:nvGrpSpPr>
              <p:cNvPr id="138" name="Group 137"/>
              <p:cNvGrpSpPr/>
              <p:nvPr/>
            </p:nvGrpSpPr>
            <p:grpSpPr>
              <a:xfrm>
                <a:off x="1625626" y="728666"/>
                <a:ext cx="5892750" cy="5892752"/>
                <a:chOff x="1625626" y="728666"/>
                <a:chExt cx="5892750" cy="5892752"/>
              </a:xfrm>
            </p:grpSpPr>
            <p:sp>
              <p:nvSpPr>
                <p:cNvPr id="140" name="Freeform 139"/>
                <p:cNvSpPr/>
                <p:nvPr/>
              </p:nvSpPr>
              <p:spPr>
                <a:xfrm>
                  <a:off x="1625626" y="728666"/>
                  <a:ext cx="2837589" cy="2837588"/>
                </a:xfrm>
                <a:custGeom>
                  <a:avLst/>
                  <a:gdLst>
                    <a:gd name="connsiteX0" fmla="*/ 2969382 w 2969382"/>
                    <a:gd name="connsiteY0" fmla="*/ 0 h 2969382"/>
                    <a:gd name="connsiteX1" fmla="*/ 2969382 w 2969382"/>
                    <a:gd name="connsiteY1" fmla="*/ 558737 h 2969382"/>
                    <a:gd name="connsiteX2" fmla="*/ 2824519 w 2969382"/>
                    <a:gd name="connsiteY2" fmla="*/ 566052 h 2969382"/>
                    <a:gd name="connsiteX3" fmla="*/ 566052 w 2969382"/>
                    <a:gd name="connsiteY3" fmla="*/ 2824519 h 2969382"/>
                    <a:gd name="connsiteX4" fmla="*/ 558737 w 2969382"/>
                    <a:gd name="connsiteY4" fmla="*/ 2969382 h 2969382"/>
                    <a:gd name="connsiteX5" fmla="*/ 0 w 2969382"/>
                    <a:gd name="connsiteY5" fmla="*/ 2969382 h 2969382"/>
                    <a:gd name="connsiteX6" fmla="*/ 1137 w 2969382"/>
                    <a:gd name="connsiteY6" fmla="*/ 2924411 h 2969382"/>
                    <a:gd name="connsiteX7" fmla="*/ 2924411 w 2969382"/>
                    <a:gd name="connsiteY7" fmla="*/ 1137 h 2969382"/>
                    <a:gd name="connsiteX8" fmla="*/ 2969382 w 2969382"/>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2">
                      <a:moveTo>
                        <a:pt x="2969382" y="0"/>
                      </a:moveTo>
                      <a:lnTo>
                        <a:pt x="2969382" y="558737"/>
                      </a:lnTo>
                      <a:lnTo>
                        <a:pt x="2824519" y="566052"/>
                      </a:lnTo>
                      <a:cubicBezTo>
                        <a:pt x="1633693" y="686987"/>
                        <a:pt x="686987" y="1633693"/>
                        <a:pt x="566052" y="2824519"/>
                      </a:cubicBezTo>
                      <a:lnTo>
                        <a:pt x="558737" y="2969382"/>
                      </a:lnTo>
                      <a:lnTo>
                        <a:pt x="0" y="2969382"/>
                      </a:lnTo>
                      <a:lnTo>
                        <a:pt x="1137" y="2924411"/>
                      </a:lnTo>
                      <a:cubicBezTo>
                        <a:pt x="81126" y="1346409"/>
                        <a:pt x="1346409" y="81126"/>
                        <a:pt x="2924411" y="1137"/>
                      </a:cubicBezTo>
                      <a:lnTo>
                        <a:pt x="2969382" y="0"/>
                      </a:lnTo>
                      <a:close/>
                    </a:path>
                  </a:pathLst>
                </a:custGeom>
                <a:gradFill flip="none" rotWithShape="1">
                  <a:gsLst>
                    <a:gs pos="0">
                      <a:schemeClr val="accent5"/>
                    </a:gs>
                    <a:gs pos="100000">
                      <a:schemeClr val="accent5">
                        <a:lumMod val="60000"/>
                        <a:lumOff val="40000"/>
                      </a:schemeClr>
                    </a:gs>
                  </a:gsLst>
                  <a:lin ang="0" scaled="0"/>
                  <a:tileRect/>
                </a:gradFill>
                <a:ln>
                  <a:gradFill>
                    <a:gsLst>
                      <a:gs pos="0">
                        <a:schemeClr val="accent5">
                          <a:lumMod val="75000"/>
                        </a:schemeClr>
                      </a:gs>
                      <a:gs pos="100000">
                        <a:schemeClr val="accent5"/>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1" name="Freeform 140"/>
                <p:cNvSpPr/>
                <p:nvPr/>
              </p:nvSpPr>
              <p:spPr>
                <a:xfrm>
                  <a:off x="4680788" y="728666"/>
                  <a:ext cx="2837588" cy="2837588"/>
                </a:xfrm>
                <a:custGeom>
                  <a:avLst/>
                  <a:gdLst>
                    <a:gd name="connsiteX0" fmla="*/ 0 w 2969381"/>
                    <a:gd name="connsiteY0" fmla="*/ 0 h 2969382"/>
                    <a:gd name="connsiteX1" fmla="*/ 44970 w 2969381"/>
                    <a:gd name="connsiteY1" fmla="*/ 1137 h 2969382"/>
                    <a:gd name="connsiteX2" fmla="*/ 2968244 w 2969381"/>
                    <a:gd name="connsiteY2" fmla="*/ 2924411 h 2969382"/>
                    <a:gd name="connsiteX3" fmla="*/ 2969381 w 2969381"/>
                    <a:gd name="connsiteY3" fmla="*/ 2969382 h 2969382"/>
                    <a:gd name="connsiteX4" fmla="*/ 2410644 w 2969381"/>
                    <a:gd name="connsiteY4" fmla="*/ 2969382 h 2969382"/>
                    <a:gd name="connsiteX5" fmla="*/ 2403329 w 2969381"/>
                    <a:gd name="connsiteY5" fmla="*/ 2824519 h 2969382"/>
                    <a:gd name="connsiteX6" fmla="*/ 144862 w 2969381"/>
                    <a:gd name="connsiteY6" fmla="*/ 566052 h 2969382"/>
                    <a:gd name="connsiteX7" fmla="*/ 0 w 2969381"/>
                    <a:gd name="connsiteY7" fmla="*/ 558737 h 2969382"/>
                    <a:gd name="connsiteX8" fmla="*/ 0 w 2969381"/>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2">
                      <a:moveTo>
                        <a:pt x="0" y="0"/>
                      </a:moveTo>
                      <a:lnTo>
                        <a:pt x="44970" y="1137"/>
                      </a:lnTo>
                      <a:cubicBezTo>
                        <a:pt x="1622973" y="81126"/>
                        <a:pt x="2888256" y="1346409"/>
                        <a:pt x="2968244" y="2924411"/>
                      </a:cubicBezTo>
                      <a:lnTo>
                        <a:pt x="2969381" y="2969382"/>
                      </a:lnTo>
                      <a:lnTo>
                        <a:pt x="2410644" y="2969382"/>
                      </a:lnTo>
                      <a:lnTo>
                        <a:pt x="2403329" y="2824519"/>
                      </a:lnTo>
                      <a:cubicBezTo>
                        <a:pt x="2282394" y="1633693"/>
                        <a:pt x="1335688" y="686987"/>
                        <a:pt x="144862" y="566052"/>
                      </a:cubicBezTo>
                      <a:lnTo>
                        <a:pt x="0" y="558737"/>
                      </a:lnTo>
                      <a:lnTo>
                        <a:pt x="0" y="0"/>
                      </a:lnTo>
                      <a:close/>
                    </a:path>
                  </a:pathLst>
                </a:custGeom>
                <a:gradFill flip="none" rotWithShape="1">
                  <a:gsLst>
                    <a:gs pos="11000">
                      <a:schemeClr val="accent2"/>
                    </a:gs>
                    <a:gs pos="100000">
                      <a:schemeClr val="accent2">
                        <a:lumMod val="60000"/>
                        <a:lumOff val="40000"/>
                      </a:schemeClr>
                    </a:gs>
                  </a:gsLst>
                  <a:lin ang="1800000" scaled="0"/>
                  <a:tileRect/>
                </a:gradFill>
                <a:ln>
                  <a:gradFill>
                    <a:gsLst>
                      <a:gs pos="0">
                        <a:schemeClr val="accent2"/>
                      </a:gs>
                      <a:gs pos="100000">
                        <a:schemeClr val="accent2">
                          <a:lumMod val="75000"/>
                        </a:schemeClr>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2" name="Freeform 141"/>
                <p:cNvSpPr/>
                <p:nvPr/>
              </p:nvSpPr>
              <p:spPr>
                <a:xfrm>
                  <a:off x="1625626" y="3783831"/>
                  <a:ext cx="2837589" cy="2837587"/>
                </a:xfrm>
                <a:custGeom>
                  <a:avLst/>
                  <a:gdLst>
                    <a:gd name="connsiteX0" fmla="*/ 0 w 2969382"/>
                    <a:gd name="connsiteY0" fmla="*/ 0 h 2969381"/>
                    <a:gd name="connsiteX1" fmla="*/ 558737 w 2969382"/>
                    <a:gd name="connsiteY1" fmla="*/ 0 h 2969381"/>
                    <a:gd name="connsiteX2" fmla="*/ 566052 w 2969382"/>
                    <a:gd name="connsiteY2" fmla="*/ 144862 h 2969381"/>
                    <a:gd name="connsiteX3" fmla="*/ 2824519 w 2969382"/>
                    <a:gd name="connsiteY3" fmla="*/ 2403329 h 2969381"/>
                    <a:gd name="connsiteX4" fmla="*/ 2969382 w 2969382"/>
                    <a:gd name="connsiteY4" fmla="*/ 2410644 h 2969381"/>
                    <a:gd name="connsiteX5" fmla="*/ 2969382 w 2969382"/>
                    <a:gd name="connsiteY5" fmla="*/ 2969381 h 2969381"/>
                    <a:gd name="connsiteX6" fmla="*/ 2924411 w 2969382"/>
                    <a:gd name="connsiteY6" fmla="*/ 2968244 h 2969381"/>
                    <a:gd name="connsiteX7" fmla="*/ 1137 w 2969382"/>
                    <a:gd name="connsiteY7" fmla="*/ 44970 h 2969381"/>
                    <a:gd name="connsiteX8" fmla="*/ 0 w 2969382"/>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1">
                      <a:moveTo>
                        <a:pt x="0" y="0"/>
                      </a:moveTo>
                      <a:lnTo>
                        <a:pt x="558737" y="0"/>
                      </a:lnTo>
                      <a:lnTo>
                        <a:pt x="566052" y="144862"/>
                      </a:lnTo>
                      <a:cubicBezTo>
                        <a:pt x="686987" y="1335688"/>
                        <a:pt x="1633693" y="2282394"/>
                        <a:pt x="2824519" y="2403329"/>
                      </a:cubicBezTo>
                      <a:lnTo>
                        <a:pt x="2969382" y="2410644"/>
                      </a:lnTo>
                      <a:lnTo>
                        <a:pt x="2969382" y="2969381"/>
                      </a:lnTo>
                      <a:lnTo>
                        <a:pt x="2924411" y="2968244"/>
                      </a:lnTo>
                      <a:cubicBezTo>
                        <a:pt x="1346409" y="2888256"/>
                        <a:pt x="81126" y="1622973"/>
                        <a:pt x="1137" y="44970"/>
                      </a:cubicBezTo>
                      <a:lnTo>
                        <a:pt x="0" y="0"/>
                      </a:lnTo>
                      <a:close/>
                    </a:path>
                  </a:pathLst>
                </a:custGeom>
                <a:gradFill flip="none" rotWithShape="1">
                  <a:gsLst>
                    <a:gs pos="100000">
                      <a:schemeClr val="accent4"/>
                    </a:gs>
                    <a:gs pos="0">
                      <a:schemeClr val="accent4">
                        <a:lumMod val="60000"/>
                        <a:lumOff val="40000"/>
                      </a:schemeClr>
                    </a:gs>
                  </a:gsLst>
                  <a:lin ang="1200000" scaled="0"/>
                  <a:tileRect/>
                </a:gradFill>
                <a:ln>
                  <a:gradFill>
                    <a:gsLst>
                      <a:gs pos="0">
                        <a:schemeClr val="accent4">
                          <a:lumMod val="75000"/>
                        </a:schemeClr>
                      </a:gs>
                      <a:gs pos="100000">
                        <a:schemeClr val="accent4">
                          <a:lumMod val="5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3" name="Freeform 142"/>
                <p:cNvSpPr/>
                <p:nvPr/>
              </p:nvSpPr>
              <p:spPr>
                <a:xfrm>
                  <a:off x="4680788" y="3783831"/>
                  <a:ext cx="2837588" cy="2837587"/>
                </a:xfrm>
                <a:custGeom>
                  <a:avLst/>
                  <a:gdLst>
                    <a:gd name="connsiteX0" fmla="*/ 2410644 w 2969381"/>
                    <a:gd name="connsiteY0" fmla="*/ 0 h 2969381"/>
                    <a:gd name="connsiteX1" fmla="*/ 2969381 w 2969381"/>
                    <a:gd name="connsiteY1" fmla="*/ 0 h 2969381"/>
                    <a:gd name="connsiteX2" fmla="*/ 2968244 w 2969381"/>
                    <a:gd name="connsiteY2" fmla="*/ 44970 h 2969381"/>
                    <a:gd name="connsiteX3" fmla="*/ 44970 w 2969381"/>
                    <a:gd name="connsiteY3" fmla="*/ 2968244 h 2969381"/>
                    <a:gd name="connsiteX4" fmla="*/ 0 w 2969381"/>
                    <a:gd name="connsiteY4" fmla="*/ 2969381 h 2969381"/>
                    <a:gd name="connsiteX5" fmla="*/ 0 w 2969381"/>
                    <a:gd name="connsiteY5" fmla="*/ 2410644 h 2969381"/>
                    <a:gd name="connsiteX6" fmla="*/ 144862 w 2969381"/>
                    <a:gd name="connsiteY6" fmla="*/ 2403329 h 2969381"/>
                    <a:gd name="connsiteX7" fmla="*/ 2403329 w 2969381"/>
                    <a:gd name="connsiteY7" fmla="*/ 144862 h 2969381"/>
                    <a:gd name="connsiteX8" fmla="*/ 2410644 w 2969381"/>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1">
                      <a:moveTo>
                        <a:pt x="2410644" y="0"/>
                      </a:moveTo>
                      <a:lnTo>
                        <a:pt x="2969381" y="0"/>
                      </a:lnTo>
                      <a:lnTo>
                        <a:pt x="2968244" y="44970"/>
                      </a:lnTo>
                      <a:cubicBezTo>
                        <a:pt x="2888256" y="1622973"/>
                        <a:pt x="1622973" y="2888256"/>
                        <a:pt x="44970" y="2968244"/>
                      </a:cubicBezTo>
                      <a:lnTo>
                        <a:pt x="0" y="2969381"/>
                      </a:lnTo>
                      <a:lnTo>
                        <a:pt x="0" y="2410644"/>
                      </a:lnTo>
                      <a:lnTo>
                        <a:pt x="144862" y="2403329"/>
                      </a:lnTo>
                      <a:cubicBezTo>
                        <a:pt x="1335688" y="2282394"/>
                        <a:pt x="2282394" y="1335688"/>
                        <a:pt x="2403329" y="144862"/>
                      </a:cubicBezTo>
                      <a:lnTo>
                        <a:pt x="2410644" y="0"/>
                      </a:lnTo>
                      <a:close/>
                    </a:path>
                  </a:pathLst>
                </a:custGeom>
                <a:gradFill flip="none" rotWithShape="1">
                  <a:gsLst>
                    <a:gs pos="0">
                      <a:schemeClr val="accent3"/>
                    </a:gs>
                    <a:gs pos="100000">
                      <a:schemeClr val="accent3">
                        <a:lumMod val="60000"/>
                        <a:lumOff val="40000"/>
                      </a:schemeClr>
                    </a:gs>
                  </a:gsLst>
                  <a:lin ang="6000000" scaled="0"/>
                  <a:tileRect/>
                </a:gradFill>
                <a:ln>
                  <a:gradFill>
                    <a:gsLst>
                      <a:gs pos="0">
                        <a:schemeClr val="accent3">
                          <a:lumMod val="75000"/>
                        </a:schemeClr>
                      </a:gs>
                      <a:gs pos="100000">
                        <a:schemeClr val="accent3"/>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grpSp>
          <p:sp>
            <p:nvSpPr>
              <p:cNvPr id="139" name="Oval 138"/>
              <p:cNvSpPr/>
              <p:nvPr/>
            </p:nvSpPr>
            <p:spPr>
              <a:xfrm>
                <a:off x="3699577" y="2802619"/>
                <a:ext cx="1744848" cy="1744847"/>
              </a:xfrm>
              <a:prstGeom prst="ellipse">
                <a:avLst/>
              </a:prstGeom>
              <a:gradFill flip="none" rotWithShape="1">
                <a:gsLst>
                  <a:gs pos="0">
                    <a:schemeClr val="accent3">
                      <a:lumMod val="0"/>
                      <a:lumOff val="100000"/>
                    </a:schemeClr>
                  </a:gs>
                  <a:gs pos="35000">
                    <a:schemeClr val="accent3">
                      <a:lumMod val="0"/>
                      <a:lumOff val="100000"/>
                    </a:schemeClr>
                  </a:gs>
                  <a:gs pos="100000">
                    <a:schemeClr val="bg2">
                      <a:lumMod val="65000"/>
                    </a:schemeClr>
                  </a:gs>
                </a:gsLst>
                <a:path path="circle">
                  <a:fillToRect l="50000" t="-80000" r="50000" b="180000"/>
                </a:path>
                <a:tileRect/>
              </a:gradFill>
              <a:ln>
                <a:gradFill flip="none" rotWithShape="1">
                  <a:gsLst>
                    <a:gs pos="0">
                      <a:schemeClr val="bg2">
                        <a:lumMod val="85000"/>
                      </a:schemeClr>
                    </a:gs>
                    <a:gs pos="46000">
                      <a:schemeClr val="bg2">
                        <a:lumMod val="65000"/>
                      </a:schemeClr>
                    </a:gs>
                    <a:gs pos="100000">
                      <a:schemeClr val="bg2">
                        <a:lumMod val="50000"/>
                      </a:schemeClr>
                    </a:gs>
                  </a:gsLst>
                  <a:path path="circle">
                    <a:fillToRect l="50000" t="130000" r="50000" b="-30000"/>
                  </a:path>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10" name="Group 109"/>
            <p:cNvGrpSpPr/>
            <p:nvPr/>
          </p:nvGrpSpPr>
          <p:grpSpPr>
            <a:xfrm>
              <a:off x="3288839" y="2525062"/>
              <a:ext cx="2507099" cy="2275540"/>
              <a:chOff x="3288839" y="2525062"/>
              <a:chExt cx="2507099" cy="2275540"/>
            </a:xfrm>
          </p:grpSpPr>
          <p:sp>
            <p:nvSpPr>
              <p:cNvPr id="111" name="Freeform 110"/>
              <p:cNvSpPr>
                <a:spLocks noEditPoints="1"/>
              </p:cNvSpPr>
              <p:nvPr/>
            </p:nvSpPr>
            <p:spPr bwMode="auto">
              <a:xfrm>
                <a:off x="5322029" y="2525062"/>
                <a:ext cx="473909" cy="463018"/>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grpSp>
            <p:nvGrpSpPr>
              <p:cNvPr id="112" name="Group 111"/>
              <p:cNvGrpSpPr/>
              <p:nvPr/>
            </p:nvGrpSpPr>
            <p:grpSpPr>
              <a:xfrm>
                <a:off x="3288839" y="2707195"/>
                <a:ext cx="444963" cy="424665"/>
                <a:chOff x="253731" y="1467253"/>
                <a:chExt cx="465629" cy="444389"/>
              </a:xfrm>
              <a:solidFill>
                <a:schemeClr val="bg2"/>
              </a:solidFill>
            </p:grpSpPr>
            <p:sp>
              <p:nvSpPr>
                <p:cNvPr id="128" name="Freeform 49"/>
                <p:cNvSpPr>
                  <a:spLocks/>
                </p:cNvSpPr>
                <p:nvPr/>
              </p:nvSpPr>
              <p:spPr bwMode="auto">
                <a:xfrm>
                  <a:off x="609896" y="1535872"/>
                  <a:ext cx="109464" cy="65351"/>
                </a:xfrm>
                <a:custGeom>
                  <a:avLst/>
                  <a:gdLst>
                    <a:gd name="T0" fmla="*/ 44 w 67"/>
                    <a:gd name="T1" fmla="*/ 0 h 40"/>
                    <a:gd name="T2" fmla="*/ 46 w 67"/>
                    <a:gd name="T3" fmla="*/ 1 h 40"/>
                    <a:gd name="T4" fmla="*/ 54 w 67"/>
                    <a:gd name="T5" fmla="*/ 3 h 40"/>
                    <a:gd name="T6" fmla="*/ 61 w 67"/>
                    <a:gd name="T7" fmla="*/ 7 h 40"/>
                    <a:gd name="T8" fmla="*/ 63 w 67"/>
                    <a:gd name="T9" fmla="*/ 9 h 40"/>
                    <a:gd name="T10" fmla="*/ 66 w 67"/>
                    <a:gd name="T11" fmla="*/ 17 h 40"/>
                    <a:gd name="T12" fmla="*/ 67 w 67"/>
                    <a:gd name="T13" fmla="*/ 24 h 40"/>
                    <a:gd name="T14" fmla="*/ 67 w 67"/>
                    <a:gd name="T15" fmla="*/ 30 h 40"/>
                    <a:gd name="T16" fmla="*/ 67 w 67"/>
                    <a:gd name="T17" fmla="*/ 38 h 40"/>
                    <a:gd name="T18" fmla="*/ 55 w 67"/>
                    <a:gd name="T19" fmla="*/ 39 h 40"/>
                    <a:gd name="T20" fmla="*/ 55 w 67"/>
                    <a:gd name="T21" fmla="*/ 31 h 40"/>
                    <a:gd name="T22" fmla="*/ 55 w 67"/>
                    <a:gd name="T23" fmla="*/ 25 h 40"/>
                    <a:gd name="T24" fmla="*/ 54 w 67"/>
                    <a:gd name="T25" fmla="*/ 20 h 40"/>
                    <a:gd name="T26" fmla="*/ 33 w 67"/>
                    <a:gd name="T27" fmla="*/ 40 h 40"/>
                    <a:gd name="T28" fmla="*/ 13 w 67"/>
                    <a:gd name="T29" fmla="*/ 39 h 40"/>
                    <a:gd name="T30" fmla="*/ 13 w 67"/>
                    <a:gd name="T31" fmla="*/ 21 h 40"/>
                    <a:gd name="T32" fmla="*/ 12 w 67"/>
                    <a:gd name="T33" fmla="*/ 26 h 40"/>
                    <a:gd name="T34" fmla="*/ 12 w 67"/>
                    <a:gd name="T35" fmla="*/ 31 h 40"/>
                    <a:gd name="T36" fmla="*/ 12 w 67"/>
                    <a:gd name="T37" fmla="*/ 39 h 40"/>
                    <a:gd name="T38" fmla="*/ 0 w 67"/>
                    <a:gd name="T39" fmla="*/ 38 h 40"/>
                    <a:gd name="T40" fmla="*/ 0 w 67"/>
                    <a:gd name="T41" fmla="*/ 30 h 40"/>
                    <a:gd name="T42" fmla="*/ 0 w 67"/>
                    <a:gd name="T43" fmla="*/ 24 h 40"/>
                    <a:gd name="T44" fmla="*/ 1 w 67"/>
                    <a:gd name="T45" fmla="*/ 17 h 40"/>
                    <a:gd name="T46" fmla="*/ 4 w 67"/>
                    <a:gd name="T47" fmla="*/ 9 h 40"/>
                    <a:gd name="T48" fmla="*/ 6 w 67"/>
                    <a:gd name="T49" fmla="*/ 7 h 40"/>
                    <a:gd name="T50" fmla="*/ 12 w 67"/>
                    <a:gd name="T51" fmla="*/ 3 h 40"/>
                    <a:gd name="T52" fmla="*/ 20 w 67"/>
                    <a:gd name="T53" fmla="*/ 1 h 40"/>
                    <a:gd name="T54" fmla="*/ 23 w 67"/>
                    <a:gd name="T55" fmla="*/ 0 h 40"/>
                    <a:gd name="T56" fmla="*/ 24 w 67"/>
                    <a:gd name="T57" fmla="*/ 5 h 40"/>
                    <a:gd name="T58" fmla="*/ 26 w 67"/>
                    <a:gd name="T59" fmla="*/ 18 h 40"/>
                    <a:gd name="T60" fmla="*/ 29 w 67"/>
                    <a:gd name="T61" fmla="*/ 26 h 40"/>
                    <a:gd name="T62" fmla="*/ 30 w 67"/>
                    <a:gd name="T63" fmla="*/ 5 h 40"/>
                    <a:gd name="T64" fmla="*/ 35 w 67"/>
                    <a:gd name="T65" fmla="*/ 2 h 40"/>
                    <a:gd name="T66" fmla="*/ 37 w 67"/>
                    <a:gd name="T67" fmla="*/ 5 h 40"/>
                    <a:gd name="T68" fmla="*/ 36 w 67"/>
                    <a:gd name="T69" fmla="*/ 8 h 40"/>
                    <a:gd name="T70" fmla="*/ 36 w 67"/>
                    <a:gd name="T71" fmla="*/ 9 h 40"/>
                    <a:gd name="T72" fmla="*/ 36 w 67"/>
                    <a:gd name="T73" fmla="*/ 14 h 40"/>
                    <a:gd name="T74" fmla="*/ 37 w 67"/>
                    <a:gd name="T75" fmla="*/ 20 h 40"/>
                    <a:gd name="T76" fmla="*/ 38 w 67"/>
                    <a:gd name="T77" fmla="*/ 25 h 40"/>
                    <a:gd name="T78" fmla="*/ 39 w 67"/>
                    <a:gd name="T79" fmla="*/ 24 h 40"/>
                    <a:gd name="T80" fmla="*/ 42 w 67"/>
                    <a:gd name="T81" fmla="*/ 11 h 40"/>
                    <a:gd name="T82" fmla="*/ 44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44" y="0"/>
                      </a:moveTo>
                      <a:lnTo>
                        <a:pt x="44" y="0"/>
                      </a:lnTo>
                      <a:lnTo>
                        <a:pt x="44" y="0"/>
                      </a:lnTo>
                      <a:lnTo>
                        <a:pt x="46" y="1"/>
                      </a:lnTo>
                      <a:lnTo>
                        <a:pt x="50" y="2"/>
                      </a:lnTo>
                      <a:lnTo>
                        <a:pt x="54" y="3"/>
                      </a:lnTo>
                      <a:lnTo>
                        <a:pt x="58" y="6"/>
                      </a:lnTo>
                      <a:lnTo>
                        <a:pt x="61" y="7"/>
                      </a:lnTo>
                      <a:lnTo>
                        <a:pt x="62" y="8"/>
                      </a:lnTo>
                      <a:lnTo>
                        <a:pt x="63" y="9"/>
                      </a:lnTo>
                      <a:lnTo>
                        <a:pt x="64" y="13"/>
                      </a:lnTo>
                      <a:lnTo>
                        <a:pt x="66" y="17"/>
                      </a:lnTo>
                      <a:lnTo>
                        <a:pt x="67" y="21"/>
                      </a:lnTo>
                      <a:lnTo>
                        <a:pt x="67" y="24"/>
                      </a:lnTo>
                      <a:lnTo>
                        <a:pt x="67" y="26"/>
                      </a:lnTo>
                      <a:lnTo>
                        <a:pt x="67" y="30"/>
                      </a:lnTo>
                      <a:lnTo>
                        <a:pt x="67" y="33"/>
                      </a:lnTo>
                      <a:lnTo>
                        <a:pt x="67" y="38"/>
                      </a:lnTo>
                      <a:lnTo>
                        <a:pt x="61" y="38"/>
                      </a:lnTo>
                      <a:lnTo>
                        <a:pt x="55" y="39"/>
                      </a:lnTo>
                      <a:lnTo>
                        <a:pt x="55" y="36"/>
                      </a:lnTo>
                      <a:lnTo>
                        <a:pt x="55" y="31"/>
                      </a:lnTo>
                      <a:lnTo>
                        <a:pt x="55" y="27"/>
                      </a:lnTo>
                      <a:lnTo>
                        <a:pt x="55" y="25"/>
                      </a:lnTo>
                      <a:lnTo>
                        <a:pt x="54" y="23"/>
                      </a:lnTo>
                      <a:lnTo>
                        <a:pt x="54" y="20"/>
                      </a:lnTo>
                      <a:lnTo>
                        <a:pt x="54" y="39"/>
                      </a:lnTo>
                      <a:lnTo>
                        <a:pt x="33" y="40"/>
                      </a:lnTo>
                      <a:lnTo>
                        <a:pt x="23" y="40"/>
                      </a:lnTo>
                      <a:lnTo>
                        <a:pt x="13" y="39"/>
                      </a:lnTo>
                      <a:lnTo>
                        <a:pt x="13" y="20"/>
                      </a:lnTo>
                      <a:lnTo>
                        <a:pt x="13" y="21"/>
                      </a:lnTo>
                      <a:lnTo>
                        <a:pt x="12" y="24"/>
                      </a:lnTo>
                      <a:lnTo>
                        <a:pt x="12" y="26"/>
                      </a:lnTo>
                      <a:lnTo>
                        <a:pt x="12" y="27"/>
                      </a:lnTo>
                      <a:lnTo>
                        <a:pt x="12" y="31"/>
                      </a:lnTo>
                      <a:lnTo>
                        <a:pt x="12" y="36"/>
                      </a:lnTo>
                      <a:lnTo>
                        <a:pt x="12" y="39"/>
                      </a:lnTo>
                      <a:lnTo>
                        <a:pt x="6" y="39"/>
                      </a:lnTo>
                      <a:lnTo>
                        <a:pt x="0" y="38"/>
                      </a:lnTo>
                      <a:lnTo>
                        <a:pt x="0" y="33"/>
                      </a:lnTo>
                      <a:lnTo>
                        <a:pt x="0" y="30"/>
                      </a:lnTo>
                      <a:lnTo>
                        <a:pt x="0" y="26"/>
                      </a:lnTo>
                      <a:lnTo>
                        <a:pt x="0" y="24"/>
                      </a:lnTo>
                      <a:lnTo>
                        <a:pt x="0" y="21"/>
                      </a:lnTo>
                      <a:lnTo>
                        <a:pt x="1" y="17"/>
                      </a:lnTo>
                      <a:lnTo>
                        <a:pt x="1" y="13"/>
                      </a:lnTo>
                      <a:lnTo>
                        <a:pt x="4" y="9"/>
                      </a:lnTo>
                      <a:lnTo>
                        <a:pt x="5" y="8"/>
                      </a:lnTo>
                      <a:lnTo>
                        <a:pt x="6" y="7"/>
                      </a:lnTo>
                      <a:lnTo>
                        <a:pt x="8" y="6"/>
                      </a:lnTo>
                      <a:lnTo>
                        <a:pt x="12" y="3"/>
                      </a:lnTo>
                      <a:lnTo>
                        <a:pt x="17" y="2"/>
                      </a:lnTo>
                      <a:lnTo>
                        <a:pt x="20" y="1"/>
                      </a:lnTo>
                      <a:lnTo>
                        <a:pt x="23" y="0"/>
                      </a:lnTo>
                      <a:lnTo>
                        <a:pt x="23" y="0"/>
                      </a:lnTo>
                      <a:lnTo>
                        <a:pt x="23" y="0"/>
                      </a:lnTo>
                      <a:lnTo>
                        <a:pt x="24" y="5"/>
                      </a:lnTo>
                      <a:lnTo>
                        <a:pt x="25" y="11"/>
                      </a:lnTo>
                      <a:lnTo>
                        <a:pt x="26" y="18"/>
                      </a:lnTo>
                      <a:lnTo>
                        <a:pt x="27" y="24"/>
                      </a:lnTo>
                      <a:lnTo>
                        <a:pt x="29" y="26"/>
                      </a:lnTo>
                      <a:lnTo>
                        <a:pt x="31" y="8"/>
                      </a:lnTo>
                      <a:lnTo>
                        <a:pt x="30" y="5"/>
                      </a:lnTo>
                      <a:lnTo>
                        <a:pt x="32" y="2"/>
                      </a:lnTo>
                      <a:lnTo>
                        <a:pt x="35" y="2"/>
                      </a:lnTo>
                      <a:lnTo>
                        <a:pt x="37" y="5"/>
                      </a:lnTo>
                      <a:lnTo>
                        <a:pt x="37" y="5"/>
                      </a:lnTo>
                      <a:lnTo>
                        <a:pt x="36" y="6"/>
                      </a:lnTo>
                      <a:lnTo>
                        <a:pt x="36" y="8"/>
                      </a:lnTo>
                      <a:lnTo>
                        <a:pt x="36" y="8"/>
                      </a:lnTo>
                      <a:lnTo>
                        <a:pt x="36" y="9"/>
                      </a:lnTo>
                      <a:lnTo>
                        <a:pt x="36" y="11"/>
                      </a:lnTo>
                      <a:lnTo>
                        <a:pt x="36" y="14"/>
                      </a:lnTo>
                      <a:lnTo>
                        <a:pt x="37" y="17"/>
                      </a:lnTo>
                      <a:lnTo>
                        <a:pt x="37" y="20"/>
                      </a:lnTo>
                      <a:lnTo>
                        <a:pt x="38" y="23"/>
                      </a:lnTo>
                      <a:lnTo>
                        <a:pt x="38" y="25"/>
                      </a:lnTo>
                      <a:lnTo>
                        <a:pt x="38" y="26"/>
                      </a:lnTo>
                      <a:lnTo>
                        <a:pt x="39" y="24"/>
                      </a:lnTo>
                      <a:lnTo>
                        <a:pt x="41" y="18"/>
                      </a:lnTo>
                      <a:lnTo>
                        <a:pt x="42" y="11"/>
                      </a:lnTo>
                      <a:lnTo>
                        <a:pt x="43" y="5"/>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9" name="Freeform 50"/>
                <p:cNvSpPr>
                  <a:spLocks/>
                </p:cNvSpPr>
                <p:nvPr/>
              </p:nvSpPr>
              <p:spPr bwMode="auto">
                <a:xfrm>
                  <a:off x="637671" y="1467253"/>
                  <a:ext cx="53915" cy="65351"/>
                </a:xfrm>
                <a:custGeom>
                  <a:avLst/>
                  <a:gdLst>
                    <a:gd name="T0" fmla="*/ 16 w 33"/>
                    <a:gd name="T1" fmla="*/ 0 h 40"/>
                    <a:gd name="T2" fmla="*/ 20 w 33"/>
                    <a:gd name="T3" fmla="*/ 0 h 40"/>
                    <a:gd name="T4" fmla="*/ 24 w 33"/>
                    <a:gd name="T5" fmla="*/ 3 h 40"/>
                    <a:gd name="T6" fmla="*/ 27 w 33"/>
                    <a:gd name="T7" fmla="*/ 5 h 40"/>
                    <a:gd name="T8" fmla="*/ 29 w 33"/>
                    <a:gd name="T9" fmla="*/ 9 h 40"/>
                    <a:gd name="T10" fmla="*/ 31 w 33"/>
                    <a:gd name="T11" fmla="*/ 12 h 40"/>
                    <a:gd name="T12" fmla="*/ 31 w 33"/>
                    <a:gd name="T13" fmla="*/ 17 h 40"/>
                    <a:gd name="T14" fmla="*/ 33 w 33"/>
                    <a:gd name="T15" fmla="*/ 17 h 40"/>
                    <a:gd name="T16" fmla="*/ 33 w 33"/>
                    <a:gd name="T17" fmla="*/ 19 h 40"/>
                    <a:gd name="T18" fmla="*/ 33 w 33"/>
                    <a:gd name="T19" fmla="*/ 22 h 40"/>
                    <a:gd name="T20" fmla="*/ 32 w 33"/>
                    <a:gd name="T21" fmla="*/ 24 h 40"/>
                    <a:gd name="T22" fmla="*/ 31 w 33"/>
                    <a:gd name="T23" fmla="*/ 25 h 40"/>
                    <a:gd name="T24" fmla="*/ 28 w 33"/>
                    <a:gd name="T25" fmla="*/ 30 h 40"/>
                    <a:gd name="T26" fmla="*/ 27 w 33"/>
                    <a:gd name="T27" fmla="*/ 34 h 40"/>
                    <a:gd name="T28" fmla="*/ 24 w 33"/>
                    <a:gd name="T29" fmla="*/ 37 h 40"/>
                    <a:gd name="T30" fmla="*/ 20 w 33"/>
                    <a:gd name="T31" fmla="*/ 40 h 40"/>
                    <a:gd name="T32" fmla="*/ 16 w 33"/>
                    <a:gd name="T33" fmla="*/ 40 h 40"/>
                    <a:gd name="T34" fmla="*/ 13 w 33"/>
                    <a:gd name="T35" fmla="*/ 40 h 40"/>
                    <a:gd name="T36" fmla="*/ 9 w 33"/>
                    <a:gd name="T37" fmla="*/ 37 h 40"/>
                    <a:gd name="T38" fmla="*/ 7 w 33"/>
                    <a:gd name="T39" fmla="*/ 34 h 40"/>
                    <a:gd name="T40" fmla="*/ 4 w 33"/>
                    <a:gd name="T41" fmla="*/ 30 h 40"/>
                    <a:gd name="T42" fmla="*/ 3 w 33"/>
                    <a:gd name="T43" fmla="*/ 25 h 40"/>
                    <a:gd name="T44" fmla="*/ 1 w 33"/>
                    <a:gd name="T45" fmla="*/ 25 h 40"/>
                    <a:gd name="T46" fmla="*/ 0 w 33"/>
                    <a:gd name="T47" fmla="*/ 23 h 40"/>
                    <a:gd name="T48" fmla="*/ 0 w 33"/>
                    <a:gd name="T49" fmla="*/ 22 h 40"/>
                    <a:gd name="T50" fmla="*/ 0 w 33"/>
                    <a:gd name="T51" fmla="*/ 19 h 40"/>
                    <a:gd name="T52" fmla="*/ 0 w 33"/>
                    <a:gd name="T53" fmla="*/ 18 h 40"/>
                    <a:gd name="T54" fmla="*/ 1 w 33"/>
                    <a:gd name="T55" fmla="*/ 17 h 40"/>
                    <a:gd name="T56" fmla="*/ 2 w 33"/>
                    <a:gd name="T57" fmla="*/ 16 h 40"/>
                    <a:gd name="T58" fmla="*/ 2 w 33"/>
                    <a:gd name="T59" fmla="*/ 12 h 40"/>
                    <a:gd name="T60" fmla="*/ 4 w 33"/>
                    <a:gd name="T61" fmla="*/ 7 h 40"/>
                    <a:gd name="T62" fmla="*/ 6 w 33"/>
                    <a:gd name="T63" fmla="*/ 5 h 40"/>
                    <a:gd name="T64" fmla="*/ 9 w 33"/>
                    <a:gd name="T65" fmla="*/ 3 h 40"/>
                    <a:gd name="T66" fmla="*/ 13 w 33"/>
                    <a:gd name="T67" fmla="*/ 0 h 40"/>
                    <a:gd name="T68" fmla="*/ 16 w 33"/>
                    <a:gd name="T6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0">
                      <a:moveTo>
                        <a:pt x="16" y="0"/>
                      </a:moveTo>
                      <a:lnTo>
                        <a:pt x="20" y="0"/>
                      </a:lnTo>
                      <a:lnTo>
                        <a:pt x="24" y="3"/>
                      </a:lnTo>
                      <a:lnTo>
                        <a:pt x="27" y="5"/>
                      </a:lnTo>
                      <a:lnTo>
                        <a:pt x="29" y="9"/>
                      </a:lnTo>
                      <a:lnTo>
                        <a:pt x="31" y="12"/>
                      </a:lnTo>
                      <a:lnTo>
                        <a:pt x="31" y="17"/>
                      </a:lnTo>
                      <a:lnTo>
                        <a:pt x="33" y="17"/>
                      </a:lnTo>
                      <a:lnTo>
                        <a:pt x="33" y="19"/>
                      </a:lnTo>
                      <a:lnTo>
                        <a:pt x="33" y="22"/>
                      </a:lnTo>
                      <a:lnTo>
                        <a:pt x="32" y="24"/>
                      </a:lnTo>
                      <a:lnTo>
                        <a:pt x="31" y="25"/>
                      </a:lnTo>
                      <a:lnTo>
                        <a:pt x="28" y="30"/>
                      </a:lnTo>
                      <a:lnTo>
                        <a:pt x="27" y="34"/>
                      </a:lnTo>
                      <a:lnTo>
                        <a:pt x="24" y="37"/>
                      </a:lnTo>
                      <a:lnTo>
                        <a:pt x="20" y="40"/>
                      </a:lnTo>
                      <a:lnTo>
                        <a:pt x="16" y="40"/>
                      </a:lnTo>
                      <a:lnTo>
                        <a:pt x="13" y="40"/>
                      </a:lnTo>
                      <a:lnTo>
                        <a:pt x="9" y="37"/>
                      </a:lnTo>
                      <a:lnTo>
                        <a:pt x="7" y="34"/>
                      </a:lnTo>
                      <a:lnTo>
                        <a:pt x="4" y="30"/>
                      </a:lnTo>
                      <a:lnTo>
                        <a:pt x="3" y="25"/>
                      </a:lnTo>
                      <a:lnTo>
                        <a:pt x="1" y="25"/>
                      </a:lnTo>
                      <a:lnTo>
                        <a:pt x="0" y="23"/>
                      </a:lnTo>
                      <a:lnTo>
                        <a:pt x="0" y="22"/>
                      </a:lnTo>
                      <a:lnTo>
                        <a:pt x="0" y="19"/>
                      </a:lnTo>
                      <a:lnTo>
                        <a:pt x="0" y="18"/>
                      </a:lnTo>
                      <a:lnTo>
                        <a:pt x="1" y="17"/>
                      </a:lnTo>
                      <a:lnTo>
                        <a:pt x="2" y="16"/>
                      </a:lnTo>
                      <a:lnTo>
                        <a:pt x="2" y="12"/>
                      </a:lnTo>
                      <a:lnTo>
                        <a:pt x="4" y="7"/>
                      </a:lnTo>
                      <a:lnTo>
                        <a:pt x="6" y="5"/>
                      </a:lnTo>
                      <a:lnTo>
                        <a:pt x="9" y="3"/>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0" name="Freeform 51"/>
                <p:cNvSpPr>
                  <a:spLocks/>
                </p:cNvSpPr>
                <p:nvPr/>
              </p:nvSpPr>
              <p:spPr bwMode="auto">
                <a:xfrm>
                  <a:off x="609896" y="1691081"/>
                  <a:ext cx="109464" cy="63718"/>
                </a:xfrm>
                <a:custGeom>
                  <a:avLst/>
                  <a:gdLst>
                    <a:gd name="T0" fmla="*/ 24 w 67"/>
                    <a:gd name="T1" fmla="*/ 4 h 39"/>
                    <a:gd name="T2" fmla="*/ 26 w 67"/>
                    <a:gd name="T3" fmla="*/ 17 h 39"/>
                    <a:gd name="T4" fmla="*/ 29 w 67"/>
                    <a:gd name="T5" fmla="*/ 25 h 39"/>
                    <a:gd name="T6" fmla="*/ 30 w 67"/>
                    <a:gd name="T7" fmla="*/ 4 h 39"/>
                    <a:gd name="T8" fmla="*/ 35 w 67"/>
                    <a:gd name="T9" fmla="*/ 1 h 39"/>
                    <a:gd name="T10" fmla="*/ 37 w 67"/>
                    <a:gd name="T11" fmla="*/ 5 h 39"/>
                    <a:gd name="T12" fmla="*/ 36 w 67"/>
                    <a:gd name="T13" fmla="*/ 7 h 39"/>
                    <a:gd name="T14" fmla="*/ 36 w 67"/>
                    <a:gd name="T15" fmla="*/ 9 h 39"/>
                    <a:gd name="T16" fmla="*/ 36 w 67"/>
                    <a:gd name="T17" fmla="*/ 13 h 39"/>
                    <a:gd name="T18" fmla="*/ 37 w 67"/>
                    <a:gd name="T19" fmla="*/ 19 h 39"/>
                    <a:gd name="T20" fmla="*/ 38 w 67"/>
                    <a:gd name="T21" fmla="*/ 24 h 39"/>
                    <a:gd name="T22" fmla="*/ 39 w 67"/>
                    <a:gd name="T23" fmla="*/ 23 h 39"/>
                    <a:gd name="T24" fmla="*/ 42 w 67"/>
                    <a:gd name="T25" fmla="*/ 10 h 39"/>
                    <a:gd name="T26" fmla="*/ 44 w 67"/>
                    <a:gd name="T27" fmla="*/ 0 h 39"/>
                    <a:gd name="T28" fmla="*/ 44 w 67"/>
                    <a:gd name="T29" fmla="*/ 0 h 39"/>
                    <a:gd name="T30" fmla="*/ 50 w 67"/>
                    <a:gd name="T31" fmla="*/ 3 h 39"/>
                    <a:gd name="T32" fmla="*/ 58 w 67"/>
                    <a:gd name="T33" fmla="*/ 5 h 39"/>
                    <a:gd name="T34" fmla="*/ 62 w 67"/>
                    <a:gd name="T35" fmla="*/ 7 h 39"/>
                    <a:gd name="T36" fmla="*/ 64 w 67"/>
                    <a:gd name="T37" fmla="*/ 12 h 39"/>
                    <a:gd name="T38" fmla="*/ 67 w 67"/>
                    <a:gd name="T39" fmla="*/ 22 h 39"/>
                    <a:gd name="T40" fmla="*/ 67 w 67"/>
                    <a:gd name="T41" fmla="*/ 25 h 39"/>
                    <a:gd name="T42" fmla="*/ 67 w 67"/>
                    <a:gd name="T43" fmla="*/ 34 h 39"/>
                    <a:gd name="T44" fmla="*/ 61 w 67"/>
                    <a:gd name="T45" fmla="*/ 38 h 39"/>
                    <a:gd name="T46" fmla="*/ 55 w 67"/>
                    <a:gd name="T47" fmla="*/ 35 h 39"/>
                    <a:gd name="T48" fmla="*/ 55 w 67"/>
                    <a:gd name="T49" fmla="*/ 28 h 39"/>
                    <a:gd name="T50" fmla="*/ 54 w 67"/>
                    <a:gd name="T51" fmla="*/ 22 h 39"/>
                    <a:gd name="T52" fmla="*/ 54 w 67"/>
                    <a:gd name="T53" fmla="*/ 39 h 39"/>
                    <a:gd name="T54" fmla="*/ 23 w 67"/>
                    <a:gd name="T55" fmla="*/ 39 h 39"/>
                    <a:gd name="T56" fmla="*/ 13 w 67"/>
                    <a:gd name="T57" fmla="*/ 19 h 39"/>
                    <a:gd name="T58" fmla="*/ 12 w 67"/>
                    <a:gd name="T59" fmla="*/ 23 h 39"/>
                    <a:gd name="T60" fmla="*/ 12 w 67"/>
                    <a:gd name="T61" fmla="*/ 28 h 39"/>
                    <a:gd name="T62" fmla="*/ 12 w 67"/>
                    <a:gd name="T63" fmla="*/ 35 h 39"/>
                    <a:gd name="T64" fmla="*/ 6 w 67"/>
                    <a:gd name="T65" fmla="*/ 38 h 39"/>
                    <a:gd name="T66" fmla="*/ 0 w 67"/>
                    <a:gd name="T67" fmla="*/ 34 h 39"/>
                    <a:gd name="T68" fmla="*/ 0 w 67"/>
                    <a:gd name="T69" fmla="*/ 25 h 39"/>
                    <a:gd name="T70" fmla="*/ 0 w 67"/>
                    <a:gd name="T71" fmla="*/ 22 h 39"/>
                    <a:gd name="T72" fmla="*/ 1 w 67"/>
                    <a:gd name="T73" fmla="*/ 12 h 39"/>
                    <a:gd name="T74" fmla="*/ 5 w 67"/>
                    <a:gd name="T75" fmla="*/ 7 h 39"/>
                    <a:gd name="T76" fmla="*/ 8 w 67"/>
                    <a:gd name="T77" fmla="*/ 5 h 39"/>
                    <a:gd name="T78" fmla="*/ 17 w 67"/>
                    <a:gd name="T79" fmla="*/ 3 h 39"/>
                    <a:gd name="T80" fmla="*/ 23 w 67"/>
                    <a:gd name="T81" fmla="*/ 0 h 39"/>
                    <a:gd name="T82" fmla="*/ 23 w 67"/>
                    <a:gd name="T8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39">
                      <a:moveTo>
                        <a:pt x="23" y="0"/>
                      </a:moveTo>
                      <a:lnTo>
                        <a:pt x="24" y="4"/>
                      </a:lnTo>
                      <a:lnTo>
                        <a:pt x="25" y="10"/>
                      </a:lnTo>
                      <a:lnTo>
                        <a:pt x="26" y="17"/>
                      </a:lnTo>
                      <a:lnTo>
                        <a:pt x="27" y="23"/>
                      </a:lnTo>
                      <a:lnTo>
                        <a:pt x="29" y="25"/>
                      </a:lnTo>
                      <a:lnTo>
                        <a:pt x="31" y="9"/>
                      </a:lnTo>
                      <a:lnTo>
                        <a:pt x="30" y="4"/>
                      </a:lnTo>
                      <a:lnTo>
                        <a:pt x="32" y="1"/>
                      </a:lnTo>
                      <a:lnTo>
                        <a:pt x="35" y="1"/>
                      </a:lnTo>
                      <a:lnTo>
                        <a:pt x="37" y="4"/>
                      </a:lnTo>
                      <a:lnTo>
                        <a:pt x="37" y="5"/>
                      </a:lnTo>
                      <a:lnTo>
                        <a:pt x="36" y="6"/>
                      </a:lnTo>
                      <a:lnTo>
                        <a:pt x="36" y="7"/>
                      </a:lnTo>
                      <a:lnTo>
                        <a:pt x="36" y="9"/>
                      </a:lnTo>
                      <a:lnTo>
                        <a:pt x="36" y="9"/>
                      </a:lnTo>
                      <a:lnTo>
                        <a:pt x="36" y="11"/>
                      </a:lnTo>
                      <a:lnTo>
                        <a:pt x="36" y="13"/>
                      </a:lnTo>
                      <a:lnTo>
                        <a:pt x="37" y="17"/>
                      </a:lnTo>
                      <a:lnTo>
                        <a:pt x="37" y="19"/>
                      </a:lnTo>
                      <a:lnTo>
                        <a:pt x="38" y="23"/>
                      </a:lnTo>
                      <a:lnTo>
                        <a:pt x="38" y="24"/>
                      </a:lnTo>
                      <a:lnTo>
                        <a:pt x="38" y="25"/>
                      </a:lnTo>
                      <a:lnTo>
                        <a:pt x="39" y="23"/>
                      </a:lnTo>
                      <a:lnTo>
                        <a:pt x="41" y="17"/>
                      </a:lnTo>
                      <a:lnTo>
                        <a:pt x="42" y="10"/>
                      </a:lnTo>
                      <a:lnTo>
                        <a:pt x="43" y="4"/>
                      </a:lnTo>
                      <a:lnTo>
                        <a:pt x="44" y="0"/>
                      </a:lnTo>
                      <a:lnTo>
                        <a:pt x="44" y="0"/>
                      </a:lnTo>
                      <a:lnTo>
                        <a:pt x="44" y="0"/>
                      </a:lnTo>
                      <a:lnTo>
                        <a:pt x="46" y="1"/>
                      </a:lnTo>
                      <a:lnTo>
                        <a:pt x="50" y="3"/>
                      </a:lnTo>
                      <a:lnTo>
                        <a:pt x="54" y="4"/>
                      </a:lnTo>
                      <a:lnTo>
                        <a:pt x="58" y="5"/>
                      </a:lnTo>
                      <a:lnTo>
                        <a:pt x="61" y="6"/>
                      </a:lnTo>
                      <a:lnTo>
                        <a:pt x="62" y="7"/>
                      </a:lnTo>
                      <a:lnTo>
                        <a:pt x="63" y="10"/>
                      </a:lnTo>
                      <a:lnTo>
                        <a:pt x="64" y="12"/>
                      </a:lnTo>
                      <a:lnTo>
                        <a:pt x="66" y="16"/>
                      </a:lnTo>
                      <a:lnTo>
                        <a:pt x="67" y="22"/>
                      </a:lnTo>
                      <a:lnTo>
                        <a:pt x="67" y="23"/>
                      </a:lnTo>
                      <a:lnTo>
                        <a:pt x="67" y="25"/>
                      </a:lnTo>
                      <a:lnTo>
                        <a:pt x="67" y="29"/>
                      </a:lnTo>
                      <a:lnTo>
                        <a:pt x="67" y="34"/>
                      </a:lnTo>
                      <a:lnTo>
                        <a:pt x="67" y="37"/>
                      </a:lnTo>
                      <a:lnTo>
                        <a:pt x="61" y="38"/>
                      </a:lnTo>
                      <a:lnTo>
                        <a:pt x="55" y="38"/>
                      </a:lnTo>
                      <a:lnTo>
                        <a:pt x="55" y="35"/>
                      </a:lnTo>
                      <a:lnTo>
                        <a:pt x="55" y="31"/>
                      </a:lnTo>
                      <a:lnTo>
                        <a:pt x="55" y="28"/>
                      </a:lnTo>
                      <a:lnTo>
                        <a:pt x="55" y="25"/>
                      </a:lnTo>
                      <a:lnTo>
                        <a:pt x="54" y="22"/>
                      </a:lnTo>
                      <a:lnTo>
                        <a:pt x="54" y="19"/>
                      </a:lnTo>
                      <a:lnTo>
                        <a:pt x="54" y="39"/>
                      </a:lnTo>
                      <a:lnTo>
                        <a:pt x="33" y="39"/>
                      </a:lnTo>
                      <a:lnTo>
                        <a:pt x="23" y="39"/>
                      </a:lnTo>
                      <a:lnTo>
                        <a:pt x="13" y="39"/>
                      </a:lnTo>
                      <a:lnTo>
                        <a:pt x="13" y="19"/>
                      </a:lnTo>
                      <a:lnTo>
                        <a:pt x="13" y="22"/>
                      </a:lnTo>
                      <a:lnTo>
                        <a:pt x="12" y="23"/>
                      </a:lnTo>
                      <a:lnTo>
                        <a:pt x="12" y="25"/>
                      </a:lnTo>
                      <a:lnTo>
                        <a:pt x="12" y="28"/>
                      </a:lnTo>
                      <a:lnTo>
                        <a:pt x="12" y="31"/>
                      </a:lnTo>
                      <a:lnTo>
                        <a:pt x="12" y="35"/>
                      </a:lnTo>
                      <a:lnTo>
                        <a:pt x="12" y="38"/>
                      </a:lnTo>
                      <a:lnTo>
                        <a:pt x="6" y="38"/>
                      </a:lnTo>
                      <a:lnTo>
                        <a:pt x="0" y="37"/>
                      </a:lnTo>
                      <a:lnTo>
                        <a:pt x="0" y="34"/>
                      </a:lnTo>
                      <a:lnTo>
                        <a:pt x="0" y="29"/>
                      </a:lnTo>
                      <a:lnTo>
                        <a:pt x="0" y="25"/>
                      </a:lnTo>
                      <a:lnTo>
                        <a:pt x="0" y="23"/>
                      </a:lnTo>
                      <a:lnTo>
                        <a:pt x="0" y="22"/>
                      </a:lnTo>
                      <a:lnTo>
                        <a:pt x="1" y="16"/>
                      </a:lnTo>
                      <a:lnTo>
                        <a:pt x="1" y="12"/>
                      </a:lnTo>
                      <a:lnTo>
                        <a:pt x="4" y="10"/>
                      </a:lnTo>
                      <a:lnTo>
                        <a:pt x="5" y="7"/>
                      </a:lnTo>
                      <a:lnTo>
                        <a:pt x="6" y="6"/>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1" name="Freeform 52"/>
                <p:cNvSpPr>
                  <a:spLocks/>
                </p:cNvSpPr>
                <p:nvPr/>
              </p:nvSpPr>
              <p:spPr bwMode="auto">
                <a:xfrm>
                  <a:off x="637671" y="1620828"/>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2 h 41"/>
                    <a:gd name="T12" fmla="*/ 31 w 33"/>
                    <a:gd name="T13" fmla="*/ 17 h 41"/>
                    <a:gd name="T14" fmla="*/ 33 w 33"/>
                    <a:gd name="T15" fmla="*/ 18 h 41"/>
                    <a:gd name="T16" fmla="*/ 33 w 33"/>
                    <a:gd name="T17" fmla="*/ 19 h 41"/>
                    <a:gd name="T18" fmla="*/ 33 w 33"/>
                    <a:gd name="T19" fmla="*/ 22 h 41"/>
                    <a:gd name="T20" fmla="*/ 32 w 33"/>
                    <a:gd name="T21" fmla="*/ 24 h 41"/>
                    <a:gd name="T22" fmla="*/ 31 w 33"/>
                    <a:gd name="T23" fmla="*/ 27 h 41"/>
                    <a:gd name="T24" fmla="*/ 28 w 33"/>
                    <a:gd name="T25" fmla="*/ 30 h 41"/>
                    <a:gd name="T26" fmla="*/ 27 w 33"/>
                    <a:gd name="T27" fmla="*/ 35 h 41"/>
                    <a:gd name="T28" fmla="*/ 24 w 33"/>
                    <a:gd name="T29" fmla="*/ 37 h 41"/>
                    <a:gd name="T30" fmla="*/ 20 w 33"/>
                    <a:gd name="T31" fmla="*/ 40 h 41"/>
                    <a:gd name="T32" fmla="*/ 16 w 33"/>
                    <a:gd name="T33" fmla="*/ 41 h 41"/>
                    <a:gd name="T34" fmla="*/ 13 w 33"/>
                    <a:gd name="T35" fmla="*/ 40 h 41"/>
                    <a:gd name="T36" fmla="*/ 9 w 33"/>
                    <a:gd name="T37" fmla="*/ 37 h 41"/>
                    <a:gd name="T38" fmla="*/ 7 w 33"/>
                    <a:gd name="T39" fmla="*/ 35 h 41"/>
                    <a:gd name="T40" fmla="*/ 4 w 33"/>
                    <a:gd name="T41" fmla="*/ 30 h 41"/>
                    <a:gd name="T42" fmla="*/ 3 w 33"/>
                    <a:gd name="T43" fmla="*/ 27 h 41"/>
                    <a:gd name="T44" fmla="*/ 1 w 33"/>
                    <a:gd name="T45" fmla="*/ 25 h 41"/>
                    <a:gd name="T46" fmla="*/ 0 w 33"/>
                    <a:gd name="T47" fmla="*/ 24 h 41"/>
                    <a:gd name="T48" fmla="*/ 0 w 33"/>
                    <a:gd name="T49" fmla="*/ 22 h 41"/>
                    <a:gd name="T50" fmla="*/ 0 w 33"/>
                    <a:gd name="T51" fmla="*/ 19 h 41"/>
                    <a:gd name="T52" fmla="*/ 0 w 33"/>
                    <a:gd name="T53" fmla="*/ 18 h 41"/>
                    <a:gd name="T54" fmla="*/ 1 w 33"/>
                    <a:gd name="T55" fmla="*/ 17 h 41"/>
                    <a:gd name="T56" fmla="*/ 2 w 33"/>
                    <a:gd name="T57" fmla="*/ 17 h 41"/>
                    <a:gd name="T58" fmla="*/ 2 w 33"/>
                    <a:gd name="T59" fmla="*/ 12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2"/>
                      </a:lnTo>
                      <a:lnTo>
                        <a:pt x="31" y="17"/>
                      </a:lnTo>
                      <a:lnTo>
                        <a:pt x="33" y="18"/>
                      </a:lnTo>
                      <a:lnTo>
                        <a:pt x="33" y="19"/>
                      </a:lnTo>
                      <a:lnTo>
                        <a:pt x="33" y="22"/>
                      </a:lnTo>
                      <a:lnTo>
                        <a:pt x="32" y="24"/>
                      </a:lnTo>
                      <a:lnTo>
                        <a:pt x="31" y="27"/>
                      </a:lnTo>
                      <a:lnTo>
                        <a:pt x="28" y="30"/>
                      </a:lnTo>
                      <a:lnTo>
                        <a:pt x="27" y="35"/>
                      </a:lnTo>
                      <a:lnTo>
                        <a:pt x="24" y="37"/>
                      </a:lnTo>
                      <a:lnTo>
                        <a:pt x="20" y="40"/>
                      </a:lnTo>
                      <a:lnTo>
                        <a:pt x="16" y="41"/>
                      </a:lnTo>
                      <a:lnTo>
                        <a:pt x="13" y="40"/>
                      </a:lnTo>
                      <a:lnTo>
                        <a:pt x="9" y="37"/>
                      </a:lnTo>
                      <a:lnTo>
                        <a:pt x="7" y="35"/>
                      </a:lnTo>
                      <a:lnTo>
                        <a:pt x="4" y="30"/>
                      </a:lnTo>
                      <a:lnTo>
                        <a:pt x="3" y="27"/>
                      </a:lnTo>
                      <a:lnTo>
                        <a:pt x="1" y="25"/>
                      </a:lnTo>
                      <a:lnTo>
                        <a:pt x="0" y="24"/>
                      </a:lnTo>
                      <a:lnTo>
                        <a:pt x="0" y="22"/>
                      </a:lnTo>
                      <a:lnTo>
                        <a:pt x="0" y="19"/>
                      </a:lnTo>
                      <a:lnTo>
                        <a:pt x="0" y="18"/>
                      </a:lnTo>
                      <a:lnTo>
                        <a:pt x="1" y="17"/>
                      </a:lnTo>
                      <a:lnTo>
                        <a:pt x="2" y="17"/>
                      </a:lnTo>
                      <a:lnTo>
                        <a:pt x="2" y="12"/>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2" name="Freeform 53"/>
                <p:cNvSpPr>
                  <a:spLocks/>
                </p:cNvSpPr>
                <p:nvPr/>
              </p:nvSpPr>
              <p:spPr bwMode="auto">
                <a:xfrm>
                  <a:off x="609896" y="1844657"/>
                  <a:ext cx="109464" cy="65351"/>
                </a:xfrm>
                <a:custGeom>
                  <a:avLst/>
                  <a:gdLst>
                    <a:gd name="T0" fmla="*/ 24 w 67"/>
                    <a:gd name="T1" fmla="*/ 4 h 40"/>
                    <a:gd name="T2" fmla="*/ 26 w 67"/>
                    <a:gd name="T3" fmla="*/ 18 h 40"/>
                    <a:gd name="T4" fmla="*/ 29 w 67"/>
                    <a:gd name="T5" fmla="*/ 25 h 40"/>
                    <a:gd name="T6" fmla="*/ 30 w 67"/>
                    <a:gd name="T7" fmla="*/ 5 h 40"/>
                    <a:gd name="T8" fmla="*/ 35 w 67"/>
                    <a:gd name="T9" fmla="*/ 1 h 40"/>
                    <a:gd name="T10" fmla="*/ 37 w 67"/>
                    <a:gd name="T11" fmla="*/ 5 h 40"/>
                    <a:gd name="T12" fmla="*/ 36 w 67"/>
                    <a:gd name="T13" fmla="*/ 7 h 40"/>
                    <a:gd name="T14" fmla="*/ 36 w 67"/>
                    <a:gd name="T15" fmla="*/ 10 h 40"/>
                    <a:gd name="T16" fmla="*/ 36 w 67"/>
                    <a:gd name="T17" fmla="*/ 13 h 40"/>
                    <a:gd name="T18" fmla="*/ 37 w 67"/>
                    <a:gd name="T19" fmla="*/ 21 h 40"/>
                    <a:gd name="T20" fmla="*/ 38 w 67"/>
                    <a:gd name="T21" fmla="*/ 25 h 40"/>
                    <a:gd name="T22" fmla="*/ 39 w 67"/>
                    <a:gd name="T23" fmla="*/ 23 h 40"/>
                    <a:gd name="T24" fmla="*/ 42 w 67"/>
                    <a:gd name="T25" fmla="*/ 11 h 40"/>
                    <a:gd name="T26" fmla="*/ 44 w 67"/>
                    <a:gd name="T27" fmla="*/ 0 h 40"/>
                    <a:gd name="T28" fmla="*/ 44 w 67"/>
                    <a:gd name="T29" fmla="*/ 0 h 40"/>
                    <a:gd name="T30" fmla="*/ 50 w 67"/>
                    <a:gd name="T31" fmla="*/ 3 h 40"/>
                    <a:gd name="T32" fmla="*/ 58 w 67"/>
                    <a:gd name="T33" fmla="*/ 5 h 40"/>
                    <a:gd name="T34" fmla="*/ 62 w 67"/>
                    <a:gd name="T35" fmla="*/ 9 h 40"/>
                    <a:gd name="T36" fmla="*/ 64 w 67"/>
                    <a:gd name="T37" fmla="*/ 12 h 40"/>
                    <a:gd name="T38" fmla="*/ 67 w 67"/>
                    <a:gd name="T39" fmla="*/ 22 h 40"/>
                    <a:gd name="T40" fmla="*/ 67 w 67"/>
                    <a:gd name="T41" fmla="*/ 26 h 40"/>
                    <a:gd name="T42" fmla="*/ 67 w 67"/>
                    <a:gd name="T43" fmla="*/ 34 h 40"/>
                    <a:gd name="T44" fmla="*/ 61 w 67"/>
                    <a:gd name="T45" fmla="*/ 38 h 40"/>
                    <a:gd name="T46" fmla="*/ 55 w 67"/>
                    <a:gd name="T47" fmla="*/ 35 h 40"/>
                    <a:gd name="T48" fmla="*/ 55 w 67"/>
                    <a:gd name="T49" fmla="*/ 28 h 40"/>
                    <a:gd name="T50" fmla="*/ 54 w 67"/>
                    <a:gd name="T51" fmla="*/ 23 h 40"/>
                    <a:gd name="T52" fmla="*/ 54 w 67"/>
                    <a:gd name="T53" fmla="*/ 40 h 40"/>
                    <a:gd name="T54" fmla="*/ 23 w 67"/>
                    <a:gd name="T55" fmla="*/ 40 h 40"/>
                    <a:gd name="T56" fmla="*/ 13 w 67"/>
                    <a:gd name="T57" fmla="*/ 21 h 40"/>
                    <a:gd name="T58" fmla="*/ 12 w 67"/>
                    <a:gd name="T59" fmla="*/ 24 h 40"/>
                    <a:gd name="T60" fmla="*/ 12 w 67"/>
                    <a:gd name="T61" fmla="*/ 28 h 40"/>
                    <a:gd name="T62" fmla="*/ 12 w 67"/>
                    <a:gd name="T63" fmla="*/ 36 h 40"/>
                    <a:gd name="T64" fmla="*/ 6 w 67"/>
                    <a:gd name="T65" fmla="*/ 38 h 40"/>
                    <a:gd name="T66" fmla="*/ 0 w 67"/>
                    <a:gd name="T67" fmla="*/ 34 h 40"/>
                    <a:gd name="T68" fmla="*/ 0 w 67"/>
                    <a:gd name="T69" fmla="*/ 26 h 40"/>
                    <a:gd name="T70" fmla="*/ 0 w 67"/>
                    <a:gd name="T71" fmla="*/ 22 h 40"/>
                    <a:gd name="T72" fmla="*/ 1 w 67"/>
                    <a:gd name="T73" fmla="*/ 12 h 40"/>
                    <a:gd name="T74" fmla="*/ 5 w 67"/>
                    <a:gd name="T75" fmla="*/ 9 h 40"/>
                    <a:gd name="T76" fmla="*/ 8 w 67"/>
                    <a:gd name="T77" fmla="*/ 5 h 40"/>
                    <a:gd name="T78" fmla="*/ 17 w 67"/>
                    <a:gd name="T79" fmla="*/ 3 h 40"/>
                    <a:gd name="T80" fmla="*/ 23 w 67"/>
                    <a:gd name="T81" fmla="*/ 0 h 40"/>
                    <a:gd name="T82" fmla="*/ 23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23" y="0"/>
                      </a:moveTo>
                      <a:lnTo>
                        <a:pt x="24" y="4"/>
                      </a:lnTo>
                      <a:lnTo>
                        <a:pt x="25" y="11"/>
                      </a:lnTo>
                      <a:lnTo>
                        <a:pt x="26" y="18"/>
                      </a:lnTo>
                      <a:lnTo>
                        <a:pt x="27" y="23"/>
                      </a:lnTo>
                      <a:lnTo>
                        <a:pt x="29" y="25"/>
                      </a:lnTo>
                      <a:lnTo>
                        <a:pt x="31" y="9"/>
                      </a:lnTo>
                      <a:lnTo>
                        <a:pt x="30" y="5"/>
                      </a:lnTo>
                      <a:lnTo>
                        <a:pt x="32" y="1"/>
                      </a:lnTo>
                      <a:lnTo>
                        <a:pt x="35" y="1"/>
                      </a:lnTo>
                      <a:lnTo>
                        <a:pt x="37" y="5"/>
                      </a:lnTo>
                      <a:lnTo>
                        <a:pt x="37" y="5"/>
                      </a:lnTo>
                      <a:lnTo>
                        <a:pt x="36" y="6"/>
                      </a:lnTo>
                      <a:lnTo>
                        <a:pt x="36" y="7"/>
                      </a:lnTo>
                      <a:lnTo>
                        <a:pt x="36" y="9"/>
                      </a:lnTo>
                      <a:lnTo>
                        <a:pt x="36" y="10"/>
                      </a:lnTo>
                      <a:lnTo>
                        <a:pt x="36" y="11"/>
                      </a:lnTo>
                      <a:lnTo>
                        <a:pt x="36" y="13"/>
                      </a:lnTo>
                      <a:lnTo>
                        <a:pt x="37" y="17"/>
                      </a:lnTo>
                      <a:lnTo>
                        <a:pt x="37" y="21"/>
                      </a:lnTo>
                      <a:lnTo>
                        <a:pt x="38" y="23"/>
                      </a:lnTo>
                      <a:lnTo>
                        <a:pt x="38" y="25"/>
                      </a:lnTo>
                      <a:lnTo>
                        <a:pt x="38" y="25"/>
                      </a:lnTo>
                      <a:lnTo>
                        <a:pt x="39" y="23"/>
                      </a:lnTo>
                      <a:lnTo>
                        <a:pt x="41" y="18"/>
                      </a:lnTo>
                      <a:lnTo>
                        <a:pt x="42" y="11"/>
                      </a:lnTo>
                      <a:lnTo>
                        <a:pt x="43" y="4"/>
                      </a:lnTo>
                      <a:lnTo>
                        <a:pt x="44" y="0"/>
                      </a:lnTo>
                      <a:lnTo>
                        <a:pt x="44" y="0"/>
                      </a:lnTo>
                      <a:lnTo>
                        <a:pt x="44" y="0"/>
                      </a:lnTo>
                      <a:lnTo>
                        <a:pt x="46" y="1"/>
                      </a:lnTo>
                      <a:lnTo>
                        <a:pt x="50" y="3"/>
                      </a:lnTo>
                      <a:lnTo>
                        <a:pt x="54" y="4"/>
                      </a:lnTo>
                      <a:lnTo>
                        <a:pt x="58" y="5"/>
                      </a:lnTo>
                      <a:lnTo>
                        <a:pt x="61" y="7"/>
                      </a:lnTo>
                      <a:lnTo>
                        <a:pt x="62" y="9"/>
                      </a:lnTo>
                      <a:lnTo>
                        <a:pt x="63" y="10"/>
                      </a:lnTo>
                      <a:lnTo>
                        <a:pt x="64" y="12"/>
                      </a:lnTo>
                      <a:lnTo>
                        <a:pt x="66" y="17"/>
                      </a:lnTo>
                      <a:lnTo>
                        <a:pt x="67" y="22"/>
                      </a:lnTo>
                      <a:lnTo>
                        <a:pt x="67" y="23"/>
                      </a:lnTo>
                      <a:lnTo>
                        <a:pt x="67" y="26"/>
                      </a:lnTo>
                      <a:lnTo>
                        <a:pt x="67" y="30"/>
                      </a:lnTo>
                      <a:lnTo>
                        <a:pt x="67" y="34"/>
                      </a:lnTo>
                      <a:lnTo>
                        <a:pt x="67" y="38"/>
                      </a:lnTo>
                      <a:lnTo>
                        <a:pt x="61" y="38"/>
                      </a:lnTo>
                      <a:lnTo>
                        <a:pt x="55" y="40"/>
                      </a:lnTo>
                      <a:lnTo>
                        <a:pt x="55" y="35"/>
                      </a:lnTo>
                      <a:lnTo>
                        <a:pt x="55" y="31"/>
                      </a:lnTo>
                      <a:lnTo>
                        <a:pt x="55" y="28"/>
                      </a:lnTo>
                      <a:lnTo>
                        <a:pt x="55" y="25"/>
                      </a:lnTo>
                      <a:lnTo>
                        <a:pt x="54" y="23"/>
                      </a:lnTo>
                      <a:lnTo>
                        <a:pt x="54" y="21"/>
                      </a:lnTo>
                      <a:lnTo>
                        <a:pt x="54" y="40"/>
                      </a:lnTo>
                      <a:lnTo>
                        <a:pt x="33" y="40"/>
                      </a:lnTo>
                      <a:lnTo>
                        <a:pt x="23" y="40"/>
                      </a:lnTo>
                      <a:lnTo>
                        <a:pt x="13" y="40"/>
                      </a:lnTo>
                      <a:lnTo>
                        <a:pt x="13" y="21"/>
                      </a:lnTo>
                      <a:lnTo>
                        <a:pt x="13" y="22"/>
                      </a:lnTo>
                      <a:lnTo>
                        <a:pt x="12" y="24"/>
                      </a:lnTo>
                      <a:lnTo>
                        <a:pt x="12" y="25"/>
                      </a:lnTo>
                      <a:lnTo>
                        <a:pt x="12" y="28"/>
                      </a:lnTo>
                      <a:lnTo>
                        <a:pt x="12" y="31"/>
                      </a:lnTo>
                      <a:lnTo>
                        <a:pt x="12" y="36"/>
                      </a:lnTo>
                      <a:lnTo>
                        <a:pt x="12" y="40"/>
                      </a:lnTo>
                      <a:lnTo>
                        <a:pt x="6" y="38"/>
                      </a:lnTo>
                      <a:lnTo>
                        <a:pt x="0" y="38"/>
                      </a:lnTo>
                      <a:lnTo>
                        <a:pt x="0" y="34"/>
                      </a:lnTo>
                      <a:lnTo>
                        <a:pt x="0" y="30"/>
                      </a:lnTo>
                      <a:lnTo>
                        <a:pt x="0" y="26"/>
                      </a:lnTo>
                      <a:lnTo>
                        <a:pt x="0" y="23"/>
                      </a:lnTo>
                      <a:lnTo>
                        <a:pt x="0" y="22"/>
                      </a:lnTo>
                      <a:lnTo>
                        <a:pt x="1" y="17"/>
                      </a:lnTo>
                      <a:lnTo>
                        <a:pt x="1" y="12"/>
                      </a:lnTo>
                      <a:lnTo>
                        <a:pt x="4" y="10"/>
                      </a:lnTo>
                      <a:lnTo>
                        <a:pt x="5" y="9"/>
                      </a:lnTo>
                      <a:lnTo>
                        <a:pt x="6" y="7"/>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3" name="Freeform 54"/>
                <p:cNvSpPr>
                  <a:spLocks/>
                </p:cNvSpPr>
                <p:nvPr/>
              </p:nvSpPr>
              <p:spPr bwMode="auto">
                <a:xfrm>
                  <a:off x="637671" y="1774404"/>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4 h 41"/>
                    <a:gd name="T12" fmla="*/ 31 w 33"/>
                    <a:gd name="T13" fmla="*/ 17 h 41"/>
                    <a:gd name="T14" fmla="*/ 33 w 33"/>
                    <a:gd name="T15" fmla="*/ 18 h 41"/>
                    <a:gd name="T16" fmla="*/ 33 w 33"/>
                    <a:gd name="T17" fmla="*/ 21 h 41"/>
                    <a:gd name="T18" fmla="*/ 33 w 33"/>
                    <a:gd name="T19" fmla="*/ 23 h 41"/>
                    <a:gd name="T20" fmla="*/ 32 w 33"/>
                    <a:gd name="T21" fmla="*/ 25 h 41"/>
                    <a:gd name="T22" fmla="*/ 31 w 33"/>
                    <a:gd name="T23" fmla="*/ 27 h 41"/>
                    <a:gd name="T24" fmla="*/ 28 w 33"/>
                    <a:gd name="T25" fmla="*/ 31 h 41"/>
                    <a:gd name="T26" fmla="*/ 27 w 33"/>
                    <a:gd name="T27" fmla="*/ 35 h 41"/>
                    <a:gd name="T28" fmla="*/ 24 w 33"/>
                    <a:gd name="T29" fmla="*/ 39 h 41"/>
                    <a:gd name="T30" fmla="*/ 20 w 33"/>
                    <a:gd name="T31" fmla="*/ 40 h 41"/>
                    <a:gd name="T32" fmla="*/ 16 w 33"/>
                    <a:gd name="T33" fmla="*/ 41 h 41"/>
                    <a:gd name="T34" fmla="*/ 13 w 33"/>
                    <a:gd name="T35" fmla="*/ 40 h 41"/>
                    <a:gd name="T36" fmla="*/ 9 w 33"/>
                    <a:gd name="T37" fmla="*/ 39 h 41"/>
                    <a:gd name="T38" fmla="*/ 7 w 33"/>
                    <a:gd name="T39" fmla="*/ 35 h 41"/>
                    <a:gd name="T40" fmla="*/ 4 w 33"/>
                    <a:gd name="T41" fmla="*/ 31 h 41"/>
                    <a:gd name="T42" fmla="*/ 3 w 33"/>
                    <a:gd name="T43" fmla="*/ 27 h 41"/>
                    <a:gd name="T44" fmla="*/ 1 w 33"/>
                    <a:gd name="T45" fmla="*/ 25 h 41"/>
                    <a:gd name="T46" fmla="*/ 0 w 33"/>
                    <a:gd name="T47" fmla="*/ 24 h 41"/>
                    <a:gd name="T48" fmla="*/ 0 w 33"/>
                    <a:gd name="T49" fmla="*/ 22 h 41"/>
                    <a:gd name="T50" fmla="*/ 0 w 33"/>
                    <a:gd name="T51" fmla="*/ 21 h 41"/>
                    <a:gd name="T52" fmla="*/ 0 w 33"/>
                    <a:gd name="T53" fmla="*/ 18 h 41"/>
                    <a:gd name="T54" fmla="*/ 1 w 33"/>
                    <a:gd name="T55" fmla="*/ 18 h 41"/>
                    <a:gd name="T56" fmla="*/ 2 w 33"/>
                    <a:gd name="T57" fmla="*/ 17 h 41"/>
                    <a:gd name="T58" fmla="*/ 2 w 33"/>
                    <a:gd name="T59" fmla="*/ 14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4"/>
                      </a:lnTo>
                      <a:lnTo>
                        <a:pt x="31" y="17"/>
                      </a:lnTo>
                      <a:lnTo>
                        <a:pt x="33" y="18"/>
                      </a:lnTo>
                      <a:lnTo>
                        <a:pt x="33" y="21"/>
                      </a:lnTo>
                      <a:lnTo>
                        <a:pt x="33" y="23"/>
                      </a:lnTo>
                      <a:lnTo>
                        <a:pt x="32" y="25"/>
                      </a:lnTo>
                      <a:lnTo>
                        <a:pt x="31" y="27"/>
                      </a:lnTo>
                      <a:lnTo>
                        <a:pt x="28" y="31"/>
                      </a:lnTo>
                      <a:lnTo>
                        <a:pt x="27" y="35"/>
                      </a:lnTo>
                      <a:lnTo>
                        <a:pt x="24" y="39"/>
                      </a:lnTo>
                      <a:lnTo>
                        <a:pt x="20" y="40"/>
                      </a:lnTo>
                      <a:lnTo>
                        <a:pt x="16" y="41"/>
                      </a:lnTo>
                      <a:lnTo>
                        <a:pt x="13" y="40"/>
                      </a:lnTo>
                      <a:lnTo>
                        <a:pt x="9" y="39"/>
                      </a:lnTo>
                      <a:lnTo>
                        <a:pt x="7" y="35"/>
                      </a:lnTo>
                      <a:lnTo>
                        <a:pt x="4" y="31"/>
                      </a:lnTo>
                      <a:lnTo>
                        <a:pt x="3" y="27"/>
                      </a:lnTo>
                      <a:lnTo>
                        <a:pt x="1" y="25"/>
                      </a:lnTo>
                      <a:lnTo>
                        <a:pt x="0" y="24"/>
                      </a:lnTo>
                      <a:lnTo>
                        <a:pt x="0" y="22"/>
                      </a:lnTo>
                      <a:lnTo>
                        <a:pt x="0" y="21"/>
                      </a:lnTo>
                      <a:lnTo>
                        <a:pt x="0" y="18"/>
                      </a:lnTo>
                      <a:lnTo>
                        <a:pt x="1" y="18"/>
                      </a:lnTo>
                      <a:lnTo>
                        <a:pt x="2" y="17"/>
                      </a:lnTo>
                      <a:lnTo>
                        <a:pt x="2" y="14"/>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4" name="Freeform 55"/>
                <p:cNvSpPr>
                  <a:spLocks/>
                </p:cNvSpPr>
                <p:nvPr/>
              </p:nvSpPr>
              <p:spPr bwMode="auto">
                <a:xfrm>
                  <a:off x="253731" y="1570181"/>
                  <a:ext cx="179716" cy="341461"/>
                </a:xfrm>
                <a:custGeom>
                  <a:avLst/>
                  <a:gdLst>
                    <a:gd name="T0" fmla="*/ 39 w 110"/>
                    <a:gd name="T1" fmla="*/ 0 h 209"/>
                    <a:gd name="T2" fmla="*/ 41 w 110"/>
                    <a:gd name="T3" fmla="*/ 7 h 209"/>
                    <a:gd name="T4" fmla="*/ 49 w 110"/>
                    <a:gd name="T5" fmla="*/ 31 h 209"/>
                    <a:gd name="T6" fmla="*/ 50 w 110"/>
                    <a:gd name="T7" fmla="*/ 21 h 209"/>
                    <a:gd name="T8" fmla="*/ 51 w 110"/>
                    <a:gd name="T9" fmla="*/ 13 h 209"/>
                    <a:gd name="T10" fmla="*/ 49 w 110"/>
                    <a:gd name="T11" fmla="*/ 6 h 209"/>
                    <a:gd name="T12" fmla="*/ 56 w 110"/>
                    <a:gd name="T13" fmla="*/ 3 h 209"/>
                    <a:gd name="T14" fmla="*/ 58 w 110"/>
                    <a:gd name="T15" fmla="*/ 12 h 209"/>
                    <a:gd name="T16" fmla="*/ 58 w 110"/>
                    <a:gd name="T17" fmla="*/ 17 h 209"/>
                    <a:gd name="T18" fmla="*/ 60 w 110"/>
                    <a:gd name="T19" fmla="*/ 25 h 209"/>
                    <a:gd name="T20" fmla="*/ 67 w 110"/>
                    <a:gd name="T21" fmla="*/ 18 h 209"/>
                    <a:gd name="T22" fmla="*/ 70 w 110"/>
                    <a:gd name="T23" fmla="*/ 0 h 209"/>
                    <a:gd name="T24" fmla="*/ 70 w 110"/>
                    <a:gd name="T25" fmla="*/ 0 h 209"/>
                    <a:gd name="T26" fmla="*/ 76 w 110"/>
                    <a:gd name="T27" fmla="*/ 3 h 209"/>
                    <a:gd name="T28" fmla="*/ 95 w 110"/>
                    <a:gd name="T29" fmla="*/ 10 h 209"/>
                    <a:gd name="T30" fmla="*/ 100 w 110"/>
                    <a:gd name="T31" fmla="*/ 19 h 209"/>
                    <a:gd name="T32" fmla="*/ 107 w 110"/>
                    <a:gd name="T33" fmla="*/ 43 h 209"/>
                    <a:gd name="T34" fmla="*/ 110 w 110"/>
                    <a:gd name="T35" fmla="*/ 73 h 209"/>
                    <a:gd name="T36" fmla="*/ 108 w 110"/>
                    <a:gd name="T37" fmla="*/ 94 h 209"/>
                    <a:gd name="T38" fmla="*/ 107 w 110"/>
                    <a:gd name="T39" fmla="*/ 100 h 209"/>
                    <a:gd name="T40" fmla="*/ 106 w 110"/>
                    <a:gd name="T41" fmla="*/ 106 h 209"/>
                    <a:gd name="T42" fmla="*/ 103 w 110"/>
                    <a:gd name="T43" fmla="*/ 109 h 209"/>
                    <a:gd name="T44" fmla="*/ 95 w 110"/>
                    <a:gd name="T45" fmla="*/ 109 h 209"/>
                    <a:gd name="T46" fmla="*/ 91 w 110"/>
                    <a:gd name="T47" fmla="*/ 105 h 209"/>
                    <a:gd name="T48" fmla="*/ 89 w 110"/>
                    <a:gd name="T49" fmla="*/ 99 h 209"/>
                    <a:gd name="T50" fmla="*/ 91 w 110"/>
                    <a:gd name="T51" fmla="*/ 87 h 209"/>
                    <a:gd name="T52" fmla="*/ 91 w 110"/>
                    <a:gd name="T53" fmla="*/ 65 h 209"/>
                    <a:gd name="T54" fmla="*/ 88 w 110"/>
                    <a:gd name="T55" fmla="*/ 44 h 209"/>
                    <a:gd name="T56" fmla="*/ 85 w 110"/>
                    <a:gd name="T57" fmla="*/ 33 h 209"/>
                    <a:gd name="T58" fmla="*/ 85 w 110"/>
                    <a:gd name="T59" fmla="*/ 93 h 209"/>
                    <a:gd name="T60" fmla="*/ 85 w 110"/>
                    <a:gd name="T61" fmla="*/ 99 h 209"/>
                    <a:gd name="T62" fmla="*/ 83 w 110"/>
                    <a:gd name="T63" fmla="*/ 200 h 209"/>
                    <a:gd name="T64" fmla="*/ 79 w 110"/>
                    <a:gd name="T65" fmla="*/ 206 h 209"/>
                    <a:gd name="T66" fmla="*/ 72 w 110"/>
                    <a:gd name="T67" fmla="*/ 209 h 209"/>
                    <a:gd name="T68" fmla="*/ 67 w 110"/>
                    <a:gd name="T69" fmla="*/ 209 h 209"/>
                    <a:gd name="T70" fmla="*/ 61 w 110"/>
                    <a:gd name="T71" fmla="*/ 204 h 209"/>
                    <a:gd name="T72" fmla="*/ 58 w 110"/>
                    <a:gd name="T73" fmla="*/ 196 h 209"/>
                    <a:gd name="T74" fmla="*/ 51 w 110"/>
                    <a:gd name="T75" fmla="*/ 110 h 209"/>
                    <a:gd name="T76" fmla="*/ 51 w 110"/>
                    <a:gd name="T77" fmla="*/ 200 h 209"/>
                    <a:gd name="T78" fmla="*/ 47 w 110"/>
                    <a:gd name="T79" fmla="*/ 206 h 209"/>
                    <a:gd name="T80" fmla="*/ 39 w 110"/>
                    <a:gd name="T81" fmla="*/ 209 h 209"/>
                    <a:gd name="T82" fmla="*/ 35 w 110"/>
                    <a:gd name="T83" fmla="*/ 209 h 209"/>
                    <a:gd name="T84" fmla="*/ 29 w 110"/>
                    <a:gd name="T85" fmla="*/ 204 h 209"/>
                    <a:gd name="T86" fmla="*/ 26 w 110"/>
                    <a:gd name="T87" fmla="*/ 196 h 209"/>
                    <a:gd name="T88" fmla="*/ 25 w 110"/>
                    <a:gd name="T89" fmla="*/ 97 h 209"/>
                    <a:gd name="T90" fmla="*/ 25 w 110"/>
                    <a:gd name="T91" fmla="*/ 33 h 209"/>
                    <a:gd name="T92" fmla="*/ 24 w 110"/>
                    <a:gd name="T93" fmla="*/ 36 h 209"/>
                    <a:gd name="T94" fmla="*/ 20 w 110"/>
                    <a:gd name="T95" fmla="*/ 54 h 209"/>
                    <a:gd name="T96" fmla="*/ 19 w 110"/>
                    <a:gd name="T97" fmla="*/ 77 h 209"/>
                    <a:gd name="T98" fmla="*/ 20 w 110"/>
                    <a:gd name="T99" fmla="*/ 96 h 209"/>
                    <a:gd name="T100" fmla="*/ 20 w 110"/>
                    <a:gd name="T101" fmla="*/ 103 h 209"/>
                    <a:gd name="T102" fmla="*/ 17 w 110"/>
                    <a:gd name="T103" fmla="*/ 108 h 209"/>
                    <a:gd name="T104" fmla="*/ 11 w 110"/>
                    <a:gd name="T105" fmla="*/ 110 h 209"/>
                    <a:gd name="T106" fmla="*/ 6 w 110"/>
                    <a:gd name="T107" fmla="*/ 108 h 209"/>
                    <a:gd name="T108" fmla="*/ 4 w 110"/>
                    <a:gd name="T109" fmla="*/ 104 h 209"/>
                    <a:gd name="T110" fmla="*/ 2 w 110"/>
                    <a:gd name="T111" fmla="*/ 98 h 209"/>
                    <a:gd name="T112" fmla="*/ 1 w 110"/>
                    <a:gd name="T113" fmla="*/ 85 h 209"/>
                    <a:gd name="T114" fmla="*/ 0 w 110"/>
                    <a:gd name="T115" fmla="*/ 63 h 209"/>
                    <a:gd name="T116" fmla="*/ 6 w 110"/>
                    <a:gd name="T117" fmla="*/ 29 h 209"/>
                    <a:gd name="T118" fmla="*/ 12 w 110"/>
                    <a:gd name="T119" fmla="*/ 13 h 209"/>
                    <a:gd name="T120" fmla="*/ 24 w 110"/>
                    <a:gd name="T121" fmla="*/ 6 h 209"/>
                    <a:gd name="T122" fmla="*/ 37 w 110"/>
                    <a:gd name="T123" fmla="*/ 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0" h="209">
                      <a:moveTo>
                        <a:pt x="39" y="0"/>
                      </a:moveTo>
                      <a:lnTo>
                        <a:pt x="39" y="0"/>
                      </a:lnTo>
                      <a:lnTo>
                        <a:pt x="39" y="0"/>
                      </a:lnTo>
                      <a:lnTo>
                        <a:pt x="41" y="7"/>
                      </a:lnTo>
                      <a:lnTo>
                        <a:pt x="44" y="18"/>
                      </a:lnTo>
                      <a:lnTo>
                        <a:pt x="49" y="31"/>
                      </a:lnTo>
                      <a:lnTo>
                        <a:pt x="50" y="25"/>
                      </a:lnTo>
                      <a:lnTo>
                        <a:pt x="50" y="21"/>
                      </a:lnTo>
                      <a:lnTo>
                        <a:pt x="51" y="17"/>
                      </a:lnTo>
                      <a:lnTo>
                        <a:pt x="51" y="13"/>
                      </a:lnTo>
                      <a:lnTo>
                        <a:pt x="53" y="12"/>
                      </a:lnTo>
                      <a:lnTo>
                        <a:pt x="49" y="6"/>
                      </a:lnTo>
                      <a:lnTo>
                        <a:pt x="54" y="3"/>
                      </a:lnTo>
                      <a:lnTo>
                        <a:pt x="56" y="3"/>
                      </a:lnTo>
                      <a:lnTo>
                        <a:pt x="61" y="6"/>
                      </a:lnTo>
                      <a:lnTo>
                        <a:pt x="58" y="12"/>
                      </a:lnTo>
                      <a:lnTo>
                        <a:pt x="58" y="13"/>
                      </a:lnTo>
                      <a:lnTo>
                        <a:pt x="58" y="17"/>
                      </a:lnTo>
                      <a:lnTo>
                        <a:pt x="60" y="21"/>
                      </a:lnTo>
                      <a:lnTo>
                        <a:pt x="60" y="25"/>
                      </a:lnTo>
                      <a:lnTo>
                        <a:pt x="61" y="31"/>
                      </a:lnTo>
                      <a:lnTo>
                        <a:pt x="67" y="18"/>
                      </a:lnTo>
                      <a:lnTo>
                        <a:pt x="69" y="7"/>
                      </a:lnTo>
                      <a:lnTo>
                        <a:pt x="70" y="0"/>
                      </a:lnTo>
                      <a:lnTo>
                        <a:pt x="70" y="0"/>
                      </a:lnTo>
                      <a:lnTo>
                        <a:pt x="70" y="0"/>
                      </a:lnTo>
                      <a:lnTo>
                        <a:pt x="73" y="2"/>
                      </a:lnTo>
                      <a:lnTo>
                        <a:pt x="76" y="3"/>
                      </a:lnTo>
                      <a:lnTo>
                        <a:pt x="86" y="6"/>
                      </a:lnTo>
                      <a:lnTo>
                        <a:pt x="95" y="10"/>
                      </a:lnTo>
                      <a:lnTo>
                        <a:pt x="98" y="13"/>
                      </a:lnTo>
                      <a:lnTo>
                        <a:pt x="100" y="19"/>
                      </a:lnTo>
                      <a:lnTo>
                        <a:pt x="104" y="29"/>
                      </a:lnTo>
                      <a:lnTo>
                        <a:pt x="107" y="43"/>
                      </a:lnTo>
                      <a:lnTo>
                        <a:pt x="110" y="63"/>
                      </a:lnTo>
                      <a:lnTo>
                        <a:pt x="110" y="73"/>
                      </a:lnTo>
                      <a:lnTo>
                        <a:pt x="108" y="85"/>
                      </a:lnTo>
                      <a:lnTo>
                        <a:pt x="108" y="94"/>
                      </a:lnTo>
                      <a:lnTo>
                        <a:pt x="108" y="98"/>
                      </a:lnTo>
                      <a:lnTo>
                        <a:pt x="107" y="100"/>
                      </a:lnTo>
                      <a:lnTo>
                        <a:pt x="106" y="104"/>
                      </a:lnTo>
                      <a:lnTo>
                        <a:pt x="106" y="106"/>
                      </a:lnTo>
                      <a:lnTo>
                        <a:pt x="104" y="108"/>
                      </a:lnTo>
                      <a:lnTo>
                        <a:pt x="103" y="109"/>
                      </a:lnTo>
                      <a:lnTo>
                        <a:pt x="99" y="110"/>
                      </a:lnTo>
                      <a:lnTo>
                        <a:pt x="95" y="109"/>
                      </a:lnTo>
                      <a:lnTo>
                        <a:pt x="93" y="108"/>
                      </a:lnTo>
                      <a:lnTo>
                        <a:pt x="91" y="105"/>
                      </a:lnTo>
                      <a:lnTo>
                        <a:pt x="89" y="103"/>
                      </a:lnTo>
                      <a:lnTo>
                        <a:pt x="89" y="99"/>
                      </a:lnTo>
                      <a:lnTo>
                        <a:pt x="89" y="96"/>
                      </a:lnTo>
                      <a:lnTo>
                        <a:pt x="91" y="87"/>
                      </a:lnTo>
                      <a:lnTo>
                        <a:pt x="91" y="77"/>
                      </a:lnTo>
                      <a:lnTo>
                        <a:pt x="91" y="65"/>
                      </a:lnTo>
                      <a:lnTo>
                        <a:pt x="89" y="54"/>
                      </a:lnTo>
                      <a:lnTo>
                        <a:pt x="88" y="44"/>
                      </a:lnTo>
                      <a:lnTo>
                        <a:pt x="86" y="36"/>
                      </a:lnTo>
                      <a:lnTo>
                        <a:pt x="85" y="33"/>
                      </a:lnTo>
                      <a:lnTo>
                        <a:pt x="85" y="33"/>
                      </a:lnTo>
                      <a:lnTo>
                        <a:pt x="85" y="93"/>
                      </a:lnTo>
                      <a:lnTo>
                        <a:pt x="85" y="97"/>
                      </a:lnTo>
                      <a:lnTo>
                        <a:pt x="85" y="99"/>
                      </a:lnTo>
                      <a:lnTo>
                        <a:pt x="85" y="196"/>
                      </a:lnTo>
                      <a:lnTo>
                        <a:pt x="83" y="200"/>
                      </a:lnTo>
                      <a:lnTo>
                        <a:pt x="81" y="204"/>
                      </a:lnTo>
                      <a:lnTo>
                        <a:pt x="79" y="206"/>
                      </a:lnTo>
                      <a:lnTo>
                        <a:pt x="75" y="209"/>
                      </a:lnTo>
                      <a:lnTo>
                        <a:pt x="72" y="209"/>
                      </a:lnTo>
                      <a:lnTo>
                        <a:pt x="72" y="209"/>
                      </a:lnTo>
                      <a:lnTo>
                        <a:pt x="67" y="209"/>
                      </a:lnTo>
                      <a:lnTo>
                        <a:pt x="63" y="206"/>
                      </a:lnTo>
                      <a:lnTo>
                        <a:pt x="61" y="204"/>
                      </a:lnTo>
                      <a:lnTo>
                        <a:pt x="58" y="200"/>
                      </a:lnTo>
                      <a:lnTo>
                        <a:pt x="58" y="196"/>
                      </a:lnTo>
                      <a:lnTo>
                        <a:pt x="58" y="110"/>
                      </a:lnTo>
                      <a:lnTo>
                        <a:pt x="51" y="110"/>
                      </a:lnTo>
                      <a:lnTo>
                        <a:pt x="51" y="196"/>
                      </a:lnTo>
                      <a:lnTo>
                        <a:pt x="51" y="200"/>
                      </a:lnTo>
                      <a:lnTo>
                        <a:pt x="49" y="204"/>
                      </a:lnTo>
                      <a:lnTo>
                        <a:pt x="47" y="206"/>
                      </a:lnTo>
                      <a:lnTo>
                        <a:pt x="43" y="209"/>
                      </a:lnTo>
                      <a:lnTo>
                        <a:pt x="39" y="209"/>
                      </a:lnTo>
                      <a:lnTo>
                        <a:pt x="39" y="209"/>
                      </a:lnTo>
                      <a:lnTo>
                        <a:pt x="35" y="209"/>
                      </a:lnTo>
                      <a:lnTo>
                        <a:pt x="31" y="206"/>
                      </a:lnTo>
                      <a:lnTo>
                        <a:pt x="29" y="204"/>
                      </a:lnTo>
                      <a:lnTo>
                        <a:pt x="26" y="200"/>
                      </a:lnTo>
                      <a:lnTo>
                        <a:pt x="26" y="196"/>
                      </a:lnTo>
                      <a:lnTo>
                        <a:pt x="26" y="99"/>
                      </a:lnTo>
                      <a:lnTo>
                        <a:pt x="25" y="97"/>
                      </a:lnTo>
                      <a:lnTo>
                        <a:pt x="25" y="93"/>
                      </a:lnTo>
                      <a:lnTo>
                        <a:pt x="25" y="33"/>
                      </a:lnTo>
                      <a:lnTo>
                        <a:pt x="25" y="33"/>
                      </a:lnTo>
                      <a:lnTo>
                        <a:pt x="24" y="36"/>
                      </a:lnTo>
                      <a:lnTo>
                        <a:pt x="22" y="44"/>
                      </a:lnTo>
                      <a:lnTo>
                        <a:pt x="20" y="54"/>
                      </a:lnTo>
                      <a:lnTo>
                        <a:pt x="19" y="65"/>
                      </a:lnTo>
                      <a:lnTo>
                        <a:pt x="19" y="77"/>
                      </a:lnTo>
                      <a:lnTo>
                        <a:pt x="19" y="87"/>
                      </a:lnTo>
                      <a:lnTo>
                        <a:pt x="20" y="96"/>
                      </a:lnTo>
                      <a:lnTo>
                        <a:pt x="20" y="99"/>
                      </a:lnTo>
                      <a:lnTo>
                        <a:pt x="20" y="103"/>
                      </a:lnTo>
                      <a:lnTo>
                        <a:pt x="19" y="105"/>
                      </a:lnTo>
                      <a:lnTo>
                        <a:pt x="17" y="108"/>
                      </a:lnTo>
                      <a:lnTo>
                        <a:pt x="14" y="109"/>
                      </a:lnTo>
                      <a:lnTo>
                        <a:pt x="11" y="110"/>
                      </a:lnTo>
                      <a:lnTo>
                        <a:pt x="7" y="109"/>
                      </a:lnTo>
                      <a:lnTo>
                        <a:pt x="6" y="108"/>
                      </a:lnTo>
                      <a:lnTo>
                        <a:pt x="5" y="106"/>
                      </a:lnTo>
                      <a:lnTo>
                        <a:pt x="4" y="104"/>
                      </a:lnTo>
                      <a:lnTo>
                        <a:pt x="2" y="100"/>
                      </a:lnTo>
                      <a:lnTo>
                        <a:pt x="2" y="98"/>
                      </a:lnTo>
                      <a:lnTo>
                        <a:pt x="1" y="94"/>
                      </a:lnTo>
                      <a:lnTo>
                        <a:pt x="1" y="85"/>
                      </a:lnTo>
                      <a:lnTo>
                        <a:pt x="0" y="73"/>
                      </a:lnTo>
                      <a:lnTo>
                        <a:pt x="0" y="63"/>
                      </a:lnTo>
                      <a:lnTo>
                        <a:pt x="2" y="43"/>
                      </a:lnTo>
                      <a:lnTo>
                        <a:pt x="6" y="29"/>
                      </a:lnTo>
                      <a:lnTo>
                        <a:pt x="10" y="19"/>
                      </a:lnTo>
                      <a:lnTo>
                        <a:pt x="12" y="13"/>
                      </a:lnTo>
                      <a:lnTo>
                        <a:pt x="14" y="10"/>
                      </a:lnTo>
                      <a:lnTo>
                        <a:pt x="24" y="6"/>
                      </a:lnTo>
                      <a:lnTo>
                        <a:pt x="35" y="3"/>
                      </a:lnTo>
                      <a:lnTo>
                        <a:pt x="37" y="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5" name="Freeform 56"/>
                <p:cNvSpPr>
                  <a:spLocks/>
                </p:cNvSpPr>
                <p:nvPr/>
              </p:nvSpPr>
              <p:spPr bwMode="auto">
                <a:xfrm>
                  <a:off x="301111" y="1468886"/>
                  <a:ext cx="84957" cy="96393"/>
                </a:xfrm>
                <a:custGeom>
                  <a:avLst/>
                  <a:gdLst>
                    <a:gd name="T0" fmla="*/ 26 w 52"/>
                    <a:gd name="T1" fmla="*/ 0 h 59"/>
                    <a:gd name="T2" fmla="*/ 35 w 52"/>
                    <a:gd name="T3" fmla="*/ 3 h 59"/>
                    <a:gd name="T4" fmla="*/ 43 w 52"/>
                    <a:gd name="T5" fmla="*/ 8 h 59"/>
                    <a:gd name="T6" fmla="*/ 47 w 52"/>
                    <a:gd name="T7" fmla="*/ 16 h 59"/>
                    <a:gd name="T8" fmla="*/ 49 w 52"/>
                    <a:gd name="T9" fmla="*/ 25 h 59"/>
                    <a:gd name="T10" fmla="*/ 51 w 52"/>
                    <a:gd name="T11" fmla="*/ 25 h 59"/>
                    <a:gd name="T12" fmla="*/ 52 w 52"/>
                    <a:gd name="T13" fmla="*/ 27 h 59"/>
                    <a:gd name="T14" fmla="*/ 52 w 52"/>
                    <a:gd name="T15" fmla="*/ 29 h 59"/>
                    <a:gd name="T16" fmla="*/ 52 w 52"/>
                    <a:gd name="T17" fmla="*/ 31 h 59"/>
                    <a:gd name="T18" fmla="*/ 51 w 52"/>
                    <a:gd name="T19" fmla="*/ 35 h 59"/>
                    <a:gd name="T20" fmla="*/ 50 w 52"/>
                    <a:gd name="T21" fmla="*/ 37 h 59"/>
                    <a:gd name="T22" fmla="*/ 47 w 52"/>
                    <a:gd name="T23" fmla="*/ 39 h 59"/>
                    <a:gd name="T24" fmla="*/ 44 w 52"/>
                    <a:gd name="T25" fmla="*/ 49 h 59"/>
                    <a:gd name="T26" fmla="*/ 37 w 52"/>
                    <a:gd name="T27" fmla="*/ 56 h 59"/>
                    <a:gd name="T28" fmla="*/ 26 w 52"/>
                    <a:gd name="T29" fmla="*/ 59 h 59"/>
                    <a:gd name="T30" fmla="*/ 16 w 52"/>
                    <a:gd name="T31" fmla="*/ 56 h 59"/>
                    <a:gd name="T32" fmla="*/ 9 w 52"/>
                    <a:gd name="T33" fmla="*/ 49 h 59"/>
                    <a:gd name="T34" fmla="*/ 6 w 52"/>
                    <a:gd name="T35" fmla="*/ 39 h 59"/>
                    <a:gd name="T36" fmla="*/ 2 w 52"/>
                    <a:gd name="T37" fmla="*/ 37 h 59"/>
                    <a:gd name="T38" fmla="*/ 1 w 52"/>
                    <a:gd name="T39" fmla="*/ 35 h 59"/>
                    <a:gd name="T40" fmla="*/ 0 w 52"/>
                    <a:gd name="T41" fmla="*/ 33 h 59"/>
                    <a:gd name="T42" fmla="*/ 0 w 52"/>
                    <a:gd name="T43" fmla="*/ 29 h 59"/>
                    <a:gd name="T44" fmla="*/ 1 w 52"/>
                    <a:gd name="T45" fmla="*/ 27 h 59"/>
                    <a:gd name="T46" fmla="*/ 2 w 52"/>
                    <a:gd name="T47" fmla="*/ 25 h 59"/>
                    <a:gd name="T48" fmla="*/ 3 w 52"/>
                    <a:gd name="T49" fmla="*/ 25 h 59"/>
                    <a:gd name="T50" fmla="*/ 6 w 52"/>
                    <a:gd name="T51" fmla="*/ 16 h 59"/>
                    <a:gd name="T52" fmla="*/ 10 w 52"/>
                    <a:gd name="T53" fmla="*/ 8 h 59"/>
                    <a:gd name="T54" fmla="*/ 18 w 52"/>
                    <a:gd name="T55" fmla="*/ 3 h 59"/>
                    <a:gd name="T56" fmla="*/ 26 w 52"/>
                    <a:gd name="T5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 h="59">
                      <a:moveTo>
                        <a:pt x="26" y="0"/>
                      </a:moveTo>
                      <a:lnTo>
                        <a:pt x="35" y="3"/>
                      </a:lnTo>
                      <a:lnTo>
                        <a:pt x="43" y="8"/>
                      </a:lnTo>
                      <a:lnTo>
                        <a:pt x="47" y="16"/>
                      </a:lnTo>
                      <a:lnTo>
                        <a:pt x="49" y="25"/>
                      </a:lnTo>
                      <a:lnTo>
                        <a:pt x="51" y="25"/>
                      </a:lnTo>
                      <a:lnTo>
                        <a:pt x="52" y="27"/>
                      </a:lnTo>
                      <a:lnTo>
                        <a:pt x="52" y="29"/>
                      </a:lnTo>
                      <a:lnTo>
                        <a:pt x="52" y="31"/>
                      </a:lnTo>
                      <a:lnTo>
                        <a:pt x="51" y="35"/>
                      </a:lnTo>
                      <a:lnTo>
                        <a:pt x="50" y="37"/>
                      </a:lnTo>
                      <a:lnTo>
                        <a:pt x="47" y="39"/>
                      </a:lnTo>
                      <a:lnTo>
                        <a:pt x="44" y="49"/>
                      </a:lnTo>
                      <a:lnTo>
                        <a:pt x="37" y="56"/>
                      </a:lnTo>
                      <a:lnTo>
                        <a:pt x="26" y="59"/>
                      </a:lnTo>
                      <a:lnTo>
                        <a:pt x="16" y="56"/>
                      </a:lnTo>
                      <a:lnTo>
                        <a:pt x="9" y="49"/>
                      </a:lnTo>
                      <a:lnTo>
                        <a:pt x="6" y="39"/>
                      </a:lnTo>
                      <a:lnTo>
                        <a:pt x="2" y="37"/>
                      </a:lnTo>
                      <a:lnTo>
                        <a:pt x="1" y="35"/>
                      </a:lnTo>
                      <a:lnTo>
                        <a:pt x="0" y="33"/>
                      </a:lnTo>
                      <a:lnTo>
                        <a:pt x="0" y="29"/>
                      </a:lnTo>
                      <a:lnTo>
                        <a:pt x="1" y="27"/>
                      </a:lnTo>
                      <a:lnTo>
                        <a:pt x="2" y="25"/>
                      </a:lnTo>
                      <a:lnTo>
                        <a:pt x="3" y="25"/>
                      </a:lnTo>
                      <a:lnTo>
                        <a:pt x="6" y="16"/>
                      </a:lnTo>
                      <a:lnTo>
                        <a:pt x="10" y="8"/>
                      </a:lnTo>
                      <a:lnTo>
                        <a:pt x="18" y="3"/>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6" name="Freeform 57"/>
                <p:cNvSpPr>
                  <a:spLocks/>
                </p:cNvSpPr>
                <p:nvPr/>
              </p:nvSpPr>
              <p:spPr bwMode="auto">
                <a:xfrm>
                  <a:off x="444884" y="1548942"/>
                  <a:ext cx="150308" cy="330025"/>
                </a:xfrm>
                <a:custGeom>
                  <a:avLst/>
                  <a:gdLst>
                    <a:gd name="T0" fmla="*/ 59 w 92"/>
                    <a:gd name="T1" fmla="*/ 0 h 202"/>
                    <a:gd name="T2" fmla="*/ 87 w 92"/>
                    <a:gd name="T3" fmla="*/ 0 h 202"/>
                    <a:gd name="T4" fmla="*/ 89 w 92"/>
                    <a:gd name="T5" fmla="*/ 0 h 202"/>
                    <a:gd name="T6" fmla="*/ 92 w 92"/>
                    <a:gd name="T7" fmla="*/ 3 h 202"/>
                    <a:gd name="T8" fmla="*/ 92 w 92"/>
                    <a:gd name="T9" fmla="*/ 5 h 202"/>
                    <a:gd name="T10" fmla="*/ 92 w 92"/>
                    <a:gd name="T11" fmla="*/ 7 h 202"/>
                    <a:gd name="T12" fmla="*/ 89 w 92"/>
                    <a:gd name="T13" fmla="*/ 10 h 202"/>
                    <a:gd name="T14" fmla="*/ 87 w 92"/>
                    <a:gd name="T15" fmla="*/ 10 h 202"/>
                    <a:gd name="T16" fmla="*/ 59 w 92"/>
                    <a:gd name="T17" fmla="*/ 10 h 202"/>
                    <a:gd name="T18" fmla="*/ 56 w 92"/>
                    <a:gd name="T19" fmla="*/ 11 h 202"/>
                    <a:gd name="T20" fmla="*/ 52 w 92"/>
                    <a:gd name="T21" fmla="*/ 12 h 202"/>
                    <a:gd name="T22" fmla="*/ 50 w 92"/>
                    <a:gd name="T23" fmla="*/ 13 h 202"/>
                    <a:gd name="T24" fmla="*/ 49 w 92"/>
                    <a:gd name="T25" fmla="*/ 16 h 202"/>
                    <a:gd name="T26" fmla="*/ 47 w 92"/>
                    <a:gd name="T27" fmla="*/ 19 h 202"/>
                    <a:gd name="T28" fmla="*/ 46 w 92"/>
                    <a:gd name="T29" fmla="*/ 23 h 202"/>
                    <a:gd name="T30" fmla="*/ 46 w 92"/>
                    <a:gd name="T31" fmla="*/ 97 h 202"/>
                    <a:gd name="T32" fmla="*/ 87 w 92"/>
                    <a:gd name="T33" fmla="*/ 97 h 202"/>
                    <a:gd name="T34" fmla="*/ 89 w 92"/>
                    <a:gd name="T35" fmla="*/ 97 h 202"/>
                    <a:gd name="T36" fmla="*/ 92 w 92"/>
                    <a:gd name="T37" fmla="*/ 99 h 202"/>
                    <a:gd name="T38" fmla="*/ 92 w 92"/>
                    <a:gd name="T39" fmla="*/ 101 h 202"/>
                    <a:gd name="T40" fmla="*/ 92 w 92"/>
                    <a:gd name="T41" fmla="*/ 104 h 202"/>
                    <a:gd name="T42" fmla="*/ 89 w 92"/>
                    <a:gd name="T43" fmla="*/ 105 h 202"/>
                    <a:gd name="T44" fmla="*/ 87 w 92"/>
                    <a:gd name="T45" fmla="*/ 106 h 202"/>
                    <a:gd name="T46" fmla="*/ 46 w 92"/>
                    <a:gd name="T47" fmla="*/ 106 h 202"/>
                    <a:gd name="T48" fmla="*/ 46 w 92"/>
                    <a:gd name="T49" fmla="*/ 180 h 202"/>
                    <a:gd name="T50" fmla="*/ 47 w 92"/>
                    <a:gd name="T51" fmla="*/ 182 h 202"/>
                    <a:gd name="T52" fmla="*/ 49 w 92"/>
                    <a:gd name="T53" fmla="*/ 186 h 202"/>
                    <a:gd name="T54" fmla="*/ 50 w 92"/>
                    <a:gd name="T55" fmla="*/ 188 h 202"/>
                    <a:gd name="T56" fmla="*/ 52 w 92"/>
                    <a:gd name="T57" fmla="*/ 191 h 202"/>
                    <a:gd name="T58" fmla="*/ 56 w 92"/>
                    <a:gd name="T59" fmla="*/ 192 h 202"/>
                    <a:gd name="T60" fmla="*/ 59 w 92"/>
                    <a:gd name="T61" fmla="*/ 192 h 202"/>
                    <a:gd name="T62" fmla="*/ 87 w 92"/>
                    <a:gd name="T63" fmla="*/ 192 h 202"/>
                    <a:gd name="T64" fmla="*/ 89 w 92"/>
                    <a:gd name="T65" fmla="*/ 193 h 202"/>
                    <a:gd name="T66" fmla="*/ 92 w 92"/>
                    <a:gd name="T67" fmla="*/ 194 h 202"/>
                    <a:gd name="T68" fmla="*/ 92 w 92"/>
                    <a:gd name="T69" fmla="*/ 197 h 202"/>
                    <a:gd name="T70" fmla="*/ 92 w 92"/>
                    <a:gd name="T71" fmla="*/ 199 h 202"/>
                    <a:gd name="T72" fmla="*/ 89 w 92"/>
                    <a:gd name="T73" fmla="*/ 202 h 202"/>
                    <a:gd name="T74" fmla="*/ 87 w 92"/>
                    <a:gd name="T75" fmla="*/ 202 h 202"/>
                    <a:gd name="T76" fmla="*/ 59 w 92"/>
                    <a:gd name="T77" fmla="*/ 202 h 202"/>
                    <a:gd name="T78" fmla="*/ 47 w 92"/>
                    <a:gd name="T79" fmla="*/ 199 h 202"/>
                    <a:gd name="T80" fmla="*/ 39 w 92"/>
                    <a:gd name="T81" fmla="*/ 191 h 202"/>
                    <a:gd name="T82" fmla="*/ 37 w 92"/>
                    <a:gd name="T83" fmla="*/ 180 h 202"/>
                    <a:gd name="T84" fmla="*/ 37 w 92"/>
                    <a:gd name="T85" fmla="*/ 106 h 202"/>
                    <a:gd name="T86" fmla="*/ 5 w 92"/>
                    <a:gd name="T87" fmla="*/ 106 h 202"/>
                    <a:gd name="T88" fmla="*/ 2 w 92"/>
                    <a:gd name="T89" fmla="*/ 105 h 202"/>
                    <a:gd name="T90" fmla="*/ 0 w 92"/>
                    <a:gd name="T91" fmla="*/ 104 h 202"/>
                    <a:gd name="T92" fmla="*/ 0 w 92"/>
                    <a:gd name="T93" fmla="*/ 101 h 202"/>
                    <a:gd name="T94" fmla="*/ 0 w 92"/>
                    <a:gd name="T95" fmla="*/ 99 h 202"/>
                    <a:gd name="T96" fmla="*/ 2 w 92"/>
                    <a:gd name="T97" fmla="*/ 97 h 202"/>
                    <a:gd name="T98" fmla="*/ 5 w 92"/>
                    <a:gd name="T99" fmla="*/ 97 h 202"/>
                    <a:gd name="T100" fmla="*/ 37 w 92"/>
                    <a:gd name="T101" fmla="*/ 97 h 202"/>
                    <a:gd name="T102" fmla="*/ 37 w 92"/>
                    <a:gd name="T103" fmla="*/ 23 h 202"/>
                    <a:gd name="T104" fmla="*/ 39 w 92"/>
                    <a:gd name="T105" fmla="*/ 11 h 202"/>
                    <a:gd name="T106" fmla="*/ 47 w 92"/>
                    <a:gd name="T107" fmla="*/ 3 h 202"/>
                    <a:gd name="T108" fmla="*/ 59 w 92"/>
                    <a:gd name="T10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202">
                      <a:moveTo>
                        <a:pt x="59" y="0"/>
                      </a:moveTo>
                      <a:lnTo>
                        <a:pt x="87" y="0"/>
                      </a:lnTo>
                      <a:lnTo>
                        <a:pt x="89" y="0"/>
                      </a:lnTo>
                      <a:lnTo>
                        <a:pt x="92" y="3"/>
                      </a:lnTo>
                      <a:lnTo>
                        <a:pt x="92" y="5"/>
                      </a:lnTo>
                      <a:lnTo>
                        <a:pt x="92" y="7"/>
                      </a:lnTo>
                      <a:lnTo>
                        <a:pt x="89" y="10"/>
                      </a:lnTo>
                      <a:lnTo>
                        <a:pt x="87" y="10"/>
                      </a:lnTo>
                      <a:lnTo>
                        <a:pt x="59" y="10"/>
                      </a:lnTo>
                      <a:lnTo>
                        <a:pt x="56" y="11"/>
                      </a:lnTo>
                      <a:lnTo>
                        <a:pt x="52" y="12"/>
                      </a:lnTo>
                      <a:lnTo>
                        <a:pt x="50" y="13"/>
                      </a:lnTo>
                      <a:lnTo>
                        <a:pt x="49" y="16"/>
                      </a:lnTo>
                      <a:lnTo>
                        <a:pt x="47" y="19"/>
                      </a:lnTo>
                      <a:lnTo>
                        <a:pt x="46" y="23"/>
                      </a:lnTo>
                      <a:lnTo>
                        <a:pt x="46" y="97"/>
                      </a:lnTo>
                      <a:lnTo>
                        <a:pt x="87" y="97"/>
                      </a:lnTo>
                      <a:lnTo>
                        <a:pt x="89" y="97"/>
                      </a:lnTo>
                      <a:lnTo>
                        <a:pt x="92" y="99"/>
                      </a:lnTo>
                      <a:lnTo>
                        <a:pt x="92" y="101"/>
                      </a:lnTo>
                      <a:lnTo>
                        <a:pt x="92" y="104"/>
                      </a:lnTo>
                      <a:lnTo>
                        <a:pt x="89" y="105"/>
                      </a:lnTo>
                      <a:lnTo>
                        <a:pt x="87" y="106"/>
                      </a:lnTo>
                      <a:lnTo>
                        <a:pt x="46" y="106"/>
                      </a:lnTo>
                      <a:lnTo>
                        <a:pt x="46" y="180"/>
                      </a:lnTo>
                      <a:lnTo>
                        <a:pt x="47" y="182"/>
                      </a:lnTo>
                      <a:lnTo>
                        <a:pt x="49" y="186"/>
                      </a:lnTo>
                      <a:lnTo>
                        <a:pt x="50" y="188"/>
                      </a:lnTo>
                      <a:lnTo>
                        <a:pt x="52" y="191"/>
                      </a:lnTo>
                      <a:lnTo>
                        <a:pt x="56" y="192"/>
                      </a:lnTo>
                      <a:lnTo>
                        <a:pt x="59" y="192"/>
                      </a:lnTo>
                      <a:lnTo>
                        <a:pt x="87" y="192"/>
                      </a:lnTo>
                      <a:lnTo>
                        <a:pt x="89" y="193"/>
                      </a:lnTo>
                      <a:lnTo>
                        <a:pt x="92" y="194"/>
                      </a:lnTo>
                      <a:lnTo>
                        <a:pt x="92" y="197"/>
                      </a:lnTo>
                      <a:lnTo>
                        <a:pt x="92" y="199"/>
                      </a:lnTo>
                      <a:lnTo>
                        <a:pt x="89" y="202"/>
                      </a:lnTo>
                      <a:lnTo>
                        <a:pt x="87" y="202"/>
                      </a:lnTo>
                      <a:lnTo>
                        <a:pt x="59" y="202"/>
                      </a:lnTo>
                      <a:lnTo>
                        <a:pt x="47" y="199"/>
                      </a:lnTo>
                      <a:lnTo>
                        <a:pt x="39" y="191"/>
                      </a:lnTo>
                      <a:lnTo>
                        <a:pt x="37" y="180"/>
                      </a:lnTo>
                      <a:lnTo>
                        <a:pt x="37" y="106"/>
                      </a:lnTo>
                      <a:lnTo>
                        <a:pt x="5" y="106"/>
                      </a:lnTo>
                      <a:lnTo>
                        <a:pt x="2" y="105"/>
                      </a:lnTo>
                      <a:lnTo>
                        <a:pt x="0" y="104"/>
                      </a:lnTo>
                      <a:lnTo>
                        <a:pt x="0" y="101"/>
                      </a:lnTo>
                      <a:lnTo>
                        <a:pt x="0" y="99"/>
                      </a:lnTo>
                      <a:lnTo>
                        <a:pt x="2" y="97"/>
                      </a:lnTo>
                      <a:lnTo>
                        <a:pt x="5" y="97"/>
                      </a:lnTo>
                      <a:lnTo>
                        <a:pt x="37" y="97"/>
                      </a:lnTo>
                      <a:lnTo>
                        <a:pt x="37" y="23"/>
                      </a:lnTo>
                      <a:lnTo>
                        <a:pt x="39" y="11"/>
                      </a:lnTo>
                      <a:lnTo>
                        <a:pt x="47" y="3"/>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nvGrpSpPr>
              <p:cNvPr id="113" name="Group 112"/>
              <p:cNvGrpSpPr/>
              <p:nvPr/>
            </p:nvGrpSpPr>
            <p:grpSpPr>
              <a:xfrm>
                <a:off x="5227364" y="4514889"/>
                <a:ext cx="485555" cy="285713"/>
                <a:chOff x="232492" y="3857480"/>
                <a:chExt cx="508107" cy="298983"/>
              </a:xfrm>
              <a:solidFill>
                <a:schemeClr val="bg2"/>
              </a:solidFill>
            </p:grpSpPr>
            <p:sp>
              <p:nvSpPr>
                <p:cNvPr id="120" name="Freeform 65"/>
                <p:cNvSpPr>
                  <a:spLocks/>
                </p:cNvSpPr>
                <p:nvPr/>
              </p:nvSpPr>
              <p:spPr bwMode="auto">
                <a:xfrm>
                  <a:off x="454687" y="4100915"/>
                  <a:ext cx="35943" cy="45746"/>
                </a:xfrm>
                <a:custGeom>
                  <a:avLst/>
                  <a:gdLst>
                    <a:gd name="T0" fmla="*/ 15 w 22"/>
                    <a:gd name="T1" fmla="*/ 0 h 28"/>
                    <a:gd name="T2" fmla="*/ 19 w 22"/>
                    <a:gd name="T3" fmla="*/ 1 h 28"/>
                    <a:gd name="T4" fmla="*/ 20 w 22"/>
                    <a:gd name="T5" fmla="*/ 2 h 28"/>
                    <a:gd name="T6" fmla="*/ 21 w 22"/>
                    <a:gd name="T7" fmla="*/ 3 h 28"/>
                    <a:gd name="T8" fmla="*/ 22 w 22"/>
                    <a:gd name="T9" fmla="*/ 6 h 28"/>
                    <a:gd name="T10" fmla="*/ 22 w 22"/>
                    <a:gd name="T11" fmla="*/ 8 h 28"/>
                    <a:gd name="T12" fmla="*/ 21 w 22"/>
                    <a:gd name="T13" fmla="*/ 10 h 28"/>
                    <a:gd name="T14" fmla="*/ 20 w 22"/>
                    <a:gd name="T15" fmla="*/ 13 h 28"/>
                    <a:gd name="T16" fmla="*/ 20 w 22"/>
                    <a:gd name="T17" fmla="*/ 13 h 28"/>
                    <a:gd name="T18" fmla="*/ 14 w 22"/>
                    <a:gd name="T19" fmla="*/ 23 h 28"/>
                    <a:gd name="T20" fmla="*/ 12 w 22"/>
                    <a:gd name="T21" fmla="*/ 27 h 28"/>
                    <a:gd name="T22" fmla="*/ 9 w 22"/>
                    <a:gd name="T23" fmla="*/ 28 h 28"/>
                    <a:gd name="T24" fmla="*/ 6 w 22"/>
                    <a:gd name="T25" fmla="*/ 28 h 28"/>
                    <a:gd name="T26" fmla="*/ 3 w 22"/>
                    <a:gd name="T27" fmla="*/ 28 h 28"/>
                    <a:gd name="T28" fmla="*/ 2 w 22"/>
                    <a:gd name="T29" fmla="*/ 27 h 28"/>
                    <a:gd name="T30" fmla="*/ 1 w 22"/>
                    <a:gd name="T31" fmla="*/ 25 h 28"/>
                    <a:gd name="T32" fmla="*/ 0 w 22"/>
                    <a:gd name="T33" fmla="*/ 23 h 28"/>
                    <a:gd name="T34" fmla="*/ 0 w 22"/>
                    <a:gd name="T35" fmla="*/ 21 h 28"/>
                    <a:gd name="T36" fmla="*/ 0 w 22"/>
                    <a:gd name="T37" fmla="*/ 19 h 28"/>
                    <a:gd name="T38" fmla="*/ 1 w 22"/>
                    <a:gd name="T39" fmla="*/ 16 h 28"/>
                    <a:gd name="T40" fmla="*/ 2 w 22"/>
                    <a:gd name="T41" fmla="*/ 15 h 28"/>
                    <a:gd name="T42" fmla="*/ 2 w 22"/>
                    <a:gd name="T43" fmla="*/ 13 h 28"/>
                    <a:gd name="T44" fmla="*/ 3 w 22"/>
                    <a:gd name="T45" fmla="*/ 12 h 28"/>
                    <a:gd name="T46" fmla="*/ 5 w 22"/>
                    <a:gd name="T47" fmla="*/ 9 h 28"/>
                    <a:gd name="T48" fmla="*/ 6 w 22"/>
                    <a:gd name="T49" fmla="*/ 8 h 28"/>
                    <a:gd name="T50" fmla="*/ 6 w 22"/>
                    <a:gd name="T51" fmla="*/ 8 h 28"/>
                    <a:gd name="T52" fmla="*/ 7 w 22"/>
                    <a:gd name="T53" fmla="*/ 4 h 28"/>
                    <a:gd name="T54" fmla="*/ 9 w 22"/>
                    <a:gd name="T55" fmla="*/ 2 h 28"/>
                    <a:gd name="T56" fmla="*/ 13 w 22"/>
                    <a:gd name="T57" fmla="*/ 0 h 28"/>
                    <a:gd name="T58" fmla="*/ 15 w 22"/>
                    <a:gd name="T5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28">
                      <a:moveTo>
                        <a:pt x="15" y="0"/>
                      </a:moveTo>
                      <a:lnTo>
                        <a:pt x="19" y="1"/>
                      </a:lnTo>
                      <a:lnTo>
                        <a:pt x="20" y="2"/>
                      </a:lnTo>
                      <a:lnTo>
                        <a:pt x="21" y="3"/>
                      </a:lnTo>
                      <a:lnTo>
                        <a:pt x="22" y="6"/>
                      </a:lnTo>
                      <a:lnTo>
                        <a:pt x="22" y="8"/>
                      </a:lnTo>
                      <a:lnTo>
                        <a:pt x="21" y="10"/>
                      </a:lnTo>
                      <a:lnTo>
                        <a:pt x="20" y="13"/>
                      </a:lnTo>
                      <a:lnTo>
                        <a:pt x="20" y="13"/>
                      </a:lnTo>
                      <a:lnTo>
                        <a:pt x="14" y="23"/>
                      </a:lnTo>
                      <a:lnTo>
                        <a:pt x="12" y="27"/>
                      </a:lnTo>
                      <a:lnTo>
                        <a:pt x="9" y="28"/>
                      </a:lnTo>
                      <a:lnTo>
                        <a:pt x="6" y="28"/>
                      </a:lnTo>
                      <a:lnTo>
                        <a:pt x="3" y="28"/>
                      </a:lnTo>
                      <a:lnTo>
                        <a:pt x="2" y="27"/>
                      </a:lnTo>
                      <a:lnTo>
                        <a:pt x="1" y="25"/>
                      </a:lnTo>
                      <a:lnTo>
                        <a:pt x="0" y="23"/>
                      </a:lnTo>
                      <a:lnTo>
                        <a:pt x="0" y="21"/>
                      </a:lnTo>
                      <a:lnTo>
                        <a:pt x="0" y="19"/>
                      </a:lnTo>
                      <a:lnTo>
                        <a:pt x="1" y="16"/>
                      </a:lnTo>
                      <a:lnTo>
                        <a:pt x="2" y="15"/>
                      </a:lnTo>
                      <a:lnTo>
                        <a:pt x="2" y="13"/>
                      </a:lnTo>
                      <a:lnTo>
                        <a:pt x="3" y="12"/>
                      </a:lnTo>
                      <a:lnTo>
                        <a:pt x="5" y="9"/>
                      </a:lnTo>
                      <a:lnTo>
                        <a:pt x="6" y="8"/>
                      </a:lnTo>
                      <a:lnTo>
                        <a:pt x="6" y="8"/>
                      </a:lnTo>
                      <a:lnTo>
                        <a:pt x="7" y="4"/>
                      </a:lnTo>
                      <a:lnTo>
                        <a:pt x="9" y="2"/>
                      </a:lnTo>
                      <a:lnTo>
                        <a:pt x="13" y="0"/>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1" name="Freeform 66"/>
                <p:cNvSpPr>
                  <a:spLocks/>
                </p:cNvSpPr>
                <p:nvPr/>
              </p:nvSpPr>
              <p:spPr bwMode="auto">
                <a:xfrm>
                  <a:off x="423645" y="4064971"/>
                  <a:ext cx="45746" cy="68619"/>
                </a:xfrm>
                <a:custGeom>
                  <a:avLst/>
                  <a:gdLst>
                    <a:gd name="T0" fmla="*/ 21 w 28"/>
                    <a:gd name="T1" fmla="*/ 0 h 42"/>
                    <a:gd name="T2" fmla="*/ 24 w 28"/>
                    <a:gd name="T3" fmla="*/ 0 h 42"/>
                    <a:gd name="T4" fmla="*/ 26 w 28"/>
                    <a:gd name="T5" fmla="*/ 3 h 42"/>
                    <a:gd name="T6" fmla="*/ 27 w 28"/>
                    <a:gd name="T7" fmla="*/ 4 h 42"/>
                    <a:gd name="T8" fmla="*/ 28 w 28"/>
                    <a:gd name="T9" fmla="*/ 6 h 42"/>
                    <a:gd name="T10" fmla="*/ 28 w 28"/>
                    <a:gd name="T11" fmla="*/ 10 h 42"/>
                    <a:gd name="T12" fmla="*/ 28 w 28"/>
                    <a:gd name="T13" fmla="*/ 12 h 42"/>
                    <a:gd name="T14" fmla="*/ 27 w 28"/>
                    <a:gd name="T15" fmla="*/ 15 h 42"/>
                    <a:gd name="T16" fmla="*/ 27 w 28"/>
                    <a:gd name="T17" fmla="*/ 15 h 42"/>
                    <a:gd name="T18" fmla="*/ 20 w 28"/>
                    <a:gd name="T19" fmla="*/ 30 h 42"/>
                    <a:gd name="T20" fmla="*/ 16 w 28"/>
                    <a:gd name="T21" fmla="*/ 37 h 42"/>
                    <a:gd name="T22" fmla="*/ 13 w 28"/>
                    <a:gd name="T23" fmla="*/ 40 h 42"/>
                    <a:gd name="T24" fmla="*/ 10 w 28"/>
                    <a:gd name="T25" fmla="*/ 42 h 42"/>
                    <a:gd name="T26" fmla="*/ 7 w 28"/>
                    <a:gd name="T27" fmla="*/ 42 h 42"/>
                    <a:gd name="T28" fmla="*/ 4 w 28"/>
                    <a:gd name="T29" fmla="*/ 41 h 42"/>
                    <a:gd name="T30" fmla="*/ 2 w 28"/>
                    <a:gd name="T31" fmla="*/ 40 h 42"/>
                    <a:gd name="T32" fmla="*/ 1 w 28"/>
                    <a:gd name="T33" fmla="*/ 37 h 42"/>
                    <a:gd name="T34" fmla="*/ 0 w 28"/>
                    <a:gd name="T35" fmla="*/ 35 h 42"/>
                    <a:gd name="T36" fmla="*/ 0 w 28"/>
                    <a:gd name="T37" fmla="*/ 32 h 42"/>
                    <a:gd name="T38" fmla="*/ 0 w 28"/>
                    <a:gd name="T39" fmla="*/ 30 h 42"/>
                    <a:gd name="T40" fmla="*/ 1 w 28"/>
                    <a:gd name="T41" fmla="*/ 28 h 42"/>
                    <a:gd name="T42" fmla="*/ 4 w 28"/>
                    <a:gd name="T43" fmla="*/ 20 h 42"/>
                    <a:gd name="T44" fmla="*/ 8 w 28"/>
                    <a:gd name="T45" fmla="*/ 13 h 42"/>
                    <a:gd name="T46" fmla="*/ 10 w 28"/>
                    <a:gd name="T47" fmla="*/ 7 h 42"/>
                    <a:gd name="T48" fmla="*/ 12 w 28"/>
                    <a:gd name="T49" fmla="*/ 5 h 42"/>
                    <a:gd name="T50" fmla="*/ 14 w 28"/>
                    <a:gd name="T51" fmla="*/ 1 h 42"/>
                    <a:gd name="T52" fmla="*/ 18 w 28"/>
                    <a:gd name="T53" fmla="*/ 0 h 42"/>
                    <a:gd name="T54" fmla="*/ 21 w 28"/>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42">
                      <a:moveTo>
                        <a:pt x="21" y="0"/>
                      </a:moveTo>
                      <a:lnTo>
                        <a:pt x="24" y="0"/>
                      </a:lnTo>
                      <a:lnTo>
                        <a:pt x="26" y="3"/>
                      </a:lnTo>
                      <a:lnTo>
                        <a:pt x="27" y="4"/>
                      </a:lnTo>
                      <a:lnTo>
                        <a:pt x="28" y="6"/>
                      </a:lnTo>
                      <a:lnTo>
                        <a:pt x="28" y="10"/>
                      </a:lnTo>
                      <a:lnTo>
                        <a:pt x="28" y="12"/>
                      </a:lnTo>
                      <a:lnTo>
                        <a:pt x="27" y="15"/>
                      </a:lnTo>
                      <a:lnTo>
                        <a:pt x="27" y="15"/>
                      </a:lnTo>
                      <a:lnTo>
                        <a:pt x="20" y="30"/>
                      </a:lnTo>
                      <a:lnTo>
                        <a:pt x="16" y="37"/>
                      </a:lnTo>
                      <a:lnTo>
                        <a:pt x="13" y="40"/>
                      </a:lnTo>
                      <a:lnTo>
                        <a:pt x="10" y="42"/>
                      </a:lnTo>
                      <a:lnTo>
                        <a:pt x="7" y="42"/>
                      </a:lnTo>
                      <a:lnTo>
                        <a:pt x="4" y="41"/>
                      </a:lnTo>
                      <a:lnTo>
                        <a:pt x="2" y="40"/>
                      </a:lnTo>
                      <a:lnTo>
                        <a:pt x="1" y="37"/>
                      </a:lnTo>
                      <a:lnTo>
                        <a:pt x="0" y="35"/>
                      </a:lnTo>
                      <a:lnTo>
                        <a:pt x="0" y="32"/>
                      </a:lnTo>
                      <a:lnTo>
                        <a:pt x="0" y="30"/>
                      </a:lnTo>
                      <a:lnTo>
                        <a:pt x="1" y="28"/>
                      </a:lnTo>
                      <a:lnTo>
                        <a:pt x="4" y="20"/>
                      </a:lnTo>
                      <a:lnTo>
                        <a:pt x="8" y="13"/>
                      </a:lnTo>
                      <a:lnTo>
                        <a:pt x="10" y="7"/>
                      </a:lnTo>
                      <a:lnTo>
                        <a:pt x="12" y="5"/>
                      </a:lnTo>
                      <a:lnTo>
                        <a:pt x="14" y="1"/>
                      </a:lnTo>
                      <a:lnTo>
                        <a:pt x="18"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2" name="Freeform 67"/>
                <p:cNvSpPr>
                  <a:spLocks/>
                </p:cNvSpPr>
                <p:nvPr/>
              </p:nvSpPr>
              <p:spPr bwMode="auto">
                <a:xfrm>
                  <a:off x="366462" y="4040464"/>
                  <a:ext cx="31042" cy="45746"/>
                </a:xfrm>
                <a:custGeom>
                  <a:avLst/>
                  <a:gdLst>
                    <a:gd name="T0" fmla="*/ 12 w 19"/>
                    <a:gd name="T1" fmla="*/ 0 h 28"/>
                    <a:gd name="T2" fmla="*/ 13 w 19"/>
                    <a:gd name="T3" fmla="*/ 1 h 28"/>
                    <a:gd name="T4" fmla="*/ 13 w 19"/>
                    <a:gd name="T5" fmla="*/ 1 h 28"/>
                    <a:gd name="T6" fmla="*/ 16 w 19"/>
                    <a:gd name="T7" fmla="*/ 2 h 28"/>
                    <a:gd name="T8" fmla="*/ 18 w 19"/>
                    <a:gd name="T9" fmla="*/ 3 h 28"/>
                    <a:gd name="T10" fmla="*/ 19 w 19"/>
                    <a:gd name="T11" fmla="*/ 7 h 28"/>
                    <a:gd name="T12" fmla="*/ 19 w 19"/>
                    <a:gd name="T13" fmla="*/ 10 h 28"/>
                    <a:gd name="T14" fmla="*/ 19 w 19"/>
                    <a:gd name="T15" fmla="*/ 13 h 28"/>
                    <a:gd name="T16" fmla="*/ 14 w 19"/>
                    <a:gd name="T17" fmla="*/ 25 h 28"/>
                    <a:gd name="T18" fmla="*/ 12 w 19"/>
                    <a:gd name="T19" fmla="*/ 27 h 28"/>
                    <a:gd name="T20" fmla="*/ 10 w 19"/>
                    <a:gd name="T21" fmla="*/ 28 h 28"/>
                    <a:gd name="T22" fmla="*/ 7 w 19"/>
                    <a:gd name="T23" fmla="*/ 28 h 28"/>
                    <a:gd name="T24" fmla="*/ 6 w 19"/>
                    <a:gd name="T25" fmla="*/ 28 h 28"/>
                    <a:gd name="T26" fmla="*/ 4 w 19"/>
                    <a:gd name="T27" fmla="*/ 27 h 28"/>
                    <a:gd name="T28" fmla="*/ 1 w 19"/>
                    <a:gd name="T29" fmla="*/ 25 h 28"/>
                    <a:gd name="T30" fmla="*/ 0 w 19"/>
                    <a:gd name="T31" fmla="*/ 22 h 28"/>
                    <a:gd name="T32" fmla="*/ 0 w 19"/>
                    <a:gd name="T33" fmla="*/ 19 h 28"/>
                    <a:gd name="T34" fmla="*/ 0 w 19"/>
                    <a:gd name="T35" fmla="*/ 15 h 28"/>
                    <a:gd name="T36" fmla="*/ 1 w 19"/>
                    <a:gd name="T37" fmla="*/ 9 h 28"/>
                    <a:gd name="T38" fmla="*/ 1 w 19"/>
                    <a:gd name="T39" fmla="*/ 9 h 28"/>
                    <a:gd name="T40" fmla="*/ 4 w 19"/>
                    <a:gd name="T41" fmla="*/ 5 h 28"/>
                    <a:gd name="T42" fmla="*/ 6 w 19"/>
                    <a:gd name="T43" fmla="*/ 2 h 28"/>
                    <a:gd name="T44" fmla="*/ 9 w 19"/>
                    <a:gd name="T45" fmla="*/ 1 h 28"/>
                    <a:gd name="T46" fmla="*/ 12 w 19"/>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28">
                      <a:moveTo>
                        <a:pt x="12" y="0"/>
                      </a:moveTo>
                      <a:lnTo>
                        <a:pt x="13" y="1"/>
                      </a:lnTo>
                      <a:lnTo>
                        <a:pt x="13" y="1"/>
                      </a:lnTo>
                      <a:lnTo>
                        <a:pt x="16" y="2"/>
                      </a:lnTo>
                      <a:lnTo>
                        <a:pt x="18" y="3"/>
                      </a:lnTo>
                      <a:lnTo>
                        <a:pt x="19" y="7"/>
                      </a:lnTo>
                      <a:lnTo>
                        <a:pt x="19" y="10"/>
                      </a:lnTo>
                      <a:lnTo>
                        <a:pt x="19" y="13"/>
                      </a:lnTo>
                      <a:lnTo>
                        <a:pt x="14" y="25"/>
                      </a:lnTo>
                      <a:lnTo>
                        <a:pt x="12" y="27"/>
                      </a:lnTo>
                      <a:lnTo>
                        <a:pt x="10" y="28"/>
                      </a:lnTo>
                      <a:lnTo>
                        <a:pt x="7" y="28"/>
                      </a:lnTo>
                      <a:lnTo>
                        <a:pt x="6" y="28"/>
                      </a:lnTo>
                      <a:lnTo>
                        <a:pt x="4" y="27"/>
                      </a:lnTo>
                      <a:lnTo>
                        <a:pt x="1" y="25"/>
                      </a:lnTo>
                      <a:lnTo>
                        <a:pt x="0" y="22"/>
                      </a:lnTo>
                      <a:lnTo>
                        <a:pt x="0" y="19"/>
                      </a:lnTo>
                      <a:lnTo>
                        <a:pt x="0" y="15"/>
                      </a:lnTo>
                      <a:lnTo>
                        <a:pt x="1" y="9"/>
                      </a:lnTo>
                      <a:lnTo>
                        <a:pt x="1" y="9"/>
                      </a:lnTo>
                      <a:lnTo>
                        <a:pt x="4" y="5"/>
                      </a:lnTo>
                      <a:lnTo>
                        <a:pt x="6" y="2"/>
                      </a:lnTo>
                      <a:lnTo>
                        <a:pt x="9"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3" name="Freeform 68"/>
                <p:cNvSpPr>
                  <a:spLocks/>
                </p:cNvSpPr>
                <p:nvPr/>
              </p:nvSpPr>
              <p:spPr bwMode="auto">
                <a:xfrm>
                  <a:off x="392603" y="4051901"/>
                  <a:ext cx="42478" cy="60450"/>
                </a:xfrm>
                <a:custGeom>
                  <a:avLst/>
                  <a:gdLst>
                    <a:gd name="T0" fmla="*/ 19 w 26"/>
                    <a:gd name="T1" fmla="*/ 0 h 37"/>
                    <a:gd name="T2" fmla="*/ 21 w 26"/>
                    <a:gd name="T3" fmla="*/ 1 h 37"/>
                    <a:gd name="T4" fmla="*/ 23 w 26"/>
                    <a:gd name="T5" fmla="*/ 2 h 37"/>
                    <a:gd name="T6" fmla="*/ 25 w 26"/>
                    <a:gd name="T7" fmla="*/ 3 h 37"/>
                    <a:gd name="T8" fmla="*/ 26 w 26"/>
                    <a:gd name="T9" fmla="*/ 7 h 37"/>
                    <a:gd name="T10" fmla="*/ 26 w 26"/>
                    <a:gd name="T11" fmla="*/ 9 h 37"/>
                    <a:gd name="T12" fmla="*/ 26 w 26"/>
                    <a:gd name="T13" fmla="*/ 11 h 37"/>
                    <a:gd name="T14" fmla="*/ 26 w 26"/>
                    <a:gd name="T15" fmla="*/ 12 h 37"/>
                    <a:gd name="T16" fmla="*/ 25 w 26"/>
                    <a:gd name="T17" fmla="*/ 15 h 37"/>
                    <a:gd name="T18" fmla="*/ 23 w 26"/>
                    <a:gd name="T19" fmla="*/ 17 h 37"/>
                    <a:gd name="T20" fmla="*/ 22 w 26"/>
                    <a:gd name="T21" fmla="*/ 18 h 37"/>
                    <a:gd name="T22" fmla="*/ 21 w 26"/>
                    <a:gd name="T23" fmla="*/ 20 h 37"/>
                    <a:gd name="T24" fmla="*/ 20 w 26"/>
                    <a:gd name="T25" fmla="*/ 24 h 37"/>
                    <a:gd name="T26" fmla="*/ 19 w 26"/>
                    <a:gd name="T27" fmla="*/ 27 h 37"/>
                    <a:gd name="T28" fmla="*/ 18 w 26"/>
                    <a:gd name="T29" fmla="*/ 30 h 37"/>
                    <a:gd name="T30" fmla="*/ 16 w 26"/>
                    <a:gd name="T31" fmla="*/ 31 h 37"/>
                    <a:gd name="T32" fmla="*/ 16 w 26"/>
                    <a:gd name="T33" fmla="*/ 32 h 37"/>
                    <a:gd name="T34" fmla="*/ 14 w 26"/>
                    <a:gd name="T35" fmla="*/ 34 h 37"/>
                    <a:gd name="T36" fmla="*/ 12 w 26"/>
                    <a:gd name="T37" fmla="*/ 36 h 37"/>
                    <a:gd name="T38" fmla="*/ 9 w 26"/>
                    <a:gd name="T39" fmla="*/ 37 h 37"/>
                    <a:gd name="T40" fmla="*/ 8 w 26"/>
                    <a:gd name="T41" fmla="*/ 37 h 37"/>
                    <a:gd name="T42" fmla="*/ 6 w 26"/>
                    <a:gd name="T43" fmla="*/ 36 h 37"/>
                    <a:gd name="T44" fmla="*/ 6 w 26"/>
                    <a:gd name="T45" fmla="*/ 36 h 37"/>
                    <a:gd name="T46" fmla="*/ 3 w 26"/>
                    <a:gd name="T47" fmla="*/ 34 h 37"/>
                    <a:gd name="T48" fmla="*/ 1 w 26"/>
                    <a:gd name="T49" fmla="*/ 33 h 37"/>
                    <a:gd name="T50" fmla="*/ 1 w 26"/>
                    <a:gd name="T51" fmla="*/ 30 h 37"/>
                    <a:gd name="T52" fmla="*/ 0 w 26"/>
                    <a:gd name="T53" fmla="*/ 27 h 37"/>
                    <a:gd name="T54" fmla="*/ 1 w 26"/>
                    <a:gd name="T55" fmla="*/ 23 h 37"/>
                    <a:gd name="T56" fmla="*/ 8 w 26"/>
                    <a:gd name="T57" fmla="*/ 7 h 37"/>
                    <a:gd name="T58" fmla="*/ 8 w 26"/>
                    <a:gd name="T59" fmla="*/ 7 h 37"/>
                    <a:gd name="T60" fmla="*/ 10 w 26"/>
                    <a:gd name="T61" fmla="*/ 3 h 37"/>
                    <a:gd name="T62" fmla="*/ 13 w 26"/>
                    <a:gd name="T63" fmla="*/ 1 h 37"/>
                    <a:gd name="T64" fmla="*/ 16 w 26"/>
                    <a:gd name="T65" fmla="*/ 0 h 37"/>
                    <a:gd name="T66" fmla="*/ 19 w 26"/>
                    <a:gd name="T6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37">
                      <a:moveTo>
                        <a:pt x="19" y="0"/>
                      </a:moveTo>
                      <a:lnTo>
                        <a:pt x="21" y="1"/>
                      </a:lnTo>
                      <a:lnTo>
                        <a:pt x="23" y="2"/>
                      </a:lnTo>
                      <a:lnTo>
                        <a:pt x="25" y="3"/>
                      </a:lnTo>
                      <a:lnTo>
                        <a:pt x="26" y="7"/>
                      </a:lnTo>
                      <a:lnTo>
                        <a:pt x="26" y="9"/>
                      </a:lnTo>
                      <a:lnTo>
                        <a:pt x="26" y="11"/>
                      </a:lnTo>
                      <a:lnTo>
                        <a:pt x="26" y="12"/>
                      </a:lnTo>
                      <a:lnTo>
                        <a:pt x="25" y="15"/>
                      </a:lnTo>
                      <a:lnTo>
                        <a:pt x="23" y="17"/>
                      </a:lnTo>
                      <a:lnTo>
                        <a:pt x="22" y="18"/>
                      </a:lnTo>
                      <a:lnTo>
                        <a:pt x="21" y="20"/>
                      </a:lnTo>
                      <a:lnTo>
                        <a:pt x="20" y="24"/>
                      </a:lnTo>
                      <a:lnTo>
                        <a:pt x="19" y="27"/>
                      </a:lnTo>
                      <a:lnTo>
                        <a:pt x="18" y="30"/>
                      </a:lnTo>
                      <a:lnTo>
                        <a:pt x="16" y="31"/>
                      </a:lnTo>
                      <a:lnTo>
                        <a:pt x="16" y="32"/>
                      </a:lnTo>
                      <a:lnTo>
                        <a:pt x="14" y="34"/>
                      </a:lnTo>
                      <a:lnTo>
                        <a:pt x="12" y="36"/>
                      </a:lnTo>
                      <a:lnTo>
                        <a:pt x="9" y="37"/>
                      </a:lnTo>
                      <a:lnTo>
                        <a:pt x="8" y="37"/>
                      </a:lnTo>
                      <a:lnTo>
                        <a:pt x="6" y="36"/>
                      </a:lnTo>
                      <a:lnTo>
                        <a:pt x="6" y="36"/>
                      </a:lnTo>
                      <a:lnTo>
                        <a:pt x="3" y="34"/>
                      </a:lnTo>
                      <a:lnTo>
                        <a:pt x="1" y="33"/>
                      </a:lnTo>
                      <a:lnTo>
                        <a:pt x="1" y="30"/>
                      </a:lnTo>
                      <a:lnTo>
                        <a:pt x="0" y="27"/>
                      </a:lnTo>
                      <a:lnTo>
                        <a:pt x="1" y="23"/>
                      </a:lnTo>
                      <a:lnTo>
                        <a:pt x="8" y="7"/>
                      </a:lnTo>
                      <a:lnTo>
                        <a:pt x="8" y="7"/>
                      </a:lnTo>
                      <a:lnTo>
                        <a:pt x="10" y="3"/>
                      </a:lnTo>
                      <a:lnTo>
                        <a:pt x="13" y="1"/>
                      </a:lnTo>
                      <a:lnTo>
                        <a:pt x="16" y="0"/>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4" name="Freeform 69"/>
                <p:cNvSpPr>
                  <a:spLocks/>
                </p:cNvSpPr>
                <p:nvPr/>
              </p:nvSpPr>
              <p:spPr bwMode="auto">
                <a:xfrm>
                  <a:off x="232492" y="3862382"/>
                  <a:ext cx="112731" cy="178083"/>
                </a:xfrm>
                <a:custGeom>
                  <a:avLst/>
                  <a:gdLst>
                    <a:gd name="T0" fmla="*/ 39 w 69"/>
                    <a:gd name="T1" fmla="*/ 0 h 109"/>
                    <a:gd name="T2" fmla="*/ 69 w 69"/>
                    <a:gd name="T3" fmla="*/ 17 h 109"/>
                    <a:gd name="T4" fmla="*/ 67 w 69"/>
                    <a:gd name="T5" fmla="*/ 18 h 109"/>
                    <a:gd name="T6" fmla="*/ 63 w 69"/>
                    <a:gd name="T7" fmla="*/ 23 h 109"/>
                    <a:gd name="T8" fmla="*/ 57 w 69"/>
                    <a:gd name="T9" fmla="*/ 29 h 109"/>
                    <a:gd name="T10" fmla="*/ 50 w 69"/>
                    <a:gd name="T11" fmla="*/ 40 h 109"/>
                    <a:gd name="T12" fmla="*/ 44 w 69"/>
                    <a:gd name="T13" fmla="*/ 53 h 109"/>
                    <a:gd name="T14" fmla="*/ 38 w 69"/>
                    <a:gd name="T15" fmla="*/ 71 h 109"/>
                    <a:gd name="T16" fmla="*/ 36 w 69"/>
                    <a:gd name="T17" fmla="*/ 91 h 109"/>
                    <a:gd name="T18" fmla="*/ 36 w 69"/>
                    <a:gd name="T19" fmla="*/ 93 h 109"/>
                    <a:gd name="T20" fmla="*/ 36 w 69"/>
                    <a:gd name="T21" fmla="*/ 97 h 109"/>
                    <a:gd name="T22" fmla="*/ 36 w 69"/>
                    <a:gd name="T23" fmla="*/ 99 h 109"/>
                    <a:gd name="T24" fmla="*/ 37 w 69"/>
                    <a:gd name="T25" fmla="*/ 102 h 109"/>
                    <a:gd name="T26" fmla="*/ 37 w 69"/>
                    <a:gd name="T27" fmla="*/ 103 h 109"/>
                    <a:gd name="T28" fmla="*/ 38 w 69"/>
                    <a:gd name="T29" fmla="*/ 104 h 109"/>
                    <a:gd name="T30" fmla="*/ 40 w 69"/>
                    <a:gd name="T31" fmla="*/ 104 h 109"/>
                    <a:gd name="T32" fmla="*/ 43 w 69"/>
                    <a:gd name="T33" fmla="*/ 102 h 109"/>
                    <a:gd name="T34" fmla="*/ 45 w 69"/>
                    <a:gd name="T35" fmla="*/ 99 h 109"/>
                    <a:gd name="T36" fmla="*/ 50 w 69"/>
                    <a:gd name="T37" fmla="*/ 102 h 109"/>
                    <a:gd name="T38" fmla="*/ 49 w 69"/>
                    <a:gd name="T39" fmla="*/ 102 h 109"/>
                    <a:gd name="T40" fmla="*/ 48 w 69"/>
                    <a:gd name="T41" fmla="*/ 103 h 109"/>
                    <a:gd name="T42" fmla="*/ 46 w 69"/>
                    <a:gd name="T43" fmla="*/ 104 h 109"/>
                    <a:gd name="T44" fmla="*/ 44 w 69"/>
                    <a:gd name="T45" fmla="*/ 106 h 109"/>
                    <a:gd name="T46" fmla="*/ 42 w 69"/>
                    <a:gd name="T47" fmla="*/ 108 h 109"/>
                    <a:gd name="T48" fmla="*/ 39 w 69"/>
                    <a:gd name="T49" fmla="*/ 109 h 109"/>
                    <a:gd name="T50" fmla="*/ 37 w 69"/>
                    <a:gd name="T51" fmla="*/ 109 h 109"/>
                    <a:gd name="T52" fmla="*/ 35 w 69"/>
                    <a:gd name="T53" fmla="*/ 109 h 109"/>
                    <a:gd name="T54" fmla="*/ 0 w 69"/>
                    <a:gd name="T55" fmla="*/ 90 h 109"/>
                    <a:gd name="T56" fmla="*/ 0 w 69"/>
                    <a:gd name="T57" fmla="*/ 86 h 109"/>
                    <a:gd name="T58" fmla="*/ 1 w 69"/>
                    <a:gd name="T59" fmla="*/ 78 h 109"/>
                    <a:gd name="T60" fmla="*/ 2 w 69"/>
                    <a:gd name="T61" fmla="*/ 65 h 109"/>
                    <a:gd name="T62" fmla="*/ 7 w 69"/>
                    <a:gd name="T63" fmla="*/ 48 h 109"/>
                    <a:gd name="T64" fmla="*/ 14 w 69"/>
                    <a:gd name="T65" fmla="*/ 31 h 109"/>
                    <a:gd name="T66" fmla="*/ 24 w 69"/>
                    <a:gd name="T67" fmla="*/ 15 h 109"/>
                    <a:gd name="T68" fmla="*/ 39 w 69"/>
                    <a:gd name="T6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9">
                      <a:moveTo>
                        <a:pt x="39" y="0"/>
                      </a:moveTo>
                      <a:lnTo>
                        <a:pt x="69" y="17"/>
                      </a:lnTo>
                      <a:lnTo>
                        <a:pt x="67" y="18"/>
                      </a:lnTo>
                      <a:lnTo>
                        <a:pt x="63" y="23"/>
                      </a:lnTo>
                      <a:lnTo>
                        <a:pt x="57" y="29"/>
                      </a:lnTo>
                      <a:lnTo>
                        <a:pt x="50" y="40"/>
                      </a:lnTo>
                      <a:lnTo>
                        <a:pt x="44" y="53"/>
                      </a:lnTo>
                      <a:lnTo>
                        <a:pt x="38" y="71"/>
                      </a:lnTo>
                      <a:lnTo>
                        <a:pt x="36" y="91"/>
                      </a:lnTo>
                      <a:lnTo>
                        <a:pt x="36" y="93"/>
                      </a:lnTo>
                      <a:lnTo>
                        <a:pt x="36" y="97"/>
                      </a:lnTo>
                      <a:lnTo>
                        <a:pt x="36" y="99"/>
                      </a:lnTo>
                      <a:lnTo>
                        <a:pt x="37" y="102"/>
                      </a:lnTo>
                      <a:lnTo>
                        <a:pt x="37" y="103"/>
                      </a:lnTo>
                      <a:lnTo>
                        <a:pt x="38" y="104"/>
                      </a:lnTo>
                      <a:lnTo>
                        <a:pt x="40" y="104"/>
                      </a:lnTo>
                      <a:lnTo>
                        <a:pt x="43" y="102"/>
                      </a:lnTo>
                      <a:lnTo>
                        <a:pt x="45" y="99"/>
                      </a:lnTo>
                      <a:lnTo>
                        <a:pt x="50" y="102"/>
                      </a:lnTo>
                      <a:lnTo>
                        <a:pt x="49" y="102"/>
                      </a:lnTo>
                      <a:lnTo>
                        <a:pt x="48" y="103"/>
                      </a:lnTo>
                      <a:lnTo>
                        <a:pt x="46" y="104"/>
                      </a:lnTo>
                      <a:lnTo>
                        <a:pt x="44" y="106"/>
                      </a:lnTo>
                      <a:lnTo>
                        <a:pt x="42" y="108"/>
                      </a:lnTo>
                      <a:lnTo>
                        <a:pt x="39" y="109"/>
                      </a:lnTo>
                      <a:lnTo>
                        <a:pt x="37" y="109"/>
                      </a:lnTo>
                      <a:lnTo>
                        <a:pt x="35" y="109"/>
                      </a:lnTo>
                      <a:lnTo>
                        <a:pt x="0" y="90"/>
                      </a:lnTo>
                      <a:lnTo>
                        <a:pt x="0" y="86"/>
                      </a:lnTo>
                      <a:lnTo>
                        <a:pt x="1" y="78"/>
                      </a:lnTo>
                      <a:lnTo>
                        <a:pt x="2" y="65"/>
                      </a:lnTo>
                      <a:lnTo>
                        <a:pt x="7" y="48"/>
                      </a:lnTo>
                      <a:lnTo>
                        <a:pt x="14" y="31"/>
                      </a:lnTo>
                      <a:lnTo>
                        <a:pt x="24" y="1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5" name="Freeform 70"/>
                <p:cNvSpPr>
                  <a:spLocks/>
                </p:cNvSpPr>
                <p:nvPr/>
              </p:nvSpPr>
              <p:spPr bwMode="auto">
                <a:xfrm>
                  <a:off x="627868" y="3857480"/>
                  <a:ext cx="112731" cy="174815"/>
                </a:xfrm>
                <a:custGeom>
                  <a:avLst/>
                  <a:gdLst>
                    <a:gd name="T0" fmla="*/ 28 w 69"/>
                    <a:gd name="T1" fmla="*/ 0 h 107"/>
                    <a:gd name="T2" fmla="*/ 44 w 69"/>
                    <a:gd name="T3" fmla="*/ 15 h 107"/>
                    <a:gd name="T4" fmla="*/ 56 w 69"/>
                    <a:gd name="T5" fmla="*/ 32 h 107"/>
                    <a:gd name="T6" fmla="*/ 63 w 69"/>
                    <a:gd name="T7" fmla="*/ 49 h 107"/>
                    <a:gd name="T8" fmla="*/ 66 w 69"/>
                    <a:gd name="T9" fmla="*/ 63 h 107"/>
                    <a:gd name="T10" fmla="*/ 69 w 69"/>
                    <a:gd name="T11" fmla="*/ 76 h 107"/>
                    <a:gd name="T12" fmla="*/ 69 w 69"/>
                    <a:gd name="T13" fmla="*/ 84 h 107"/>
                    <a:gd name="T14" fmla="*/ 69 w 69"/>
                    <a:gd name="T15" fmla="*/ 88 h 107"/>
                    <a:gd name="T16" fmla="*/ 33 w 69"/>
                    <a:gd name="T17" fmla="*/ 107 h 107"/>
                    <a:gd name="T18" fmla="*/ 32 w 69"/>
                    <a:gd name="T19" fmla="*/ 107 h 107"/>
                    <a:gd name="T20" fmla="*/ 28 w 69"/>
                    <a:gd name="T21" fmla="*/ 107 h 107"/>
                    <a:gd name="T22" fmla="*/ 26 w 69"/>
                    <a:gd name="T23" fmla="*/ 106 h 107"/>
                    <a:gd name="T24" fmla="*/ 24 w 69"/>
                    <a:gd name="T25" fmla="*/ 105 h 107"/>
                    <a:gd name="T26" fmla="*/ 22 w 69"/>
                    <a:gd name="T27" fmla="*/ 103 h 107"/>
                    <a:gd name="T28" fmla="*/ 20 w 69"/>
                    <a:gd name="T29" fmla="*/ 101 h 107"/>
                    <a:gd name="T30" fmla="*/ 19 w 69"/>
                    <a:gd name="T31" fmla="*/ 101 h 107"/>
                    <a:gd name="T32" fmla="*/ 19 w 69"/>
                    <a:gd name="T33" fmla="*/ 100 h 107"/>
                    <a:gd name="T34" fmla="*/ 24 w 69"/>
                    <a:gd name="T35" fmla="*/ 99 h 107"/>
                    <a:gd name="T36" fmla="*/ 26 w 69"/>
                    <a:gd name="T37" fmla="*/ 101 h 107"/>
                    <a:gd name="T38" fmla="*/ 28 w 69"/>
                    <a:gd name="T39" fmla="*/ 102 h 107"/>
                    <a:gd name="T40" fmla="*/ 30 w 69"/>
                    <a:gd name="T41" fmla="*/ 102 h 107"/>
                    <a:gd name="T42" fmla="*/ 31 w 69"/>
                    <a:gd name="T43" fmla="*/ 101 h 107"/>
                    <a:gd name="T44" fmla="*/ 32 w 69"/>
                    <a:gd name="T45" fmla="*/ 100 h 107"/>
                    <a:gd name="T46" fmla="*/ 32 w 69"/>
                    <a:gd name="T47" fmla="*/ 97 h 107"/>
                    <a:gd name="T48" fmla="*/ 32 w 69"/>
                    <a:gd name="T49" fmla="*/ 95 h 107"/>
                    <a:gd name="T50" fmla="*/ 33 w 69"/>
                    <a:gd name="T51" fmla="*/ 93 h 107"/>
                    <a:gd name="T52" fmla="*/ 33 w 69"/>
                    <a:gd name="T53" fmla="*/ 90 h 107"/>
                    <a:gd name="T54" fmla="*/ 30 w 69"/>
                    <a:gd name="T55" fmla="*/ 69 h 107"/>
                    <a:gd name="T56" fmla="*/ 25 w 69"/>
                    <a:gd name="T57" fmla="*/ 52 h 107"/>
                    <a:gd name="T58" fmla="*/ 18 w 69"/>
                    <a:gd name="T59" fmla="*/ 39 h 107"/>
                    <a:gd name="T60" fmla="*/ 12 w 69"/>
                    <a:gd name="T61" fmla="*/ 30 h 107"/>
                    <a:gd name="T62" fmla="*/ 6 w 69"/>
                    <a:gd name="T63" fmla="*/ 24 h 107"/>
                    <a:gd name="T64" fmla="*/ 1 w 69"/>
                    <a:gd name="T65" fmla="*/ 20 h 107"/>
                    <a:gd name="T66" fmla="*/ 0 w 69"/>
                    <a:gd name="T67" fmla="*/ 19 h 107"/>
                    <a:gd name="T68" fmla="*/ 28 w 69"/>
                    <a:gd name="T6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7">
                      <a:moveTo>
                        <a:pt x="28" y="0"/>
                      </a:moveTo>
                      <a:lnTo>
                        <a:pt x="44" y="15"/>
                      </a:lnTo>
                      <a:lnTo>
                        <a:pt x="56" y="32"/>
                      </a:lnTo>
                      <a:lnTo>
                        <a:pt x="63" y="49"/>
                      </a:lnTo>
                      <a:lnTo>
                        <a:pt x="66" y="63"/>
                      </a:lnTo>
                      <a:lnTo>
                        <a:pt x="69" y="76"/>
                      </a:lnTo>
                      <a:lnTo>
                        <a:pt x="69" y="84"/>
                      </a:lnTo>
                      <a:lnTo>
                        <a:pt x="69" y="88"/>
                      </a:lnTo>
                      <a:lnTo>
                        <a:pt x="33" y="107"/>
                      </a:lnTo>
                      <a:lnTo>
                        <a:pt x="32" y="107"/>
                      </a:lnTo>
                      <a:lnTo>
                        <a:pt x="28" y="107"/>
                      </a:lnTo>
                      <a:lnTo>
                        <a:pt x="26" y="106"/>
                      </a:lnTo>
                      <a:lnTo>
                        <a:pt x="24" y="105"/>
                      </a:lnTo>
                      <a:lnTo>
                        <a:pt x="22" y="103"/>
                      </a:lnTo>
                      <a:lnTo>
                        <a:pt x="20" y="101"/>
                      </a:lnTo>
                      <a:lnTo>
                        <a:pt x="19" y="101"/>
                      </a:lnTo>
                      <a:lnTo>
                        <a:pt x="19" y="100"/>
                      </a:lnTo>
                      <a:lnTo>
                        <a:pt x="24" y="99"/>
                      </a:lnTo>
                      <a:lnTo>
                        <a:pt x="26" y="101"/>
                      </a:lnTo>
                      <a:lnTo>
                        <a:pt x="28" y="102"/>
                      </a:lnTo>
                      <a:lnTo>
                        <a:pt x="30" y="102"/>
                      </a:lnTo>
                      <a:lnTo>
                        <a:pt x="31" y="101"/>
                      </a:lnTo>
                      <a:lnTo>
                        <a:pt x="32" y="100"/>
                      </a:lnTo>
                      <a:lnTo>
                        <a:pt x="32" y="97"/>
                      </a:lnTo>
                      <a:lnTo>
                        <a:pt x="32" y="95"/>
                      </a:lnTo>
                      <a:lnTo>
                        <a:pt x="33" y="93"/>
                      </a:lnTo>
                      <a:lnTo>
                        <a:pt x="33" y="90"/>
                      </a:lnTo>
                      <a:lnTo>
                        <a:pt x="30" y="69"/>
                      </a:lnTo>
                      <a:lnTo>
                        <a:pt x="25" y="52"/>
                      </a:lnTo>
                      <a:lnTo>
                        <a:pt x="18" y="39"/>
                      </a:lnTo>
                      <a:lnTo>
                        <a:pt x="12" y="30"/>
                      </a:lnTo>
                      <a:lnTo>
                        <a:pt x="6" y="24"/>
                      </a:lnTo>
                      <a:lnTo>
                        <a:pt x="1" y="20"/>
                      </a:lnTo>
                      <a:lnTo>
                        <a:pt x="0" y="1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6" name="Freeform 71"/>
                <p:cNvSpPr>
                  <a:spLocks/>
                </p:cNvSpPr>
                <p:nvPr/>
              </p:nvSpPr>
              <p:spPr bwMode="auto">
                <a:xfrm>
                  <a:off x="372997" y="3890156"/>
                  <a:ext cx="294081" cy="266307"/>
                </a:xfrm>
                <a:custGeom>
                  <a:avLst/>
                  <a:gdLst>
                    <a:gd name="T0" fmla="*/ 100 w 180"/>
                    <a:gd name="T1" fmla="*/ 7 h 163"/>
                    <a:gd name="T2" fmla="*/ 136 w 180"/>
                    <a:gd name="T3" fmla="*/ 18 h 163"/>
                    <a:gd name="T4" fmla="*/ 150 w 180"/>
                    <a:gd name="T5" fmla="*/ 14 h 163"/>
                    <a:gd name="T6" fmla="*/ 156 w 180"/>
                    <a:gd name="T7" fmla="*/ 13 h 163"/>
                    <a:gd name="T8" fmla="*/ 177 w 180"/>
                    <a:gd name="T9" fmla="*/ 55 h 163"/>
                    <a:gd name="T10" fmla="*/ 175 w 180"/>
                    <a:gd name="T11" fmla="*/ 75 h 163"/>
                    <a:gd name="T12" fmla="*/ 163 w 180"/>
                    <a:gd name="T13" fmla="*/ 80 h 163"/>
                    <a:gd name="T14" fmla="*/ 164 w 180"/>
                    <a:gd name="T15" fmla="*/ 86 h 163"/>
                    <a:gd name="T16" fmla="*/ 170 w 180"/>
                    <a:gd name="T17" fmla="*/ 99 h 163"/>
                    <a:gd name="T18" fmla="*/ 165 w 180"/>
                    <a:gd name="T19" fmla="*/ 111 h 163"/>
                    <a:gd name="T20" fmla="*/ 155 w 180"/>
                    <a:gd name="T21" fmla="*/ 114 h 163"/>
                    <a:gd name="T22" fmla="*/ 149 w 180"/>
                    <a:gd name="T23" fmla="*/ 126 h 163"/>
                    <a:gd name="T24" fmla="*/ 139 w 180"/>
                    <a:gd name="T25" fmla="*/ 132 h 163"/>
                    <a:gd name="T26" fmla="*/ 130 w 180"/>
                    <a:gd name="T27" fmla="*/ 132 h 163"/>
                    <a:gd name="T28" fmla="*/ 121 w 180"/>
                    <a:gd name="T29" fmla="*/ 147 h 163"/>
                    <a:gd name="T30" fmla="*/ 113 w 180"/>
                    <a:gd name="T31" fmla="*/ 148 h 163"/>
                    <a:gd name="T32" fmla="*/ 105 w 180"/>
                    <a:gd name="T33" fmla="*/ 157 h 163"/>
                    <a:gd name="T34" fmla="*/ 95 w 180"/>
                    <a:gd name="T35" fmla="*/ 162 h 163"/>
                    <a:gd name="T36" fmla="*/ 87 w 180"/>
                    <a:gd name="T37" fmla="*/ 161 h 163"/>
                    <a:gd name="T38" fmla="*/ 70 w 180"/>
                    <a:gd name="T39" fmla="*/ 154 h 163"/>
                    <a:gd name="T40" fmla="*/ 74 w 180"/>
                    <a:gd name="T41" fmla="*/ 147 h 163"/>
                    <a:gd name="T42" fmla="*/ 93 w 180"/>
                    <a:gd name="T43" fmla="*/ 154 h 163"/>
                    <a:gd name="T44" fmla="*/ 97 w 180"/>
                    <a:gd name="T45" fmla="*/ 151 h 163"/>
                    <a:gd name="T46" fmla="*/ 97 w 180"/>
                    <a:gd name="T47" fmla="*/ 144 h 163"/>
                    <a:gd name="T48" fmla="*/ 82 w 180"/>
                    <a:gd name="T49" fmla="*/ 135 h 163"/>
                    <a:gd name="T50" fmla="*/ 81 w 180"/>
                    <a:gd name="T51" fmla="*/ 126 h 163"/>
                    <a:gd name="T52" fmla="*/ 97 w 180"/>
                    <a:gd name="T53" fmla="*/ 132 h 163"/>
                    <a:gd name="T54" fmla="*/ 113 w 180"/>
                    <a:gd name="T55" fmla="*/ 139 h 163"/>
                    <a:gd name="T56" fmla="*/ 118 w 180"/>
                    <a:gd name="T57" fmla="*/ 138 h 163"/>
                    <a:gd name="T58" fmla="*/ 120 w 180"/>
                    <a:gd name="T59" fmla="*/ 130 h 163"/>
                    <a:gd name="T60" fmla="*/ 115 w 180"/>
                    <a:gd name="T61" fmla="*/ 123 h 163"/>
                    <a:gd name="T62" fmla="*/ 100 w 180"/>
                    <a:gd name="T63" fmla="*/ 114 h 163"/>
                    <a:gd name="T64" fmla="*/ 90 w 180"/>
                    <a:gd name="T65" fmla="*/ 108 h 163"/>
                    <a:gd name="T66" fmla="*/ 94 w 180"/>
                    <a:gd name="T67" fmla="*/ 102 h 163"/>
                    <a:gd name="T68" fmla="*/ 101 w 180"/>
                    <a:gd name="T69" fmla="*/ 105 h 163"/>
                    <a:gd name="T70" fmla="*/ 119 w 180"/>
                    <a:gd name="T71" fmla="*/ 114 h 163"/>
                    <a:gd name="T72" fmla="*/ 132 w 180"/>
                    <a:gd name="T73" fmla="*/ 122 h 163"/>
                    <a:gd name="T74" fmla="*/ 139 w 180"/>
                    <a:gd name="T75" fmla="*/ 123 h 163"/>
                    <a:gd name="T76" fmla="*/ 144 w 180"/>
                    <a:gd name="T77" fmla="*/ 116 h 163"/>
                    <a:gd name="T78" fmla="*/ 139 w 180"/>
                    <a:gd name="T79" fmla="*/ 108 h 163"/>
                    <a:gd name="T80" fmla="*/ 101 w 180"/>
                    <a:gd name="T81" fmla="*/ 82 h 163"/>
                    <a:gd name="T82" fmla="*/ 137 w 180"/>
                    <a:gd name="T83" fmla="*/ 98 h 163"/>
                    <a:gd name="T84" fmla="*/ 152 w 180"/>
                    <a:gd name="T85" fmla="*/ 105 h 163"/>
                    <a:gd name="T86" fmla="*/ 159 w 180"/>
                    <a:gd name="T87" fmla="*/ 105 h 163"/>
                    <a:gd name="T88" fmla="*/ 162 w 180"/>
                    <a:gd name="T89" fmla="*/ 99 h 163"/>
                    <a:gd name="T90" fmla="*/ 158 w 180"/>
                    <a:gd name="T91" fmla="*/ 92 h 163"/>
                    <a:gd name="T92" fmla="*/ 44 w 180"/>
                    <a:gd name="T93" fmla="*/ 29 h 163"/>
                    <a:gd name="T94" fmla="*/ 40 w 180"/>
                    <a:gd name="T95" fmla="*/ 31 h 163"/>
                    <a:gd name="T96" fmla="*/ 22 w 180"/>
                    <a:gd name="T97" fmla="*/ 44 h 163"/>
                    <a:gd name="T98" fmla="*/ 0 w 180"/>
                    <a:gd name="T99" fmla="*/ 36 h 163"/>
                    <a:gd name="T100" fmla="*/ 10 w 180"/>
                    <a:gd name="T101" fmla="*/ 23 h 163"/>
                    <a:gd name="T102" fmla="*/ 24 w 180"/>
                    <a:gd name="T103" fmla="*/ 8 h 163"/>
                    <a:gd name="T104" fmla="*/ 31 w 180"/>
                    <a:gd name="T105" fmla="*/ 6 h 163"/>
                    <a:gd name="T106" fmla="*/ 66 w 180"/>
                    <a:gd name="T107" fmla="*/ 1 h 163"/>
                    <a:gd name="T108" fmla="*/ 77 w 180"/>
                    <a:gd name="T10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0" h="163">
                      <a:moveTo>
                        <a:pt x="81" y="0"/>
                      </a:moveTo>
                      <a:lnTo>
                        <a:pt x="83" y="1"/>
                      </a:lnTo>
                      <a:lnTo>
                        <a:pt x="90" y="4"/>
                      </a:lnTo>
                      <a:lnTo>
                        <a:pt x="100" y="7"/>
                      </a:lnTo>
                      <a:lnTo>
                        <a:pt x="111" y="11"/>
                      </a:lnTo>
                      <a:lnTo>
                        <a:pt x="121" y="14"/>
                      </a:lnTo>
                      <a:lnTo>
                        <a:pt x="130" y="18"/>
                      </a:lnTo>
                      <a:lnTo>
                        <a:pt x="136" y="18"/>
                      </a:lnTo>
                      <a:lnTo>
                        <a:pt x="139" y="18"/>
                      </a:lnTo>
                      <a:lnTo>
                        <a:pt x="144" y="17"/>
                      </a:lnTo>
                      <a:lnTo>
                        <a:pt x="146" y="16"/>
                      </a:lnTo>
                      <a:lnTo>
                        <a:pt x="150" y="14"/>
                      </a:lnTo>
                      <a:lnTo>
                        <a:pt x="152" y="12"/>
                      </a:lnTo>
                      <a:lnTo>
                        <a:pt x="153" y="12"/>
                      </a:lnTo>
                      <a:lnTo>
                        <a:pt x="155" y="11"/>
                      </a:lnTo>
                      <a:lnTo>
                        <a:pt x="156" y="13"/>
                      </a:lnTo>
                      <a:lnTo>
                        <a:pt x="161" y="18"/>
                      </a:lnTo>
                      <a:lnTo>
                        <a:pt x="166" y="27"/>
                      </a:lnTo>
                      <a:lnTo>
                        <a:pt x="172" y="39"/>
                      </a:lnTo>
                      <a:lnTo>
                        <a:pt x="177" y="55"/>
                      </a:lnTo>
                      <a:lnTo>
                        <a:pt x="180" y="73"/>
                      </a:lnTo>
                      <a:lnTo>
                        <a:pt x="178" y="73"/>
                      </a:lnTo>
                      <a:lnTo>
                        <a:pt x="177" y="74"/>
                      </a:lnTo>
                      <a:lnTo>
                        <a:pt x="175" y="75"/>
                      </a:lnTo>
                      <a:lnTo>
                        <a:pt x="171" y="76"/>
                      </a:lnTo>
                      <a:lnTo>
                        <a:pt x="168" y="77"/>
                      </a:lnTo>
                      <a:lnTo>
                        <a:pt x="163" y="80"/>
                      </a:lnTo>
                      <a:lnTo>
                        <a:pt x="163" y="80"/>
                      </a:lnTo>
                      <a:lnTo>
                        <a:pt x="161" y="81"/>
                      </a:lnTo>
                      <a:lnTo>
                        <a:pt x="159" y="82"/>
                      </a:lnTo>
                      <a:lnTo>
                        <a:pt x="163" y="85"/>
                      </a:lnTo>
                      <a:lnTo>
                        <a:pt x="164" y="86"/>
                      </a:lnTo>
                      <a:lnTo>
                        <a:pt x="165" y="88"/>
                      </a:lnTo>
                      <a:lnTo>
                        <a:pt x="168" y="91"/>
                      </a:lnTo>
                      <a:lnTo>
                        <a:pt x="169" y="94"/>
                      </a:lnTo>
                      <a:lnTo>
                        <a:pt x="170" y="99"/>
                      </a:lnTo>
                      <a:lnTo>
                        <a:pt x="170" y="102"/>
                      </a:lnTo>
                      <a:lnTo>
                        <a:pt x="169" y="106"/>
                      </a:lnTo>
                      <a:lnTo>
                        <a:pt x="166" y="108"/>
                      </a:lnTo>
                      <a:lnTo>
                        <a:pt x="165" y="111"/>
                      </a:lnTo>
                      <a:lnTo>
                        <a:pt x="163" y="112"/>
                      </a:lnTo>
                      <a:lnTo>
                        <a:pt x="158" y="114"/>
                      </a:lnTo>
                      <a:lnTo>
                        <a:pt x="155" y="114"/>
                      </a:lnTo>
                      <a:lnTo>
                        <a:pt x="155" y="114"/>
                      </a:lnTo>
                      <a:lnTo>
                        <a:pt x="152" y="114"/>
                      </a:lnTo>
                      <a:lnTo>
                        <a:pt x="152" y="116"/>
                      </a:lnTo>
                      <a:lnTo>
                        <a:pt x="151" y="120"/>
                      </a:lnTo>
                      <a:lnTo>
                        <a:pt x="149" y="126"/>
                      </a:lnTo>
                      <a:lnTo>
                        <a:pt x="146" y="129"/>
                      </a:lnTo>
                      <a:lnTo>
                        <a:pt x="144" y="130"/>
                      </a:lnTo>
                      <a:lnTo>
                        <a:pt x="141" y="131"/>
                      </a:lnTo>
                      <a:lnTo>
                        <a:pt x="139" y="132"/>
                      </a:lnTo>
                      <a:lnTo>
                        <a:pt x="137" y="132"/>
                      </a:lnTo>
                      <a:lnTo>
                        <a:pt x="133" y="132"/>
                      </a:lnTo>
                      <a:lnTo>
                        <a:pt x="130" y="131"/>
                      </a:lnTo>
                      <a:lnTo>
                        <a:pt x="130" y="132"/>
                      </a:lnTo>
                      <a:lnTo>
                        <a:pt x="128" y="137"/>
                      </a:lnTo>
                      <a:lnTo>
                        <a:pt x="126" y="142"/>
                      </a:lnTo>
                      <a:lnTo>
                        <a:pt x="124" y="144"/>
                      </a:lnTo>
                      <a:lnTo>
                        <a:pt x="121" y="147"/>
                      </a:lnTo>
                      <a:lnTo>
                        <a:pt x="119" y="148"/>
                      </a:lnTo>
                      <a:lnTo>
                        <a:pt x="115" y="148"/>
                      </a:lnTo>
                      <a:lnTo>
                        <a:pt x="113" y="148"/>
                      </a:lnTo>
                      <a:lnTo>
                        <a:pt x="113" y="148"/>
                      </a:lnTo>
                      <a:lnTo>
                        <a:pt x="107" y="148"/>
                      </a:lnTo>
                      <a:lnTo>
                        <a:pt x="107" y="148"/>
                      </a:lnTo>
                      <a:lnTo>
                        <a:pt x="107" y="152"/>
                      </a:lnTo>
                      <a:lnTo>
                        <a:pt x="105" y="157"/>
                      </a:lnTo>
                      <a:lnTo>
                        <a:pt x="102" y="160"/>
                      </a:lnTo>
                      <a:lnTo>
                        <a:pt x="100" y="161"/>
                      </a:lnTo>
                      <a:lnTo>
                        <a:pt x="97" y="162"/>
                      </a:lnTo>
                      <a:lnTo>
                        <a:pt x="95" y="162"/>
                      </a:lnTo>
                      <a:lnTo>
                        <a:pt x="93" y="163"/>
                      </a:lnTo>
                      <a:lnTo>
                        <a:pt x="89" y="162"/>
                      </a:lnTo>
                      <a:lnTo>
                        <a:pt x="87" y="161"/>
                      </a:lnTo>
                      <a:lnTo>
                        <a:pt x="87" y="161"/>
                      </a:lnTo>
                      <a:lnTo>
                        <a:pt x="87" y="161"/>
                      </a:lnTo>
                      <a:lnTo>
                        <a:pt x="87" y="161"/>
                      </a:lnTo>
                      <a:lnTo>
                        <a:pt x="87" y="161"/>
                      </a:lnTo>
                      <a:lnTo>
                        <a:pt x="70" y="154"/>
                      </a:lnTo>
                      <a:lnTo>
                        <a:pt x="70" y="154"/>
                      </a:lnTo>
                      <a:lnTo>
                        <a:pt x="71" y="151"/>
                      </a:lnTo>
                      <a:lnTo>
                        <a:pt x="72" y="149"/>
                      </a:lnTo>
                      <a:lnTo>
                        <a:pt x="74" y="147"/>
                      </a:lnTo>
                      <a:lnTo>
                        <a:pt x="74" y="145"/>
                      </a:lnTo>
                      <a:lnTo>
                        <a:pt x="90" y="154"/>
                      </a:lnTo>
                      <a:lnTo>
                        <a:pt x="90" y="154"/>
                      </a:lnTo>
                      <a:lnTo>
                        <a:pt x="93" y="154"/>
                      </a:lnTo>
                      <a:lnTo>
                        <a:pt x="94" y="154"/>
                      </a:lnTo>
                      <a:lnTo>
                        <a:pt x="95" y="154"/>
                      </a:lnTo>
                      <a:lnTo>
                        <a:pt x="96" y="152"/>
                      </a:lnTo>
                      <a:lnTo>
                        <a:pt x="97" y="151"/>
                      </a:lnTo>
                      <a:lnTo>
                        <a:pt x="99" y="150"/>
                      </a:lnTo>
                      <a:lnTo>
                        <a:pt x="99" y="148"/>
                      </a:lnTo>
                      <a:lnTo>
                        <a:pt x="99" y="147"/>
                      </a:lnTo>
                      <a:lnTo>
                        <a:pt x="97" y="144"/>
                      </a:lnTo>
                      <a:lnTo>
                        <a:pt x="96" y="143"/>
                      </a:lnTo>
                      <a:lnTo>
                        <a:pt x="95" y="142"/>
                      </a:lnTo>
                      <a:lnTo>
                        <a:pt x="95" y="142"/>
                      </a:lnTo>
                      <a:lnTo>
                        <a:pt x="82" y="135"/>
                      </a:lnTo>
                      <a:lnTo>
                        <a:pt x="80" y="132"/>
                      </a:lnTo>
                      <a:lnTo>
                        <a:pt x="80" y="131"/>
                      </a:lnTo>
                      <a:lnTo>
                        <a:pt x="80" y="129"/>
                      </a:lnTo>
                      <a:lnTo>
                        <a:pt x="81" y="126"/>
                      </a:lnTo>
                      <a:lnTo>
                        <a:pt x="83" y="126"/>
                      </a:lnTo>
                      <a:lnTo>
                        <a:pt x="85" y="126"/>
                      </a:lnTo>
                      <a:lnTo>
                        <a:pt x="96" y="132"/>
                      </a:lnTo>
                      <a:lnTo>
                        <a:pt x="97" y="132"/>
                      </a:lnTo>
                      <a:lnTo>
                        <a:pt x="100" y="133"/>
                      </a:lnTo>
                      <a:lnTo>
                        <a:pt x="109" y="138"/>
                      </a:lnTo>
                      <a:lnTo>
                        <a:pt x="112" y="139"/>
                      </a:lnTo>
                      <a:lnTo>
                        <a:pt x="113" y="139"/>
                      </a:lnTo>
                      <a:lnTo>
                        <a:pt x="113" y="139"/>
                      </a:lnTo>
                      <a:lnTo>
                        <a:pt x="114" y="139"/>
                      </a:lnTo>
                      <a:lnTo>
                        <a:pt x="116" y="139"/>
                      </a:lnTo>
                      <a:lnTo>
                        <a:pt x="118" y="138"/>
                      </a:lnTo>
                      <a:lnTo>
                        <a:pt x="119" y="137"/>
                      </a:lnTo>
                      <a:lnTo>
                        <a:pt x="120" y="135"/>
                      </a:lnTo>
                      <a:lnTo>
                        <a:pt x="121" y="132"/>
                      </a:lnTo>
                      <a:lnTo>
                        <a:pt x="120" y="130"/>
                      </a:lnTo>
                      <a:lnTo>
                        <a:pt x="120" y="127"/>
                      </a:lnTo>
                      <a:lnTo>
                        <a:pt x="118" y="125"/>
                      </a:lnTo>
                      <a:lnTo>
                        <a:pt x="116" y="124"/>
                      </a:lnTo>
                      <a:lnTo>
                        <a:pt x="115" y="123"/>
                      </a:lnTo>
                      <a:lnTo>
                        <a:pt x="115" y="123"/>
                      </a:lnTo>
                      <a:lnTo>
                        <a:pt x="114" y="123"/>
                      </a:lnTo>
                      <a:lnTo>
                        <a:pt x="107" y="118"/>
                      </a:lnTo>
                      <a:lnTo>
                        <a:pt x="100" y="114"/>
                      </a:lnTo>
                      <a:lnTo>
                        <a:pt x="95" y="112"/>
                      </a:lnTo>
                      <a:lnTo>
                        <a:pt x="93" y="111"/>
                      </a:lnTo>
                      <a:lnTo>
                        <a:pt x="93" y="111"/>
                      </a:lnTo>
                      <a:lnTo>
                        <a:pt x="90" y="108"/>
                      </a:lnTo>
                      <a:lnTo>
                        <a:pt x="90" y="106"/>
                      </a:lnTo>
                      <a:lnTo>
                        <a:pt x="90" y="105"/>
                      </a:lnTo>
                      <a:lnTo>
                        <a:pt x="93" y="102"/>
                      </a:lnTo>
                      <a:lnTo>
                        <a:pt x="94" y="102"/>
                      </a:lnTo>
                      <a:lnTo>
                        <a:pt x="96" y="102"/>
                      </a:lnTo>
                      <a:lnTo>
                        <a:pt x="97" y="102"/>
                      </a:lnTo>
                      <a:lnTo>
                        <a:pt x="97" y="104"/>
                      </a:lnTo>
                      <a:lnTo>
                        <a:pt x="101" y="105"/>
                      </a:lnTo>
                      <a:lnTo>
                        <a:pt x="105" y="107"/>
                      </a:lnTo>
                      <a:lnTo>
                        <a:pt x="109" y="110"/>
                      </a:lnTo>
                      <a:lnTo>
                        <a:pt x="114" y="112"/>
                      </a:lnTo>
                      <a:lnTo>
                        <a:pt x="119" y="114"/>
                      </a:lnTo>
                      <a:lnTo>
                        <a:pt x="124" y="117"/>
                      </a:lnTo>
                      <a:lnTo>
                        <a:pt x="127" y="119"/>
                      </a:lnTo>
                      <a:lnTo>
                        <a:pt x="131" y="120"/>
                      </a:lnTo>
                      <a:lnTo>
                        <a:pt x="132" y="122"/>
                      </a:lnTo>
                      <a:lnTo>
                        <a:pt x="133" y="123"/>
                      </a:lnTo>
                      <a:lnTo>
                        <a:pt x="137" y="123"/>
                      </a:lnTo>
                      <a:lnTo>
                        <a:pt x="137" y="123"/>
                      </a:lnTo>
                      <a:lnTo>
                        <a:pt x="139" y="123"/>
                      </a:lnTo>
                      <a:lnTo>
                        <a:pt x="140" y="122"/>
                      </a:lnTo>
                      <a:lnTo>
                        <a:pt x="141" y="120"/>
                      </a:lnTo>
                      <a:lnTo>
                        <a:pt x="143" y="118"/>
                      </a:lnTo>
                      <a:lnTo>
                        <a:pt x="144" y="116"/>
                      </a:lnTo>
                      <a:lnTo>
                        <a:pt x="143" y="113"/>
                      </a:lnTo>
                      <a:lnTo>
                        <a:pt x="141" y="111"/>
                      </a:lnTo>
                      <a:lnTo>
                        <a:pt x="140" y="110"/>
                      </a:lnTo>
                      <a:lnTo>
                        <a:pt x="139" y="108"/>
                      </a:lnTo>
                      <a:lnTo>
                        <a:pt x="102" y="88"/>
                      </a:lnTo>
                      <a:lnTo>
                        <a:pt x="101" y="87"/>
                      </a:lnTo>
                      <a:lnTo>
                        <a:pt x="100" y="85"/>
                      </a:lnTo>
                      <a:lnTo>
                        <a:pt x="101" y="82"/>
                      </a:lnTo>
                      <a:lnTo>
                        <a:pt x="102" y="81"/>
                      </a:lnTo>
                      <a:lnTo>
                        <a:pt x="105" y="80"/>
                      </a:lnTo>
                      <a:lnTo>
                        <a:pt x="107" y="81"/>
                      </a:lnTo>
                      <a:lnTo>
                        <a:pt x="137" y="98"/>
                      </a:lnTo>
                      <a:lnTo>
                        <a:pt x="138" y="98"/>
                      </a:lnTo>
                      <a:lnTo>
                        <a:pt x="143" y="100"/>
                      </a:lnTo>
                      <a:lnTo>
                        <a:pt x="143" y="100"/>
                      </a:lnTo>
                      <a:lnTo>
                        <a:pt x="152" y="105"/>
                      </a:lnTo>
                      <a:lnTo>
                        <a:pt x="155" y="106"/>
                      </a:lnTo>
                      <a:lnTo>
                        <a:pt x="156" y="106"/>
                      </a:lnTo>
                      <a:lnTo>
                        <a:pt x="157" y="105"/>
                      </a:lnTo>
                      <a:lnTo>
                        <a:pt x="159" y="105"/>
                      </a:lnTo>
                      <a:lnTo>
                        <a:pt x="161" y="104"/>
                      </a:lnTo>
                      <a:lnTo>
                        <a:pt x="161" y="102"/>
                      </a:lnTo>
                      <a:lnTo>
                        <a:pt x="162" y="100"/>
                      </a:lnTo>
                      <a:lnTo>
                        <a:pt x="162" y="99"/>
                      </a:lnTo>
                      <a:lnTo>
                        <a:pt x="161" y="97"/>
                      </a:lnTo>
                      <a:lnTo>
                        <a:pt x="161" y="95"/>
                      </a:lnTo>
                      <a:lnTo>
                        <a:pt x="159" y="94"/>
                      </a:lnTo>
                      <a:lnTo>
                        <a:pt x="158" y="92"/>
                      </a:lnTo>
                      <a:lnTo>
                        <a:pt x="130" y="71"/>
                      </a:lnTo>
                      <a:lnTo>
                        <a:pt x="96" y="50"/>
                      </a:lnTo>
                      <a:lnTo>
                        <a:pt x="70" y="32"/>
                      </a:lnTo>
                      <a:lnTo>
                        <a:pt x="44" y="29"/>
                      </a:lnTo>
                      <a:lnTo>
                        <a:pt x="43" y="29"/>
                      </a:lnTo>
                      <a:lnTo>
                        <a:pt x="41" y="30"/>
                      </a:lnTo>
                      <a:lnTo>
                        <a:pt x="41" y="30"/>
                      </a:lnTo>
                      <a:lnTo>
                        <a:pt x="40" y="31"/>
                      </a:lnTo>
                      <a:lnTo>
                        <a:pt x="39" y="32"/>
                      </a:lnTo>
                      <a:lnTo>
                        <a:pt x="37" y="36"/>
                      </a:lnTo>
                      <a:lnTo>
                        <a:pt x="33" y="38"/>
                      </a:lnTo>
                      <a:lnTo>
                        <a:pt x="22" y="44"/>
                      </a:lnTo>
                      <a:lnTo>
                        <a:pt x="14" y="45"/>
                      </a:lnTo>
                      <a:lnTo>
                        <a:pt x="7" y="43"/>
                      </a:lnTo>
                      <a:lnTo>
                        <a:pt x="2" y="39"/>
                      </a:lnTo>
                      <a:lnTo>
                        <a:pt x="0" y="36"/>
                      </a:lnTo>
                      <a:lnTo>
                        <a:pt x="0" y="33"/>
                      </a:lnTo>
                      <a:lnTo>
                        <a:pt x="0" y="33"/>
                      </a:lnTo>
                      <a:lnTo>
                        <a:pt x="6" y="29"/>
                      </a:lnTo>
                      <a:lnTo>
                        <a:pt x="10" y="23"/>
                      </a:lnTo>
                      <a:lnTo>
                        <a:pt x="15" y="17"/>
                      </a:lnTo>
                      <a:lnTo>
                        <a:pt x="19" y="13"/>
                      </a:lnTo>
                      <a:lnTo>
                        <a:pt x="22" y="10"/>
                      </a:lnTo>
                      <a:lnTo>
                        <a:pt x="24" y="8"/>
                      </a:lnTo>
                      <a:lnTo>
                        <a:pt x="25" y="7"/>
                      </a:lnTo>
                      <a:lnTo>
                        <a:pt x="26" y="7"/>
                      </a:lnTo>
                      <a:lnTo>
                        <a:pt x="28" y="7"/>
                      </a:lnTo>
                      <a:lnTo>
                        <a:pt x="31" y="6"/>
                      </a:lnTo>
                      <a:lnTo>
                        <a:pt x="37" y="6"/>
                      </a:lnTo>
                      <a:lnTo>
                        <a:pt x="47" y="4"/>
                      </a:lnTo>
                      <a:lnTo>
                        <a:pt x="58" y="2"/>
                      </a:lnTo>
                      <a:lnTo>
                        <a:pt x="66" y="1"/>
                      </a:lnTo>
                      <a:lnTo>
                        <a:pt x="71" y="1"/>
                      </a:lnTo>
                      <a:lnTo>
                        <a:pt x="72" y="0"/>
                      </a:lnTo>
                      <a:lnTo>
                        <a:pt x="75" y="0"/>
                      </a:lnTo>
                      <a:lnTo>
                        <a:pt x="77" y="0"/>
                      </a:lnTo>
                      <a:lnTo>
                        <a:pt x="80" y="0"/>
                      </a:lnTo>
                      <a:lnTo>
                        <a:pt x="8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7" name="Freeform 72"/>
                <p:cNvSpPr>
                  <a:spLocks/>
                </p:cNvSpPr>
                <p:nvPr/>
              </p:nvSpPr>
              <p:spPr bwMode="auto">
                <a:xfrm>
                  <a:off x="304379" y="3903226"/>
                  <a:ext cx="81689" cy="151942"/>
                </a:xfrm>
                <a:custGeom>
                  <a:avLst/>
                  <a:gdLst>
                    <a:gd name="T0" fmla="*/ 30 w 50"/>
                    <a:gd name="T1" fmla="*/ 0 h 93"/>
                    <a:gd name="T2" fmla="*/ 31 w 50"/>
                    <a:gd name="T3" fmla="*/ 2 h 93"/>
                    <a:gd name="T4" fmla="*/ 33 w 50"/>
                    <a:gd name="T5" fmla="*/ 2 h 93"/>
                    <a:gd name="T6" fmla="*/ 43 w 50"/>
                    <a:gd name="T7" fmla="*/ 4 h 93"/>
                    <a:gd name="T8" fmla="*/ 50 w 50"/>
                    <a:gd name="T9" fmla="*/ 5 h 93"/>
                    <a:gd name="T10" fmla="*/ 47 w 50"/>
                    <a:gd name="T11" fmla="*/ 11 h 93"/>
                    <a:gd name="T12" fmla="*/ 39 w 50"/>
                    <a:gd name="T13" fmla="*/ 12 h 93"/>
                    <a:gd name="T14" fmla="*/ 30 w 50"/>
                    <a:gd name="T15" fmla="*/ 10 h 93"/>
                    <a:gd name="T16" fmla="*/ 26 w 50"/>
                    <a:gd name="T17" fmla="*/ 16 h 93"/>
                    <a:gd name="T18" fmla="*/ 20 w 50"/>
                    <a:gd name="T19" fmla="*/ 24 h 93"/>
                    <a:gd name="T20" fmla="*/ 11 w 50"/>
                    <a:gd name="T21" fmla="*/ 48 h 93"/>
                    <a:gd name="T22" fmla="*/ 12 w 50"/>
                    <a:gd name="T23" fmla="*/ 65 h 93"/>
                    <a:gd name="T24" fmla="*/ 22 w 50"/>
                    <a:gd name="T25" fmla="*/ 69 h 93"/>
                    <a:gd name="T26" fmla="*/ 23 w 50"/>
                    <a:gd name="T27" fmla="*/ 71 h 93"/>
                    <a:gd name="T28" fmla="*/ 26 w 50"/>
                    <a:gd name="T29" fmla="*/ 73 h 93"/>
                    <a:gd name="T30" fmla="*/ 33 w 50"/>
                    <a:gd name="T31" fmla="*/ 80 h 93"/>
                    <a:gd name="T32" fmla="*/ 37 w 50"/>
                    <a:gd name="T33" fmla="*/ 89 h 93"/>
                    <a:gd name="T34" fmla="*/ 35 w 50"/>
                    <a:gd name="T35" fmla="*/ 93 h 93"/>
                    <a:gd name="T36" fmla="*/ 32 w 50"/>
                    <a:gd name="T37" fmla="*/ 91 h 93"/>
                    <a:gd name="T38" fmla="*/ 27 w 50"/>
                    <a:gd name="T39" fmla="*/ 86 h 93"/>
                    <a:gd name="T40" fmla="*/ 24 w 50"/>
                    <a:gd name="T41" fmla="*/ 84 h 93"/>
                    <a:gd name="T42" fmla="*/ 20 w 50"/>
                    <a:gd name="T43" fmla="*/ 80 h 93"/>
                    <a:gd name="T44" fmla="*/ 18 w 50"/>
                    <a:gd name="T45" fmla="*/ 78 h 93"/>
                    <a:gd name="T46" fmla="*/ 7 w 50"/>
                    <a:gd name="T47" fmla="*/ 73 h 93"/>
                    <a:gd name="T48" fmla="*/ 2 w 50"/>
                    <a:gd name="T49" fmla="*/ 71 h 93"/>
                    <a:gd name="T50" fmla="*/ 0 w 50"/>
                    <a:gd name="T51" fmla="*/ 69 h 93"/>
                    <a:gd name="T52" fmla="*/ 0 w 50"/>
                    <a:gd name="T53" fmla="*/ 66 h 93"/>
                    <a:gd name="T54" fmla="*/ 6 w 50"/>
                    <a:gd name="T55" fmla="*/ 31 h 93"/>
                    <a:gd name="T56" fmla="*/ 16 w 50"/>
                    <a:gd name="T57" fmla="*/ 13 h 93"/>
                    <a:gd name="T58" fmla="*/ 22 w 50"/>
                    <a:gd name="T59" fmla="*/ 6 h 93"/>
                    <a:gd name="T60" fmla="*/ 25 w 50"/>
                    <a:gd name="T61" fmla="*/ 3 h 93"/>
                    <a:gd name="T62" fmla="*/ 27 w 50"/>
                    <a:gd name="T6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93">
                      <a:moveTo>
                        <a:pt x="27" y="0"/>
                      </a:moveTo>
                      <a:lnTo>
                        <a:pt x="30" y="0"/>
                      </a:lnTo>
                      <a:lnTo>
                        <a:pt x="30" y="0"/>
                      </a:lnTo>
                      <a:lnTo>
                        <a:pt x="31" y="2"/>
                      </a:lnTo>
                      <a:lnTo>
                        <a:pt x="32" y="2"/>
                      </a:lnTo>
                      <a:lnTo>
                        <a:pt x="33" y="2"/>
                      </a:lnTo>
                      <a:lnTo>
                        <a:pt x="37" y="3"/>
                      </a:lnTo>
                      <a:lnTo>
                        <a:pt x="43" y="4"/>
                      </a:lnTo>
                      <a:lnTo>
                        <a:pt x="49" y="5"/>
                      </a:lnTo>
                      <a:lnTo>
                        <a:pt x="50" y="5"/>
                      </a:lnTo>
                      <a:lnTo>
                        <a:pt x="49" y="8"/>
                      </a:lnTo>
                      <a:lnTo>
                        <a:pt x="47" y="11"/>
                      </a:lnTo>
                      <a:lnTo>
                        <a:pt x="44" y="13"/>
                      </a:lnTo>
                      <a:lnTo>
                        <a:pt x="39" y="12"/>
                      </a:lnTo>
                      <a:lnTo>
                        <a:pt x="35" y="11"/>
                      </a:lnTo>
                      <a:lnTo>
                        <a:pt x="30" y="10"/>
                      </a:lnTo>
                      <a:lnTo>
                        <a:pt x="29" y="12"/>
                      </a:lnTo>
                      <a:lnTo>
                        <a:pt x="26" y="16"/>
                      </a:lnTo>
                      <a:lnTo>
                        <a:pt x="23" y="19"/>
                      </a:lnTo>
                      <a:lnTo>
                        <a:pt x="20" y="24"/>
                      </a:lnTo>
                      <a:lnTo>
                        <a:pt x="14" y="35"/>
                      </a:lnTo>
                      <a:lnTo>
                        <a:pt x="11" y="48"/>
                      </a:lnTo>
                      <a:lnTo>
                        <a:pt x="8" y="63"/>
                      </a:lnTo>
                      <a:lnTo>
                        <a:pt x="12" y="65"/>
                      </a:lnTo>
                      <a:lnTo>
                        <a:pt x="17" y="67"/>
                      </a:lnTo>
                      <a:lnTo>
                        <a:pt x="22" y="69"/>
                      </a:lnTo>
                      <a:lnTo>
                        <a:pt x="23" y="71"/>
                      </a:lnTo>
                      <a:lnTo>
                        <a:pt x="23" y="71"/>
                      </a:lnTo>
                      <a:lnTo>
                        <a:pt x="24" y="72"/>
                      </a:lnTo>
                      <a:lnTo>
                        <a:pt x="26" y="73"/>
                      </a:lnTo>
                      <a:lnTo>
                        <a:pt x="29" y="75"/>
                      </a:lnTo>
                      <a:lnTo>
                        <a:pt x="33" y="80"/>
                      </a:lnTo>
                      <a:lnTo>
                        <a:pt x="38" y="85"/>
                      </a:lnTo>
                      <a:lnTo>
                        <a:pt x="37" y="89"/>
                      </a:lnTo>
                      <a:lnTo>
                        <a:pt x="36" y="93"/>
                      </a:lnTo>
                      <a:lnTo>
                        <a:pt x="35" y="93"/>
                      </a:lnTo>
                      <a:lnTo>
                        <a:pt x="33" y="92"/>
                      </a:lnTo>
                      <a:lnTo>
                        <a:pt x="32" y="91"/>
                      </a:lnTo>
                      <a:lnTo>
                        <a:pt x="30" y="89"/>
                      </a:lnTo>
                      <a:lnTo>
                        <a:pt x="27" y="86"/>
                      </a:lnTo>
                      <a:lnTo>
                        <a:pt x="26" y="85"/>
                      </a:lnTo>
                      <a:lnTo>
                        <a:pt x="24" y="84"/>
                      </a:lnTo>
                      <a:lnTo>
                        <a:pt x="22" y="81"/>
                      </a:lnTo>
                      <a:lnTo>
                        <a:pt x="20" y="80"/>
                      </a:lnTo>
                      <a:lnTo>
                        <a:pt x="18" y="79"/>
                      </a:lnTo>
                      <a:lnTo>
                        <a:pt x="18" y="78"/>
                      </a:lnTo>
                      <a:lnTo>
                        <a:pt x="12" y="75"/>
                      </a:lnTo>
                      <a:lnTo>
                        <a:pt x="7" y="73"/>
                      </a:lnTo>
                      <a:lnTo>
                        <a:pt x="5" y="72"/>
                      </a:lnTo>
                      <a:lnTo>
                        <a:pt x="2" y="71"/>
                      </a:lnTo>
                      <a:lnTo>
                        <a:pt x="2" y="71"/>
                      </a:lnTo>
                      <a:lnTo>
                        <a:pt x="0" y="69"/>
                      </a:lnTo>
                      <a:lnTo>
                        <a:pt x="0" y="66"/>
                      </a:lnTo>
                      <a:lnTo>
                        <a:pt x="0" y="66"/>
                      </a:lnTo>
                      <a:lnTo>
                        <a:pt x="1" y="47"/>
                      </a:lnTo>
                      <a:lnTo>
                        <a:pt x="6" y="31"/>
                      </a:lnTo>
                      <a:lnTo>
                        <a:pt x="13" y="18"/>
                      </a:lnTo>
                      <a:lnTo>
                        <a:pt x="16" y="13"/>
                      </a:lnTo>
                      <a:lnTo>
                        <a:pt x="19" y="10"/>
                      </a:lnTo>
                      <a:lnTo>
                        <a:pt x="22" y="6"/>
                      </a:lnTo>
                      <a:lnTo>
                        <a:pt x="24" y="4"/>
                      </a:lnTo>
                      <a:lnTo>
                        <a:pt x="25" y="3"/>
                      </a:lnTo>
                      <a:lnTo>
                        <a:pt x="26" y="2"/>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nvGrpSpPr>
              <p:cNvPr id="114" name="Group 113"/>
              <p:cNvGrpSpPr/>
              <p:nvPr/>
            </p:nvGrpSpPr>
            <p:grpSpPr>
              <a:xfrm>
                <a:off x="3334095" y="4282563"/>
                <a:ext cx="434034" cy="441839"/>
                <a:chOff x="260266" y="4707049"/>
                <a:chExt cx="454193" cy="462361"/>
              </a:xfrm>
              <a:solidFill>
                <a:schemeClr val="bg2"/>
              </a:solidFill>
            </p:grpSpPr>
            <p:sp>
              <p:nvSpPr>
                <p:cNvPr id="115" name="Freeform 73"/>
                <p:cNvSpPr>
                  <a:spLocks/>
                </p:cNvSpPr>
                <p:nvPr/>
              </p:nvSpPr>
              <p:spPr bwMode="auto">
                <a:xfrm>
                  <a:off x="469391" y="4749527"/>
                  <a:ext cx="207491" cy="207491"/>
                </a:xfrm>
                <a:custGeom>
                  <a:avLst/>
                  <a:gdLst>
                    <a:gd name="T0" fmla="*/ 121 w 127"/>
                    <a:gd name="T1" fmla="*/ 0 h 127"/>
                    <a:gd name="T2" fmla="*/ 123 w 127"/>
                    <a:gd name="T3" fmla="*/ 0 h 127"/>
                    <a:gd name="T4" fmla="*/ 125 w 127"/>
                    <a:gd name="T5" fmla="*/ 2 h 127"/>
                    <a:gd name="T6" fmla="*/ 127 w 127"/>
                    <a:gd name="T7" fmla="*/ 4 h 127"/>
                    <a:gd name="T8" fmla="*/ 127 w 127"/>
                    <a:gd name="T9" fmla="*/ 6 h 127"/>
                    <a:gd name="T10" fmla="*/ 127 w 127"/>
                    <a:gd name="T11" fmla="*/ 9 h 127"/>
                    <a:gd name="T12" fmla="*/ 125 w 127"/>
                    <a:gd name="T13" fmla="*/ 10 h 127"/>
                    <a:gd name="T14" fmla="*/ 11 w 127"/>
                    <a:gd name="T15" fmla="*/ 124 h 127"/>
                    <a:gd name="T16" fmla="*/ 9 w 127"/>
                    <a:gd name="T17" fmla="*/ 126 h 127"/>
                    <a:gd name="T18" fmla="*/ 6 w 127"/>
                    <a:gd name="T19" fmla="*/ 127 h 127"/>
                    <a:gd name="T20" fmla="*/ 4 w 127"/>
                    <a:gd name="T21" fmla="*/ 126 h 127"/>
                    <a:gd name="T22" fmla="*/ 3 w 127"/>
                    <a:gd name="T23" fmla="*/ 124 h 127"/>
                    <a:gd name="T24" fmla="*/ 1 w 127"/>
                    <a:gd name="T25" fmla="*/ 122 h 127"/>
                    <a:gd name="T26" fmla="*/ 0 w 127"/>
                    <a:gd name="T27" fmla="*/ 120 h 127"/>
                    <a:gd name="T28" fmla="*/ 1 w 127"/>
                    <a:gd name="T29" fmla="*/ 117 h 127"/>
                    <a:gd name="T30" fmla="*/ 3 w 127"/>
                    <a:gd name="T31" fmla="*/ 116 h 127"/>
                    <a:gd name="T32" fmla="*/ 116 w 127"/>
                    <a:gd name="T33" fmla="*/ 2 h 127"/>
                    <a:gd name="T34" fmla="*/ 118 w 127"/>
                    <a:gd name="T35" fmla="*/ 0 h 127"/>
                    <a:gd name="T36" fmla="*/ 121 w 127"/>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27">
                      <a:moveTo>
                        <a:pt x="121" y="0"/>
                      </a:moveTo>
                      <a:lnTo>
                        <a:pt x="123" y="0"/>
                      </a:lnTo>
                      <a:lnTo>
                        <a:pt x="125" y="2"/>
                      </a:lnTo>
                      <a:lnTo>
                        <a:pt x="127" y="4"/>
                      </a:lnTo>
                      <a:lnTo>
                        <a:pt x="127" y="6"/>
                      </a:lnTo>
                      <a:lnTo>
                        <a:pt x="127" y="9"/>
                      </a:lnTo>
                      <a:lnTo>
                        <a:pt x="125" y="10"/>
                      </a:lnTo>
                      <a:lnTo>
                        <a:pt x="11" y="124"/>
                      </a:lnTo>
                      <a:lnTo>
                        <a:pt x="9" y="126"/>
                      </a:lnTo>
                      <a:lnTo>
                        <a:pt x="6" y="127"/>
                      </a:lnTo>
                      <a:lnTo>
                        <a:pt x="4" y="126"/>
                      </a:lnTo>
                      <a:lnTo>
                        <a:pt x="3" y="124"/>
                      </a:lnTo>
                      <a:lnTo>
                        <a:pt x="1" y="122"/>
                      </a:lnTo>
                      <a:lnTo>
                        <a:pt x="0" y="120"/>
                      </a:lnTo>
                      <a:lnTo>
                        <a:pt x="1" y="117"/>
                      </a:lnTo>
                      <a:lnTo>
                        <a:pt x="3" y="116"/>
                      </a:lnTo>
                      <a:lnTo>
                        <a:pt x="116" y="2"/>
                      </a:lnTo>
                      <a:lnTo>
                        <a:pt x="118" y="0"/>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6" name="Freeform 74"/>
                <p:cNvSpPr>
                  <a:spLocks/>
                </p:cNvSpPr>
                <p:nvPr/>
              </p:nvSpPr>
              <p:spPr bwMode="auto">
                <a:xfrm>
                  <a:off x="381166" y="4875329"/>
                  <a:ext cx="168280" cy="173181"/>
                </a:xfrm>
                <a:custGeom>
                  <a:avLst/>
                  <a:gdLst>
                    <a:gd name="T0" fmla="*/ 40 w 103"/>
                    <a:gd name="T1" fmla="*/ 0 h 106"/>
                    <a:gd name="T2" fmla="*/ 60 w 103"/>
                    <a:gd name="T3" fmla="*/ 2 h 106"/>
                    <a:gd name="T4" fmla="*/ 70 w 103"/>
                    <a:gd name="T5" fmla="*/ 6 h 106"/>
                    <a:gd name="T6" fmla="*/ 78 w 103"/>
                    <a:gd name="T7" fmla="*/ 10 h 106"/>
                    <a:gd name="T8" fmla="*/ 51 w 103"/>
                    <a:gd name="T9" fmla="*/ 38 h 106"/>
                    <a:gd name="T10" fmla="*/ 50 w 103"/>
                    <a:gd name="T11" fmla="*/ 40 h 106"/>
                    <a:gd name="T12" fmla="*/ 48 w 103"/>
                    <a:gd name="T13" fmla="*/ 44 h 106"/>
                    <a:gd name="T14" fmla="*/ 48 w 103"/>
                    <a:gd name="T15" fmla="*/ 46 h 106"/>
                    <a:gd name="T16" fmla="*/ 50 w 103"/>
                    <a:gd name="T17" fmla="*/ 50 h 106"/>
                    <a:gd name="T18" fmla="*/ 51 w 103"/>
                    <a:gd name="T19" fmla="*/ 52 h 106"/>
                    <a:gd name="T20" fmla="*/ 54 w 103"/>
                    <a:gd name="T21" fmla="*/ 54 h 106"/>
                    <a:gd name="T22" fmla="*/ 59 w 103"/>
                    <a:gd name="T23" fmla="*/ 56 h 106"/>
                    <a:gd name="T24" fmla="*/ 63 w 103"/>
                    <a:gd name="T25" fmla="*/ 54 h 106"/>
                    <a:gd name="T26" fmla="*/ 66 w 103"/>
                    <a:gd name="T27" fmla="*/ 52 h 106"/>
                    <a:gd name="T28" fmla="*/ 94 w 103"/>
                    <a:gd name="T29" fmla="*/ 26 h 106"/>
                    <a:gd name="T30" fmla="*/ 96 w 103"/>
                    <a:gd name="T31" fmla="*/ 32 h 106"/>
                    <a:gd name="T32" fmla="*/ 100 w 103"/>
                    <a:gd name="T33" fmla="*/ 38 h 106"/>
                    <a:gd name="T34" fmla="*/ 102 w 103"/>
                    <a:gd name="T35" fmla="*/ 44 h 106"/>
                    <a:gd name="T36" fmla="*/ 103 w 103"/>
                    <a:gd name="T37" fmla="*/ 54 h 106"/>
                    <a:gd name="T38" fmla="*/ 103 w 103"/>
                    <a:gd name="T39" fmla="*/ 64 h 106"/>
                    <a:gd name="T40" fmla="*/ 102 w 103"/>
                    <a:gd name="T41" fmla="*/ 71 h 106"/>
                    <a:gd name="T42" fmla="*/ 101 w 103"/>
                    <a:gd name="T43" fmla="*/ 77 h 106"/>
                    <a:gd name="T44" fmla="*/ 97 w 103"/>
                    <a:gd name="T45" fmla="*/ 83 h 106"/>
                    <a:gd name="T46" fmla="*/ 95 w 103"/>
                    <a:gd name="T47" fmla="*/ 88 h 106"/>
                    <a:gd name="T48" fmla="*/ 90 w 103"/>
                    <a:gd name="T49" fmla="*/ 93 h 106"/>
                    <a:gd name="T50" fmla="*/ 85 w 103"/>
                    <a:gd name="T51" fmla="*/ 96 h 106"/>
                    <a:gd name="T52" fmla="*/ 79 w 103"/>
                    <a:gd name="T53" fmla="*/ 100 h 106"/>
                    <a:gd name="T54" fmla="*/ 73 w 103"/>
                    <a:gd name="T55" fmla="*/ 103 h 106"/>
                    <a:gd name="T56" fmla="*/ 67 w 103"/>
                    <a:gd name="T57" fmla="*/ 104 h 106"/>
                    <a:gd name="T58" fmla="*/ 57 w 103"/>
                    <a:gd name="T59" fmla="*/ 106 h 106"/>
                    <a:gd name="T60" fmla="*/ 46 w 103"/>
                    <a:gd name="T61" fmla="*/ 104 h 106"/>
                    <a:gd name="T62" fmla="*/ 35 w 103"/>
                    <a:gd name="T63" fmla="*/ 101 h 106"/>
                    <a:gd name="T64" fmla="*/ 26 w 103"/>
                    <a:gd name="T65" fmla="*/ 95 h 106"/>
                    <a:gd name="T66" fmla="*/ 20 w 103"/>
                    <a:gd name="T67" fmla="*/ 90 h 106"/>
                    <a:gd name="T68" fmla="*/ 15 w 103"/>
                    <a:gd name="T69" fmla="*/ 85 h 106"/>
                    <a:gd name="T70" fmla="*/ 10 w 103"/>
                    <a:gd name="T71" fmla="*/ 79 h 106"/>
                    <a:gd name="T72" fmla="*/ 4 w 103"/>
                    <a:gd name="T73" fmla="*/ 70 h 106"/>
                    <a:gd name="T74" fmla="*/ 1 w 103"/>
                    <a:gd name="T75" fmla="*/ 59 h 106"/>
                    <a:gd name="T76" fmla="*/ 0 w 103"/>
                    <a:gd name="T77" fmla="*/ 47 h 106"/>
                    <a:gd name="T78" fmla="*/ 1 w 103"/>
                    <a:gd name="T79" fmla="*/ 37 h 106"/>
                    <a:gd name="T80" fmla="*/ 2 w 103"/>
                    <a:gd name="T81" fmla="*/ 31 h 106"/>
                    <a:gd name="T82" fmla="*/ 4 w 103"/>
                    <a:gd name="T83" fmla="*/ 25 h 106"/>
                    <a:gd name="T84" fmla="*/ 8 w 103"/>
                    <a:gd name="T85" fmla="*/ 19 h 106"/>
                    <a:gd name="T86" fmla="*/ 11 w 103"/>
                    <a:gd name="T87" fmla="*/ 14 h 106"/>
                    <a:gd name="T88" fmla="*/ 16 w 103"/>
                    <a:gd name="T89" fmla="*/ 9 h 106"/>
                    <a:gd name="T90" fmla="*/ 21 w 103"/>
                    <a:gd name="T91" fmla="*/ 6 h 106"/>
                    <a:gd name="T92" fmla="*/ 27 w 103"/>
                    <a:gd name="T93" fmla="*/ 3 h 106"/>
                    <a:gd name="T94" fmla="*/ 34 w 103"/>
                    <a:gd name="T95" fmla="*/ 1 h 106"/>
                    <a:gd name="T96" fmla="*/ 40 w 103"/>
                    <a:gd name="T9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 h="106">
                      <a:moveTo>
                        <a:pt x="40" y="0"/>
                      </a:moveTo>
                      <a:lnTo>
                        <a:pt x="60" y="2"/>
                      </a:lnTo>
                      <a:lnTo>
                        <a:pt x="70" y="6"/>
                      </a:lnTo>
                      <a:lnTo>
                        <a:pt x="78" y="10"/>
                      </a:lnTo>
                      <a:lnTo>
                        <a:pt x="51" y="38"/>
                      </a:lnTo>
                      <a:lnTo>
                        <a:pt x="50" y="40"/>
                      </a:lnTo>
                      <a:lnTo>
                        <a:pt x="48" y="44"/>
                      </a:lnTo>
                      <a:lnTo>
                        <a:pt x="48" y="46"/>
                      </a:lnTo>
                      <a:lnTo>
                        <a:pt x="50" y="50"/>
                      </a:lnTo>
                      <a:lnTo>
                        <a:pt x="51" y="52"/>
                      </a:lnTo>
                      <a:lnTo>
                        <a:pt x="54" y="54"/>
                      </a:lnTo>
                      <a:lnTo>
                        <a:pt x="59" y="56"/>
                      </a:lnTo>
                      <a:lnTo>
                        <a:pt x="63" y="54"/>
                      </a:lnTo>
                      <a:lnTo>
                        <a:pt x="66" y="52"/>
                      </a:lnTo>
                      <a:lnTo>
                        <a:pt x="94" y="26"/>
                      </a:lnTo>
                      <a:lnTo>
                        <a:pt x="96" y="32"/>
                      </a:lnTo>
                      <a:lnTo>
                        <a:pt x="100" y="38"/>
                      </a:lnTo>
                      <a:lnTo>
                        <a:pt x="102" y="44"/>
                      </a:lnTo>
                      <a:lnTo>
                        <a:pt x="103" y="54"/>
                      </a:lnTo>
                      <a:lnTo>
                        <a:pt x="103" y="64"/>
                      </a:lnTo>
                      <a:lnTo>
                        <a:pt x="102" y="71"/>
                      </a:lnTo>
                      <a:lnTo>
                        <a:pt x="101" y="77"/>
                      </a:lnTo>
                      <a:lnTo>
                        <a:pt x="97" y="83"/>
                      </a:lnTo>
                      <a:lnTo>
                        <a:pt x="95" y="88"/>
                      </a:lnTo>
                      <a:lnTo>
                        <a:pt x="90" y="93"/>
                      </a:lnTo>
                      <a:lnTo>
                        <a:pt x="85" y="96"/>
                      </a:lnTo>
                      <a:lnTo>
                        <a:pt x="79" y="100"/>
                      </a:lnTo>
                      <a:lnTo>
                        <a:pt x="73" y="103"/>
                      </a:lnTo>
                      <a:lnTo>
                        <a:pt x="67" y="104"/>
                      </a:lnTo>
                      <a:lnTo>
                        <a:pt x="57" y="106"/>
                      </a:lnTo>
                      <a:lnTo>
                        <a:pt x="46" y="104"/>
                      </a:lnTo>
                      <a:lnTo>
                        <a:pt x="35" y="101"/>
                      </a:lnTo>
                      <a:lnTo>
                        <a:pt x="26" y="95"/>
                      </a:lnTo>
                      <a:lnTo>
                        <a:pt x="20" y="90"/>
                      </a:lnTo>
                      <a:lnTo>
                        <a:pt x="15" y="85"/>
                      </a:lnTo>
                      <a:lnTo>
                        <a:pt x="10" y="79"/>
                      </a:lnTo>
                      <a:lnTo>
                        <a:pt x="4" y="70"/>
                      </a:lnTo>
                      <a:lnTo>
                        <a:pt x="1" y="59"/>
                      </a:lnTo>
                      <a:lnTo>
                        <a:pt x="0" y="47"/>
                      </a:lnTo>
                      <a:lnTo>
                        <a:pt x="1" y="37"/>
                      </a:lnTo>
                      <a:lnTo>
                        <a:pt x="2" y="31"/>
                      </a:lnTo>
                      <a:lnTo>
                        <a:pt x="4" y="25"/>
                      </a:lnTo>
                      <a:lnTo>
                        <a:pt x="8" y="19"/>
                      </a:lnTo>
                      <a:lnTo>
                        <a:pt x="11" y="14"/>
                      </a:lnTo>
                      <a:lnTo>
                        <a:pt x="16" y="9"/>
                      </a:lnTo>
                      <a:lnTo>
                        <a:pt x="21" y="6"/>
                      </a:lnTo>
                      <a:lnTo>
                        <a:pt x="27" y="3"/>
                      </a:lnTo>
                      <a:lnTo>
                        <a:pt x="34" y="1"/>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7" name="Freeform 75"/>
                <p:cNvSpPr>
                  <a:spLocks/>
                </p:cNvSpPr>
                <p:nvPr/>
              </p:nvSpPr>
              <p:spPr bwMode="auto">
                <a:xfrm>
                  <a:off x="260266" y="4774034"/>
                  <a:ext cx="388841" cy="395376"/>
                </a:xfrm>
                <a:custGeom>
                  <a:avLst/>
                  <a:gdLst>
                    <a:gd name="T0" fmla="*/ 121 w 238"/>
                    <a:gd name="T1" fmla="*/ 1 h 242"/>
                    <a:gd name="T2" fmla="*/ 163 w 238"/>
                    <a:gd name="T3" fmla="*/ 14 h 242"/>
                    <a:gd name="T4" fmla="*/ 191 w 238"/>
                    <a:gd name="T5" fmla="*/ 34 h 242"/>
                    <a:gd name="T6" fmla="*/ 163 w 238"/>
                    <a:gd name="T7" fmla="*/ 56 h 242"/>
                    <a:gd name="T8" fmla="*/ 138 w 238"/>
                    <a:gd name="T9" fmla="*/ 43 h 242"/>
                    <a:gd name="T10" fmla="*/ 108 w 238"/>
                    <a:gd name="T11" fmla="*/ 39 h 242"/>
                    <a:gd name="T12" fmla="*/ 81 w 238"/>
                    <a:gd name="T13" fmla="*/ 47 h 242"/>
                    <a:gd name="T14" fmla="*/ 60 w 238"/>
                    <a:gd name="T15" fmla="*/ 66 h 242"/>
                    <a:gd name="T16" fmla="*/ 50 w 238"/>
                    <a:gd name="T17" fmla="*/ 93 h 242"/>
                    <a:gd name="T18" fmla="*/ 50 w 238"/>
                    <a:gd name="T19" fmla="*/ 125 h 242"/>
                    <a:gd name="T20" fmla="*/ 63 w 238"/>
                    <a:gd name="T21" fmla="*/ 156 h 242"/>
                    <a:gd name="T22" fmla="*/ 87 w 238"/>
                    <a:gd name="T23" fmla="*/ 178 h 242"/>
                    <a:gd name="T24" fmla="*/ 116 w 238"/>
                    <a:gd name="T25" fmla="*/ 192 h 242"/>
                    <a:gd name="T26" fmla="*/ 147 w 238"/>
                    <a:gd name="T27" fmla="*/ 192 h 242"/>
                    <a:gd name="T28" fmla="*/ 174 w 238"/>
                    <a:gd name="T29" fmla="*/ 180 h 242"/>
                    <a:gd name="T30" fmla="*/ 191 w 238"/>
                    <a:gd name="T31" fmla="*/ 158 h 242"/>
                    <a:gd name="T32" fmla="*/ 200 w 238"/>
                    <a:gd name="T33" fmla="*/ 132 h 242"/>
                    <a:gd name="T34" fmla="*/ 196 w 238"/>
                    <a:gd name="T35" fmla="*/ 103 h 242"/>
                    <a:gd name="T36" fmla="*/ 183 w 238"/>
                    <a:gd name="T37" fmla="*/ 76 h 242"/>
                    <a:gd name="T38" fmla="*/ 206 w 238"/>
                    <a:gd name="T39" fmla="*/ 49 h 242"/>
                    <a:gd name="T40" fmla="*/ 224 w 238"/>
                    <a:gd name="T41" fmla="*/ 76 h 242"/>
                    <a:gd name="T42" fmla="*/ 237 w 238"/>
                    <a:gd name="T43" fmla="*/ 120 h 242"/>
                    <a:gd name="T44" fmla="*/ 234 w 238"/>
                    <a:gd name="T45" fmla="*/ 164 h 242"/>
                    <a:gd name="T46" fmla="*/ 215 w 238"/>
                    <a:gd name="T47" fmla="*/ 202 h 242"/>
                    <a:gd name="T48" fmla="*/ 182 w 238"/>
                    <a:gd name="T49" fmla="*/ 230 h 242"/>
                    <a:gd name="T50" fmla="*/ 134 w 238"/>
                    <a:gd name="T51" fmla="*/ 242 h 242"/>
                    <a:gd name="T52" fmla="*/ 84 w 238"/>
                    <a:gd name="T53" fmla="*/ 232 h 242"/>
                    <a:gd name="T54" fmla="*/ 40 w 238"/>
                    <a:gd name="T55" fmla="*/ 202 h 242"/>
                    <a:gd name="T56" fmla="*/ 10 w 238"/>
                    <a:gd name="T57" fmla="*/ 158 h 242"/>
                    <a:gd name="T58" fmla="*/ 0 w 238"/>
                    <a:gd name="T59" fmla="*/ 105 h 242"/>
                    <a:gd name="T60" fmla="*/ 10 w 238"/>
                    <a:gd name="T61" fmla="*/ 58 h 242"/>
                    <a:gd name="T62" fmla="*/ 38 w 238"/>
                    <a:gd name="T63" fmla="*/ 24 h 242"/>
                    <a:gd name="T64" fmla="*/ 76 w 238"/>
                    <a:gd name="T65" fmla="*/ 3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 h="242">
                      <a:moveTo>
                        <a:pt x="99" y="0"/>
                      </a:moveTo>
                      <a:lnTo>
                        <a:pt x="121" y="1"/>
                      </a:lnTo>
                      <a:lnTo>
                        <a:pt x="143" y="6"/>
                      </a:lnTo>
                      <a:lnTo>
                        <a:pt x="163" y="14"/>
                      </a:lnTo>
                      <a:lnTo>
                        <a:pt x="181" y="26"/>
                      </a:lnTo>
                      <a:lnTo>
                        <a:pt x="191" y="34"/>
                      </a:lnTo>
                      <a:lnTo>
                        <a:pt x="166" y="58"/>
                      </a:lnTo>
                      <a:lnTo>
                        <a:pt x="163" y="56"/>
                      </a:lnTo>
                      <a:lnTo>
                        <a:pt x="151" y="47"/>
                      </a:lnTo>
                      <a:lnTo>
                        <a:pt x="138" y="43"/>
                      </a:lnTo>
                      <a:lnTo>
                        <a:pt x="124" y="39"/>
                      </a:lnTo>
                      <a:lnTo>
                        <a:pt x="108" y="39"/>
                      </a:lnTo>
                      <a:lnTo>
                        <a:pt x="94" y="43"/>
                      </a:lnTo>
                      <a:lnTo>
                        <a:pt x="81" y="47"/>
                      </a:lnTo>
                      <a:lnTo>
                        <a:pt x="70" y="56"/>
                      </a:lnTo>
                      <a:lnTo>
                        <a:pt x="60" y="66"/>
                      </a:lnTo>
                      <a:lnTo>
                        <a:pt x="53" y="78"/>
                      </a:lnTo>
                      <a:lnTo>
                        <a:pt x="50" y="93"/>
                      </a:lnTo>
                      <a:lnTo>
                        <a:pt x="47" y="108"/>
                      </a:lnTo>
                      <a:lnTo>
                        <a:pt x="50" y="125"/>
                      </a:lnTo>
                      <a:lnTo>
                        <a:pt x="54" y="140"/>
                      </a:lnTo>
                      <a:lnTo>
                        <a:pt x="63" y="156"/>
                      </a:lnTo>
                      <a:lnTo>
                        <a:pt x="74" y="168"/>
                      </a:lnTo>
                      <a:lnTo>
                        <a:pt x="87" y="178"/>
                      </a:lnTo>
                      <a:lnTo>
                        <a:pt x="101" y="187"/>
                      </a:lnTo>
                      <a:lnTo>
                        <a:pt x="116" y="192"/>
                      </a:lnTo>
                      <a:lnTo>
                        <a:pt x="132" y="194"/>
                      </a:lnTo>
                      <a:lnTo>
                        <a:pt x="147" y="192"/>
                      </a:lnTo>
                      <a:lnTo>
                        <a:pt x="162" y="187"/>
                      </a:lnTo>
                      <a:lnTo>
                        <a:pt x="174" y="180"/>
                      </a:lnTo>
                      <a:lnTo>
                        <a:pt x="184" y="170"/>
                      </a:lnTo>
                      <a:lnTo>
                        <a:pt x="191" y="158"/>
                      </a:lnTo>
                      <a:lnTo>
                        <a:pt x="196" y="146"/>
                      </a:lnTo>
                      <a:lnTo>
                        <a:pt x="200" y="132"/>
                      </a:lnTo>
                      <a:lnTo>
                        <a:pt x="200" y="118"/>
                      </a:lnTo>
                      <a:lnTo>
                        <a:pt x="196" y="103"/>
                      </a:lnTo>
                      <a:lnTo>
                        <a:pt x="191" y="89"/>
                      </a:lnTo>
                      <a:lnTo>
                        <a:pt x="183" y="76"/>
                      </a:lnTo>
                      <a:lnTo>
                        <a:pt x="182" y="74"/>
                      </a:lnTo>
                      <a:lnTo>
                        <a:pt x="206" y="49"/>
                      </a:lnTo>
                      <a:lnTo>
                        <a:pt x="212" y="57"/>
                      </a:lnTo>
                      <a:lnTo>
                        <a:pt x="224" y="76"/>
                      </a:lnTo>
                      <a:lnTo>
                        <a:pt x="232" y="97"/>
                      </a:lnTo>
                      <a:lnTo>
                        <a:pt x="237" y="120"/>
                      </a:lnTo>
                      <a:lnTo>
                        <a:pt x="238" y="143"/>
                      </a:lnTo>
                      <a:lnTo>
                        <a:pt x="234" y="164"/>
                      </a:lnTo>
                      <a:lnTo>
                        <a:pt x="227" y="183"/>
                      </a:lnTo>
                      <a:lnTo>
                        <a:pt x="215" y="202"/>
                      </a:lnTo>
                      <a:lnTo>
                        <a:pt x="201" y="218"/>
                      </a:lnTo>
                      <a:lnTo>
                        <a:pt x="182" y="230"/>
                      </a:lnTo>
                      <a:lnTo>
                        <a:pt x="159" y="238"/>
                      </a:lnTo>
                      <a:lnTo>
                        <a:pt x="134" y="242"/>
                      </a:lnTo>
                      <a:lnTo>
                        <a:pt x="109" y="239"/>
                      </a:lnTo>
                      <a:lnTo>
                        <a:pt x="84" y="232"/>
                      </a:lnTo>
                      <a:lnTo>
                        <a:pt x="62" y="220"/>
                      </a:lnTo>
                      <a:lnTo>
                        <a:pt x="40" y="202"/>
                      </a:lnTo>
                      <a:lnTo>
                        <a:pt x="23" y="182"/>
                      </a:lnTo>
                      <a:lnTo>
                        <a:pt x="10" y="158"/>
                      </a:lnTo>
                      <a:lnTo>
                        <a:pt x="2" y="131"/>
                      </a:lnTo>
                      <a:lnTo>
                        <a:pt x="0" y="105"/>
                      </a:lnTo>
                      <a:lnTo>
                        <a:pt x="2" y="80"/>
                      </a:lnTo>
                      <a:lnTo>
                        <a:pt x="10" y="58"/>
                      </a:lnTo>
                      <a:lnTo>
                        <a:pt x="22" y="39"/>
                      </a:lnTo>
                      <a:lnTo>
                        <a:pt x="38" y="24"/>
                      </a:lnTo>
                      <a:lnTo>
                        <a:pt x="56" y="12"/>
                      </a:lnTo>
                      <a:lnTo>
                        <a:pt x="76" y="3"/>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8" name="Freeform 76"/>
                <p:cNvSpPr>
                  <a:spLocks/>
                </p:cNvSpPr>
                <p:nvPr/>
              </p:nvSpPr>
              <p:spPr bwMode="auto">
                <a:xfrm>
                  <a:off x="595192" y="4707049"/>
                  <a:ext cx="62084" cy="88224"/>
                </a:xfrm>
                <a:custGeom>
                  <a:avLst/>
                  <a:gdLst>
                    <a:gd name="T0" fmla="*/ 33 w 38"/>
                    <a:gd name="T1" fmla="*/ 0 h 54"/>
                    <a:gd name="T2" fmla="*/ 38 w 38"/>
                    <a:gd name="T3" fmla="*/ 21 h 54"/>
                    <a:gd name="T4" fmla="*/ 4 w 38"/>
                    <a:gd name="T5" fmla="*/ 54 h 54"/>
                    <a:gd name="T6" fmla="*/ 0 w 38"/>
                    <a:gd name="T7" fmla="*/ 34 h 54"/>
                    <a:gd name="T8" fmla="*/ 33 w 38"/>
                    <a:gd name="T9" fmla="*/ 0 h 54"/>
                  </a:gdLst>
                  <a:ahLst/>
                  <a:cxnLst>
                    <a:cxn ang="0">
                      <a:pos x="T0" y="T1"/>
                    </a:cxn>
                    <a:cxn ang="0">
                      <a:pos x="T2" y="T3"/>
                    </a:cxn>
                    <a:cxn ang="0">
                      <a:pos x="T4" y="T5"/>
                    </a:cxn>
                    <a:cxn ang="0">
                      <a:pos x="T6" y="T7"/>
                    </a:cxn>
                    <a:cxn ang="0">
                      <a:pos x="T8" y="T9"/>
                    </a:cxn>
                  </a:cxnLst>
                  <a:rect l="0" t="0" r="r" b="b"/>
                  <a:pathLst>
                    <a:path w="38" h="54">
                      <a:moveTo>
                        <a:pt x="33" y="0"/>
                      </a:moveTo>
                      <a:lnTo>
                        <a:pt x="38" y="21"/>
                      </a:lnTo>
                      <a:lnTo>
                        <a:pt x="4" y="54"/>
                      </a:lnTo>
                      <a:lnTo>
                        <a:pt x="0" y="34"/>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9" name="Freeform 77"/>
                <p:cNvSpPr>
                  <a:spLocks/>
                </p:cNvSpPr>
                <p:nvPr/>
              </p:nvSpPr>
              <p:spPr bwMode="auto">
                <a:xfrm>
                  <a:off x="627868" y="4772400"/>
                  <a:ext cx="86591" cy="62084"/>
                </a:xfrm>
                <a:custGeom>
                  <a:avLst/>
                  <a:gdLst>
                    <a:gd name="T0" fmla="*/ 33 w 53"/>
                    <a:gd name="T1" fmla="*/ 0 h 38"/>
                    <a:gd name="T2" fmla="*/ 53 w 53"/>
                    <a:gd name="T3" fmla="*/ 4 h 38"/>
                    <a:gd name="T4" fmla="*/ 20 w 53"/>
                    <a:gd name="T5" fmla="*/ 38 h 38"/>
                    <a:gd name="T6" fmla="*/ 0 w 53"/>
                    <a:gd name="T7" fmla="*/ 33 h 38"/>
                    <a:gd name="T8" fmla="*/ 33 w 53"/>
                    <a:gd name="T9" fmla="*/ 0 h 38"/>
                  </a:gdLst>
                  <a:ahLst/>
                  <a:cxnLst>
                    <a:cxn ang="0">
                      <a:pos x="T0" y="T1"/>
                    </a:cxn>
                    <a:cxn ang="0">
                      <a:pos x="T2" y="T3"/>
                    </a:cxn>
                    <a:cxn ang="0">
                      <a:pos x="T4" y="T5"/>
                    </a:cxn>
                    <a:cxn ang="0">
                      <a:pos x="T6" y="T7"/>
                    </a:cxn>
                    <a:cxn ang="0">
                      <a:pos x="T8" y="T9"/>
                    </a:cxn>
                  </a:cxnLst>
                  <a:rect l="0" t="0" r="r" b="b"/>
                  <a:pathLst>
                    <a:path w="53" h="38">
                      <a:moveTo>
                        <a:pt x="33" y="0"/>
                      </a:moveTo>
                      <a:lnTo>
                        <a:pt x="53" y="4"/>
                      </a:lnTo>
                      <a:lnTo>
                        <a:pt x="20" y="38"/>
                      </a:lnTo>
                      <a:lnTo>
                        <a:pt x="0" y="33"/>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grpSp>
      <p:grpSp>
        <p:nvGrpSpPr>
          <p:cNvPr id="148" name="Group 147"/>
          <p:cNvGrpSpPr/>
          <p:nvPr/>
        </p:nvGrpSpPr>
        <p:grpSpPr>
          <a:xfrm>
            <a:off x="2141726" y="1107856"/>
            <a:ext cx="5226847" cy="4715402"/>
            <a:chOff x="1748794" y="758194"/>
            <a:chExt cx="5902067" cy="5093396"/>
          </a:xfrm>
        </p:grpSpPr>
        <p:sp>
          <p:nvSpPr>
            <p:cNvPr id="149" name="Rectangle 148"/>
            <p:cNvSpPr/>
            <p:nvPr/>
          </p:nvSpPr>
          <p:spPr>
            <a:xfrm rot="8340000">
              <a:off x="4734495" y="4613443"/>
              <a:ext cx="2872452"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Do</a:t>
              </a:r>
              <a:endParaRPr lang="en-US" sz="2000" b="1" dirty="0">
                <a:solidFill>
                  <a:schemeClr val="bg2"/>
                </a:solidFill>
                <a:latin typeface="Bodoni MT Condensed" panose="02070606080606020203" pitchFamily="18" charset="0"/>
              </a:endParaRPr>
            </a:p>
          </p:txBody>
        </p:sp>
        <p:sp>
          <p:nvSpPr>
            <p:cNvPr id="150" name="Rectangle 149"/>
            <p:cNvSpPr/>
            <p:nvPr/>
          </p:nvSpPr>
          <p:spPr>
            <a:xfrm rot="13440000">
              <a:off x="1748794" y="4491115"/>
              <a:ext cx="2872453"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Check</a:t>
              </a:r>
              <a:endParaRPr lang="en-US" sz="2000" b="1" dirty="0">
                <a:solidFill>
                  <a:schemeClr val="bg2"/>
                </a:solidFill>
                <a:latin typeface="Bodoni MT Condensed" panose="02070606080606020203" pitchFamily="18" charset="0"/>
              </a:endParaRPr>
            </a:p>
          </p:txBody>
        </p:sp>
        <p:sp>
          <p:nvSpPr>
            <p:cNvPr id="151" name="Rectangle 150"/>
            <p:cNvSpPr/>
            <p:nvPr/>
          </p:nvSpPr>
          <p:spPr>
            <a:xfrm rot="18720000">
              <a:off x="1683185" y="1575347"/>
              <a:ext cx="2872453"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Act</a:t>
              </a:r>
              <a:endParaRPr lang="en-US" sz="2000" b="1" dirty="0">
                <a:solidFill>
                  <a:schemeClr val="bg2"/>
                </a:solidFill>
                <a:latin typeface="Bodoni MT Condensed" panose="02070606080606020203" pitchFamily="18" charset="0"/>
              </a:endParaRPr>
            </a:p>
          </p:txBody>
        </p:sp>
        <p:sp>
          <p:nvSpPr>
            <p:cNvPr id="152" name="Rectangle 151"/>
            <p:cNvSpPr/>
            <p:nvPr/>
          </p:nvSpPr>
          <p:spPr>
            <a:xfrm rot="2520000">
              <a:off x="4778408" y="1411611"/>
              <a:ext cx="2872453"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Plan</a:t>
              </a:r>
              <a:endParaRPr lang="en-US" sz="2000" b="1" dirty="0">
                <a:solidFill>
                  <a:schemeClr val="bg2"/>
                </a:solidFill>
                <a:latin typeface="Bodoni MT Condensed" panose="02070606080606020203" pitchFamily="18" charset="0"/>
              </a:endParaRPr>
            </a:p>
          </p:txBody>
        </p:sp>
      </p:grpSp>
      <p:sp>
        <p:nvSpPr>
          <p:cNvPr id="153" name="TextBox 152"/>
          <p:cNvSpPr txBox="1"/>
          <p:nvPr/>
        </p:nvSpPr>
        <p:spPr>
          <a:xfrm>
            <a:off x="6781800" y="550023"/>
            <a:ext cx="1978002" cy="2246769"/>
          </a:xfrm>
          <a:prstGeom prst="rect">
            <a:avLst/>
          </a:prstGeom>
          <a:noFill/>
        </p:spPr>
        <p:txBody>
          <a:bodyPr wrap="square" rtlCol="0" anchor="ctr">
            <a:spAutoFit/>
          </a:bodyPr>
          <a:lstStyle/>
          <a:p>
            <a:pPr marL="342900" indent="-342900">
              <a:buFont typeface="Arial" panose="020B0604020202020204" pitchFamily="34" charset="0"/>
              <a:buChar char="•"/>
            </a:pPr>
            <a:r>
              <a:rPr lang="en-US" sz="1400" b="1" dirty="0" smtClean="0">
                <a:latin typeface="Agency FB" panose="020B0503020202020204" pitchFamily="34" charset="0"/>
              </a:rPr>
              <a:t>Propose</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Current and Future State</a:t>
            </a:r>
          </a:p>
          <a:p>
            <a:pPr marL="342900" indent="-342900">
              <a:buFont typeface="Arial" panose="020B0604020202020204" pitchFamily="34" charset="0"/>
              <a:buChar char="•"/>
            </a:pPr>
            <a:r>
              <a:rPr lang="en-US" sz="1400" b="1" dirty="0" smtClean="0">
                <a:latin typeface="Agency FB" panose="020B0503020202020204" pitchFamily="34" charset="0"/>
              </a:rPr>
              <a:t>Evaluate</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Assemble the Team</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Develop Change Plan</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Obtain Approvals</a:t>
            </a:r>
            <a:endParaRPr lang="en-US" sz="1400" b="1" dirty="0">
              <a:solidFill>
                <a:schemeClr val="bg2">
                  <a:lumMod val="50000"/>
                </a:schemeClr>
              </a:solidFill>
              <a:latin typeface="Agency FB" panose="020B0503020202020204" pitchFamily="34" charset="0"/>
            </a:endParaRPr>
          </a:p>
        </p:txBody>
      </p:sp>
      <p:grpSp>
        <p:nvGrpSpPr>
          <p:cNvPr id="154" name="Group 153"/>
          <p:cNvGrpSpPr/>
          <p:nvPr/>
        </p:nvGrpSpPr>
        <p:grpSpPr>
          <a:xfrm>
            <a:off x="2829775" y="1784193"/>
            <a:ext cx="3254987" cy="3870849"/>
            <a:chOff x="2631947" y="1494422"/>
            <a:chExt cx="3675476" cy="4181143"/>
          </a:xfrm>
        </p:grpSpPr>
        <p:sp>
          <p:nvSpPr>
            <p:cNvPr id="155" name="Rectangle 154"/>
            <p:cNvSpPr/>
            <p:nvPr/>
          </p:nvSpPr>
          <p:spPr>
            <a:xfrm rot="2700000">
              <a:off x="4835681" y="2089436"/>
              <a:ext cx="2066756" cy="876728"/>
            </a:xfrm>
            <a:prstGeom prst="rect">
              <a:avLst/>
            </a:prstGeom>
          </p:spPr>
          <p:txBody>
            <a:bodyPr wrap="none">
              <a:prstTxWarp prst="textArchUp">
                <a:avLst>
                  <a:gd name="adj" fmla="val 10772962"/>
                </a:avLst>
              </a:prstTxWarp>
              <a:spAutoFit/>
            </a:bodyPr>
            <a:lstStyle/>
            <a:p>
              <a:pPr algn="ctr"/>
              <a:r>
                <a:rPr lang="en-US" b="1" dirty="0" smtClean="0">
                  <a:solidFill>
                    <a:sysClr val="windowText" lastClr="000000"/>
                  </a:solidFill>
                  <a:latin typeface="Bodoni MT Condensed" panose="02070606080606020203" pitchFamily="18" charset="0"/>
                </a:rPr>
                <a:t>Propose and Evaluate</a:t>
              </a:r>
              <a:endParaRPr lang="en-US" b="1" dirty="0">
                <a:solidFill>
                  <a:sysClr val="windowText" lastClr="000000"/>
                </a:solidFill>
                <a:latin typeface="Bodoni MT Condensed" panose="02070606080606020203" pitchFamily="18" charset="0"/>
              </a:endParaRPr>
            </a:p>
          </p:txBody>
        </p:sp>
        <p:sp>
          <p:nvSpPr>
            <p:cNvPr id="156" name="Rectangle 155"/>
            <p:cNvSpPr/>
            <p:nvPr/>
          </p:nvSpPr>
          <p:spPr>
            <a:xfrm rot="7980000">
              <a:off x="4721963" y="4124156"/>
              <a:ext cx="2066756" cy="1036061"/>
            </a:xfrm>
            <a:prstGeom prst="rect">
              <a:avLst/>
            </a:prstGeom>
          </p:spPr>
          <p:txBody>
            <a:bodyPr wrap="none">
              <a:prstTxWarp prst="textArchUp">
                <a:avLst>
                  <a:gd name="adj" fmla="val 10234672"/>
                </a:avLst>
              </a:prstTxWarp>
              <a:spAutoFit/>
            </a:bodyPr>
            <a:lstStyle/>
            <a:p>
              <a:pPr algn="ctr"/>
              <a:r>
                <a:rPr lang="en-US" b="1" dirty="0" smtClean="0">
                  <a:solidFill>
                    <a:sysClr val="windowText" lastClr="000000"/>
                  </a:solidFill>
                  <a:latin typeface="Bodoni MT Condensed" panose="02070606080606020203" pitchFamily="18" charset="0"/>
                </a:rPr>
                <a:t>Implement</a:t>
              </a:r>
              <a:endParaRPr lang="en-US" b="1" dirty="0">
                <a:solidFill>
                  <a:sysClr val="windowText" lastClr="000000"/>
                </a:solidFill>
                <a:latin typeface="Bodoni MT Condensed" panose="02070606080606020203" pitchFamily="18" charset="0"/>
              </a:endParaRPr>
            </a:p>
          </p:txBody>
        </p:sp>
        <p:sp>
          <p:nvSpPr>
            <p:cNvPr id="157" name="Rectangle 156"/>
            <p:cNvSpPr/>
            <p:nvPr/>
          </p:nvSpPr>
          <p:spPr>
            <a:xfrm rot="13440000">
              <a:off x="2631947" y="4165441"/>
              <a:ext cx="2066756" cy="953493"/>
            </a:xfrm>
            <a:prstGeom prst="rect">
              <a:avLst/>
            </a:prstGeom>
          </p:spPr>
          <p:txBody>
            <a:bodyPr wrap="none">
              <a:prstTxWarp prst="textArchUp">
                <a:avLst>
                  <a:gd name="adj" fmla="val 9716094"/>
                </a:avLst>
              </a:prstTxWarp>
              <a:spAutoFit/>
            </a:bodyPr>
            <a:lstStyle/>
            <a:p>
              <a:pPr algn="ctr"/>
              <a:r>
                <a:rPr lang="en-US" b="1" dirty="0" smtClean="0">
                  <a:solidFill>
                    <a:sysClr val="windowText" lastClr="000000"/>
                  </a:solidFill>
                  <a:latin typeface="Bodoni MT Condensed" panose="02070606080606020203" pitchFamily="18" charset="0"/>
                </a:rPr>
                <a:t>Review - Close</a:t>
              </a:r>
              <a:endParaRPr lang="en-US" b="1" dirty="0">
                <a:solidFill>
                  <a:sysClr val="windowText" lastClr="000000"/>
                </a:solidFill>
                <a:latin typeface="Bodoni MT Condensed" panose="02070606080606020203" pitchFamily="18" charset="0"/>
              </a:endParaRPr>
            </a:p>
          </p:txBody>
        </p:sp>
        <p:sp>
          <p:nvSpPr>
            <p:cNvPr id="158" name="Rectangle 157"/>
            <p:cNvSpPr/>
            <p:nvPr/>
          </p:nvSpPr>
          <p:spPr>
            <a:xfrm rot="18780000">
              <a:off x="2832475" y="2013179"/>
              <a:ext cx="2066756" cy="1167306"/>
            </a:xfrm>
            <a:prstGeom prst="rect">
              <a:avLst/>
            </a:prstGeom>
          </p:spPr>
          <p:txBody>
            <a:bodyPr wrap="none">
              <a:prstTxWarp prst="textArchUp">
                <a:avLst>
                  <a:gd name="adj" fmla="val 9894740"/>
                </a:avLst>
              </a:prstTxWarp>
              <a:spAutoFit/>
            </a:bodyPr>
            <a:lstStyle/>
            <a:p>
              <a:pPr algn="ctr"/>
              <a:endParaRPr lang="en-US" b="1" dirty="0" smtClean="0">
                <a:solidFill>
                  <a:sysClr val="windowText" lastClr="000000"/>
                </a:solidFill>
                <a:latin typeface="Bodoni MT Condensed" panose="02070606080606020203" pitchFamily="18" charset="0"/>
              </a:endParaRPr>
            </a:p>
            <a:p>
              <a:pPr algn="ctr"/>
              <a:endParaRPr lang="en-US" b="1" dirty="0">
                <a:solidFill>
                  <a:sysClr val="windowText" lastClr="000000"/>
                </a:solidFill>
                <a:latin typeface="Bodoni MT Condensed" panose="02070606080606020203" pitchFamily="18" charset="0"/>
              </a:endParaRPr>
            </a:p>
            <a:p>
              <a:pPr algn="ctr"/>
              <a:r>
                <a:rPr lang="en-US" b="1" dirty="0" smtClean="0">
                  <a:solidFill>
                    <a:sysClr val="windowText" lastClr="000000"/>
                  </a:solidFill>
                  <a:latin typeface="Bodoni MT Condensed" panose="02070606080606020203" pitchFamily="18" charset="0"/>
                </a:rPr>
                <a:t>Review - Effectiveness Review</a:t>
              </a:r>
              <a:endParaRPr lang="en-US" b="1" dirty="0">
                <a:solidFill>
                  <a:sysClr val="windowText" lastClr="000000"/>
                </a:solidFill>
                <a:latin typeface="Bodoni MT Condensed" panose="02070606080606020203" pitchFamily="18" charset="0"/>
              </a:endParaRPr>
            </a:p>
          </p:txBody>
        </p:sp>
      </p:grpSp>
      <p:sp>
        <p:nvSpPr>
          <p:cNvPr id="159" name="TextBox 158"/>
          <p:cNvSpPr txBox="1"/>
          <p:nvPr/>
        </p:nvSpPr>
        <p:spPr>
          <a:xfrm>
            <a:off x="7080564" y="4866401"/>
            <a:ext cx="1978002" cy="1169551"/>
          </a:xfrm>
          <a:prstGeom prst="rect">
            <a:avLst/>
          </a:prstGeom>
          <a:noFill/>
        </p:spPr>
        <p:txBody>
          <a:bodyPr wrap="square" rtlCol="0" anchor="ctr">
            <a:spAutoFit/>
          </a:bodyPr>
          <a:lstStyle/>
          <a:p>
            <a:pPr marL="342900" indent="-342900">
              <a:buFont typeface="Arial" panose="020B0604020202020204" pitchFamily="34" charset="0"/>
              <a:buChar char="•"/>
            </a:pPr>
            <a:r>
              <a:rPr lang="en-US" sz="1400" b="1" dirty="0" smtClean="0">
                <a:latin typeface="Agency FB" panose="020B0503020202020204" pitchFamily="34" charset="0"/>
              </a:rPr>
              <a:t>Implement</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Execute Change Plan</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Escalate risks and delays</a:t>
            </a:r>
          </a:p>
        </p:txBody>
      </p:sp>
      <p:sp>
        <p:nvSpPr>
          <p:cNvPr id="160" name="TextBox 159"/>
          <p:cNvSpPr txBox="1"/>
          <p:nvPr/>
        </p:nvSpPr>
        <p:spPr>
          <a:xfrm>
            <a:off x="142940" y="3818861"/>
            <a:ext cx="1978002" cy="1384995"/>
          </a:xfrm>
          <a:prstGeom prst="rect">
            <a:avLst/>
          </a:prstGeom>
          <a:noFill/>
        </p:spPr>
        <p:txBody>
          <a:bodyPr wrap="square" rtlCol="0" anchor="ctr">
            <a:spAutoFit/>
          </a:bodyPr>
          <a:lstStyle/>
          <a:p>
            <a:pPr marL="342900" indent="-342900">
              <a:buFont typeface="Arial" panose="020B0604020202020204" pitchFamily="34" charset="0"/>
              <a:buChar char="•"/>
            </a:pPr>
            <a:r>
              <a:rPr lang="en-US" sz="1400" b="1" dirty="0" smtClean="0">
                <a:latin typeface="Agency FB" panose="020B0503020202020204" pitchFamily="34" charset="0"/>
              </a:rPr>
              <a:t>Close</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Ensure Change Plan executed</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Escalate unaddressed risks</a:t>
            </a:r>
          </a:p>
        </p:txBody>
      </p:sp>
      <p:sp>
        <p:nvSpPr>
          <p:cNvPr id="161" name="TextBox 160"/>
          <p:cNvSpPr txBox="1"/>
          <p:nvPr/>
        </p:nvSpPr>
        <p:spPr>
          <a:xfrm>
            <a:off x="841398" y="1235587"/>
            <a:ext cx="1978002" cy="738664"/>
          </a:xfrm>
          <a:prstGeom prst="rect">
            <a:avLst/>
          </a:prstGeom>
          <a:noFill/>
        </p:spPr>
        <p:txBody>
          <a:bodyPr wrap="square" rtlCol="0" anchor="ctr">
            <a:spAutoFit/>
          </a:bodyPr>
          <a:lstStyle/>
          <a:p>
            <a:pPr marL="342900" indent="-342900">
              <a:buFont typeface="Arial" panose="020B0604020202020204" pitchFamily="34" charset="0"/>
              <a:buChar char="•"/>
            </a:pPr>
            <a:r>
              <a:rPr lang="en-US" sz="1400" b="1" dirty="0" smtClean="0">
                <a:latin typeface="Agency FB" panose="020B0503020202020204" pitchFamily="34" charset="0"/>
              </a:rPr>
              <a:t>Effectiveness Review</a:t>
            </a:r>
          </a:p>
          <a:p>
            <a:pPr marL="800100" lvl="1" indent="-342900">
              <a:buFont typeface="Arial" panose="020B0604020202020204" pitchFamily="34" charset="0"/>
              <a:buChar char="•"/>
            </a:pPr>
            <a:r>
              <a:rPr lang="en-US" sz="1400" b="1" dirty="0" smtClean="0">
                <a:solidFill>
                  <a:schemeClr val="bg2">
                    <a:lumMod val="50000"/>
                  </a:schemeClr>
                </a:solidFill>
                <a:latin typeface="Agency FB" panose="020B0503020202020204" pitchFamily="34" charset="0"/>
              </a:rPr>
              <a:t>Evaluate Effectiveness</a:t>
            </a:r>
          </a:p>
        </p:txBody>
      </p:sp>
      <p:sp>
        <p:nvSpPr>
          <p:cNvPr id="57" name="TextBox 56"/>
          <p:cNvSpPr txBox="1"/>
          <p:nvPr/>
        </p:nvSpPr>
        <p:spPr>
          <a:xfrm>
            <a:off x="7518376" y="2875503"/>
            <a:ext cx="1978002" cy="523220"/>
          </a:xfrm>
          <a:prstGeom prst="rect">
            <a:avLst/>
          </a:prstGeom>
          <a:noFill/>
        </p:spPr>
        <p:txBody>
          <a:bodyPr wrap="square" rtlCol="0" anchor="ctr">
            <a:spAutoFit/>
          </a:bodyPr>
          <a:lstStyle/>
          <a:p>
            <a:r>
              <a:rPr lang="en-US" sz="1400" b="1" dirty="0" smtClean="0">
                <a:latin typeface="Agency FB" panose="020B0503020202020204" pitchFamily="34" charset="0"/>
              </a:rPr>
              <a:t>Identify a training </a:t>
            </a:r>
          </a:p>
          <a:p>
            <a:r>
              <a:rPr lang="en-US" sz="1400" b="1" dirty="0" smtClean="0">
                <a:latin typeface="Agency FB" panose="020B0503020202020204" pitchFamily="34" charset="0"/>
              </a:rPr>
              <a:t>strategy</a:t>
            </a:r>
            <a:endParaRPr lang="en-US" sz="1400" b="1" dirty="0">
              <a:solidFill>
                <a:schemeClr val="bg2">
                  <a:lumMod val="50000"/>
                </a:schemeClr>
              </a:solidFill>
              <a:latin typeface="Agency FB" panose="020B0503020202020204" pitchFamily="34" charset="0"/>
            </a:endParaRPr>
          </a:p>
        </p:txBody>
      </p:sp>
      <p:sp>
        <p:nvSpPr>
          <p:cNvPr id="58" name="TextBox 57"/>
          <p:cNvSpPr txBox="1"/>
          <p:nvPr/>
        </p:nvSpPr>
        <p:spPr>
          <a:xfrm>
            <a:off x="6757657" y="6148008"/>
            <a:ext cx="1978002" cy="307777"/>
          </a:xfrm>
          <a:prstGeom prst="rect">
            <a:avLst/>
          </a:prstGeom>
          <a:noFill/>
        </p:spPr>
        <p:txBody>
          <a:bodyPr wrap="square" rtlCol="0" anchor="ctr">
            <a:spAutoFit/>
          </a:bodyPr>
          <a:lstStyle/>
          <a:p>
            <a:r>
              <a:rPr lang="en-US" sz="1400" b="1" dirty="0" smtClean="0">
                <a:latin typeface="Agency FB" panose="020B0503020202020204" pitchFamily="34" charset="0"/>
              </a:rPr>
              <a:t>Develop and provide training</a:t>
            </a:r>
            <a:endParaRPr lang="en-US" sz="1400" b="1" dirty="0">
              <a:solidFill>
                <a:schemeClr val="bg2">
                  <a:lumMod val="50000"/>
                </a:schemeClr>
              </a:solidFill>
              <a:latin typeface="Agency FB" panose="020B0503020202020204" pitchFamily="34" charset="0"/>
            </a:endParaRPr>
          </a:p>
        </p:txBody>
      </p:sp>
      <p:sp>
        <p:nvSpPr>
          <p:cNvPr id="59" name="TextBox 58"/>
          <p:cNvSpPr txBox="1"/>
          <p:nvPr/>
        </p:nvSpPr>
        <p:spPr>
          <a:xfrm>
            <a:off x="685800" y="5231493"/>
            <a:ext cx="1978002" cy="307777"/>
          </a:xfrm>
          <a:prstGeom prst="rect">
            <a:avLst/>
          </a:prstGeom>
          <a:noFill/>
        </p:spPr>
        <p:txBody>
          <a:bodyPr wrap="square" rtlCol="0" anchor="ctr">
            <a:spAutoFit/>
          </a:bodyPr>
          <a:lstStyle/>
          <a:p>
            <a:r>
              <a:rPr lang="en-US" sz="1400" b="1" dirty="0" smtClean="0">
                <a:latin typeface="Agency FB" panose="020B0503020202020204" pitchFamily="34" charset="0"/>
              </a:rPr>
              <a:t>Confirm training</a:t>
            </a:r>
            <a:endParaRPr lang="en-US" sz="1400" b="1" dirty="0">
              <a:solidFill>
                <a:schemeClr val="bg2">
                  <a:lumMod val="50000"/>
                </a:schemeClr>
              </a:solidFill>
              <a:latin typeface="Agency FB" panose="020B0503020202020204" pitchFamily="34" charset="0"/>
            </a:endParaRPr>
          </a:p>
        </p:txBody>
      </p:sp>
      <p:sp>
        <p:nvSpPr>
          <p:cNvPr id="60" name="TextBox 59"/>
          <p:cNvSpPr txBox="1"/>
          <p:nvPr/>
        </p:nvSpPr>
        <p:spPr>
          <a:xfrm>
            <a:off x="228600" y="2162201"/>
            <a:ext cx="1978002" cy="523220"/>
          </a:xfrm>
          <a:prstGeom prst="rect">
            <a:avLst/>
          </a:prstGeom>
          <a:noFill/>
        </p:spPr>
        <p:txBody>
          <a:bodyPr wrap="square" rtlCol="0" anchor="ctr">
            <a:spAutoFit/>
          </a:bodyPr>
          <a:lstStyle/>
          <a:p>
            <a:r>
              <a:rPr lang="en-US" sz="1400" b="1" dirty="0" smtClean="0">
                <a:latin typeface="Agency FB" panose="020B0503020202020204" pitchFamily="34" charset="0"/>
              </a:rPr>
              <a:t>Evaluate impact and effectiveness of training</a:t>
            </a:r>
            <a:endParaRPr lang="en-US" sz="1400" b="1" dirty="0">
              <a:solidFill>
                <a:schemeClr val="bg2">
                  <a:lumMod val="50000"/>
                </a:schemeClr>
              </a:solidFill>
              <a:latin typeface="Agency FB" panose="020B0503020202020204" pitchFamily="34" charset="0"/>
            </a:endParaRPr>
          </a:p>
        </p:txBody>
      </p:sp>
    </p:spTree>
    <p:extLst>
      <p:ext uri="{BB962C8B-B14F-4D97-AF65-F5344CB8AC3E}">
        <p14:creationId xmlns:p14="http://schemas.microsoft.com/office/powerpoint/2010/main" val="469896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People</a:t>
            </a:r>
            <a:endParaRPr lang="en-US" sz="4000" dirty="0"/>
          </a:p>
        </p:txBody>
      </p:sp>
      <p:sp>
        <p:nvSpPr>
          <p:cNvPr id="3" name="Rectangle 44"/>
          <p:cNvSpPr txBox="1">
            <a:spLocks/>
          </p:cNvSpPr>
          <p:nvPr/>
        </p:nvSpPr>
        <p:spPr bwMode="auto">
          <a:xfrm>
            <a:off x="2768599" y="711201"/>
            <a:ext cx="609282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2600" dirty="0" smtClean="0"/>
              <a:t>Time taken to accept the change depends on the input required</a:t>
            </a:r>
          </a:p>
        </p:txBody>
      </p:sp>
      <p:sp>
        <p:nvSpPr>
          <p:cNvPr id="4" name="Text Box 66"/>
          <p:cNvSpPr txBox="1">
            <a:spLocks noChangeArrowheads="1"/>
          </p:cNvSpPr>
          <p:nvPr/>
        </p:nvSpPr>
        <p:spPr bwMode="auto">
          <a:xfrm>
            <a:off x="7389812" y="2151063"/>
            <a:ext cx="1800225" cy="307777"/>
          </a:xfrm>
          <a:prstGeom prst="rect">
            <a:avLst/>
          </a:prstGeom>
          <a:noFill/>
          <a:ln w="9525" algn="ctr">
            <a:noFill/>
            <a:miter lim="800000"/>
            <a:headEnd/>
            <a:tailEnd/>
          </a:ln>
          <a:effectLst/>
        </p:spPr>
        <p:txBody>
          <a:bodyPr>
            <a:spAutoFit/>
          </a:bodyPr>
          <a:lstStyle/>
          <a:p>
            <a:pPr algn="ctr">
              <a:spcBef>
                <a:spcPct val="15000"/>
              </a:spcBef>
              <a:defRPr/>
            </a:pPr>
            <a:r>
              <a:rPr lang="en-GB" sz="1400" b="1">
                <a:solidFill>
                  <a:srgbClr val="008000"/>
                </a:solidFill>
                <a:effectLst>
                  <a:outerShdw blurRad="38100" dist="38100" dir="2700000" algn="tl">
                    <a:srgbClr val="C0C0C0"/>
                  </a:outerShdw>
                </a:effectLst>
              </a:rPr>
              <a:t>Integration  </a:t>
            </a:r>
          </a:p>
        </p:txBody>
      </p:sp>
      <p:sp>
        <p:nvSpPr>
          <p:cNvPr id="5" name="Line 52"/>
          <p:cNvSpPr>
            <a:spLocks noChangeShapeType="1"/>
          </p:cNvSpPr>
          <p:nvPr/>
        </p:nvSpPr>
        <p:spPr bwMode="auto">
          <a:xfrm>
            <a:off x="1225550" y="4100513"/>
            <a:ext cx="70532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 name="Line 53"/>
          <p:cNvSpPr>
            <a:spLocks noChangeShapeType="1"/>
          </p:cNvSpPr>
          <p:nvPr/>
        </p:nvSpPr>
        <p:spPr bwMode="auto">
          <a:xfrm flipV="1">
            <a:off x="4711700" y="2044701"/>
            <a:ext cx="0" cy="38242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Text Box 54"/>
          <p:cNvSpPr txBox="1">
            <a:spLocks noChangeArrowheads="1"/>
          </p:cNvSpPr>
          <p:nvPr/>
        </p:nvSpPr>
        <p:spPr bwMode="auto">
          <a:xfrm>
            <a:off x="3910012" y="1792288"/>
            <a:ext cx="1603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50000"/>
              </a:spcBef>
              <a:buClrTx/>
              <a:buSzTx/>
              <a:buFontTx/>
              <a:buNone/>
            </a:pPr>
            <a:r>
              <a:rPr lang="en-GB" altLang="en-US" sz="1400" b="1"/>
              <a:t>Exterior </a:t>
            </a:r>
          </a:p>
        </p:txBody>
      </p:sp>
      <p:sp>
        <p:nvSpPr>
          <p:cNvPr id="8" name="Text Box 55"/>
          <p:cNvSpPr txBox="1">
            <a:spLocks noChangeArrowheads="1"/>
          </p:cNvSpPr>
          <p:nvPr/>
        </p:nvSpPr>
        <p:spPr bwMode="auto">
          <a:xfrm>
            <a:off x="3910012" y="5932488"/>
            <a:ext cx="1603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50000"/>
              </a:spcBef>
              <a:buClrTx/>
              <a:buSzTx/>
              <a:buFontTx/>
              <a:buNone/>
            </a:pPr>
            <a:r>
              <a:rPr lang="en-GB" altLang="en-US" sz="1400" b="1"/>
              <a:t>Interior  </a:t>
            </a:r>
          </a:p>
        </p:txBody>
      </p:sp>
      <p:sp>
        <p:nvSpPr>
          <p:cNvPr id="9" name="Text Box 56"/>
          <p:cNvSpPr txBox="1">
            <a:spLocks noChangeArrowheads="1"/>
          </p:cNvSpPr>
          <p:nvPr/>
        </p:nvSpPr>
        <p:spPr bwMode="auto">
          <a:xfrm>
            <a:off x="7775575" y="4175126"/>
            <a:ext cx="7842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r" eaLnBrk="1" hangingPunct="1">
              <a:spcBef>
                <a:spcPct val="50000"/>
              </a:spcBef>
              <a:buClrTx/>
              <a:buSzTx/>
              <a:buFontTx/>
              <a:buNone/>
            </a:pPr>
            <a:r>
              <a:rPr lang="en-GB" altLang="en-US" sz="1400" i="1"/>
              <a:t>Time </a:t>
            </a:r>
          </a:p>
        </p:txBody>
      </p:sp>
      <p:sp>
        <p:nvSpPr>
          <p:cNvPr id="10" name="Freeform 59"/>
          <p:cNvSpPr>
            <a:spLocks/>
          </p:cNvSpPr>
          <p:nvPr/>
        </p:nvSpPr>
        <p:spPr bwMode="auto">
          <a:xfrm>
            <a:off x="1184275" y="2646363"/>
            <a:ext cx="3527425" cy="2646363"/>
          </a:xfrm>
          <a:custGeom>
            <a:avLst/>
            <a:gdLst>
              <a:gd name="T0" fmla="*/ 0 w 2495"/>
              <a:gd name="T1" fmla="*/ 2147483647 h 2079"/>
              <a:gd name="T2" fmla="*/ 2147483647 w 2495"/>
              <a:gd name="T3" fmla="*/ 2147483647 h 2079"/>
              <a:gd name="T4" fmla="*/ 2147483647 w 2495"/>
              <a:gd name="T5" fmla="*/ 2147483647 h 2079"/>
              <a:gd name="T6" fmla="*/ 2147483647 w 2495"/>
              <a:gd name="T7" fmla="*/ 2147483647 h 2079"/>
              <a:gd name="T8" fmla="*/ 2147483647 w 2495"/>
              <a:gd name="T9" fmla="*/ 2147483647 h 2079"/>
              <a:gd name="T10" fmla="*/ 0 60000 65536"/>
              <a:gd name="T11" fmla="*/ 0 60000 65536"/>
              <a:gd name="T12" fmla="*/ 0 60000 65536"/>
              <a:gd name="T13" fmla="*/ 0 60000 65536"/>
              <a:gd name="T14" fmla="*/ 0 60000 65536"/>
              <a:gd name="T15" fmla="*/ 0 w 2495"/>
              <a:gd name="T16" fmla="*/ 0 h 2079"/>
              <a:gd name="T17" fmla="*/ 2495 w 2495"/>
              <a:gd name="T18" fmla="*/ 2079 h 2079"/>
            </a:gdLst>
            <a:ahLst/>
            <a:cxnLst>
              <a:cxn ang="T10">
                <a:pos x="T0" y="T1"/>
              </a:cxn>
              <a:cxn ang="T11">
                <a:pos x="T2" y="T3"/>
              </a:cxn>
              <a:cxn ang="T12">
                <a:pos x="T4" y="T5"/>
              </a:cxn>
              <a:cxn ang="T13">
                <a:pos x="T6" y="T7"/>
              </a:cxn>
              <a:cxn ang="T14">
                <a:pos x="T8" y="T9"/>
              </a:cxn>
            </a:cxnLst>
            <a:rect l="T15" t="T16" r="T17" b="T18"/>
            <a:pathLst>
              <a:path w="2495" h="2079">
                <a:moveTo>
                  <a:pt x="0" y="38"/>
                </a:moveTo>
                <a:cubicBezTo>
                  <a:pt x="182" y="19"/>
                  <a:pt x="364" y="0"/>
                  <a:pt x="567" y="179"/>
                </a:cubicBezTo>
                <a:cubicBezTo>
                  <a:pt x="770" y="358"/>
                  <a:pt x="1002" y="836"/>
                  <a:pt x="1219" y="1115"/>
                </a:cubicBezTo>
                <a:cubicBezTo>
                  <a:pt x="1436" y="1394"/>
                  <a:pt x="1658" y="1691"/>
                  <a:pt x="1871" y="1852"/>
                </a:cubicBezTo>
                <a:cubicBezTo>
                  <a:pt x="2084" y="2013"/>
                  <a:pt x="2289" y="2046"/>
                  <a:pt x="2495" y="2079"/>
                </a:cubicBezTo>
              </a:path>
            </a:pathLst>
          </a:custGeom>
          <a:noFill/>
          <a:ln w="76200" cmpd="sng">
            <a:solidFill>
              <a:srgbClr val="2461A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Freeform 60"/>
          <p:cNvSpPr>
            <a:spLocks/>
          </p:cNvSpPr>
          <p:nvPr/>
        </p:nvSpPr>
        <p:spPr bwMode="auto">
          <a:xfrm flipH="1">
            <a:off x="4711700" y="2646363"/>
            <a:ext cx="3527425" cy="2646363"/>
          </a:xfrm>
          <a:custGeom>
            <a:avLst/>
            <a:gdLst>
              <a:gd name="T0" fmla="*/ 0 w 2495"/>
              <a:gd name="T1" fmla="*/ 2147483647 h 2079"/>
              <a:gd name="T2" fmla="*/ 2147483647 w 2495"/>
              <a:gd name="T3" fmla="*/ 2147483647 h 2079"/>
              <a:gd name="T4" fmla="*/ 2147483647 w 2495"/>
              <a:gd name="T5" fmla="*/ 2147483647 h 2079"/>
              <a:gd name="T6" fmla="*/ 2147483647 w 2495"/>
              <a:gd name="T7" fmla="*/ 2147483647 h 2079"/>
              <a:gd name="T8" fmla="*/ 2147483647 w 2495"/>
              <a:gd name="T9" fmla="*/ 2147483647 h 2079"/>
              <a:gd name="T10" fmla="*/ 0 60000 65536"/>
              <a:gd name="T11" fmla="*/ 0 60000 65536"/>
              <a:gd name="T12" fmla="*/ 0 60000 65536"/>
              <a:gd name="T13" fmla="*/ 0 60000 65536"/>
              <a:gd name="T14" fmla="*/ 0 60000 65536"/>
              <a:gd name="T15" fmla="*/ 0 w 2495"/>
              <a:gd name="T16" fmla="*/ 0 h 2079"/>
              <a:gd name="T17" fmla="*/ 2495 w 2495"/>
              <a:gd name="T18" fmla="*/ 2079 h 2079"/>
            </a:gdLst>
            <a:ahLst/>
            <a:cxnLst>
              <a:cxn ang="T10">
                <a:pos x="T0" y="T1"/>
              </a:cxn>
              <a:cxn ang="T11">
                <a:pos x="T2" y="T3"/>
              </a:cxn>
              <a:cxn ang="T12">
                <a:pos x="T4" y="T5"/>
              </a:cxn>
              <a:cxn ang="T13">
                <a:pos x="T6" y="T7"/>
              </a:cxn>
              <a:cxn ang="T14">
                <a:pos x="T8" y="T9"/>
              </a:cxn>
            </a:cxnLst>
            <a:rect l="T15" t="T16" r="T17" b="T18"/>
            <a:pathLst>
              <a:path w="2495" h="2079">
                <a:moveTo>
                  <a:pt x="0" y="38"/>
                </a:moveTo>
                <a:cubicBezTo>
                  <a:pt x="182" y="19"/>
                  <a:pt x="364" y="0"/>
                  <a:pt x="567" y="179"/>
                </a:cubicBezTo>
                <a:cubicBezTo>
                  <a:pt x="770" y="358"/>
                  <a:pt x="1002" y="836"/>
                  <a:pt x="1219" y="1115"/>
                </a:cubicBezTo>
                <a:cubicBezTo>
                  <a:pt x="1436" y="1394"/>
                  <a:pt x="1658" y="1691"/>
                  <a:pt x="1871" y="1852"/>
                </a:cubicBezTo>
                <a:cubicBezTo>
                  <a:pt x="2084" y="2013"/>
                  <a:pt x="2289" y="2046"/>
                  <a:pt x="2495" y="2079"/>
                </a:cubicBezTo>
              </a:path>
            </a:pathLst>
          </a:custGeom>
          <a:noFill/>
          <a:ln w="76200" cmpd="sng">
            <a:solidFill>
              <a:srgbClr val="2461A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Text Box 61"/>
          <p:cNvSpPr txBox="1">
            <a:spLocks noChangeArrowheads="1"/>
          </p:cNvSpPr>
          <p:nvPr/>
        </p:nvSpPr>
        <p:spPr bwMode="auto">
          <a:xfrm>
            <a:off x="2106612" y="2152651"/>
            <a:ext cx="1603375" cy="30777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400">
                <a:solidFill>
                  <a:schemeClr val="bg1"/>
                </a:solidFill>
                <a:effectLst>
                  <a:outerShdw blurRad="38100" dist="38100" dir="2700000" algn="tl">
                    <a:srgbClr val="000000"/>
                  </a:outerShdw>
                </a:effectLst>
              </a:rPr>
              <a:t>Refusal - Rejection</a:t>
            </a:r>
          </a:p>
        </p:txBody>
      </p:sp>
      <p:sp>
        <p:nvSpPr>
          <p:cNvPr id="13" name="Text Box 62"/>
          <p:cNvSpPr txBox="1">
            <a:spLocks noChangeArrowheads="1"/>
          </p:cNvSpPr>
          <p:nvPr/>
        </p:nvSpPr>
        <p:spPr bwMode="auto">
          <a:xfrm>
            <a:off x="5594350" y="2152651"/>
            <a:ext cx="1603375" cy="30777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400" dirty="0">
                <a:solidFill>
                  <a:schemeClr val="bg1"/>
                </a:solidFill>
                <a:effectLst>
                  <a:outerShdw blurRad="38100" dist="38100" dir="2700000" algn="tl">
                    <a:srgbClr val="000000"/>
                  </a:outerShdw>
                </a:effectLst>
              </a:rPr>
              <a:t>Commitment </a:t>
            </a:r>
          </a:p>
        </p:txBody>
      </p:sp>
      <p:sp>
        <p:nvSpPr>
          <p:cNvPr id="14" name="Text Box 63"/>
          <p:cNvSpPr txBox="1">
            <a:spLocks noChangeArrowheads="1"/>
          </p:cNvSpPr>
          <p:nvPr/>
        </p:nvSpPr>
        <p:spPr bwMode="auto">
          <a:xfrm>
            <a:off x="5594350" y="5659438"/>
            <a:ext cx="1603375" cy="30777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400">
                <a:solidFill>
                  <a:schemeClr val="bg1"/>
                </a:solidFill>
                <a:effectLst>
                  <a:outerShdw blurRad="38100" dist="38100" dir="2700000" algn="tl">
                    <a:srgbClr val="000000"/>
                  </a:outerShdw>
                </a:effectLst>
              </a:rPr>
              <a:t>Exploration </a:t>
            </a:r>
          </a:p>
        </p:txBody>
      </p:sp>
      <p:sp>
        <p:nvSpPr>
          <p:cNvPr id="15" name="Text Box 64"/>
          <p:cNvSpPr txBox="1">
            <a:spLocks noChangeArrowheads="1"/>
          </p:cNvSpPr>
          <p:nvPr/>
        </p:nvSpPr>
        <p:spPr bwMode="auto">
          <a:xfrm>
            <a:off x="2106612" y="5659438"/>
            <a:ext cx="1603375" cy="30777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400">
                <a:solidFill>
                  <a:schemeClr val="bg1"/>
                </a:solidFill>
                <a:effectLst>
                  <a:outerShdw blurRad="38100" dist="38100" dir="2700000" algn="tl">
                    <a:srgbClr val="000000"/>
                  </a:outerShdw>
                </a:effectLst>
              </a:rPr>
              <a:t>Resistance  </a:t>
            </a:r>
          </a:p>
        </p:txBody>
      </p:sp>
      <p:sp>
        <p:nvSpPr>
          <p:cNvPr id="16" name="Text Box 65"/>
          <p:cNvSpPr txBox="1">
            <a:spLocks noChangeArrowheads="1"/>
          </p:cNvSpPr>
          <p:nvPr/>
        </p:nvSpPr>
        <p:spPr bwMode="auto">
          <a:xfrm>
            <a:off x="863600" y="2368551"/>
            <a:ext cx="1603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eaLnBrk="1" hangingPunct="1">
              <a:spcBef>
                <a:spcPct val="50000"/>
              </a:spcBef>
              <a:buClrTx/>
              <a:buSzTx/>
              <a:buFontTx/>
              <a:buNone/>
            </a:pPr>
            <a:r>
              <a:rPr lang="en-GB" altLang="en-US" sz="1400" b="1" i="1" dirty="0">
                <a:solidFill>
                  <a:srgbClr val="2461A5"/>
                </a:solidFill>
              </a:rPr>
              <a:t>Change  </a:t>
            </a:r>
          </a:p>
        </p:txBody>
      </p:sp>
      <p:sp>
        <p:nvSpPr>
          <p:cNvPr id="17" name="Text Box 67"/>
          <p:cNvSpPr txBox="1">
            <a:spLocks noChangeArrowheads="1"/>
          </p:cNvSpPr>
          <p:nvPr/>
        </p:nvSpPr>
        <p:spPr bwMode="auto">
          <a:xfrm>
            <a:off x="2187575" y="2622551"/>
            <a:ext cx="963612" cy="307777"/>
          </a:xfrm>
          <a:prstGeom prst="rect">
            <a:avLst/>
          </a:prstGeom>
          <a:noFill/>
          <a:ln w="9525">
            <a:noFill/>
            <a:miter lim="800000"/>
            <a:headEnd/>
            <a:tailEnd/>
          </a:ln>
          <a:effectLst/>
        </p:spPr>
        <p:txBody>
          <a:bodyPr>
            <a:spAutoFit/>
          </a:bodyPr>
          <a:lstStyle/>
          <a:p>
            <a:pPr>
              <a:spcBef>
                <a:spcPct val="50000"/>
              </a:spcBef>
              <a:defRPr/>
            </a:pPr>
            <a:r>
              <a:rPr lang="en-GB" sz="1400" b="1" dirty="0">
                <a:solidFill>
                  <a:srgbClr val="E68900"/>
                </a:solidFill>
                <a:effectLst>
                  <a:outerShdw blurRad="38100" dist="38100" dir="2700000" algn="tl">
                    <a:srgbClr val="C0C0C0"/>
                  </a:outerShdw>
                </a:effectLst>
              </a:rPr>
              <a:t>Shock  </a:t>
            </a:r>
          </a:p>
        </p:txBody>
      </p:sp>
      <p:sp>
        <p:nvSpPr>
          <p:cNvPr id="18" name="Text Box 68"/>
          <p:cNvSpPr txBox="1">
            <a:spLocks noChangeArrowheads="1"/>
          </p:cNvSpPr>
          <p:nvPr/>
        </p:nvSpPr>
        <p:spPr bwMode="auto">
          <a:xfrm>
            <a:off x="2627312" y="3090863"/>
            <a:ext cx="965200" cy="307777"/>
          </a:xfrm>
          <a:prstGeom prst="rect">
            <a:avLst/>
          </a:prstGeom>
          <a:noFill/>
          <a:ln w="9525">
            <a:noFill/>
            <a:miter lim="800000"/>
            <a:headEnd/>
            <a:tailEnd/>
          </a:ln>
          <a:effectLst/>
        </p:spPr>
        <p:txBody>
          <a:bodyPr>
            <a:spAutoFit/>
          </a:bodyPr>
          <a:lstStyle/>
          <a:p>
            <a:pPr>
              <a:spcBef>
                <a:spcPct val="50000"/>
              </a:spcBef>
              <a:defRPr/>
            </a:pPr>
            <a:r>
              <a:rPr lang="en-GB" sz="1400" b="1" dirty="0">
                <a:solidFill>
                  <a:srgbClr val="E68900"/>
                </a:solidFill>
                <a:effectLst>
                  <a:outerShdw blurRad="38100" dist="38100" dir="2700000" algn="tl">
                    <a:srgbClr val="C0C0C0"/>
                  </a:outerShdw>
                </a:effectLst>
              </a:rPr>
              <a:t>Denial   </a:t>
            </a:r>
          </a:p>
        </p:txBody>
      </p:sp>
      <p:sp>
        <p:nvSpPr>
          <p:cNvPr id="19" name="Text Box 69"/>
          <p:cNvSpPr txBox="1">
            <a:spLocks noChangeArrowheads="1"/>
          </p:cNvSpPr>
          <p:nvPr/>
        </p:nvSpPr>
        <p:spPr bwMode="auto">
          <a:xfrm>
            <a:off x="2868612" y="3270251"/>
            <a:ext cx="962025" cy="307777"/>
          </a:xfrm>
          <a:prstGeom prst="rect">
            <a:avLst/>
          </a:prstGeom>
          <a:noFill/>
          <a:ln w="9525">
            <a:noFill/>
            <a:miter lim="800000"/>
            <a:headEnd/>
            <a:tailEnd/>
          </a:ln>
          <a:effectLst/>
        </p:spPr>
        <p:txBody>
          <a:bodyPr>
            <a:spAutoFit/>
          </a:bodyPr>
          <a:lstStyle/>
          <a:p>
            <a:pPr>
              <a:spcBef>
                <a:spcPct val="50000"/>
              </a:spcBef>
              <a:defRPr/>
            </a:pPr>
            <a:r>
              <a:rPr lang="en-GB" sz="1400" b="1">
                <a:solidFill>
                  <a:srgbClr val="E68900"/>
                </a:solidFill>
                <a:effectLst>
                  <a:outerShdw blurRad="38100" dist="38100" dir="2700000" algn="tl">
                    <a:srgbClr val="C0C0C0"/>
                  </a:outerShdw>
                </a:effectLst>
              </a:rPr>
              <a:t>Anger  </a:t>
            </a:r>
          </a:p>
        </p:txBody>
      </p:sp>
      <p:sp>
        <p:nvSpPr>
          <p:cNvPr id="20" name="Text Box 70"/>
          <p:cNvSpPr txBox="1">
            <a:spLocks noChangeArrowheads="1"/>
          </p:cNvSpPr>
          <p:nvPr/>
        </p:nvSpPr>
        <p:spPr bwMode="auto">
          <a:xfrm>
            <a:off x="3349625" y="3811588"/>
            <a:ext cx="963612" cy="307777"/>
          </a:xfrm>
          <a:prstGeom prst="rect">
            <a:avLst/>
          </a:prstGeom>
          <a:noFill/>
          <a:ln w="9525">
            <a:noFill/>
            <a:miter lim="800000"/>
            <a:headEnd/>
            <a:tailEnd/>
          </a:ln>
          <a:effectLst/>
        </p:spPr>
        <p:txBody>
          <a:bodyPr>
            <a:spAutoFit/>
          </a:bodyPr>
          <a:lstStyle/>
          <a:p>
            <a:pPr algn="ctr">
              <a:spcBef>
                <a:spcPct val="50000"/>
              </a:spcBef>
              <a:defRPr/>
            </a:pPr>
            <a:r>
              <a:rPr lang="en-GB" sz="1400" b="1">
                <a:solidFill>
                  <a:srgbClr val="E68900"/>
                </a:solidFill>
                <a:effectLst>
                  <a:outerShdw blurRad="38100" dist="38100" dir="2700000" algn="tl">
                    <a:srgbClr val="C0C0C0"/>
                  </a:outerShdw>
                </a:effectLst>
              </a:rPr>
              <a:t>Fear   </a:t>
            </a:r>
          </a:p>
        </p:txBody>
      </p:sp>
      <p:sp>
        <p:nvSpPr>
          <p:cNvPr id="21" name="Text Box 71"/>
          <p:cNvSpPr txBox="1">
            <a:spLocks noChangeArrowheads="1"/>
          </p:cNvSpPr>
          <p:nvPr/>
        </p:nvSpPr>
        <p:spPr bwMode="auto">
          <a:xfrm>
            <a:off x="3268662" y="4281488"/>
            <a:ext cx="1482725" cy="738664"/>
          </a:xfrm>
          <a:prstGeom prst="rect">
            <a:avLst/>
          </a:prstGeom>
          <a:noFill/>
          <a:ln w="9525">
            <a:noFill/>
            <a:miter lim="800000"/>
            <a:headEnd/>
            <a:tailEnd/>
          </a:ln>
          <a:effectLst/>
        </p:spPr>
        <p:txBody>
          <a:bodyPr>
            <a:spAutoFit/>
          </a:bodyPr>
          <a:lstStyle/>
          <a:p>
            <a:pPr algn="ctr">
              <a:spcBef>
                <a:spcPct val="50000"/>
              </a:spcBef>
              <a:defRPr/>
            </a:pPr>
            <a:r>
              <a:rPr lang="en-GB" sz="1400" b="1">
                <a:solidFill>
                  <a:srgbClr val="E68900"/>
                </a:solidFill>
                <a:effectLst>
                  <a:prstShdw prst="shdw14" dist="35921" dir="2700000">
                    <a:scrgbClr r="0" g="0" b="0">
                      <a:alpha val="43000"/>
                    </a:scrgbClr>
                  </a:prstShdw>
                </a:effectLst>
              </a:rPr>
              <a:t>Negotiation </a:t>
            </a:r>
            <a:r>
              <a:rPr lang="en-GB" sz="1400">
                <a:solidFill>
                  <a:srgbClr val="E68900"/>
                </a:solidFill>
              </a:rPr>
              <a:t>(protection strategies</a:t>
            </a:r>
            <a:r>
              <a:rPr lang="en-GB" sz="1400" b="1">
                <a:solidFill>
                  <a:srgbClr val="E68900"/>
                </a:solidFill>
                <a:effectLst>
                  <a:outerShdw blurRad="38100" dist="38100" dir="2700000" algn="tl">
                    <a:srgbClr val="C0C0C0"/>
                  </a:outerShdw>
                </a:effectLst>
              </a:rPr>
              <a:t>)</a:t>
            </a:r>
          </a:p>
        </p:txBody>
      </p:sp>
      <p:sp>
        <p:nvSpPr>
          <p:cNvPr id="22" name="Text Box 72"/>
          <p:cNvSpPr txBox="1">
            <a:spLocks noChangeArrowheads="1"/>
          </p:cNvSpPr>
          <p:nvPr/>
        </p:nvSpPr>
        <p:spPr bwMode="auto">
          <a:xfrm>
            <a:off x="4672012" y="4208463"/>
            <a:ext cx="1482725" cy="641714"/>
          </a:xfrm>
          <a:prstGeom prst="rect">
            <a:avLst/>
          </a:prstGeom>
          <a:noFill/>
          <a:ln w="9525">
            <a:noFill/>
            <a:miter lim="800000"/>
            <a:headEnd/>
            <a:tailEnd/>
          </a:ln>
          <a:effectLst/>
        </p:spPr>
        <p:txBody>
          <a:bodyPr>
            <a:spAutoFit/>
          </a:bodyPr>
          <a:lstStyle/>
          <a:p>
            <a:pPr algn="ctr">
              <a:lnSpc>
                <a:spcPct val="80000"/>
              </a:lnSpc>
              <a:spcBef>
                <a:spcPct val="15000"/>
              </a:spcBef>
              <a:defRPr/>
            </a:pPr>
            <a:r>
              <a:rPr lang="en-GB" sz="1400" b="1">
                <a:solidFill>
                  <a:srgbClr val="008000"/>
                </a:solidFill>
                <a:effectLst>
                  <a:outerShdw blurRad="38100" dist="38100" dir="2700000" algn="tl">
                    <a:srgbClr val="C0C0C0"/>
                  </a:outerShdw>
                </a:effectLst>
              </a:rPr>
              <a:t>Exploration</a:t>
            </a:r>
          </a:p>
          <a:p>
            <a:pPr algn="ctr">
              <a:lnSpc>
                <a:spcPct val="80000"/>
              </a:lnSpc>
              <a:spcBef>
                <a:spcPct val="15000"/>
              </a:spcBef>
              <a:defRPr/>
            </a:pPr>
            <a:r>
              <a:rPr lang="en-GB" sz="1400" b="1">
                <a:solidFill>
                  <a:srgbClr val="008000"/>
                </a:solidFill>
                <a:effectLst>
                  <a:outerShdw blurRad="38100" dist="38100" dir="2700000" algn="tl">
                    <a:srgbClr val="C0C0C0"/>
                  </a:outerShdw>
                </a:effectLst>
              </a:rPr>
              <a:t>Discovery of meaning</a:t>
            </a:r>
          </a:p>
        </p:txBody>
      </p:sp>
      <p:sp>
        <p:nvSpPr>
          <p:cNvPr id="23" name="Text Box 73"/>
          <p:cNvSpPr txBox="1">
            <a:spLocks noChangeArrowheads="1"/>
          </p:cNvSpPr>
          <p:nvPr/>
        </p:nvSpPr>
        <p:spPr bwMode="auto">
          <a:xfrm>
            <a:off x="5473700" y="3162301"/>
            <a:ext cx="1482725" cy="307777"/>
          </a:xfrm>
          <a:prstGeom prst="rect">
            <a:avLst/>
          </a:prstGeom>
          <a:noFill/>
          <a:ln w="9525">
            <a:noFill/>
            <a:miter lim="800000"/>
            <a:headEnd/>
            <a:tailEnd/>
          </a:ln>
          <a:effectLst/>
        </p:spPr>
        <p:txBody>
          <a:bodyPr>
            <a:spAutoFit/>
          </a:bodyPr>
          <a:lstStyle/>
          <a:p>
            <a:pPr algn="ctr">
              <a:spcBef>
                <a:spcPct val="15000"/>
              </a:spcBef>
              <a:defRPr/>
            </a:pPr>
            <a:r>
              <a:rPr lang="en-GB" sz="1400" b="1">
                <a:solidFill>
                  <a:srgbClr val="008000"/>
                </a:solidFill>
                <a:effectLst>
                  <a:outerShdw blurRad="38100" dist="38100" dir="2700000" algn="tl">
                    <a:srgbClr val="C0C0C0"/>
                  </a:outerShdw>
                </a:effectLst>
              </a:rPr>
              <a:t>Commitment</a:t>
            </a:r>
          </a:p>
        </p:txBody>
      </p:sp>
      <p:sp>
        <p:nvSpPr>
          <p:cNvPr id="24" name="Text Box 74"/>
          <p:cNvSpPr txBox="1">
            <a:spLocks noChangeArrowheads="1"/>
          </p:cNvSpPr>
          <p:nvPr/>
        </p:nvSpPr>
        <p:spPr bwMode="auto">
          <a:xfrm>
            <a:off x="3309937" y="5254626"/>
            <a:ext cx="1482725" cy="307777"/>
          </a:xfrm>
          <a:prstGeom prst="rect">
            <a:avLst/>
          </a:prstGeom>
          <a:noFill/>
          <a:ln w="9525" algn="ctr">
            <a:noFill/>
            <a:miter lim="800000"/>
            <a:headEnd/>
            <a:tailEnd/>
          </a:ln>
          <a:effectLst/>
        </p:spPr>
        <p:txBody>
          <a:bodyPr>
            <a:spAutoFit/>
          </a:bodyPr>
          <a:lstStyle/>
          <a:p>
            <a:pPr algn="ctr">
              <a:spcBef>
                <a:spcPct val="50000"/>
              </a:spcBef>
              <a:defRPr/>
            </a:pPr>
            <a:r>
              <a:rPr lang="en-GB" sz="1400" b="1">
                <a:solidFill>
                  <a:srgbClr val="E68900"/>
                </a:solidFill>
                <a:effectLst>
                  <a:outerShdw blurRad="38100" dist="38100" dir="2700000" algn="tl">
                    <a:srgbClr val="C0C0C0"/>
                  </a:outerShdw>
                </a:effectLst>
              </a:rPr>
              <a:t>Sadness </a:t>
            </a:r>
          </a:p>
        </p:txBody>
      </p:sp>
      <p:sp>
        <p:nvSpPr>
          <p:cNvPr id="25" name="Text Box 75"/>
          <p:cNvSpPr txBox="1">
            <a:spLocks noChangeArrowheads="1"/>
          </p:cNvSpPr>
          <p:nvPr/>
        </p:nvSpPr>
        <p:spPr bwMode="auto">
          <a:xfrm>
            <a:off x="4911725" y="5254626"/>
            <a:ext cx="1484312" cy="307777"/>
          </a:xfrm>
          <a:prstGeom prst="rect">
            <a:avLst/>
          </a:prstGeom>
          <a:noFill/>
          <a:ln w="9525">
            <a:noFill/>
            <a:miter lim="800000"/>
            <a:headEnd/>
            <a:tailEnd/>
          </a:ln>
          <a:effectLst/>
        </p:spPr>
        <p:txBody>
          <a:bodyPr>
            <a:spAutoFit/>
          </a:bodyPr>
          <a:lstStyle/>
          <a:p>
            <a:pPr algn="ctr">
              <a:spcBef>
                <a:spcPct val="15000"/>
              </a:spcBef>
              <a:defRPr/>
            </a:pPr>
            <a:r>
              <a:rPr lang="en-GB" sz="1400" b="1">
                <a:solidFill>
                  <a:srgbClr val="008000"/>
                </a:solidFill>
                <a:effectLst>
                  <a:outerShdw blurRad="38100" dist="38100" dir="2700000" algn="tl">
                    <a:srgbClr val="C0C0C0"/>
                  </a:outerShdw>
                </a:effectLst>
              </a:rPr>
              <a:t>Acceptance </a:t>
            </a:r>
          </a:p>
        </p:txBody>
      </p:sp>
      <p:sp>
        <p:nvSpPr>
          <p:cNvPr id="26" name="Text Box 76"/>
          <p:cNvSpPr txBox="1">
            <a:spLocks noChangeArrowheads="1"/>
          </p:cNvSpPr>
          <p:nvPr/>
        </p:nvSpPr>
        <p:spPr bwMode="auto">
          <a:xfrm>
            <a:off x="863600" y="3082926"/>
            <a:ext cx="14827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eaLnBrk="1" hangingPunct="1">
              <a:spcBef>
                <a:spcPct val="0"/>
              </a:spcBef>
              <a:buClrTx/>
              <a:buSzTx/>
              <a:buFontTx/>
              <a:buNone/>
            </a:pPr>
            <a:r>
              <a:rPr lang="en-GB" altLang="en-US" sz="1400" i="1"/>
              <a:t>“ It's not true </a:t>
            </a:r>
          </a:p>
          <a:p>
            <a:pPr eaLnBrk="1" hangingPunct="1">
              <a:spcBef>
                <a:spcPct val="0"/>
              </a:spcBef>
              <a:buClrTx/>
              <a:buSzTx/>
              <a:buFontTx/>
              <a:buNone/>
            </a:pPr>
            <a:r>
              <a:rPr lang="en-GB" altLang="en-US" sz="1400" i="1"/>
              <a:t>It's not possible</a:t>
            </a:r>
          </a:p>
          <a:p>
            <a:pPr eaLnBrk="1" hangingPunct="1">
              <a:spcBef>
                <a:spcPct val="0"/>
              </a:spcBef>
              <a:buClrTx/>
              <a:buSzTx/>
              <a:buFontTx/>
              <a:buNone/>
            </a:pPr>
            <a:r>
              <a:rPr lang="en-GB" altLang="en-US" sz="1400" i="1"/>
              <a:t>I can't believe it ” </a:t>
            </a:r>
          </a:p>
        </p:txBody>
      </p:sp>
      <p:sp>
        <p:nvSpPr>
          <p:cNvPr id="27" name="Text Box 77"/>
          <p:cNvSpPr txBox="1">
            <a:spLocks noChangeArrowheads="1"/>
          </p:cNvSpPr>
          <p:nvPr/>
        </p:nvSpPr>
        <p:spPr bwMode="auto">
          <a:xfrm>
            <a:off x="990601" y="4208463"/>
            <a:ext cx="1676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400" i="1" dirty="0"/>
              <a:t>“ If I try hard, can I make things the way they used to be ?</a:t>
            </a:r>
            <a:r>
              <a:rPr lang="en-GB" altLang="en-US" sz="1400" i="1" dirty="0">
                <a:latin typeface="Times New Roman" pitchFamily="18" charset="0"/>
              </a:rPr>
              <a:t> </a:t>
            </a:r>
            <a:r>
              <a:rPr lang="en-GB" altLang="en-US" sz="1400" i="1" dirty="0"/>
              <a:t>»  </a:t>
            </a:r>
          </a:p>
        </p:txBody>
      </p:sp>
      <p:sp>
        <p:nvSpPr>
          <p:cNvPr id="28" name="Text Box 78"/>
          <p:cNvSpPr txBox="1">
            <a:spLocks noChangeArrowheads="1"/>
          </p:cNvSpPr>
          <p:nvPr/>
        </p:nvSpPr>
        <p:spPr bwMode="auto">
          <a:xfrm>
            <a:off x="2027237" y="5140326"/>
            <a:ext cx="1482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400" i="1"/>
              <a:t>“ Nothing works with me ”  </a:t>
            </a:r>
          </a:p>
        </p:txBody>
      </p:sp>
      <p:sp>
        <p:nvSpPr>
          <p:cNvPr id="29" name="Text Box 79"/>
          <p:cNvSpPr txBox="1">
            <a:spLocks noChangeArrowheads="1"/>
          </p:cNvSpPr>
          <p:nvPr/>
        </p:nvSpPr>
        <p:spPr bwMode="auto">
          <a:xfrm>
            <a:off x="6113462" y="5020152"/>
            <a:ext cx="2244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400" i="1" dirty="0"/>
              <a:t>“ It's not what I had planned but I'll manage ”  </a:t>
            </a:r>
          </a:p>
        </p:txBody>
      </p:sp>
      <p:sp>
        <p:nvSpPr>
          <p:cNvPr id="30" name="Text Box 80"/>
          <p:cNvSpPr txBox="1">
            <a:spLocks noChangeArrowheads="1"/>
          </p:cNvSpPr>
          <p:nvPr/>
        </p:nvSpPr>
        <p:spPr bwMode="auto">
          <a:xfrm>
            <a:off x="6354762" y="4175126"/>
            <a:ext cx="1722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400" i="1"/>
              <a:t>“ I see things differently ”  </a:t>
            </a:r>
          </a:p>
        </p:txBody>
      </p:sp>
      <p:sp>
        <p:nvSpPr>
          <p:cNvPr id="31" name="Text Box 81"/>
          <p:cNvSpPr txBox="1">
            <a:spLocks noChangeArrowheads="1"/>
          </p:cNvSpPr>
          <p:nvPr/>
        </p:nvSpPr>
        <p:spPr bwMode="auto">
          <a:xfrm>
            <a:off x="7343775" y="2911476"/>
            <a:ext cx="1665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400" i="1"/>
              <a:t>“ I'll go for it ”  </a:t>
            </a:r>
          </a:p>
        </p:txBody>
      </p:sp>
      <p:sp>
        <p:nvSpPr>
          <p:cNvPr id="32" name="Rectangle 43"/>
          <p:cNvSpPr>
            <a:spLocks noChangeArrowheads="1"/>
          </p:cNvSpPr>
          <p:nvPr/>
        </p:nvSpPr>
        <p:spPr bwMode="auto">
          <a:xfrm>
            <a:off x="5724525" y="6246813"/>
            <a:ext cx="2906712" cy="304800"/>
          </a:xfrm>
          <a:prstGeom prst="rect">
            <a:avLst/>
          </a:prstGeom>
          <a:noFill/>
          <a:ln w="11176" algn="ctr">
            <a:noFill/>
            <a:miter lim="800000"/>
            <a:headEnd/>
            <a:tailEnd/>
          </a:ln>
          <a:effectLst>
            <a:prstShdw prst="shdw18" dist="17961" dir="13500000">
              <a:schemeClr val="bg1">
                <a:gamma/>
                <a:shade val="60000"/>
                <a:invGamma/>
              </a:schemeClr>
            </a:prstShdw>
          </a:effectLst>
        </p:spPr>
        <p:txBody>
          <a:bodyPr>
            <a:spAutoFit/>
          </a:bodyPr>
          <a:lstStyle/>
          <a:p>
            <a:pPr algn="r">
              <a:spcBef>
                <a:spcPct val="50000"/>
              </a:spcBef>
              <a:defRPr/>
            </a:pPr>
            <a:r>
              <a:rPr lang="en-GB" sz="1400" i="1">
                <a:latin typeface="Arial"/>
              </a:rPr>
              <a:t>Source: Elizabeth K</a:t>
            </a:r>
            <a:r>
              <a:rPr lang="en-GB" sz="1400" i="1">
                <a:latin typeface="Times New Roman"/>
              </a:rPr>
              <a:t>ü</a:t>
            </a:r>
            <a:r>
              <a:rPr lang="en-GB" sz="1400" i="1"/>
              <a:t>bler-Ross </a:t>
            </a:r>
          </a:p>
        </p:txBody>
      </p:sp>
      <p:sp>
        <p:nvSpPr>
          <p:cNvPr id="33" name="Espace réservé du numéro de diapositive 1"/>
          <p:cNvSpPr txBox="1">
            <a:spLocks/>
          </p:cNvSpPr>
          <p:nvPr/>
        </p:nvSpPr>
        <p:spPr>
          <a:xfrm>
            <a:off x="5678487" y="6916738"/>
            <a:ext cx="482600" cy="234950"/>
          </a:xfrm>
          <a:prstGeom prst="rect">
            <a:avLst/>
          </a:prstGeom>
          <a:noFill/>
        </p:spPr>
        <p:txBody>
          <a:bodyPr/>
          <a:lstStyle>
            <a:defPPr>
              <a:defRPr lang="en-US"/>
            </a:defPPr>
            <a:lvl1pPr algn="l" rtl="0" eaLnBrk="0" fontAlgn="base" hangingPunct="0">
              <a:spcBef>
                <a:spcPct val="20000"/>
              </a:spcBef>
              <a:spcAft>
                <a:spcPct val="0"/>
              </a:spcAft>
              <a:buClr>
                <a:schemeClr val="bg2"/>
              </a:buClr>
              <a:buSzPct val="130000"/>
              <a:buFont typeface="Verdana" pitchFamily="34" charset="0"/>
              <a:buChar char="●"/>
              <a:defRPr kern="1200">
                <a:solidFill>
                  <a:schemeClr val="tx1"/>
                </a:solidFill>
                <a:latin typeface="Arial" charset="0"/>
                <a:ea typeface="+mn-ea"/>
                <a:cs typeface="Arial" charset="0"/>
              </a:defRPr>
            </a:lvl1pPr>
            <a:lvl2pPr marL="742950" indent="-285750" algn="l" rtl="0" eaLnBrk="0" fontAlgn="base" hangingPunct="0">
              <a:spcBef>
                <a:spcPct val="20000"/>
              </a:spcBef>
              <a:spcAft>
                <a:spcPct val="0"/>
              </a:spcAft>
              <a:buClr>
                <a:schemeClr val="tx1"/>
              </a:buClr>
              <a:buFont typeface="Verdana" pitchFamily="34" charset="0"/>
              <a:buChar char="●"/>
              <a:defRPr sz="1600" b="1" kern="1200">
                <a:solidFill>
                  <a:srgbClr val="989898"/>
                </a:solidFill>
                <a:latin typeface="Arial" charset="0"/>
                <a:ea typeface="+mn-ea"/>
                <a:cs typeface="Arial" charset="0"/>
              </a:defRPr>
            </a:lvl2pPr>
            <a:lvl3pPr marL="1143000" indent="-228600" algn="l" rtl="0" eaLnBrk="0" fontAlgn="base" hangingPunct="0">
              <a:spcBef>
                <a:spcPct val="20000"/>
              </a:spcBef>
              <a:spcAft>
                <a:spcPct val="0"/>
              </a:spcAft>
              <a:buClr>
                <a:schemeClr val="hlink"/>
              </a:buClr>
              <a:buChar char="•"/>
              <a:defRPr sz="1600" kern="1200">
                <a:solidFill>
                  <a:srgbClr val="989898"/>
                </a:solidFill>
                <a:latin typeface="Arial" charset="0"/>
                <a:ea typeface="+mn-ea"/>
                <a:cs typeface="Arial" charset="0"/>
              </a:defRPr>
            </a:lvl3pPr>
            <a:lvl4pPr marL="1600200" indent="-228600" algn="l" rtl="0" eaLnBrk="0" fontAlgn="base" hangingPunct="0">
              <a:spcBef>
                <a:spcPct val="20000"/>
              </a:spcBef>
              <a:spcAft>
                <a:spcPct val="0"/>
              </a:spcAft>
              <a:buClr>
                <a:schemeClr val="accent2"/>
              </a:buClr>
              <a:buChar char="•"/>
              <a:defRPr sz="1600" kern="1200">
                <a:solidFill>
                  <a:srgbClr val="989898"/>
                </a:solidFill>
                <a:latin typeface="Arial" charset="0"/>
                <a:ea typeface="+mn-ea"/>
                <a:cs typeface="Arial" charset="0"/>
              </a:defRPr>
            </a:lvl4pPr>
            <a:lvl5pPr marL="2057400" indent="-228600" algn="l" rtl="0" eaLnBrk="0" fontAlgn="base" hangingPunct="0">
              <a:spcBef>
                <a:spcPct val="20000"/>
              </a:spcBef>
              <a:spcAft>
                <a:spcPct val="0"/>
              </a:spcAft>
              <a:buClr>
                <a:schemeClr val="accent2"/>
              </a:buClr>
              <a:buChar char="•"/>
              <a:defRPr sz="1600" kern="1200">
                <a:solidFill>
                  <a:srgbClr val="989898"/>
                </a:solidFill>
                <a:latin typeface="Arial" charset="0"/>
                <a:ea typeface="+mn-ea"/>
                <a:cs typeface="Arial" charset="0"/>
              </a:defRPr>
            </a:lvl5pPr>
            <a:lvl6pPr marL="25146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6pPr>
            <a:lvl7pPr marL="29718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7pPr>
            <a:lvl8pPr marL="34290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8pPr>
            <a:lvl9pPr marL="38862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9pPr>
          </a:lstStyle>
          <a:p>
            <a:pPr eaLnBrk="1" hangingPunct="1">
              <a:spcBef>
                <a:spcPct val="0"/>
              </a:spcBef>
              <a:buClrTx/>
              <a:buSzTx/>
              <a:buFontTx/>
              <a:buNone/>
            </a:pPr>
            <a:r>
              <a:rPr lang="fr-FR" altLang="en-US" smtClean="0">
                <a:solidFill>
                  <a:srgbClr val="000000"/>
                </a:solidFill>
              </a:rPr>
              <a:t>|</a:t>
            </a:r>
            <a:r>
              <a:rPr lang="fr-FR" altLang="en-US" sz="900" baseline="16000" smtClean="0">
                <a:solidFill>
                  <a:srgbClr val="000000"/>
                </a:solidFill>
              </a:rPr>
              <a:t>         </a:t>
            </a:r>
            <a:fld id="{86F42261-56DD-4EC1-9EA0-25D772D0BAC0}" type="slidenum">
              <a:rPr lang="fr-FR" altLang="en-US" smtClean="0">
                <a:solidFill>
                  <a:srgbClr val="000000"/>
                </a:solidFill>
              </a:rPr>
              <a:pPr eaLnBrk="1" hangingPunct="1">
                <a:spcBef>
                  <a:spcPct val="0"/>
                </a:spcBef>
                <a:buClrTx/>
                <a:buSzTx/>
                <a:buFontTx/>
                <a:buNone/>
              </a:pPr>
              <a:t>6</a:t>
            </a:fld>
            <a:endParaRPr lang="fr-FR" altLang="en-US" smtClean="0">
              <a:solidFill>
                <a:srgbClr val="000000"/>
              </a:solidFill>
            </a:endParaRPr>
          </a:p>
        </p:txBody>
      </p:sp>
    </p:spTree>
    <p:extLst>
      <p:ext uri="{BB962C8B-B14F-4D97-AF65-F5344CB8AC3E}">
        <p14:creationId xmlns:p14="http://schemas.microsoft.com/office/powerpoint/2010/main" val="6440527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Change Management &amp; Human Performance</a:t>
            </a:r>
            <a:endParaRPr lang="en-US" sz="2800" dirty="0"/>
          </a:p>
        </p:txBody>
      </p:sp>
      <p:sp>
        <p:nvSpPr>
          <p:cNvPr id="3" name="Text Placeholder 2"/>
          <p:cNvSpPr>
            <a:spLocks noGrp="1"/>
          </p:cNvSpPr>
          <p:nvPr>
            <p:ph type="body" sz="quarter" idx="10"/>
          </p:nvPr>
        </p:nvSpPr>
        <p:spPr/>
        <p:txBody>
          <a:bodyPr/>
          <a:lstStyle/>
          <a:p>
            <a:r>
              <a:rPr lang="en-US" dirty="0" smtClean="0"/>
              <a:t>Strategy – Communicate the why</a:t>
            </a:r>
          </a:p>
          <a:p>
            <a:r>
              <a:rPr lang="en-US" dirty="0" smtClean="0"/>
              <a:t>Internalization – What behavioral change do we expect?</a:t>
            </a:r>
          </a:p>
          <a:p>
            <a:r>
              <a:rPr lang="en-US" dirty="0" smtClean="0"/>
              <a:t>Focus – Have we appropriately directed people’s attention to the change?</a:t>
            </a:r>
            <a:endParaRPr lang="en-US" dirty="0"/>
          </a:p>
        </p:txBody>
      </p:sp>
      <p:sp>
        <p:nvSpPr>
          <p:cNvPr id="4" name="TextBox 3"/>
          <p:cNvSpPr txBox="1"/>
          <p:nvPr/>
        </p:nvSpPr>
        <p:spPr>
          <a:xfrm>
            <a:off x="1524000" y="4876800"/>
            <a:ext cx="6324600" cy="954107"/>
          </a:xfrm>
          <a:prstGeom prst="rect">
            <a:avLst/>
          </a:prstGeom>
          <a:noFill/>
        </p:spPr>
        <p:txBody>
          <a:bodyPr wrap="square" rtlCol="0">
            <a:spAutoFit/>
          </a:bodyPr>
          <a:lstStyle/>
          <a:p>
            <a:r>
              <a:rPr lang="en-US" sz="2800" dirty="0" smtClean="0"/>
              <a:t>DELTA Training AND training for a </a:t>
            </a:r>
            <a:r>
              <a:rPr lang="en-US" sz="2800" dirty="0"/>
              <a:t>N</a:t>
            </a:r>
            <a:r>
              <a:rPr lang="en-US" sz="2800" dirty="0" smtClean="0"/>
              <a:t>ew Operator!</a:t>
            </a:r>
            <a:endParaRPr lang="en-US" sz="2800" dirty="0"/>
          </a:p>
        </p:txBody>
      </p:sp>
    </p:spTree>
    <p:extLst>
      <p:ext uri="{BB962C8B-B14F-4D97-AF65-F5344CB8AC3E}">
        <p14:creationId xmlns:p14="http://schemas.microsoft.com/office/powerpoint/2010/main" val="2525493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How will people learn?</a:t>
            </a:r>
            <a:endParaRPr lang="en-US" sz="4000" dirty="0"/>
          </a:p>
        </p:txBody>
      </p:sp>
      <p:graphicFrame>
        <p:nvGraphicFramePr>
          <p:cNvPr id="17" name="Table 16"/>
          <p:cNvGraphicFramePr>
            <a:graphicFrameLocks noGrp="1"/>
          </p:cNvGraphicFramePr>
          <p:nvPr>
            <p:extLst>
              <p:ext uri="{D42A27DB-BD31-4B8C-83A1-F6EECF244321}">
                <p14:modId xmlns:p14="http://schemas.microsoft.com/office/powerpoint/2010/main" val="2914719624"/>
              </p:ext>
            </p:extLst>
          </p:nvPr>
        </p:nvGraphicFramePr>
        <p:xfrm>
          <a:off x="1143000" y="1143000"/>
          <a:ext cx="6768992" cy="5162394"/>
        </p:xfrm>
        <a:graphic>
          <a:graphicData uri="http://schemas.openxmlformats.org/drawingml/2006/table">
            <a:tbl>
              <a:tblPr firstRow="1" firstCol="1" bandRow="1"/>
              <a:tblGrid>
                <a:gridCol w="2971800"/>
                <a:gridCol w="3797192"/>
              </a:tblGrid>
              <a:tr h="184743">
                <a:tc gridSpan="2">
                  <a:txBody>
                    <a:bodyPr/>
                    <a:lstStyle/>
                    <a:p>
                      <a:pPr>
                        <a:lnSpc>
                          <a:spcPct val="115000"/>
                        </a:lnSpc>
                        <a:spcBef>
                          <a:spcPts val="600"/>
                        </a:spcBef>
                        <a:spcAft>
                          <a:spcPts val="0"/>
                        </a:spcAft>
                        <a:tabLst>
                          <a:tab pos="457200" algn="l"/>
                        </a:tabLst>
                      </a:pPr>
                      <a:r>
                        <a:rPr lang="en-US" sz="1400" b="1" dirty="0">
                          <a:effectLst/>
                          <a:latin typeface="Arial"/>
                          <a:ea typeface="Times New Roman"/>
                          <a:cs typeface="Times New Roman"/>
                        </a:rPr>
                        <a:t>Outline what the learner needs to know, apply, and master to become proficient.</a:t>
                      </a:r>
                      <a:endParaRPr lang="en-US" sz="1400" dirty="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184743">
                <a:tc gridSpan="2">
                  <a:txBody>
                    <a:bodyPr/>
                    <a:lstStyle/>
                    <a:p>
                      <a:pPr>
                        <a:lnSpc>
                          <a:spcPct val="115000"/>
                        </a:lnSpc>
                        <a:spcBef>
                          <a:spcPts val="600"/>
                        </a:spcBef>
                        <a:spcAft>
                          <a:spcPts val="0"/>
                        </a:spcAft>
                        <a:tabLst>
                          <a:tab pos="457200" algn="l"/>
                        </a:tabLst>
                      </a:pPr>
                      <a:r>
                        <a:rPr lang="en-US" sz="1400" b="1">
                          <a:effectLst/>
                          <a:latin typeface="Arial"/>
                          <a:ea typeface="Times New Roman"/>
                          <a:cs typeface="Times New Roman"/>
                        </a:rPr>
                        <a:t>Identify competency:</a:t>
                      </a:r>
                      <a:r>
                        <a:rPr lang="en-US" sz="1400">
                          <a:effectLst/>
                          <a:latin typeface="Arial"/>
                          <a:ea typeface="Times New Roman"/>
                          <a:cs typeface="Times New Roman"/>
                        </a:rPr>
                        <a:t> Competency Management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657686">
                <a:tc>
                  <a:txBody>
                    <a:bodyPr/>
                    <a:lstStyle/>
                    <a:p>
                      <a:pPr>
                        <a:lnSpc>
                          <a:spcPct val="115000"/>
                        </a:lnSpc>
                        <a:spcBef>
                          <a:spcPts val="600"/>
                        </a:spcBef>
                        <a:spcAft>
                          <a:spcPts val="0"/>
                        </a:spcAft>
                        <a:tabLst>
                          <a:tab pos="457200" algn="l"/>
                        </a:tabLst>
                      </a:pPr>
                      <a:r>
                        <a:rPr lang="en-US" sz="1400" dirty="0">
                          <a:effectLst/>
                          <a:latin typeface="Arial"/>
                          <a:ea typeface="Times New Roman"/>
                          <a:cs typeface="Times New Roman"/>
                        </a:rPr>
                        <a:t>Know</a:t>
                      </a:r>
                    </a:p>
                    <a:p>
                      <a:pPr>
                        <a:lnSpc>
                          <a:spcPct val="115000"/>
                        </a:lnSpc>
                        <a:spcBef>
                          <a:spcPts val="600"/>
                        </a:spcBef>
                        <a:spcAft>
                          <a:spcPts val="0"/>
                        </a:spcAft>
                        <a:tabLst>
                          <a:tab pos="457200" algn="l"/>
                        </a:tabLst>
                      </a:pPr>
                      <a:r>
                        <a:rPr lang="en-US" sz="1400" i="1" dirty="0" smtClean="0">
                          <a:effectLst/>
                          <a:latin typeface="Arial"/>
                          <a:ea typeface="Times New Roman"/>
                          <a:cs typeface="Times New Roman"/>
                        </a:rPr>
                        <a:t>Has </a:t>
                      </a:r>
                      <a:r>
                        <a:rPr lang="en-US" sz="1400" i="1" dirty="0">
                          <a:effectLst/>
                          <a:latin typeface="Arial"/>
                          <a:ea typeface="Times New Roman"/>
                          <a:cs typeface="Times New Roman"/>
                        </a:rPr>
                        <a:t>knowledge of: </a:t>
                      </a:r>
                      <a:endParaRPr lang="en-US" sz="1400" dirty="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400" dirty="0">
                          <a:effectLst/>
                          <a:latin typeface="Arial"/>
                          <a:ea typeface="Times New Roman"/>
                          <a:cs typeface="Times New Roman"/>
                        </a:rPr>
                        <a:t> </a:t>
                      </a:r>
                    </a:p>
                    <a:p>
                      <a:pPr>
                        <a:lnSpc>
                          <a:spcPct val="115000"/>
                        </a:lnSpc>
                        <a:spcBef>
                          <a:spcPts val="600"/>
                        </a:spcBef>
                        <a:spcAft>
                          <a:spcPts val="0"/>
                        </a:spcAft>
                        <a:tabLst>
                          <a:tab pos="457200" algn="l"/>
                        </a:tabLst>
                      </a:pPr>
                      <a:r>
                        <a:rPr lang="en-US" sz="1400" dirty="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7686">
                <a:tc>
                  <a:txBody>
                    <a:bodyPr/>
                    <a:lstStyle/>
                    <a:p>
                      <a:pPr>
                        <a:lnSpc>
                          <a:spcPct val="115000"/>
                        </a:lnSpc>
                        <a:spcBef>
                          <a:spcPts val="600"/>
                        </a:spcBef>
                        <a:spcAft>
                          <a:spcPts val="0"/>
                        </a:spcAft>
                        <a:tabLst>
                          <a:tab pos="457200" algn="l"/>
                        </a:tabLst>
                      </a:pPr>
                      <a:r>
                        <a:rPr lang="en-US" sz="1400" dirty="0">
                          <a:effectLst/>
                          <a:latin typeface="Arial"/>
                          <a:ea typeface="Times New Roman"/>
                          <a:cs typeface="Times New Roman"/>
                        </a:rPr>
                        <a:t>Apply </a:t>
                      </a:r>
                    </a:p>
                    <a:p>
                      <a:pPr>
                        <a:lnSpc>
                          <a:spcPct val="115000"/>
                        </a:lnSpc>
                        <a:spcBef>
                          <a:spcPts val="600"/>
                        </a:spcBef>
                        <a:spcAft>
                          <a:spcPts val="0"/>
                        </a:spcAft>
                        <a:tabLst>
                          <a:tab pos="457200" algn="l"/>
                        </a:tabLst>
                      </a:pPr>
                      <a:r>
                        <a:rPr lang="en-US" sz="1400" i="1" dirty="0" smtClean="0">
                          <a:effectLst/>
                          <a:latin typeface="Arial"/>
                          <a:ea typeface="Times New Roman"/>
                          <a:cs typeface="Times New Roman"/>
                        </a:rPr>
                        <a:t>Can </a:t>
                      </a:r>
                      <a:r>
                        <a:rPr lang="en-US" sz="1400" i="1" dirty="0">
                          <a:effectLst/>
                          <a:latin typeface="Arial"/>
                          <a:ea typeface="Times New Roman"/>
                          <a:cs typeface="Times New Roman"/>
                        </a:rPr>
                        <a:t>apply knowledge of:</a:t>
                      </a:r>
                      <a:endParaRPr lang="en-US" sz="1400" dirty="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4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7686">
                <a:tc>
                  <a:txBody>
                    <a:bodyPr/>
                    <a:lstStyle/>
                    <a:p>
                      <a:pPr>
                        <a:lnSpc>
                          <a:spcPct val="115000"/>
                        </a:lnSpc>
                        <a:spcBef>
                          <a:spcPts val="600"/>
                        </a:spcBef>
                        <a:spcAft>
                          <a:spcPts val="0"/>
                        </a:spcAft>
                        <a:tabLst>
                          <a:tab pos="457200" algn="l"/>
                        </a:tabLst>
                      </a:pPr>
                      <a:r>
                        <a:rPr lang="en-US" sz="1400" dirty="0">
                          <a:effectLst/>
                          <a:latin typeface="Arial"/>
                          <a:ea typeface="Times New Roman"/>
                          <a:cs typeface="Times New Roman"/>
                        </a:rPr>
                        <a:t>Master </a:t>
                      </a:r>
                    </a:p>
                    <a:p>
                      <a:pPr>
                        <a:lnSpc>
                          <a:spcPct val="115000"/>
                        </a:lnSpc>
                        <a:spcBef>
                          <a:spcPts val="600"/>
                        </a:spcBef>
                        <a:spcAft>
                          <a:spcPts val="0"/>
                        </a:spcAft>
                        <a:tabLst>
                          <a:tab pos="457200" algn="l"/>
                        </a:tabLst>
                      </a:pPr>
                      <a:r>
                        <a:rPr lang="en-US" sz="1400" i="1" dirty="0" smtClean="0">
                          <a:effectLst/>
                          <a:latin typeface="Arial"/>
                          <a:ea typeface="Times New Roman"/>
                          <a:cs typeface="Times New Roman"/>
                        </a:rPr>
                        <a:t>Can </a:t>
                      </a:r>
                      <a:r>
                        <a:rPr lang="en-US" sz="1400" i="1" dirty="0">
                          <a:effectLst/>
                          <a:latin typeface="Arial"/>
                          <a:ea typeface="Times New Roman"/>
                          <a:cs typeface="Times New Roman"/>
                        </a:rPr>
                        <a:t>mentor/coach others in: </a:t>
                      </a:r>
                      <a:endParaRPr lang="en-US" sz="1400" dirty="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4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9928">
                <a:tc gridSpan="2">
                  <a:txBody>
                    <a:bodyPr/>
                    <a:lstStyle/>
                    <a:p>
                      <a:pPr>
                        <a:lnSpc>
                          <a:spcPct val="115000"/>
                        </a:lnSpc>
                        <a:spcBef>
                          <a:spcPts val="600"/>
                        </a:spcBef>
                        <a:spcAft>
                          <a:spcPts val="0"/>
                        </a:spcAft>
                        <a:tabLst>
                          <a:tab pos="457200" algn="l"/>
                        </a:tabLst>
                      </a:pPr>
                      <a:r>
                        <a:rPr lang="en-US" sz="1400" dirty="0">
                          <a:effectLst/>
                          <a:latin typeface="Arial"/>
                          <a:ea typeface="Times New Roman"/>
                          <a:cs typeface="Times New Roman"/>
                        </a:rPr>
                        <a:t> </a:t>
                      </a:r>
                      <a:r>
                        <a:rPr lang="en-US" sz="1400" b="1" dirty="0">
                          <a:effectLst/>
                          <a:latin typeface="Arial"/>
                          <a:ea typeface="Times New Roman"/>
                          <a:cs typeface="Times New Roman"/>
                        </a:rPr>
                        <a:t>Part B: State the performance requirements and expectations related to this competency (knowledge, skills, attitude).</a:t>
                      </a:r>
                      <a:endParaRPr lang="en-US" sz="1400" dirty="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1145408">
                <a:tc gridSpan="2">
                  <a:txBody>
                    <a:bodyPr/>
                    <a:lstStyle/>
                    <a:p>
                      <a:pPr>
                        <a:lnSpc>
                          <a:spcPct val="115000"/>
                        </a:lnSpc>
                        <a:spcBef>
                          <a:spcPts val="600"/>
                        </a:spcBef>
                        <a:spcAft>
                          <a:spcPts val="0"/>
                        </a:spcAft>
                        <a:tabLst>
                          <a:tab pos="457200" algn="l"/>
                        </a:tabLst>
                      </a:pPr>
                      <a:r>
                        <a:rPr lang="en-US" sz="1400" dirty="0" smtClean="0">
                          <a:effectLst/>
                          <a:latin typeface="Arial"/>
                          <a:ea typeface="Times New Roman"/>
                          <a:cs typeface="Times New Roman"/>
                        </a:rPr>
                        <a:t>Know</a:t>
                      </a:r>
                      <a:r>
                        <a:rPr lang="en-US" sz="1400" dirty="0">
                          <a:effectLst/>
                          <a:latin typeface="Arial"/>
                          <a:ea typeface="Times New Roman"/>
                          <a:cs typeface="Times New Roman"/>
                        </a:rPr>
                        <a:t>:</a:t>
                      </a:r>
                    </a:p>
                    <a:p>
                      <a:pPr>
                        <a:lnSpc>
                          <a:spcPct val="115000"/>
                        </a:lnSpc>
                        <a:spcBef>
                          <a:spcPts val="600"/>
                        </a:spcBef>
                        <a:spcAft>
                          <a:spcPts val="0"/>
                        </a:spcAft>
                        <a:tabLst>
                          <a:tab pos="457200" algn="l"/>
                        </a:tabLst>
                      </a:pPr>
                      <a:r>
                        <a:rPr lang="en-US" sz="1400" dirty="0" smtClean="0">
                          <a:effectLst/>
                          <a:latin typeface="Arial"/>
                          <a:ea typeface="Times New Roman"/>
                          <a:cs typeface="Times New Roman"/>
                        </a:rPr>
                        <a:t>Apply</a:t>
                      </a:r>
                      <a:r>
                        <a:rPr lang="en-US" sz="1400" dirty="0">
                          <a:effectLst/>
                          <a:latin typeface="Arial"/>
                          <a:ea typeface="Times New Roman"/>
                          <a:cs typeface="Times New Roman"/>
                        </a:rPr>
                        <a:t>:</a:t>
                      </a:r>
                    </a:p>
                    <a:p>
                      <a:pPr>
                        <a:lnSpc>
                          <a:spcPct val="115000"/>
                        </a:lnSpc>
                        <a:spcBef>
                          <a:spcPts val="600"/>
                        </a:spcBef>
                        <a:spcAft>
                          <a:spcPts val="0"/>
                        </a:spcAft>
                        <a:tabLst>
                          <a:tab pos="457200" algn="l"/>
                        </a:tabLst>
                      </a:pPr>
                      <a:r>
                        <a:rPr lang="en-US" sz="1400" dirty="0" smtClean="0">
                          <a:effectLst/>
                          <a:latin typeface="Arial"/>
                          <a:ea typeface="Times New Roman"/>
                          <a:cs typeface="Times New Roman"/>
                        </a:rPr>
                        <a:t>Master</a:t>
                      </a:r>
                      <a:r>
                        <a:rPr lang="en-US" sz="1400" dirty="0">
                          <a:effectLst/>
                          <a:latin typeface="Arial"/>
                          <a:ea typeface="Times New Roman"/>
                          <a:cs typeface="Times New Roman"/>
                        </a:rPr>
                        <a:t>:</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84743">
                <a:tc gridSpan="2">
                  <a:txBody>
                    <a:bodyPr/>
                    <a:lstStyle/>
                    <a:p>
                      <a:pPr>
                        <a:lnSpc>
                          <a:spcPct val="115000"/>
                        </a:lnSpc>
                        <a:spcBef>
                          <a:spcPts val="600"/>
                        </a:spcBef>
                        <a:spcAft>
                          <a:spcPts val="0"/>
                        </a:spcAft>
                        <a:tabLst>
                          <a:tab pos="457200" algn="l"/>
                        </a:tabLst>
                      </a:pPr>
                      <a:r>
                        <a:rPr lang="en-US" sz="1400" dirty="0">
                          <a:effectLst/>
                          <a:latin typeface="Arial"/>
                          <a:ea typeface="Times New Roman"/>
                          <a:cs typeface="Times New Roman"/>
                        </a:rPr>
                        <a:t> </a:t>
                      </a:r>
                      <a:r>
                        <a:rPr lang="en-US" sz="1400" b="1" dirty="0">
                          <a:effectLst/>
                          <a:latin typeface="Arial"/>
                          <a:ea typeface="Times New Roman"/>
                          <a:cs typeface="Times New Roman"/>
                        </a:rPr>
                        <a:t>Part C: Document influences or challenges that impact performance in this area.</a:t>
                      </a:r>
                      <a:endParaRPr lang="en-US" sz="1400" dirty="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326380">
                <a:tc gridSpan="2">
                  <a:txBody>
                    <a:bodyPr/>
                    <a:lstStyle/>
                    <a:p>
                      <a:pPr>
                        <a:lnSpc>
                          <a:spcPct val="115000"/>
                        </a:lnSpc>
                        <a:spcBef>
                          <a:spcPts val="600"/>
                        </a:spcBef>
                        <a:spcAft>
                          <a:spcPts val="0"/>
                        </a:spcAft>
                        <a:tabLst>
                          <a:tab pos="457200" algn="l"/>
                        </a:tabLst>
                      </a:pPr>
                      <a:r>
                        <a:rPr lang="en-US" sz="1400" dirty="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
        <p:nvSpPr>
          <p:cNvPr id="5" name="TextBox 4"/>
          <p:cNvSpPr txBox="1"/>
          <p:nvPr/>
        </p:nvSpPr>
        <p:spPr>
          <a:xfrm>
            <a:off x="7010400" y="457200"/>
            <a:ext cx="1752600" cy="461665"/>
          </a:xfrm>
          <a:prstGeom prst="rect">
            <a:avLst/>
          </a:prstGeom>
          <a:noFill/>
        </p:spPr>
        <p:txBody>
          <a:bodyPr wrap="square" rtlCol="0">
            <a:spAutoFit/>
          </a:bodyPr>
          <a:lstStyle/>
          <a:p>
            <a:r>
              <a:rPr lang="en-US" sz="2400" dirty="0" smtClean="0"/>
              <a:t>Activity 1</a:t>
            </a:r>
            <a:endParaRPr lang="en-US" sz="2400" dirty="0"/>
          </a:p>
        </p:txBody>
      </p:sp>
    </p:spTree>
    <p:extLst>
      <p:ext uri="{BB962C8B-B14F-4D97-AF65-F5344CB8AC3E}">
        <p14:creationId xmlns:p14="http://schemas.microsoft.com/office/powerpoint/2010/main" val="903772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Performer Analysis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102434240"/>
              </p:ext>
            </p:extLst>
          </p:nvPr>
        </p:nvGraphicFramePr>
        <p:xfrm>
          <a:off x="1066800" y="1143000"/>
          <a:ext cx="6979920" cy="2179320"/>
        </p:xfrm>
        <a:graphic>
          <a:graphicData uri="http://schemas.openxmlformats.org/drawingml/2006/table">
            <a:tbl>
              <a:tblPr firstRow="1" firstCol="1" bandRow="1"/>
              <a:tblGrid>
                <a:gridCol w="1956536"/>
                <a:gridCol w="5023384"/>
              </a:tblGrid>
              <a:tr h="190500">
                <a:tc gridSpan="2">
                  <a:txBody>
                    <a:bodyPr/>
                    <a:lstStyle/>
                    <a:p>
                      <a:pPr>
                        <a:lnSpc>
                          <a:spcPct val="115000"/>
                        </a:lnSpc>
                        <a:spcAft>
                          <a:spcPts val="0"/>
                        </a:spcAft>
                        <a:tabLst>
                          <a:tab pos="457200" algn="l"/>
                          <a:tab pos="6400800" algn="l"/>
                        </a:tabLst>
                      </a:pPr>
                      <a:r>
                        <a:rPr lang="en-US" sz="2000" dirty="0">
                          <a:effectLst/>
                          <a:latin typeface="Arial"/>
                          <a:ea typeface="Times New Roman"/>
                          <a:cs typeface="Times New Roman"/>
                        </a:rPr>
                        <a:t> </a:t>
                      </a:r>
                    </a:p>
                    <a:p>
                      <a:pPr>
                        <a:lnSpc>
                          <a:spcPct val="115000"/>
                        </a:lnSpc>
                        <a:spcBef>
                          <a:spcPts val="600"/>
                        </a:spcBef>
                        <a:spcAft>
                          <a:spcPts val="0"/>
                        </a:spcAft>
                        <a:tabLst>
                          <a:tab pos="457200" algn="l"/>
                        </a:tabLst>
                      </a:pPr>
                      <a:r>
                        <a:rPr lang="en-US" sz="2000" b="1" dirty="0" smtClean="0">
                          <a:effectLst/>
                          <a:latin typeface="Arial"/>
                          <a:ea typeface="Times New Roman"/>
                          <a:cs typeface="Times New Roman"/>
                        </a:rPr>
                        <a:t>Document the </a:t>
                      </a:r>
                      <a:r>
                        <a:rPr lang="en-US" sz="2000" b="1" dirty="0">
                          <a:effectLst/>
                          <a:latin typeface="Arial"/>
                          <a:ea typeface="Times New Roman"/>
                          <a:cs typeface="Times New Roman"/>
                        </a:rPr>
                        <a:t>individuals performing key behaviors that will be the audience for training related to this need.</a:t>
                      </a:r>
                      <a:endParaRPr lang="en-US" sz="2000" dirty="0">
                        <a:effectLst/>
                        <a:latin typeface="Arial"/>
                        <a:ea typeface="Times New Roman"/>
                        <a:cs typeface="Times New Roman"/>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336550">
                <a:tc>
                  <a:txBody>
                    <a:bodyPr/>
                    <a:lstStyle/>
                    <a:p>
                      <a:pPr>
                        <a:lnSpc>
                          <a:spcPct val="115000"/>
                        </a:lnSpc>
                        <a:spcBef>
                          <a:spcPts val="600"/>
                        </a:spcBef>
                        <a:spcAft>
                          <a:spcPts val="0"/>
                        </a:spcAft>
                        <a:tabLst>
                          <a:tab pos="457200" algn="l"/>
                        </a:tabLst>
                      </a:pPr>
                      <a:r>
                        <a:rPr lang="en-US" sz="2000" dirty="0">
                          <a:effectLst/>
                          <a:latin typeface="Arial"/>
                          <a:ea typeface="Times New Roman"/>
                          <a:cs typeface="Times New Roman"/>
                        </a:rPr>
                        <a:t>Know</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2000">
                          <a:effectLst/>
                          <a:latin typeface="Arial"/>
                          <a:ea typeface="Times New Roman"/>
                          <a:cs typeface="Times New Roman"/>
                        </a:rPr>
                        <a:t> </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50">
                <a:tc>
                  <a:txBody>
                    <a:bodyPr/>
                    <a:lstStyle/>
                    <a:p>
                      <a:pPr>
                        <a:lnSpc>
                          <a:spcPct val="115000"/>
                        </a:lnSpc>
                        <a:spcBef>
                          <a:spcPts val="600"/>
                        </a:spcBef>
                        <a:spcAft>
                          <a:spcPts val="0"/>
                        </a:spcAft>
                        <a:tabLst>
                          <a:tab pos="457200" algn="l"/>
                        </a:tabLst>
                      </a:pPr>
                      <a:r>
                        <a:rPr lang="en-US" sz="2000">
                          <a:effectLst/>
                          <a:latin typeface="Arial"/>
                          <a:ea typeface="Times New Roman"/>
                          <a:cs typeface="Times New Roman"/>
                        </a:rPr>
                        <a:t>Apply</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2000">
                          <a:effectLst/>
                          <a:latin typeface="Arial"/>
                          <a:ea typeface="Times New Roman"/>
                          <a:cs typeface="Times New Roman"/>
                        </a:rPr>
                        <a:t> </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50">
                <a:tc>
                  <a:txBody>
                    <a:bodyPr/>
                    <a:lstStyle/>
                    <a:p>
                      <a:pPr>
                        <a:lnSpc>
                          <a:spcPct val="115000"/>
                        </a:lnSpc>
                        <a:spcBef>
                          <a:spcPts val="600"/>
                        </a:spcBef>
                        <a:spcAft>
                          <a:spcPts val="0"/>
                        </a:spcAft>
                        <a:tabLst>
                          <a:tab pos="457200" algn="l"/>
                        </a:tabLst>
                      </a:pPr>
                      <a:r>
                        <a:rPr lang="en-US" sz="2000">
                          <a:effectLst/>
                          <a:latin typeface="Arial"/>
                          <a:ea typeface="Times New Roman"/>
                          <a:cs typeface="Times New Roman"/>
                        </a:rPr>
                        <a:t>Master</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2000" dirty="0">
                          <a:effectLst/>
                          <a:latin typeface="Arial"/>
                          <a:ea typeface="Times New Roman"/>
                          <a:cs typeface="Times New Roman"/>
                        </a:rPr>
                        <a:t> </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48220039"/>
              </p:ext>
            </p:extLst>
          </p:nvPr>
        </p:nvGraphicFramePr>
        <p:xfrm>
          <a:off x="1066800" y="3276600"/>
          <a:ext cx="6979920" cy="3154680"/>
        </p:xfrm>
        <a:graphic>
          <a:graphicData uri="http://schemas.openxmlformats.org/drawingml/2006/table">
            <a:tbl>
              <a:tblPr firstRow="1" firstCol="1" bandRow="1"/>
              <a:tblGrid>
                <a:gridCol w="6979920"/>
              </a:tblGrid>
              <a:tr h="190500">
                <a:tc>
                  <a:txBody>
                    <a:bodyPr/>
                    <a:lstStyle/>
                    <a:p>
                      <a:pPr>
                        <a:lnSpc>
                          <a:spcPct val="115000"/>
                        </a:lnSpc>
                        <a:spcBef>
                          <a:spcPts val="600"/>
                        </a:spcBef>
                        <a:spcAft>
                          <a:spcPts val="0"/>
                        </a:spcAft>
                        <a:tabLst>
                          <a:tab pos="457200" algn="l"/>
                        </a:tabLst>
                      </a:pPr>
                      <a:r>
                        <a:rPr lang="en-US" sz="2000" b="1" dirty="0">
                          <a:effectLst/>
                          <a:latin typeface="Arial"/>
                          <a:ea typeface="Times New Roman"/>
                          <a:cs typeface="Times New Roman"/>
                        </a:rPr>
                        <a:t> </a:t>
                      </a:r>
                      <a:r>
                        <a:rPr lang="en-US" sz="2000" b="1" dirty="0" smtClean="0">
                          <a:effectLst/>
                          <a:latin typeface="Arial"/>
                          <a:ea typeface="Times New Roman"/>
                          <a:cs typeface="Times New Roman"/>
                        </a:rPr>
                        <a:t>Identify </a:t>
                      </a:r>
                      <a:r>
                        <a:rPr lang="en-US" sz="2000" b="1" dirty="0">
                          <a:effectLst/>
                          <a:latin typeface="Arial"/>
                          <a:ea typeface="Times New Roman"/>
                          <a:cs typeface="Times New Roman"/>
                        </a:rPr>
                        <a:t>the characteristics of the audience. </a:t>
                      </a:r>
                      <a:r>
                        <a:rPr lang="en-US" sz="2000" i="1" dirty="0">
                          <a:effectLst/>
                          <a:latin typeface="Arial"/>
                          <a:ea typeface="Times New Roman"/>
                          <a:cs typeface="Times New Roman"/>
                        </a:rPr>
                        <a:t>For example, characteristics include number to be trained, specific locations, experience level, computer skills/education level, reading level, language, and attitude toward training.</a:t>
                      </a:r>
                      <a:endParaRPr lang="en-US" sz="2000" dirty="0">
                        <a:effectLst/>
                        <a:latin typeface="Arial"/>
                        <a:ea typeface="Times New Roman"/>
                        <a:cs typeface="Times New Roman"/>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36550">
                <a:tc>
                  <a:txBody>
                    <a:bodyPr/>
                    <a:lstStyle/>
                    <a:p>
                      <a:pPr>
                        <a:lnSpc>
                          <a:spcPct val="115000"/>
                        </a:lnSpc>
                        <a:spcBef>
                          <a:spcPts val="600"/>
                        </a:spcBef>
                        <a:spcAft>
                          <a:spcPts val="0"/>
                        </a:spcAft>
                        <a:tabLst>
                          <a:tab pos="457200" algn="l"/>
                        </a:tabLst>
                      </a:pPr>
                      <a:r>
                        <a:rPr lang="en-US" sz="2000" dirty="0">
                          <a:effectLst/>
                          <a:latin typeface="Arial"/>
                          <a:ea typeface="Times New Roman"/>
                          <a:cs typeface="Times New Roman"/>
                        </a:rPr>
                        <a:t>  </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nSpc>
                          <a:spcPct val="115000"/>
                        </a:lnSpc>
                        <a:spcBef>
                          <a:spcPts val="600"/>
                        </a:spcBef>
                        <a:spcAft>
                          <a:spcPts val="0"/>
                        </a:spcAft>
                        <a:tabLst>
                          <a:tab pos="457200" algn="l"/>
                        </a:tabLst>
                      </a:pPr>
                      <a:r>
                        <a:rPr lang="en-US" sz="2000" b="1" dirty="0">
                          <a:effectLst/>
                          <a:latin typeface="Arial"/>
                          <a:ea typeface="Times New Roman"/>
                          <a:cs typeface="Times New Roman"/>
                        </a:rPr>
                        <a:t> </a:t>
                      </a:r>
                      <a:r>
                        <a:rPr lang="en-US" sz="2000" b="1" dirty="0" smtClean="0">
                          <a:effectLst/>
                          <a:latin typeface="Arial"/>
                          <a:ea typeface="Times New Roman"/>
                          <a:cs typeface="Times New Roman"/>
                        </a:rPr>
                        <a:t>Document </a:t>
                      </a:r>
                      <a:r>
                        <a:rPr lang="en-US" sz="2000" b="1" dirty="0">
                          <a:effectLst/>
                          <a:latin typeface="Arial"/>
                          <a:ea typeface="Times New Roman"/>
                          <a:cs typeface="Times New Roman"/>
                        </a:rPr>
                        <a:t>the knowledge and skill gaps for the audience below.</a:t>
                      </a:r>
                      <a:endParaRPr lang="en-US" sz="2000" dirty="0">
                        <a:effectLst/>
                        <a:latin typeface="Arial"/>
                        <a:ea typeface="Times New Roman"/>
                        <a:cs typeface="Times New Roman"/>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36550">
                <a:tc>
                  <a:txBody>
                    <a:bodyPr/>
                    <a:lstStyle/>
                    <a:p>
                      <a:pPr>
                        <a:lnSpc>
                          <a:spcPct val="115000"/>
                        </a:lnSpc>
                        <a:spcBef>
                          <a:spcPts val="600"/>
                        </a:spcBef>
                        <a:spcAft>
                          <a:spcPts val="0"/>
                        </a:spcAft>
                        <a:tabLst>
                          <a:tab pos="457200" algn="l"/>
                        </a:tabLst>
                      </a:pPr>
                      <a:r>
                        <a:rPr lang="en-US" sz="2000" dirty="0">
                          <a:effectLst/>
                          <a:latin typeface="Arial"/>
                          <a:ea typeface="Times New Roman"/>
                          <a:cs typeface="Times New Roman"/>
                        </a:rPr>
                        <a:t>  </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33348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73032260"/>
              </p:ext>
            </p:extLst>
          </p:nvPr>
        </p:nvGraphicFramePr>
        <p:xfrm>
          <a:off x="685800" y="1447800"/>
          <a:ext cx="6979920" cy="2529840"/>
        </p:xfrm>
        <a:graphic>
          <a:graphicData uri="http://schemas.openxmlformats.org/drawingml/2006/table">
            <a:tbl>
              <a:tblPr firstRow="1" firstCol="1" bandRow="1"/>
              <a:tblGrid>
                <a:gridCol w="6979920"/>
              </a:tblGrid>
              <a:tr h="190500">
                <a:tc>
                  <a:txBody>
                    <a:bodyPr/>
                    <a:lstStyle/>
                    <a:p>
                      <a:pPr>
                        <a:lnSpc>
                          <a:spcPct val="115000"/>
                        </a:lnSpc>
                        <a:spcAft>
                          <a:spcPts val="0"/>
                        </a:spcAft>
                        <a:tabLst>
                          <a:tab pos="457200" algn="l"/>
                          <a:tab pos="6400800" algn="l"/>
                        </a:tabLst>
                      </a:pPr>
                      <a:r>
                        <a:rPr lang="en-US" sz="2000" dirty="0">
                          <a:effectLst/>
                          <a:latin typeface="Arial"/>
                          <a:ea typeface="Times New Roman"/>
                          <a:cs typeface="Times New Roman"/>
                        </a:rPr>
                        <a:t> </a:t>
                      </a:r>
                      <a:r>
                        <a:rPr lang="en-US" sz="2000" b="1" dirty="0">
                          <a:effectLst/>
                          <a:latin typeface="Arial"/>
                          <a:ea typeface="Times New Roman"/>
                          <a:cs typeface="Times New Roman"/>
                        </a:rPr>
                        <a:t>Document the data collection strategy. </a:t>
                      </a:r>
                      <a:endParaRPr lang="en-US" sz="2000" dirty="0">
                        <a:effectLst/>
                        <a:latin typeface="Arial"/>
                        <a:ea typeface="Times New Roman"/>
                        <a:cs typeface="Times New Roman"/>
                      </a:endParaRPr>
                    </a:p>
                    <a:p>
                      <a:pPr>
                        <a:lnSpc>
                          <a:spcPct val="115000"/>
                        </a:lnSpc>
                        <a:spcBef>
                          <a:spcPts val="600"/>
                        </a:spcBef>
                        <a:spcAft>
                          <a:spcPts val="0"/>
                        </a:spcAft>
                        <a:tabLst>
                          <a:tab pos="457200" algn="l"/>
                        </a:tabLst>
                      </a:pPr>
                      <a:r>
                        <a:rPr lang="en-US" sz="2000" dirty="0">
                          <a:effectLst/>
                          <a:latin typeface="Arial"/>
                          <a:ea typeface="Times New Roman"/>
                          <a:cs typeface="Times New Roman"/>
                        </a:rPr>
                        <a:t>For example, you can use Individual Interview, Work Observation, Group Interview, and Surveys.</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36550">
                <a:tc>
                  <a:txBody>
                    <a:bodyPr/>
                    <a:lstStyle/>
                    <a:p>
                      <a:pPr>
                        <a:lnSpc>
                          <a:spcPct val="115000"/>
                        </a:lnSpc>
                      </a:pPr>
                      <a:endParaRPr lang="en-US" sz="2000">
                        <a:effectLst/>
                        <a:latin typeface="Calibri"/>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nSpc>
                          <a:spcPct val="115000"/>
                        </a:lnSpc>
                        <a:spcBef>
                          <a:spcPts val="600"/>
                        </a:spcBef>
                        <a:spcAft>
                          <a:spcPts val="0"/>
                        </a:spcAft>
                        <a:tabLst>
                          <a:tab pos="457200" algn="l"/>
                        </a:tabLst>
                      </a:pPr>
                      <a:r>
                        <a:rPr lang="en-US" sz="2000" b="1">
                          <a:effectLst/>
                          <a:latin typeface="Arial"/>
                          <a:ea typeface="Times New Roman"/>
                          <a:cs typeface="Times New Roman"/>
                        </a:rPr>
                        <a:t> Summarize the results found from data collection and analysis.</a:t>
                      </a:r>
                      <a:endParaRPr lang="en-US" sz="2000">
                        <a:effectLst/>
                        <a:latin typeface="Arial"/>
                        <a:ea typeface="Times New Roman"/>
                        <a:cs typeface="Times New Roman"/>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36550">
                <a:tc>
                  <a:txBody>
                    <a:bodyPr/>
                    <a:lstStyle/>
                    <a:p>
                      <a:pPr>
                        <a:lnSpc>
                          <a:spcPct val="115000"/>
                        </a:lnSpc>
                      </a:pPr>
                      <a:endParaRPr lang="en-US" sz="2000" dirty="0">
                        <a:effectLst/>
                        <a:latin typeface="Calibri"/>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68578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Strategy</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79190668"/>
              </p:ext>
            </p:extLst>
          </p:nvPr>
        </p:nvGraphicFramePr>
        <p:xfrm>
          <a:off x="914400" y="1219200"/>
          <a:ext cx="7848600" cy="4815840"/>
        </p:xfrm>
        <a:graphic>
          <a:graphicData uri="http://schemas.openxmlformats.org/drawingml/2006/table">
            <a:tbl>
              <a:tblPr firstRow="1" firstCol="1" bandRow="1"/>
              <a:tblGrid>
                <a:gridCol w="7848600"/>
              </a:tblGrid>
              <a:tr h="190500">
                <a:tc>
                  <a:txBody>
                    <a:bodyPr/>
                    <a:lstStyle/>
                    <a:p>
                      <a:pPr>
                        <a:lnSpc>
                          <a:spcPct val="115000"/>
                        </a:lnSpc>
                        <a:spcBef>
                          <a:spcPts val="600"/>
                        </a:spcBef>
                        <a:spcAft>
                          <a:spcPts val="0"/>
                        </a:spcAft>
                        <a:tabLst>
                          <a:tab pos="457200" algn="l"/>
                        </a:tabLst>
                      </a:pPr>
                      <a:r>
                        <a:rPr lang="en-US" sz="1600" b="1" dirty="0">
                          <a:effectLst/>
                          <a:latin typeface="Arial"/>
                          <a:ea typeface="Times New Roman"/>
                          <a:cs typeface="Times New Roman"/>
                        </a:rPr>
                        <a:t>Outline the competencies (knowledge, skills, and attitudes</a:t>
                      </a:r>
                      <a:r>
                        <a:rPr lang="en-US" sz="1600" b="1" dirty="0" smtClean="0">
                          <a:effectLst/>
                          <a:latin typeface="Arial"/>
                          <a:ea typeface="Times New Roman"/>
                          <a:cs typeface="Times New Roman"/>
                        </a:rPr>
                        <a:t>)</a:t>
                      </a:r>
                      <a:endParaRPr lang="en-US" sz="1600" dirty="0">
                        <a:effectLst/>
                        <a:latin typeface="Arial"/>
                        <a:ea typeface="Times New Roman"/>
                        <a:cs typeface="Times New Roman"/>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r>
              <a:tr h="336550">
                <a:tc>
                  <a:txBody>
                    <a:bodyPr/>
                    <a:lstStyle/>
                    <a:p>
                      <a:pPr>
                        <a:lnSpc>
                          <a:spcPct val="115000"/>
                        </a:lnSpc>
                        <a:spcBef>
                          <a:spcPts val="600"/>
                        </a:spcBef>
                        <a:spcAft>
                          <a:spcPts val="0"/>
                        </a:spcAft>
                        <a:tabLst>
                          <a:tab pos="457200" algn="l"/>
                        </a:tabLst>
                      </a:pPr>
                      <a:r>
                        <a:rPr lang="en-US" sz="1600" dirty="0">
                          <a:effectLst/>
                          <a:latin typeface="Arial"/>
                          <a:ea typeface="Times New Roman"/>
                          <a:cs typeface="Times New Roman"/>
                        </a:rPr>
                        <a:t>Level 1: </a:t>
                      </a:r>
                    </a:p>
                    <a:p>
                      <a:pPr>
                        <a:lnSpc>
                          <a:spcPct val="115000"/>
                        </a:lnSpc>
                        <a:spcBef>
                          <a:spcPts val="600"/>
                        </a:spcBef>
                        <a:spcAft>
                          <a:spcPts val="0"/>
                        </a:spcAft>
                        <a:tabLst>
                          <a:tab pos="457200" algn="l"/>
                        </a:tabLst>
                      </a:pPr>
                      <a:r>
                        <a:rPr lang="en-US" sz="1600" dirty="0">
                          <a:effectLst/>
                          <a:latin typeface="Arial"/>
                          <a:ea typeface="Times New Roman"/>
                          <a:cs typeface="Times New Roman"/>
                        </a:rPr>
                        <a:t>How do learners feel about the training?</a:t>
                      </a:r>
                    </a:p>
                    <a:p>
                      <a:pPr>
                        <a:lnSpc>
                          <a:spcPct val="115000"/>
                        </a:lnSpc>
                        <a:spcBef>
                          <a:spcPts val="600"/>
                        </a:spcBef>
                        <a:spcAft>
                          <a:spcPts val="0"/>
                        </a:spcAft>
                        <a:tabLst>
                          <a:tab pos="457200" algn="l"/>
                        </a:tabLst>
                      </a:pPr>
                      <a:r>
                        <a:rPr lang="en-US" sz="1600" dirty="0">
                          <a:effectLst/>
                          <a:latin typeface="Arial"/>
                          <a:ea typeface="Times New Roman"/>
                          <a:cs typeface="Times New Roman"/>
                        </a:rPr>
                        <a:t>Example: Learner satisfaction survey</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50">
                <a:tc>
                  <a:txBody>
                    <a:bodyPr/>
                    <a:lstStyle/>
                    <a:p>
                      <a:pPr>
                        <a:lnSpc>
                          <a:spcPct val="115000"/>
                        </a:lnSpc>
                        <a:spcBef>
                          <a:spcPts val="600"/>
                        </a:spcBef>
                        <a:spcAft>
                          <a:spcPts val="0"/>
                        </a:spcAft>
                        <a:tabLst>
                          <a:tab pos="457200" algn="l"/>
                        </a:tabLst>
                      </a:pPr>
                      <a:r>
                        <a:rPr lang="en-US" sz="1600" dirty="0">
                          <a:effectLst/>
                          <a:latin typeface="Arial"/>
                          <a:ea typeface="Times New Roman"/>
                          <a:cs typeface="Times New Roman"/>
                        </a:rPr>
                        <a:t>Level 2: </a:t>
                      </a:r>
                    </a:p>
                    <a:p>
                      <a:pPr>
                        <a:lnSpc>
                          <a:spcPct val="115000"/>
                        </a:lnSpc>
                        <a:spcBef>
                          <a:spcPts val="600"/>
                        </a:spcBef>
                        <a:spcAft>
                          <a:spcPts val="0"/>
                        </a:spcAft>
                        <a:tabLst>
                          <a:tab pos="457200" algn="l"/>
                        </a:tabLst>
                      </a:pPr>
                      <a:r>
                        <a:rPr lang="en-US" sz="1600" dirty="0">
                          <a:effectLst/>
                          <a:latin typeface="Arial"/>
                          <a:ea typeface="Times New Roman"/>
                          <a:cs typeface="Times New Roman"/>
                        </a:rPr>
                        <a:t>Can learners perform the critical tasks to desired proficiency?</a:t>
                      </a:r>
                    </a:p>
                    <a:p>
                      <a:pPr>
                        <a:lnSpc>
                          <a:spcPct val="115000"/>
                        </a:lnSpc>
                        <a:spcBef>
                          <a:spcPts val="600"/>
                        </a:spcBef>
                        <a:spcAft>
                          <a:spcPts val="0"/>
                        </a:spcAft>
                        <a:tabLst>
                          <a:tab pos="457200" algn="l"/>
                        </a:tabLst>
                      </a:pPr>
                      <a:r>
                        <a:rPr lang="en-US" sz="1600" dirty="0">
                          <a:effectLst/>
                          <a:latin typeface="Arial"/>
                          <a:ea typeface="Times New Roman"/>
                          <a:cs typeface="Times New Roman"/>
                        </a:rPr>
                        <a:t>Example: 1 hour test at the end of the instructor-led course</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50">
                <a:tc>
                  <a:txBody>
                    <a:bodyPr/>
                    <a:lstStyle/>
                    <a:p>
                      <a:pPr>
                        <a:lnSpc>
                          <a:spcPct val="115000"/>
                        </a:lnSpc>
                        <a:spcBef>
                          <a:spcPts val="600"/>
                        </a:spcBef>
                        <a:spcAft>
                          <a:spcPts val="0"/>
                        </a:spcAft>
                        <a:tabLst>
                          <a:tab pos="457200" algn="l"/>
                        </a:tabLst>
                      </a:pPr>
                      <a:r>
                        <a:rPr lang="en-US" sz="1600">
                          <a:effectLst/>
                          <a:latin typeface="Arial"/>
                          <a:ea typeface="Times New Roman"/>
                          <a:cs typeface="Times New Roman"/>
                        </a:rPr>
                        <a:t>Level 3</a:t>
                      </a:r>
                    </a:p>
                    <a:p>
                      <a:pPr>
                        <a:lnSpc>
                          <a:spcPct val="115000"/>
                        </a:lnSpc>
                        <a:spcBef>
                          <a:spcPts val="600"/>
                        </a:spcBef>
                        <a:spcAft>
                          <a:spcPts val="0"/>
                        </a:spcAft>
                        <a:tabLst>
                          <a:tab pos="457200" algn="l"/>
                        </a:tabLst>
                      </a:pPr>
                      <a:r>
                        <a:rPr lang="en-US" sz="1600">
                          <a:effectLst/>
                          <a:latin typeface="Arial"/>
                          <a:ea typeface="Times New Roman"/>
                          <a:cs typeface="Times New Roman"/>
                        </a:rPr>
                        <a:t>Are job productivity measures improving or is the learner performing the skills back on the job?</a:t>
                      </a:r>
                    </a:p>
                    <a:p>
                      <a:pPr>
                        <a:lnSpc>
                          <a:spcPct val="115000"/>
                        </a:lnSpc>
                        <a:spcBef>
                          <a:spcPts val="600"/>
                        </a:spcBef>
                        <a:spcAft>
                          <a:spcPts val="0"/>
                        </a:spcAft>
                        <a:tabLst>
                          <a:tab pos="457200" algn="l"/>
                        </a:tabLst>
                      </a:pPr>
                      <a:r>
                        <a:rPr lang="en-US" sz="1600">
                          <a:effectLst/>
                          <a:latin typeface="Arial"/>
                          <a:ea typeface="Times New Roman"/>
                          <a:cs typeface="Times New Roman"/>
                        </a:rPr>
                        <a:t>Example:  Survey managers about performance 3 months or more after training.</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50">
                <a:tc>
                  <a:txBody>
                    <a:bodyPr/>
                    <a:lstStyle/>
                    <a:p>
                      <a:pPr>
                        <a:lnSpc>
                          <a:spcPct val="115000"/>
                        </a:lnSpc>
                        <a:spcBef>
                          <a:spcPts val="600"/>
                        </a:spcBef>
                        <a:spcAft>
                          <a:spcPts val="0"/>
                        </a:spcAft>
                        <a:tabLst>
                          <a:tab pos="457200" algn="l"/>
                        </a:tabLst>
                      </a:pPr>
                      <a:r>
                        <a:rPr lang="en-US" sz="1600" dirty="0">
                          <a:effectLst/>
                          <a:latin typeface="Arial"/>
                          <a:ea typeface="Times New Roman"/>
                          <a:cs typeface="Times New Roman"/>
                        </a:rPr>
                        <a:t>Level 4</a:t>
                      </a:r>
                    </a:p>
                    <a:p>
                      <a:pPr>
                        <a:lnSpc>
                          <a:spcPct val="115000"/>
                        </a:lnSpc>
                        <a:spcBef>
                          <a:spcPts val="600"/>
                        </a:spcBef>
                        <a:spcAft>
                          <a:spcPts val="0"/>
                        </a:spcAft>
                        <a:tabLst>
                          <a:tab pos="457200" algn="l"/>
                        </a:tabLst>
                      </a:pPr>
                      <a:r>
                        <a:rPr lang="en-US" sz="1600" dirty="0">
                          <a:effectLst/>
                          <a:latin typeface="Arial"/>
                          <a:ea typeface="Times New Roman"/>
                          <a:cs typeface="Times New Roman"/>
                        </a:rPr>
                        <a:t>Was the business goal achieved?</a:t>
                      </a:r>
                    </a:p>
                    <a:p>
                      <a:pPr>
                        <a:lnSpc>
                          <a:spcPct val="115000"/>
                        </a:lnSpc>
                        <a:spcBef>
                          <a:spcPts val="600"/>
                        </a:spcBef>
                        <a:spcAft>
                          <a:spcPts val="0"/>
                        </a:spcAft>
                        <a:tabLst>
                          <a:tab pos="457200" algn="l"/>
                        </a:tabLst>
                      </a:pPr>
                      <a:r>
                        <a:rPr lang="en-US" sz="1600" dirty="0">
                          <a:effectLst/>
                          <a:latin typeface="Arial"/>
                          <a:ea typeface="Times New Roman"/>
                          <a:cs typeface="Times New Roman"/>
                        </a:rPr>
                        <a:t>Example: Review updated KPI metrics to see if the goal has been reached.</a:t>
                      </a:r>
                    </a:p>
                    <a:p>
                      <a:pPr>
                        <a:lnSpc>
                          <a:spcPct val="115000"/>
                        </a:lnSpc>
                        <a:spcAft>
                          <a:spcPts val="0"/>
                        </a:spcAft>
                        <a:tabLst>
                          <a:tab pos="457200" algn="l"/>
                          <a:tab pos="6400800" algn="l"/>
                        </a:tabLst>
                      </a:pPr>
                      <a:r>
                        <a:rPr lang="en-US" sz="1600" dirty="0">
                          <a:effectLst/>
                          <a:latin typeface="Arial"/>
                          <a:ea typeface="Calibri"/>
                          <a:cs typeface="Times New Roman"/>
                        </a:rPr>
                        <a:t> </a:t>
                      </a:r>
                      <a:endParaRPr lang="en-US" sz="1600" dirty="0">
                        <a:effectLst/>
                        <a:latin typeface="Arial"/>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42776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How much training do I need?</a:t>
            </a:r>
            <a:endParaRPr lang="en-US" sz="4000" dirty="0"/>
          </a:p>
        </p:txBody>
      </p:sp>
      <p:sp>
        <p:nvSpPr>
          <p:cNvPr id="3" name="Text Placeholder 2"/>
          <p:cNvSpPr>
            <a:spLocks noGrp="1"/>
          </p:cNvSpPr>
          <p:nvPr>
            <p:ph type="body" sz="quarter" idx="10"/>
          </p:nvPr>
        </p:nvSpPr>
        <p:spPr/>
        <p:txBody>
          <a:bodyPr/>
          <a:lstStyle/>
          <a:p>
            <a:r>
              <a:rPr lang="en-US" sz="2400" dirty="0"/>
              <a:t>Is a change in </a:t>
            </a:r>
            <a:r>
              <a:rPr lang="en-US" sz="2400" dirty="0" smtClean="0"/>
              <a:t>knowledge or </a:t>
            </a:r>
            <a:r>
              <a:rPr lang="en-US" sz="2400" dirty="0"/>
              <a:t>skills needed to execute the procedure</a:t>
            </a:r>
            <a:r>
              <a:rPr lang="en-US" sz="2400" dirty="0" smtClean="0"/>
              <a:t>?</a:t>
            </a:r>
          </a:p>
          <a:p>
            <a:r>
              <a:rPr lang="en-US" sz="2400" dirty="0"/>
              <a:t>Is the process or change complex? Are there multiple changes</a:t>
            </a:r>
            <a:r>
              <a:rPr lang="en-US" sz="2400" dirty="0" smtClean="0"/>
              <a:t>?</a:t>
            </a:r>
          </a:p>
          <a:p>
            <a:r>
              <a:rPr lang="en-US" sz="2400" dirty="0" smtClean="0"/>
              <a:t>Criticality of Process and </a:t>
            </a:r>
            <a:r>
              <a:rPr lang="en-US" sz="2400" dirty="0"/>
              <a:t>risk of performance error? What is the difficulty in detecting errors</a:t>
            </a:r>
            <a:r>
              <a:rPr lang="en-US" sz="2400" dirty="0" smtClean="0"/>
              <a:t>?</a:t>
            </a:r>
          </a:p>
          <a:p>
            <a:r>
              <a:rPr lang="en-US" sz="2400" dirty="0"/>
              <a:t>What is </a:t>
            </a:r>
            <a:r>
              <a:rPr lang="en-US" sz="2400" dirty="0" smtClean="0"/>
              <a:t>the identified audience </a:t>
            </a:r>
            <a:r>
              <a:rPr lang="en-US" sz="2400" dirty="0"/>
              <a:t>(e.g</a:t>
            </a:r>
            <a:r>
              <a:rPr lang="en-US" sz="2400" dirty="0" smtClean="0"/>
              <a:t>., location</a:t>
            </a:r>
            <a:r>
              <a:rPr lang="en-US" sz="2400" dirty="0"/>
              <a:t>, size, department, single site vs. multiple sites</a:t>
            </a:r>
            <a:r>
              <a:rPr lang="en-US" sz="2400" dirty="0" smtClean="0"/>
              <a:t>)?</a:t>
            </a:r>
          </a:p>
          <a:p>
            <a:r>
              <a:rPr lang="en-US" sz="2400" dirty="0"/>
              <a:t>Is the goal </a:t>
            </a:r>
            <a:r>
              <a:rPr lang="en-US" sz="2400" dirty="0" smtClean="0"/>
              <a:t>to change workers‘ conditioned behavior? </a:t>
            </a:r>
            <a:endParaRPr lang="en-US" sz="2400" dirty="0"/>
          </a:p>
          <a:p>
            <a:endParaRPr lang="en-US" sz="2400" dirty="0"/>
          </a:p>
          <a:p>
            <a:pPr marL="0" indent="0">
              <a:buNone/>
            </a:pPr>
            <a:endParaRPr lang="en-US" dirty="0"/>
          </a:p>
          <a:p>
            <a:pPr lvl="1"/>
            <a:endParaRPr lang="en-US" dirty="0"/>
          </a:p>
        </p:txBody>
      </p:sp>
      <p:sp>
        <p:nvSpPr>
          <p:cNvPr id="5" name="TextBox 4"/>
          <p:cNvSpPr txBox="1"/>
          <p:nvPr/>
        </p:nvSpPr>
        <p:spPr>
          <a:xfrm>
            <a:off x="4800600" y="5821624"/>
            <a:ext cx="1752600" cy="461665"/>
          </a:xfrm>
          <a:prstGeom prst="rect">
            <a:avLst/>
          </a:prstGeom>
          <a:noFill/>
        </p:spPr>
        <p:txBody>
          <a:bodyPr wrap="square" rtlCol="0">
            <a:spAutoFit/>
          </a:bodyPr>
          <a:lstStyle/>
          <a:p>
            <a:r>
              <a:rPr lang="en-US" sz="2400" dirty="0" smtClean="0"/>
              <a:t>Activity 2</a:t>
            </a:r>
            <a:endParaRPr lang="en-US" sz="2400" dirty="0"/>
          </a:p>
        </p:txBody>
      </p:sp>
    </p:spTree>
    <p:extLst>
      <p:ext uri="{BB962C8B-B14F-4D97-AF65-F5344CB8AC3E}">
        <p14:creationId xmlns:p14="http://schemas.microsoft.com/office/powerpoint/2010/main" val="579879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Training</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14370673"/>
              </p:ext>
            </p:extLst>
          </p:nvPr>
        </p:nvGraphicFramePr>
        <p:xfrm>
          <a:off x="457200" y="1371600"/>
          <a:ext cx="8229600" cy="4206240"/>
        </p:xfrm>
        <a:graphic>
          <a:graphicData uri="http://schemas.openxmlformats.org/drawingml/2006/table">
            <a:tbl>
              <a:tblPr firstRow="1" firstCol="1" bandRow="1">
                <a:tableStyleId>{B301B821-A1FF-4177-AEE7-76D212191A09}</a:tableStyleId>
              </a:tblPr>
              <a:tblGrid>
                <a:gridCol w="1537597"/>
                <a:gridCol w="1346632"/>
                <a:gridCol w="1442114"/>
                <a:gridCol w="1419067"/>
                <a:gridCol w="1415774"/>
                <a:gridCol w="1068416"/>
              </a:tblGrid>
              <a:tr h="0">
                <a:tc>
                  <a:txBody>
                    <a:bodyPr/>
                    <a:lstStyle/>
                    <a:p>
                      <a:pPr>
                        <a:lnSpc>
                          <a:spcPct val="115000"/>
                        </a:lnSpc>
                        <a:spcAft>
                          <a:spcPts val="0"/>
                        </a:spcAft>
                      </a:pPr>
                      <a:r>
                        <a:rPr lang="en-US" sz="1200" dirty="0">
                          <a:effectLst/>
                        </a:rPr>
                        <a:t>Is a change in knowledge or skills needed to execute the procedure?</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Is the process or change complex? Are there multiple changes?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Criticality of process and risk of performance error? What is the difficulty in detecting errors?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is the identified audience (e.g., location, size, department, single site vs. multiple sites)?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Is the goal to</a:t>
                      </a:r>
                    </a:p>
                    <a:p>
                      <a:pPr>
                        <a:lnSpc>
                          <a:spcPct val="115000"/>
                        </a:lnSpc>
                        <a:spcAft>
                          <a:spcPts val="0"/>
                        </a:spcAft>
                      </a:pPr>
                      <a:r>
                        <a:rPr lang="en-US" sz="1200">
                          <a:effectLst/>
                        </a:rPr>
                        <a:t>change workers' conditioned behavior (e.g., changing habits, changing routine activities)?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kind of training is required?</a:t>
                      </a:r>
                      <a:endParaRPr lang="en-US" sz="1200">
                        <a:effectLst/>
                        <a:latin typeface="Calibri"/>
                        <a:ea typeface="Calibri"/>
                        <a:cs typeface="Times New Roman"/>
                      </a:endParaRPr>
                    </a:p>
                  </a:txBody>
                  <a:tcPr marL="68580" marR="68580" marT="0" marB="0"/>
                </a:tc>
              </a:tr>
              <a:tr h="0">
                <a:tc>
                  <a:txBody>
                    <a:bodyPr/>
                    <a:lstStyle/>
                    <a:p>
                      <a:pPr>
                        <a:lnSpc>
                          <a:spcPct val="115000"/>
                        </a:lnSpc>
                        <a:spcAft>
                          <a:spcPts val="0"/>
                        </a:spcAft>
                      </a:pPr>
                      <a:r>
                        <a:rPr lang="en-US" sz="1200" b="0" dirty="0">
                          <a:effectLst/>
                        </a:rPr>
                        <a:t>No. Change(s) are editorial or content changes do not alter the intent or meaning of the procedure or process.</a:t>
                      </a:r>
                      <a:endParaRPr lang="en-US" sz="12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No. Minimal change(s) that is</a:t>
                      </a:r>
                    </a:p>
                    <a:p>
                      <a:pPr>
                        <a:lnSpc>
                          <a:spcPct val="115000"/>
                        </a:lnSpc>
                        <a:spcAft>
                          <a:spcPts val="0"/>
                        </a:spcAft>
                      </a:pPr>
                      <a:r>
                        <a:rPr lang="en-US" sz="1200">
                          <a:effectLst/>
                        </a:rPr>
                        <a:t>not complex.</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effectLst/>
                        </a:rPr>
                        <a:t>No risk to product or patient. No risk posed by performance error. There is no difficulty in detecting errors.</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N/A</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No</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No training required</a:t>
                      </a:r>
                      <a:endParaRPr lang="en-US" sz="1200">
                        <a:effectLst/>
                        <a:latin typeface="Calibri"/>
                        <a:ea typeface="Calibri"/>
                        <a:cs typeface="Times New Roman"/>
                      </a:endParaRPr>
                    </a:p>
                  </a:txBody>
                  <a:tcPr marL="68580" marR="68580" marT="0" marB="0"/>
                </a:tc>
              </a:tr>
              <a:tr h="0">
                <a:tc>
                  <a:txBody>
                    <a:bodyPr/>
                    <a:lstStyle/>
                    <a:p>
                      <a:pPr>
                        <a:lnSpc>
                          <a:spcPct val="115000"/>
                        </a:lnSpc>
                        <a:spcAft>
                          <a:spcPts val="0"/>
                        </a:spcAft>
                      </a:pPr>
                      <a:r>
                        <a:rPr lang="en-US" sz="1200" b="0" dirty="0">
                          <a:effectLst/>
                        </a:rPr>
                        <a:t>Change(s) are editorial or minor. However, employee awareness and acknowledgement is required.</a:t>
                      </a:r>
                      <a:endParaRPr lang="en-US" sz="12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No. One or more minor changes that is simple and easy to understand.</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No or low risk to product or patient. No or low risk posed by performance error. There is no difficulty in detecting errors.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Any audience</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No</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strike="sngStrike" baseline="0" dirty="0">
                          <a:solidFill>
                            <a:srgbClr val="FF0000"/>
                          </a:solidFill>
                          <a:effectLst/>
                        </a:rPr>
                        <a:t>Read and </a:t>
                      </a:r>
                      <a:r>
                        <a:rPr lang="en-US" sz="1200" strike="sngStrike" baseline="0" dirty="0" smtClean="0">
                          <a:solidFill>
                            <a:srgbClr val="FF0000"/>
                          </a:solidFill>
                          <a:effectLst/>
                        </a:rPr>
                        <a:t>Understand</a:t>
                      </a:r>
                    </a:p>
                    <a:p>
                      <a:pPr>
                        <a:lnSpc>
                          <a:spcPct val="115000"/>
                        </a:lnSpc>
                        <a:spcAft>
                          <a:spcPts val="0"/>
                        </a:spcAft>
                      </a:pPr>
                      <a:endParaRPr lang="en-US" sz="1200" strike="sngStrike" baseline="0" dirty="0">
                        <a:solidFill>
                          <a:srgbClr val="FF0000"/>
                        </a:solidFill>
                        <a:effectLst/>
                        <a:latin typeface="Calibri"/>
                        <a:ea typeface="Calibri"/>
                        <a:cs typeface="Times New Roman"/>
                      </a:endParaRPr>
                    </a:p>
                    <a:p>
                      <a:pPr>
                        <a:lnSpc>
                          <a:spcPct val="115000"/>
                        </a:lnSpc>
                        <a:spcAft>
                          <a:spcPts val="0"/>
                        </a:spcAft>
                      </a:pPr>
                      <a:r>
                        <a:rPr lang="en-US" sz="1200" strike="noStrike" baseline="0" dirty="0" smtClean="0">
                          <a:solidFill>
                            <a:schemeClr val="tx1"/>
                          </a:solidFill>
                          <a:effectLst/>
                          <a:latin typeface="Calibri"/>
                          <a:ea typeface="Calibri"/>
                          <a:cs typeface="Times New Roman"/>
                        </a:rPr>
                        <a:t>Pre-Job Briefing</a:t>
                      </a:r>
                    </a:p>
                  </a:txBody>
                  <a:tcPr marL="68580" marR="68580" marT="0" marB="0"/>
                </a:tc>
              </a:tr>
            </a:tbl>
          </a:graphicData>
        </a:graphic>
      </p:graphicFrame>
    </p:spTree>
    <p:extLst>
      <p:ext uri="{BB962C8B-B14F-4D97-AF65-F5344CB8AC3E}">
        <p14:creationId xmlns:p14="http://schemas.microsoft.com/office/powerpoint/2010/main" val="3623940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Training</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015481425"/>
              </p:ext>
            </p:extLst>
          </p:nvPr>
        </p:nvGraphicFramePr>
        <p:xfrm>
          <a:off x="457200" y="1371600"/>
          <a:ext cx="8229600" cy="3364992"/>
        </p:xfrm>
        <a:graphic>
          <a:graphicData uri="http://schemas.openxmlformats.org/drawingml/2006/table">
            <a:tbl>
              <a:tblPr firstRow="1" firstCol="1" bandRow="1">
                <a:tableStyleId>{B301B821-A1FF-4177-AEE7-76D212191A09}</a:tableStyleId>
              </a:tblPr>
              <a:tblGrid>
                <a:gridCol w="1537597"/>
                <a:gridCol w="1346632"/>
                <a:gridCol w="1442114"/>
                <a:gridCol w="1419067"/>
                <a:gridCol w="1415774"/>
                <a:gridCol w="1068416"/>
              </a:tblGrid>
              <a:tr h="0">
                <a:tc>
                  <a:txBody>
                    <a:bodyPr/>
                    <a:lstStyle/>
                    <a:p>
                      <a:pPr>
                        <a:lnSpc>
                          <a:spcPct val="115000"/>
                        </a:lnSpc>
                        <a:spcAft>
                          <a:spcPts val="0"/>
                        </a:spcAft>
                      </a:pPr>
                      <a:r>
                        <a:rPr lang="en-US" sz="1200" dirty="0">
                          <a:effectLst/>
                        </a:rPr>
                        <a:t>Is a change in knowledge or skills needed to execute the procedure?</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Is the process or change complex? Are there multiple changes?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Criticality of process and risk of performance error? What is the difficulty in detecting errors?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is the identified audience (e.g., location, size, department, single site vs. multiple sites)?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Is the goal to</a:t>
                      </a:r>
                    </a:p>
                    <a:p>
                      <a:pPr>
                        <a:lnSpc>
                          <a:spcPct val="115000"/>
                        </a:lnSpc>
                        <a:spcAft>
                          <a:spcPts val="0"/>
                        </a:spcAft>
                      </a:pPr>
                      <a:r>
                        <a:rPr lang="en-US" sz="1200">
                          <a:effectLst/>
                        </a:rPr>
                        <a:t>change workers' conditioned behavior (e.g., changing habits, changing routine activities)?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kind of training is required?</a:t>
                      </a:r>
                      <a:endParaRPr lang="en-US" sz="1200">
                        <a:effectLst/>
                        <a:latin typeface="Calibri"/>
                        <a:ea typeface="Calibri"/>
                        <a:cs typeface="Times New Roman"/>
                      </a:endParaRPr>
                    </a:p>
                  </a:txBody>
                  <a:tcPr marL="68580" marR="68580" marT="0" marB="0"/>
                </a:tc>
              </a:tr>
              <a:tr h="0">
                <a:tc>
                  <a:txBody>
                    <a:bodyPr/>
                    <a:lstStyle/>
                    <a:p>
                      <a:pPr>
                        <a:lnSpc>
                          <a:spcPct val="115000"/>
                        </a:lnSpc>
                        <a:spcAft>
                          <a:spcPts val="0"/>
                        </a:spcAft>
                      </a:pPr>
                      <a:r>
                        <a:rPr lang="en-US" sz="1200" b="0" dirty="0">
                          <a:effectLst/>
                          <a:latin typeface="ArialMT"/>
                          <a:ea typeface="Calibri"/>
                          <a:cs typeface="ArialMT"/>
                        </a:rPr>
                        <a:t>Yes. When knowledge or skills are impacted or when new behavior or skills need to be learned or reinforced.</a:t>
                      </a:r>
                      <a:endParaRPr lang="en-US" sz="12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effectLst/>
                          <a:latin typeface="ArialMT"/>
                          <a:ea typeface="Calibri"/>
                          <a:cs typeface="ArialMT"/>
                        </a:rPr>
                        <a:t>Yes. Moderately complex change(s) where scenarios and feedback are needed to reinforce new knowledge or skills.</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latin typeface="ArialMT"/>
                          <a:ea typeface="Calibri"/>
                          <a:cs typeface="ArialMT"/>
                        </a:rPr>
                        <a:t>Medium risk to product or patient. Medium risk posed by a performance error.</a:t>
                      </a:r>
                      <a:endParaRPr lang="en-US" sz="1200">
                        <a:effectLst/>
                        <a:latin typeface="Calibri"/>
                        <a:ea typeface="Calibri"/>
                        <a:cs typeface="Times New Roman"/>
                      </a:endParaRPr>
                    </a:p>
                    <a:p>
                      <a:pPr>
                        <a:lnSpc>
                          <a:spcPct val="115000"/>
                        </a:lnSpc>
                        <a:spcAft>
                          <a:spcPts val="0"/>
                        </a:spcAft>
                      </a:pPr>
                      <a:r>
                        <a:rPr lang="en-US" sz="1200">
                          <a:effectLst/>
                          <a:latin typeface="ArialMT"/>
                          <a:ea typeface="Calibri"/>
                          <a:cs typeface="ArialMT"/>
                        </a:rPr>
                        <a:t>There is minor difficulty in detecting errors.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latin typeface="ArialMT"/>
                          <a:ea typeface="Calibri"/>
                          <a:cs typeface="ArialMT"/>
                        </a:rPr>
                        <a:t>Large groups that may be geographically diverse.</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latin typeface="ArialMT"/>
                          <a:ea typeface="Calibri"/>
                          <a:cs typeface="ArialMT"/>
                        </a:rPr>
                        <a:t>Yes. Simulated online activity, feedback, and assessment(s).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effectLst/>
                          <a:latin typeface="ArialMT"/>
                          <a:ea typeface="Calibri"/>
                          <a:cs typeface="ArialMT"/>
                        </a:rPr>
                        <a:t>Computer-</a:t>
                      </a:r>
                      <a:endParaRPr lang="en-US" sz="1200" dirty="0">
                        <a:effectLst/>
                        <a:latin typeface="Calibri"/>
                        <a:ea typeface="Calibri"/>
                        <a:cs typeface="Times New Roman"/>
                      </a:endParaRPr>
                    </a:p>
                    <a:p>
                      <a:pPr>
                        <a:lnSpc>
                          <a:spcPct val="115000"/>
                        </a:lnSpc>
                        <a:spcAft>
                          <a:spcPts val="0"/>
                        </a:spcAft>
                      </a:pPr>
                      <a:r>
                        <a:rPr lang="en-US" sz="1200" dirty="0">
                          <a:effectLst/>
                          <a:latin typeface="ArialMT"/>
                          <a:ea typeface="Calibri"/>
                          <a:cs typeface="ArialMT"/>
                        </a:rPr>
                        <a:t>Based</a:t>
                      </a:r>
                      <a:endParaRPr lang="en-US" sz="1200" dirty="0">
                        <a:effectLst/>
                        <a:latin typeface="Calibri"/>
                        <a:ea typeface="Calibri"/>
                        <a:cs typeface="Times New Roman"/>
                      </a:endParaRPr>
                    </a:p>
                    <a:p>
                      <a:pPr>
                        <a:lnSpc>
                          <a:spcPct val="115000"/>
                        </a:lnSpc>
                        <a:spcAft>
                          <a:spcPts val="0"/>
                        </a:spcAft>
                      </a:pPr>
                      <a:r>
                        <a:rPr lang="en-US" sz="1200" dirty="0">
                          <a:effectLst/>
                          <a:latin typeface="ArialMT"/>
                          <a:ea typeface="Calibri"/>
                          <a:cs typeface="ArialMT"/>
                        </a:rPr>
                        <a:t>Training</a:t>
                      </a:r>
                      <a:endParaRPr lang="en-US" sz="12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11010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Training</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72353935"/>
              </p:ext>
            </p:extLst>
          </p:nvPr>
        </p:nvGraphicFramePr>
        <p:xfrm>
          <a:off x="457200" y="1143000"/>
          <a:ext cx="8458200" cy="4416552"/>
        </p:xfrm>
        <a:graphic>
          <a:graphicData uri="http://schemas.openxmlformats.org/drawingml/2006/table">
            <a:tbl>
              <a:tblPr firstRow="1" firstCol="1" bandRow="1">
                <a:tableStyleId>{B301B821-A1FF-4177-AEE7-76D212191A09}</a:tableStyleId>
              </a:tblPr>
              <a:tblGrid>
                <a:gridCol w="1537597"/>
                <a:gridCol w="1346632"/>
                <a:gridCol w="1442114"/>
                <a:gridCol w="1419067"/>
                <a:gridCol w="1645990"/>
                <a:gridCol w="1066800"/>
              </a:tblGrid>
              <a:tr h="0">
                <a:tc>
                  <a:txBody>
                    <a:bodyPr/>
                    <a:lstStyle/>
                    <a:p>
                      <a:pPr>
                        <a:lnSpc>
                          <a:spcPct val="115000"/>
                        </a:lnSpc>
                        <a:spcAft>
                          <a:spcPts val="0"/>
                        </a:spcAft>
                      </a:pPr>
                      <a:r>
                        <a:rPr lang="en-US" sz="1200" dirty="0">
                          <a:effectLst/>
                        </a:rPr>
                        <a:t>Is a change in knowledge or skills needed to execute the procedure?</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effectLst/>
                        </a:rPr>
                        <a:t>Is the process or change complex? Are there multiple changes?</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Criticality of process and risk of performance error? What is the difficulty in detecting errors?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is the identified audience (e.g., location, size, department, single site vs. multiple sites)?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Is the goal to</a:t>
                      </a:r>
                    </a:p>
                    <a:p>
                      <a:pPr>
                        <a:lnSpc>
                          <a:spcPct val="115000"/>
                        </a:lnSpc>
                        <a:spcAft>
                          <a:spcPts val="0"/>
                        </a:spcAft>
                      </a:pPr>
                      <a:r>
                        <a:rPr lang="en-US" sz="1200">
                          <a:effectLst/>
                        </a:rPr>
                        <a:t>change workers' conditioned behavior (e.g., changing habits, changing routine activities)?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kind of training is required?</a:t>
                      </a:r>
                      <a:endParaRPr lang="en-US" sz="1200">
                        <a:effectLst/>
                        <a:latin typeface="Calibri"/>
                        <a:ea typeface="Calibri"/>
                        <a:cs typeface="Times New Roman"/>
                      </a:endParaRPr>
                    </a:p>
                  </a:txBody>
                  <a:tcPr marL="68580" marR="68580" marT="0" marB="0"/>
                </a:tc>
              </a:tr>
              <a:tr h="0">
                <a:tc>
                  <a:txBody>
                    <a:bodyPr/>
                    <a:lstStyle/>
                    <a:p>
                      <a:pPr>
                        <a:lnSpc>
                          <a:spcPct val="115000"/>
                        </a:lnSpc>
                        <a:spcAft>
                          <a:spcPts val="0"/>
                        </a:spcAft>
                      </a:pPr>
                      <a:r>
                        <a:rPr lang="en-US" sz="1200" b="0" dirty="0">
                          <a:effectLst/>
                          <a:latin typeface="ArialMT"/>
                          <a:ea typeface="Calibri"/>
                          <a:cs typeface="ArialMT"/>
                        </a:rPr>
                        <a:t>Yes. The complexity of the change(s) requires face-to-face interaction to give trainees the opportunity to talk through changes and ask questions, while providing behavior reinforcement and the opportunity to practice new skills/behaviors in a safe setting.</a:t>
                      </a:r>
                      <a:endParaRPr lang="en-US" sz="12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dirty="0">
                          <a:effectLst/>
                          <a:latin typeface="ArialMT"/>
                          <a:ea typeface="Calibri"/>
                          <a:cs typeface="ArialMT"/>
                        </a:rPr>
                        <a:t>Yes. Moderate to highly complex change(s) that requires critical thinking to perform, while providing a safe setting to reinforce knowledge and practice new skills/behaviors.</a:t>
                      </a:r>
                      <a:endParaRPr lang="en-US" sz="12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a:effectLst/>
                          <a:latin typeface="ArialMT"/>
                          <a:ea typeface="Calibri"/>
                          <a:cs typeface="ArialMT"/>
                        </a:rPr>
                        <a:t>Medium or high risk to product or patient. Medium or high risk posed by a performance error. There is a medium to high difficulty in detecting errors.</a:t>
                      </a:r>
                      <a:endParaRPr lang="en-US" sz="1200" b="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a:effectLst/>
                          <a:latin typeface="ArialMT"/>
                          <a:ea typeface="Calibri"/>
                          <a:cs typeface="ArialMT"/>
                        </a:rPr>
                        <a:t>Any size population</a:t>
                      </a:r>
                      <a:endParaRPr lang="en-US" sz="1200" b="0">
                        <a:effectLst/>
                        <a:latin typeface="Calibri"/>
                        <a:ea typeface="Calibri"/>
                        <a:cs typeface="Times New Roman"/>
                      </a:endParaRPr>
                    </a:p>
                    <a:p>
                      <a:pPr>
                        <a:lnSpc>
                          <a:spcPct val="115000"/>
                        </a:lnSpc>
                        <a:spcAft>
                          <a:spcPts val="0"/>
                        </a:spcAft>
                      </a:pPr>
                      <a:r>
                        <a:rPr lang="en-US" sz="1200" b="0">
                          <a:effectLst/>
                          <a:latin typeface="ArialMT"/>
                          <a:ea typeface="Calibri"/>
                          <a:cs typeface="ArialMT"/>
                        </a:rPr>
                        <a:t>that can be broken</a:t>
                      </a:r>
                      <a:endParaRPr lang="en-US" sz="1200" b="0">
                        <a:effectLst/>
                        <a:latin typeface="Calibri"/>
                        <a:ea typeface="Calibri"/>
                        <a:cs typeface="Times New Roman"/>
                      </a:endParaRPr>
                    </a:p>
                    <a:p>
                      <a:pPr>
                        <a:lnSpc>
                          <a:spcPct val="115000"/>
                        </a:lnSpc>
                        <a:spcAft>
                          <a:spcPts val="0"/>
                        </a:spcAft>
                      </a:pPr>
                      <a:r>
                        <a:rPr lang="en-US" sz="1200" b="0">
                          <a:effectLst/>
                          <a:latin typeface="ArialMT"/>
                          <a:ea typeface="Calibri"/>
                          <a:cs typeface="ArialMT"/>
                        </a:rPr>
                        <a:t>down into manageable</a:t>
                      </a:r>
                      <a:endParaRPr lang="en-US" sz="1200" b="0">
                        <a:effectLst/>
                        <a:latin typeface="Calibri"/>
                        <a:ea typeface="Calibri"/>
                        <a:cs typeface="Times New Roman"/>
                      </a:endParaRPr>
                    </a:p>
                    <a:p>
                      <a:pPr>
                        <a:lnSpc>
                          <a:spcPct val="115000"/>
                        </a:lnSpc>
                        <a:spcAft>
                          <a:spcPts val="0"/>
                        </a:spcAft>
                      </a:pPr>
                      <a:r>
                        <a:rPr lang="en-US" sz="1200" b="0">
                          <a:effectLst/>
                          <a:latin typeface="ArialMT"/>
                          <a:ea typeface="Calibri"/>
                          <a:cs typeface="ArialMT"/>
                        </a:rPr>
                        <a:t>groups</a:t>
                      </a:r>
                      <a:endParaRPr lang="en-US" sz="1200" b="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a:effectLst/>
                          <a:latin typeface="ArialMT"/>
                          <a:ea typeface="Calibri"/>
                          <a:cs typeface="ArialMT"/>
                        </a:rPr>
                        <a:t>Yes. There is a high</a:t>
                      </a:r>
                      <a:endParaRPr lang="en-US" sz="1200" b="0">
                        <a:effectLst/>
                        <a:latin typeface="Calibri"/>
                        <a:ea typeface="Calibri"/>
                        <a:cs typeface="Times New Roman"/>
                      </a:endParaRPr>
                    </a:p>
                    <a:p>
                      <a:pPr>
                        <a:lnSpc>
                          <a:spcPct val="115000"/>
                        </a:lnSpc>
                        <a:spcAft>
                          <a:spcPts val="0"/>
                        </a:spcAft>
                      </a:pPr>
                      <a:r>
                        <a:rPr lang="en-US" sz="1200" b="0">
                          <a:effectLst/>
                          <a:latin typeface="ArialMT"/>
                          <a:ea typeface="Calibri"/>
                          <a:cs typeface="ArialMT"/>
                        </a:rPr>
                        <a:t>level of interaction</a:t>
                      </a:r>
                      <a:endParaRPr lang="en-US" sz="1200" b="0">
                        <a:effectLst/>
                        <a:latin typeface="Calibri"/>
                        <a:ea typeface="Calibri"/>
                        <a:cs typeface="Times New Roman"/>
                      </a:endParaRPr>
                    </a:p>
                    <a:p>
                      <a:pPr>
                        <a:lnSpc>
                          <a:spcPct val="115000"/>
                        </a:lnSpc>
                        <a:spcAft>
                          <a:spcPts val="0"/>
                        </a:spcAft>
                      </a:pPr>
                      <a:r>
                        <a:rPr lang="en-US" sz="1200" b="0">
                          <a:effectLst/>
                          <a:latin typeface="ArialMT"/>
                          <a:ea typeface="Calibri"/>
                          <a:cs typeface="ArialMT"/>
                        </a:rPr>
                        <a:t>with real-time responses to participants.</a:t>
                      </a:r>
                      <a:endParaRPr lang="en-US" sz="1200" b="0">
                        <a:effectLst/>
                        <a:latin typeface="Calibri"/>
                        <a:ea typeface="Calibri"/>
                        <a:cs typeface="Times New Roman"/>
                      </a:endParaRPr>
                    </a:p>
                    <a:p>
                      <a:pPr>
                        <a:lnSpc>
                          <a:spcPct val="115000"/>
                        </a:lnSpc>
                        <a:spcAft>
                          <a:spcPts val="0"/>
                        </a:spcAft>
                      </a:pPr>
                      <a:r>
                        <a:rPr lang="en-US" sz="1200" b="0">
                          <a:effectLst/>
                          <a:latin typeface="ArialMT"/>
                          <a:ea typeface="Calibri"/>
                          <a:cs typeface="ArialMT"/>
                        </a:rPr>
                        <a:t>Provides elaboration and examples, as well as a classroom assessment(s).</a:t>
                      </a:r>
                      <a:endParaRPr lang="en-US" sz="1200" b="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dirty="0">
                          <a:effectLst/>
                          <a:latin typeface="ArialMT"/>
                          <a:ea typeface="Calibri"/>
                          <a:cs typeface="ArialMT"/>
                        </a:rPr>
                        <a:t>Instructor-</a:t>
                      </a:r>
                      <a:endParaRPr lang="en-US" sz="1200" b="0" dirty="0">
                        <a:effectLst/>
                        <a:latin typeface="Calibri"/>
                        <a:ea typeface="Calibri"/>
                        <a:cs typeface="Times New Roman"/>
                      </a:endParaRPr>
                    </a:p>
                    <a:p>
                      <a:pPr>
                        <a:lnSpc>
                          <a:spcPct val="115000"/>
                        </a:lnSpc>
                        <a:spcAft>
                          <a:spcPts val="0"/>
                        </a:spcAft>
                      </a:pPr>
                      <a:r>
                        <a:rPr lang="en-US" sz="1200" b="0" dirty="0">
                          <a:effectLst/>
                          <a:latin typeface="ArialMT"/>
                          <a:ea typeface="Calibri"/>
                          <a:cs typeface="ArialMT"/>
                        </a:rPr>
                        <a:t>Led Training</a:t>
                      </a:r>
                      <a:endParaRPr lang="en-US" sz="1200" b="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206481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Training</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09945173"/>
              </p:ext>
            </p:extLst>
          </p:nvPr>
        </p:nvGraphicFramePr>
        <p:xfrm>
          <a:off x="457200" y="1143000"/>
          <a:ext cx="8458200" cy="4206240"/>
        </p:xfrm>
        <a:graphic>
          <a:graphicData uri="http://schemas.openxmlformats.org/drawingml/2006/table">
            <a:tbl>
              <a:tblPr firstRow="1" firstCol="1" bandRow="1">
                <a:tableStyleId>{B301B821-A1FF-4177-AEE7-76D212191A09}</a:tableStyleId>
              </a:tblPr>
              <a:tblGrid>
                <a:gridCol w="1537597"/>
                <a:gridCol w="1346632"/>
                <a:gridCol w="1442114"/>
                <a:gridCol w="1419067"/>
                <a:gridCol w="1645990"/>
                <a:gridCol w="1066800"/>
              </a:tblGrid>
              <a:tr h="0">
                <a:tc>
                  <a:txBody>
                    <a:bodyPr/>
                    <a:lstStyle/>
                    <a:p>
                      <a:pPr>
                        <a:lnSpc>
                          <a:spcPct val="115000"/>
                        </a:lnSpc>
                        <a:spcAft>
                          <a:spcPts val="0"/>
                        </a:spcAft>
                      </a:pPr>
                      <a:r>
                        <a:rPr lang="en-US" sz="1200" dirty="0">
                          <a:effectLst/>
                        </a:rPr>
                        <a:t>Is a change in knowledge or skills needed to execute the procedure?</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a:effectLst/>
                        </a:rPr>
                        <a:t>Is the process or change complex? Are there multiple changes?</a:t>
                      </a:r>
                      <a:endParaRPr lang="en-US" sz="12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Criticality of process and risk of performance error? What is the difficulty in detecting errors?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is the identified audience (e.g., location, size, department, single site vs. multiple sites)?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Is the goal to</a:t>
                      </a:r>
                    </a:p>
                    <a:p>
                      <a:pPr>
                        <a:lnSpc>
                          <a:spcPct val="115000"/>
                        </a:lnSpc>
                        <a:spcAft>
                          <a:spcPts val="0"/>
                        </a:spcAft>
                      </a:pPr>
                      <a:r>
                        <a:rPr lang="en-US" sz="1200">
                          <a:effectLst/>
                        </a:rPr>
                        <a:t>change workers' conditioned behavior (e.g., changing habits, changing routine activities)?</a:t>
                      </a:r>
                      <a:endParaRPr lang="en-US" sz="12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What kind of training is required?</a:t>
                      </a:r>
                      <a:endParaRPr lang="en-US" sz="1200">
                        <a:effectLst/>
                        <a:latin typeface="Calibri"/>
                        <a:ea typeface="Calibri"/>
                        <a:cs typeface="Times New Roman"/>
                      </a:endParaRPr>
                    </a:p>
                  </a:txBody>
                  <a:tcPr marL="68580" marR="68580" marT="0" marB="0"/>
                </a:tc>
              </a:tr>
              <a:tr h="0">
                <a:tc>
                  <a:txBody>
                    <a:bodyPr/>
                    <a:lstStyle/>
                    <a:p>
                      <a:pPr>
                        <a:lnSpc>
                          <a:spcPct val="115000"/>
                        </a:lnSpc>
                        <a:spcAft>
                          <a:spcPts val="0"/>
                        </a:spcAft>
                      </a:pPr>
                      <a:r>
                        <a:rPr lang="en-US" sz="1200" b="0">
                          <a:effectLst/>
                          <a:latin typeface="ArialMT"/>
                          <a:ea typeface="Calibri"/>
                          <a:cs typeface="ArialMT"/>
                        </a:rPr>
                        <a:t>Yes. When practical application in the work environment and real-time feedback is necessary to reinforce skills/behavior.</a:t>
                      </a:r>
                      <a:endParaRPr lang="en-US" sz="1200" b="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dirty="0">
                          <a:effectLst/>
                          <a:latin typeface="ArialMT"/>
                          <a:ea typeface="Calibri"/>
                          <a:cs typeface="ArialMT"/>
                        </a:rPr>
                        <a:t>Yes. Highly complex or new skills/knowledge required, such as using specific equipment/tools or performing complex tasks. The goal is to measure the trainee's proficiency in the targeted competency.</a:t>
                      </a:r>
                      <a:endParaRPr lang="en-US" sz="12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a:effectLst/>
                          <a:latin typeface="ArialMT"/>
                          <a:ea typeface="Calibri"/>
                          <a:cs typeface="ArialMT"/>
                        </a:rPr>
                        <a:t>High risk to product or patient. High risk posed by a performance error. There is a high difficulty in detecting errors.</a:t>
                      </a:r>
                      <a:endParaRPr lang="en-US" sz="1200" b="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a:effectLst/>
                          <a:latin typeface="ArialMT"/>
                          <a:ea typeface="Calibri"/>
                          <a:cs typeface="ArialMT"/>
                        </a:rPr>
                        <a:t>Any size population, however it is intended to be a one-on-one training experience.</a:t>
                      </a:r>
                      <a:endParaRPr lang="en-US" sz="1200" b="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a:effectLst/>
                          <a:latin typeface="ArialMT"/>
                          <a:ea typeface="Calibri"/>
                          <a:cs typeface="ArialMT"/>
                        </a:rPr>
                        <a:t>Yes. There is a high level of interaction, with real-time question and response between trainer and trainee.</a:t>
                      </a:r>
                      <a:endParaRPr lang="en-US" sz="1200" b="0">
                        <a:effectLst/>
                        <a:latin typeface="Calibri"/>
                        <a:ea typeface="Calibri"/>
                        <a:cs typeface="Times New Roman"/>
                      </a:endParaRPr>
                    </a:p>
                    <a:p>
                      <a:pPr>
                        <a:lnSpc>
                          <a:spcPct val="115000"/>
                        </a:lnSpc>
                        <a:spcAft>
                          <a:spcPts val="0"/>
                        </a:spcAft>
                      </a:pPr>
                      <a:r>
                        <a:rPr lang="en-US" sz="1200" b="0">
                          <a:effectLst/>
                          <a:latin typeface="ArialMT"/>
                          <a:ea typeface="Calibri"/>
                          <a:cs typeface="ArialMT"/>
                        </a:rPr>
                        <a:t>Provides immediate feedback and coaching, as well as a real-time competency assessment.</a:t>
                      </a:r>
                      <a:endParaRPr lang="en-US" sz="1200" b="0">
                        <a:effectLst/>
                        <a:latin typeface="Calibri"/>
                        <a:ea typeface="Calibri"/>
                        <a:cs typeface="Times New Roman"/>
                      </a:endParaRPr>
                    </a:p>
                  </a:txBody>
                  <a:tcPr marL="68580" marR="68580" marT="0" marB="0"/>
                </a:tc>
                <a:tc>
                  <a:txBody>
                    <a:bodyPr/>
                    <a:lstStyle/>
                    <a:p>
                      <a:pPr>
                        <a:lnSpc>
                          <a:spcPct val="115000"/>
                        </a:lnSpc>
                        <a:spcAft>
                          <a:spcPts val="0"/>
                        </a:spcAft>
                      </a:pPr>
                      <a:r>
                        <a:rPr lang="en-US" sz="1200" b="0" dirty="0">
                          <a:effectLst/>
                          <a:latin typeface="ArialMT"/>
                          <a:ea typeface="Calibri"/>
                          <a:cs typeface="ArialMT"/>
                        </a:rPr>
                        <a:t>On-the-Job</a:t>
                      </a:r>
                      <a:endParaRPr lang="en-US" sz="1200" b="0" dirty="0">
                        <a:effectLst/>
                        <a:latin typeface="Calibri"/>
                        <a:ea typeface="Calibri"/>
                        <a:cs typeface="Times New Roman"/>
                      </a:endParaRPr>
                    </a:p>
                    <a:p>
                      <a:pPr>
                        <a:lnSpc>
                          <a:spcPct val="115000"/>
                        </a:lnSpc>
                        <a:spcAft>
                          <a:spcPts val="0"/>
                        </a:spcAft>
                      </a:pPr>
                      <a:r>
                        <a:rPr lang="en-US" sz="1200" b="0" dirty="0">
                          <a:effectLst/>
                          <a:latin typeface="ArialMT"/>
                          <a:ea typeface="Calibri"/>
                          <a:cs typeface="ArialMT"/>
                        </a:rPr>
                        <a:t>Training</a:t>
                      </a:r>
                      <a:endParaRPr lang="en-US" sz="1200" b="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754820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Pre-Job Briefing</a:t>
            </a:r>
            <a:endParaRPr lang="en-US" sz="40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825" y="1176338"/>
            <a:ext cx="7118350" cy="450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3303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Structured Discussion</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556829677"/>
              </p:ext>
            </p:extLst>
          </p:nvPr>
        </p:nvGraphicFramePr>
        <p:xfrm>
          <a:off x="533400" y="1143000"/>
          <a:ext cx="8077200" cy="4419597"/>
        </p:xfrm>
        <a:graphic>
          <a:graphicData uri="http://schemas.openxmlformats.org/drawingml/2006/table">
            <a:tbl>
              <a:tblPr firstRow="1" firstCol="1" bandRow="1"/>
              <a:tblGrid>
                <a:gridCol w="4038600"/>
                <a:gridCol w="4038600"/>
              </a:tblGrid>
              <a:tr h="519953">
                <a:tc gridSpan="2">
                  <a:txBody>
                    <a:bodyPr/>
                    <a:lstStyle/>
                    <a:p>
                      <a:pPr>
                        <a:lnSpc>
                          <a:spcPct val="115000"/>
                        </a:lnSpc>
                        <a:spcAft>
                          <a:spcPts val="0"/>
                        </a:spcAft>
                      </a:pPr>
                      <a:r>
                        <a:rPr lang="en-US" sz="1400" b="1" dirty="0">
                          <a:effectLst/>
                          <a:latin typeface="Calibri"/>
                          <a:ea typeface="Calibri"/>
                          <a:cs typeface="Times New Roman"/>
                        </a:rPr>
                        <a:t>Document Revision Drivers </a:t>
                      </a:r>
                      <a:endParaRPr lang="en-US" sz="1400" dirty="0">
                        <a:effectLst/>
                        <a:latin typeface="Calibri"/>
                        <a:ea typeface="Calibri"/>
                        <a:cs typeface="Times New Roman"/>
                      </a:endParaRPr>
                    </a:p>
                    <a:p>
                      <a:pPr>
                        <a:lnSpc>
                          <a:spcPct val="115000"/>
                        </a:lnSpc>
                        <a:spcAft>
                          <a:spcPts val="0"/>
                        </a:spcAft>
                      </a:pPr>
                      <a:r>
                        <a:rPr lang="en-US" sz="1400" dirty="0">
                          <a:effectLst/>
                          <a:latin typeface="Calibri"/>
                          <a:ea typeface="Calibri"/>
                          <a:cs typeface="Times New Roman"/>
                        </a:rPr>
                        <a:t>Why has this document revised?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9976">
                <a:tc gridSpan="2">
                  <a:txBody>
                    <a:bodyPr/>
                    <a:lstStyle/>
                    <a:p>
                      <a:pPr>
                        <a:lnSpc>
                          <a:spcPct val="115000"/>
                        </a:lnSpc>
                        <a:spcAft>
                          <a:spcPts val="0"/>
                        </a:spcAft>
                      </a:pPr>
                      <a:r>
                        <a:rPr lang="en-US" sz="14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519953">
                <a:tc gridSpan="2">
                  <a:txBody>
                    <a:bodyPr/>
                    <a:lstStyle/>
                    <a:p>
                      <a:pPr>
                        <a:lnSpc>
                          <a:spcPct val="115000"/>
                        </a:lnSpc>
                        <a:spcAft>
                          <a:spcPts val="0"/>
                        </a:spcAft>
                      </a:pPr>
                      <a:r>
                        <a:rPr lang="en-US" sz="1400" b="1" dirty="0">
                          <a:effectLst/>
                          <a:latin typeface="Calibri"/>
                          <a:ea typeface="Calibri"/>
                          <a:cs typeface="Times New Roman"/>
                        </a:rPr>
                        <a:t>Revision Scope </a:t>
                      </a:r>
                    </a:p>
                    <a:p>
                      <a:pPr>
                        <a:lnSpc>
                          <a:spcPct val="115000"/>
                        </a:lnSpc>
                        <a:spcAft>
                          <a:spcPts val="0"/>
                        </a:spcAft>
                      </a:pPr>
                      <a:r>
                        <a:rPr lang="en-US" sz="1400" dirty="0">
                          <a:effectLst/>
                          <a:latin typeface="Calibri"/>
                          <a:ea typeface="Calibri"/>
                          <a:cs typeface="Times New Roman"/>
                        </a:rPr>
                        <a:t>Who does the revision impact?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9976">
                <a:tc>
                  <a:txBody>
                    <a:bodyPr/>
                    <a:lstStyle/>
                    <a:p>
                      <a:pPr>
                        <a:lnSpc>
                          <a:spcPct val="115000"/>
                        </a:lnSpc>
                        <a:spcAft>
                          <a:spcPts val="0"/>
                        </a:spcAft>
                      </a:pPr>
                      <a:r>
                        <a:rPr lang="en-US" sz="1400">
                          <a:effectLst/>
                          <a:latin typeface="Calibri"/>
                          <a:ea typeface="Calibri"/>
                          <a:cs typeface="Times New Roman"/>
                        </a:rPr>
                        <a:t>Functional Area(s)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976">
                <a:tc>
                  <a:txBody>
                    <a:bodyPr/>
                    <a:lstStyle/>
                    <a:p>
                      <a:pPr>
                        <a:lnSpc>
                          <a:spcPct val="115000"/>
                        </a:lnSpc>
                        <a:spcAft>
                          <a:spcPts val="0"/>
                        </a:spcAft>
                      </a:pPr>
                      <a:r>
                        <a:rPr lang="en-US" sz="1400">
                          <a:effectLst/>
                          <a:latin typeface="Calibri"/>
                          <a:ea typeface="Calibri"/>
                          <a:cs typeface="Times New Roman"/>
                        </a:rPr>
                        <a:t>Job Role(s)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976">
                <a:tc>
                  <a:txBody>
                    <a:bodyPr/>
                    <a:lstStyle/>
                    <a:p>
                      <a:pPr>
                        <a:lnSpc>
                          <a:spcPct val="115000"/>
                        </a:lnSpc>
                        <a:spcAft>
                          <a:spcPts val="0"/>
                        </a:spcAft>
                      </a:pPr>
                      <a:r>
                        <a:rPr lang="en-US" sz="1400">
                          <a:effectLst/>
                          <a:latin typeface="Calibri"/>
                          <a:ea typeface="Calibri"/>
                          <a:cs typeface="Times New Roman"/>
                        </a:rPr>
                        <a:t>Task(s)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9953">
                <a:tc gridSpan="2">
                  <a:txBody>
                    <a:bodyPr/>
                    <a:lstStyle/>
                    <a:p>
                      <a:pPr>
                        <a:lnSpc>
                          <a:spcPct val="115000"/>
                        </a:lnSpc>
                        <a:spcAft>
                          <a:spcPts val="0"/>
                        </a:spcAft>
                      </a:pPr>
                      <a:r>
                        <a:rPr lang="en-US" sz="1400" b="1">
                          <a:effectLst/>
                          <a:latin typeface="Calibri"/>
                          <a:ea typeface="Calibri"/>
                          <a:cs typeface="Times New Roman"/>
                        </a:rPr>
                        <a:t>Revision Description </a:t>
                      </a:r>
                      <a:endParaRPr lang="en-US" sz="1400">
                        <a:effectLst/>
                        <a:latin typeface="Calibri"/>
                        <a:ea typeface="Calibri"/>
                        <a:cs typeface="Times New Roman"/>
                      </a:endParaRPr>
                    </a:p>
                    <a:p>
                      <a:pPr>
                        <a:lnSpc>
                          <a:spcPct val="115000"/>
                        </a:lnSpc>
                        <a:spcAft>
                          <a:spcPts val="0"/>
                        </a:spcAft>
                      </a:pPr>
                      <a:r>
                        <a:rPr lang="en-US" sz="1400">
                          <a:effectLst/>
                          <a:latin typeface="Calibri"/>
                          <a:ea typeface="Calibri"/>
                          <a:cs typeface="Times New Roman"/>
                        </a:rPr>
                        <a:t>A brief summary of the key changes end users need to know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9976">
                <a:tc gridSpan="2">
                  <a:txBody>
                    <a:bodyPr/>
                    <a:lstStyle/>
                    <a:p>
                      <a:pPr>
                        <a:lnSpc>
                          <a:spcPct val="115000"/>
                        </a:lnSpc>
                        <a:spcAft>
                          <a:spcPts val="0"/>
                        </a:spcAft>
                      </a:pPr>
                      <a:r>
                        <a:rPr lang="en-US" sz="14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519953">
                <a:tc gridSpan="2">
                  <a:txBody>
                    <a:bodyPr/>
                    <a:lstStyle/>
                    <a:p>
                      <a:pPr>
                        <a:lnSpc>
                          <a:spcPct val="115000"/>
                        </a:lnSpc>
                        <a:spcAft>
                          <a:spcPts val="0"/>
                        </a:spcAft>
                      </a:pPr>
                      <a:r>
                        <a:rPr lang="en-US" sz="1400" b="1">
                          <a:effectLst/>
                          <a:latin typeface="Calibri"/>
                          <a:ea typeface="Calibri"/>
                          <a:cs typeface="Times New Roman"/>
                        </a:rPr>
                        <a:t>Work Impact </a:t>
                      </a:r>
                      <a:endParaRPr lang="en-US" sz="1400">
                        <a:effectLst/>
                        <a:latin typeface="Calibri"/>
                        <a:ea typeface="Calibri"/>
                        <a:cs typeface="Times New Roman"/>
                      </a:endParaRPr>
                    </a:p>
                    <a:p>
                      <a:pPr>
                        <a:lnSpc>
                          <a:spcPct val="115000"/>
                        </a:lnSpc>
                        <a:spcAft>
                          <a:spcPts val="0"/>
                        </a:spcAft>
                      </a:pPr>
                      <a:r>
                        <a:rPr lang="en-US" sz="1400">
                          <a:effectLst/>
                          <a:latin typeface="Calibri"/>
                          <a:ea typeface="Calibri"/>
                          <a:cs typeface="Times New Roman"/>
                        </a:rPr>
                        <a:t>How will the document changes affect the end users’ work?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9976">
                <a:tc gridSpan="2">
                  <a:txBody>
                    <a:bodyPr/>
                    <a:lstStyle/>
                    <a:p>
                      <a:pPr>
                        <a:lnSpc>
                          <a:spcPct val="115000"/>
                        </a:lnSpc>
                        <a:spcAft>
                          <a:spcPts val="0"/>
                        </a:spcAft>
                      </a:pPr>
                      <a:r>
                        <a:rPr lang="en-US" sz="14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519953">
                <a:tc gridSpan="2">
                  <a:txBody>
                    <a:bodyPr/>
                    <a:lstStyle/>
                    <a:p>
                      <a:pPr>
                        <a:lnSpc>
                          <a:spcPct val="115000"/>
                        </a:lnSpc>
                        <a:spcAft>
                          <a:spcPts val="0"/>
                        </a:spcAft>
                      </a:pPr>
                      <a:r>
                        <a:rPr lang="en-US" sz="1400" b="1">
                          <a:effectLst/>
                          <a:latin typeface="Calibri"/>
                          <a:ea typeface="Calibri"/>
                          <a:cs typeface="Times New Roman"/>
                        </a:rPr>
                        <a:t>Discussion Questions </a:t>
                      </a:r>
                      <a:endParaRPr lang="en-US" sz="1400">
                        <a:effectLst/>
                        <a:latin typeface="Calibri"/>
                        <a:ea typeface="Calibri"/>
                        <a:cs typeface="Times New Roman"/>
                      </a:endParaRPr>
                    </a:p>
                    <a:p>
                      <a:pPr>
                        <a:lnSpc>
                          <a:spcPct val="115000"/>
                        </a:lnSpc>
                        <a:spcAft>
                          <a:spcPts val="0"/>
                        </a:spcAft>
                      </a:pPr>
                      <a:r>
                        <a:rPr lang="en-US" sz="1400">
                          <a:effectLst/>
                          <a:latin typeface="Calibri"/>
                          <a:ea typeface="Calibri"/>
                          <a:cs typeface="Times New Roman"/>
                        </a:rPr>
                        <a:t>Open-ended questions asked by the facilitator to assess knowledge transfer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9976">
                <a:tc gridSpan="2">
                  <a:txBody>
                    <a:bodyPr/>
                    <a:lstStyle/>
                    <a:p>
                      <a:pPr>
                        <a:lnSpc>
                          <a:spcPct val="115000"/>
                        </a:lnSpc>
                        <a:spcAft>
                          <a:spcPts val="0"/>
                        </a:spcAft>
                      </a:pPr>
                      <a:r>
                        <a:rPr lang="en-US" sz="14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extLst>
      <p:ext uri="{BB962C8B-B14F-4D97-AF65-F5344CB8AC3E}">
        <p14:creationId xmlns:p14="http://schemas.microsoft.com/office/powerpoint/2010/main" val="1877199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en-US" smtClean="0"/>
              <a:t>Take-aways</a:t>
            </a:r>
          </a:p>
        </p:txBody>
      </p:sp>
      <p:sp>
        <p:nvSpPr>
          <p:cNvPr id="35842" name="Content Placeholder 2"/>
          <p:cNvSpPr>
            <a:spLocks noGrp="1"/>
          </p:cNvSpPr>
          <p:nvPr>
            <p:ph type="body" sz="quarter" idx="10"/>
          </p:nvPr>
        </p:nvSpPr>
        <p:spPr/>
        <p:txBody>
          <a:bodyPr/>
          <a:lstStyle/>
          <a:p>
            <a:r>
              <a:rPr lang="en-US" altLang="en-US" dirty="0" smtClean="0"/>
              <a:t>Through this session, you should </a:t>
            </a:r>
            <a:r>
              <a:rPr lang="en-US" altLang="en-US" smtClean="0"/>
              <a:t>have learned how to:</a:t>
            </a:r>
            <a:endParaRPr lang="en-US" altLang="en-US" dirty="0" smtClean="0"/>
          </a:p>
          <a:p>
            <a:pPr lvl="1"/>
            <a:r>
              <a:rPr lang="en-US" dirty="0"/>
              <a:t>Apply a risk based approach to identifying training.</a:t>
            </a:r>
          </a:p>
          <a:p>
            <a:pPr lvl="1"/>
            <a:r>
              <a:rPr lang="en-US" dirty="0"/>
              <a:t>Develop a learning plan for a change</a:t>
            </a:r>
          </a:p>
          <a:p>
            <a:pPr lvl="1"/>
            <a:r>
              <a:rPr lang="en-US" dirty="0"/>
              <a:t>Explain how lean changes interact with an organization's learning management system</a:t>
            </a:r>
          </a:p>
        </p:txBody>
      </p:sp>
    </p:spTree>
    <p:extLst>
      <p:ext uri="{BB962C8B-B14F-4D97-AF65-F5344CB8AC3E}">
        <p14:creationId xmlns:p14="http://schemas.microsoft.com/office/powerpoint/2010/main" val="3714409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5" name="Text Placeholder 4"/>
          <p:cNvSpPr>
            <a:spLocks noGrp="1"/>
          </p:cNvSpPr>
          <p:nvPr>
            <p:ph type="body" sz="quarter" idx="10"/>
          </p:nvPr>
        </p:nvSpPr>
        <p:spPr/>
        <p:txBody>
          <a:bodyPr/>
          <a:lstStyle/>
          <a:p>
            <a:pPr eaLnBrk="1" hangingPunct="1"/>
            <a:r>
              <a:rPr lang="en-US" altLang="en-US" dirty="0" smtClean="0"/>
              <a:t>Jeremiah B Genest– </a:t>
            </a:r>
            <a:r>
              <a:rPr lang="en-US" altLang="en-US" dirty="0"/>
              <a:t>Phone: </a:t>
            </a:r>
            <a:r>
              <a:rPr lang="en-US" altLang="en-US" dirty="0" smtClean="0"/>
              <a:t>(857) 288-9361 </a:t>
            </a:r>
            <a:r>
              <a:rPr lang="en-US" altLang="en-US" dirty="0"/>
              <a:t>– Email: </a:t>
            </a:r>
            <a:r>
              <a:rPr lang="en-US" altLang="en-US" dirty="0" smtClean="0"/>
              <a:t>jeremiah.genest@sanofi.com</a:t>
            </a:r>
            <a:endParaRPr lang="en-US" alt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1" y="5562600"/>
            <a:ext cx="1143000" cy="909625"/>
          </a:xfrm>
          <a:prstGeom prst="rect">
            <a:avLst/>
          </a:prstGeom>
        </p:spPr>
      </p:pic>
    </p:spTree>
    <p:extLst>
      <p:ext uri="{BB962C8B-B14F-4D97-AF65-F5344CB8AC3E}">
        <p14:creationId xmlns:p14="http://schemas.microsoft.com/office/powerpoint/2010/main" val="27766357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1316</TotalTime>
  <Words>2015</Words>
  <Application>Microsoft Office PowerPoint</Application>
  <PresentationFormat>On-screen Show (4:3)</PresentationFormat>
  <Paragraphs>316</Paragraphs>
  <Slides>20</Slides>
  <Notes>10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Training as Part of Lean Change Management</vt:lpstr>
      <vt:lpstr>PowerPoint Presentation</vt:lpstr>
      <vt:lpstr>Learning Objectives</vt:lpstr>
      <vt:lpstr>Current State  Future State</vt:lpstr>
      <vt:lpstr>Change is…</vt:lpstr>
      <vt:lpstr>People</vt:lpstr>
      <vt:lpstr>Change Management &amp; Human Performance</vt:lpstr>
      <vt:lpstr>How will people learn?</vt:lpstr>
      <vt:lpstr>Performer Analysis</vt:lpstr>
      <vt:lpstr>Data Collection</vt:lpstr>
      <vt:lpstr>Evaluation Strategy</vt:lpstr>
      <vt:lpstr>How much training do I need?</vt:lpstr>
      <vt:lpstr>Determining Training</vt:lpstr>
      <vt:lpstr>Determining Training</vt:lpstr>
      <vt:lpstr>Determining Training</vt:lpstr>
      <vt:lpstr>Determining Training</vt:lpstr>
      <vt:lpstr>Pre-Job Briefing</vt:lpstr>
      <vt:lpstr>Structured Discussion</vt:lpstr>
      <vt:lpstr>Take-aways</vt:lpstr>
      <vt:lpstr>Questions?</vt:lpstr>
    </vt:vector>
  </TitlesOfParts>
  <Company>College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Catapult Workshops 1-3</dc:title>
  <dc:creator>Kovach, Jami</dc:creator>
  <cp:lastModifiedBy>Genest, Jeremiah /US</cp:lastModifiedBy>
  <cp:revision>63</cp:revision>
  <dcterms:created xsi:type="dcterms:W3CDTF">2014-09-09T20:36:35Z</dcterms:created>
  <dcterms:modified xsi:type="dcterms:W3CDTF">2019-03-07T22:14:16Z</dcterms:modified>
</cp:coreProperties>
</file>