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doc" ContentType="application/msword"/>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53"/>
  </p:notesMasterIdLst>
  <p:sldIdLst>
    <p:sldId id="256" r:id="rId5"/>
    <p:sldId id="323" r:id="rId6"/>
    <p:sldId id="257" r:id="rId7"/>
    <p:sldId id="268" r:id="rId8"/>
    <p:sldId id="291" r:id="rId9"/>
    <p:sldId id="308" r:id="rId10"/>
    <p:sldId id="292" r:id="rId11"/>
    <p:sldId id="269" r:id="rId12"/>
    <p:sldId id="300" r:id="rId13"/>
    <p:sldId id="272" r:id="rId14"/>
    <p:sldId id="320" r:id="rId15"/>
    <p:sldId id="307" r:id="rId16"/>
    <p:sldId id="313" r:id="rId17"/>
    <p:sldId id="314" r:id="rId18"/>
    <p:sldId id="293" r:id="rId19"/>
    <p:sldId id="295" r:id="rId20"/>
    <p:sldId id="296" r:id="rId21"/>
    <p:sldId id="322" r:id="rId22"/>
    <p:sldId id="306" r:id="rId23"/>
    <p:sldId id="294" r:id="rId24"/>
    <p:sldId id="297" r:id="rId25"/>
    <p:sldId id="287" r:id="rId26"/>
    <p:sldId id="278" r:id="rId27"/>
    <p:sldId id="279" r:id="rId28"/>
    <p:sldId id="288" r:id="rId29"/>
    <p:sldId id="299" r:id="rId30"/>
    <p:sldId id="302" r:id="rId31"/>
    <p:sldId id="317" r:id="rId32"/>
    <p:sldId id="315" r:id="rId33"/>
    <p:sldId id="324" r:id="rId34"/>
    <p:sldId id="321" r:id="rId35"/>
    <p:sldId id="301" r:id="rId36"/>
    <p:sldId id="319" r:id="rId37"/>
    <p:sldId id="304" r:id="rId38"/>
    <p:sldId id="309" r:id="rId39"/>
    <p:sldId id="305" r:id="rId40"/>
    <p:sldId id="280" r:id="rId41"/>
    <p:sldId id="281" r:id="rId42"/>
    <p:sldId id="318" r:id="rId43"/>
    <p:sldId id="303" r:id="rId44"/>
    <p:sldId id="275" r:id="rId45"/>
    <p:sldId id="276" r:id="rId46"/>
    <p:sldId id="310" r:id="rId47"/>
    <p:sldId id="277" r:id="rId48"/>
    <p:sldId id="286" r:id="rId49"/>
    <p:sldId id="263" r:id="rId50"/>
    <p:sldId id="258" r:id="rId51"/>
    <p:sldId id="311" r:id="rId5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13" autoAdjust="0"/>
    <p:restoredTop sz="84116" autoAdjust="0"/>
  </p:normalViewPr>
  <p:slideViewPr>
    <p:cSldViewPr>
      <p:cViewPr>
        <p:scale>
          <a:sx n="70" d="100"/>
          <a:sy n="70" d="100"/>
        </p:scale>
        <p:origin x="-1651" y="-163"/>
      </p:cViewPr>
      <p:guideLst>
        <p:guide orient="horz" pos="2160"/>
        <p:guide pos="2880"/>
      </p:guideLst>
    </p:cSldViewPr>
  </p:slideViewPr>
  <p:outlineViewPr>
    <p:cViewPr>
      <p:scale>
        <a:sx n="33" d="100"/>
        <a:sy n="33" d="100"/>
      </p:scale>
      <p:origin x="0" y="22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8F6B52-57BF-42A7-9C8A-22EF62DE2236}" type="doc">
      <dgm:prSet loTypeId="urn:microsoft.com/office/officeart/2005/8/layout/hChevron3" loCatId="process" qsTypeId="urn:microsoft.com/office/officeart/2005/8/quickstyle/simple1" qsCatId="simple" csTypeId="urn:microsoft.com/office/officeart/2005/8/colors/accent1_2" csCatId="accent1" phldr="1"/>
      <dgm:spPr/>
    </dgm:pt>
    <dgm:pt modelId="{427AA227-FCE7-4BAB-8AD4-210239515876}">
      <dgm:prSet phldrT="[Text]" custT="1"/>
      <dgm:spPr/>
      <dgm:t>
        <a:bodyPr/>
        <a:lstStyle/>
        <a:p>
          <a:r>
            <a:rPr lang="en-US" sz="1800" dirty="0" smtClean="0"/>
            <a:t>Work Plan</a:t>
          </a:r>
          <a:endParaRPr lang="en-US" sz="1800" dirty="0"/>
        </a:p>
      </dgm:t>
    </dgm:pt>
    <dgm:pt modelId="{5DF4F96C-656B-4DC2-8B2C-16C85E150779}" type="parTrans" cxnId="{A180DF81-B8F0-435D-A031-DBCB02CBE9E1}">
      <dgm:prSet/>
      <dgm:spPr/>
      <dgm:t>
        <a:bodyPr/>
        <a:lstStyle/>
        <a:p>
          <a:endParaRPr lang="en-US"/>
        </a:p>
      </dgm:t>
    </dgm:pt>
    <dgm:pt modelId="{A26847D1-297F-41A6-A652-177E156A3DC1}" type="sibTrans" cxnId="{A180DF81-B8F0-435D-A031-DBCB02CBE9E1}">
      <dgm:prSet/>
      <dgm:spPr/>
      <dgm:t>
        <a:bodyPr/>
        <a:lstStyle/>
        <a:p>
          <a:endParaRPr lang="en-US"/>
        </a:p>
      </dgm:t>
    </dgm:pt>
    <dgm:pt modelId="{7CFDEF91-79C1-47BF-A5C2-EDA47C871F14}">
      <dgm:prSet phldrT="[Text]" custT="1"/>
      <dgm:spPr/>
      <dgm:t>
        <a:bodyPr/>
        <a:lstStyle/>
        <a:p>
          <a:r>
            <a:rPr lang="en-US" sz="1800" dirty="0" smtClean="0"/>
            <a:t>Certification</a:t>
          </a:r>
          <a:endParaRPr lang="en-US" sz="1800" dirty="0"/>
        </a:p>
      </dgm:t>
    </dgm:pt>
    <dgm:pt modelId="{996F5EF7-75F6-4BCA-9156-C63C0915B461}" type="parTrans" cxnId="{4BBC44CC-CB3B-4B43-9BAC-A8695836BB27}">
      <dgm:prSet/>
      <dgm:spPr/>
      <dgm:t>
        <a:bodyPr/>
        <a:lstStyle/>
        <a:p>
          <a:endParaRPr lang="en-US"/>
        </a:p>
      </dgm:t>
    </dgm:pt>
    <dgm:pt modelId="{74FDF48E-F959-47B3-B5BE-1A3BFD1EC0B7}" type="sibTrans" cxnId="{4BBC44CC-CB3B-4B43-9BAC-A8695836BB27}">
      <dgm:prSet/>
      <dgm:spPr/>
      <dgm:t>
        <a:bodyPr/>
        <a:lstStyle/>
        <a:p>
          <a:endParaRPr lang="en-US"/>
        </a:p>
      </dgm:t>
    </dgm:pt>
    <dgm:pt modelId="{BFE07DBE-F9AE-4166-8847-D4EA97B48D9E}">
      <dgm:prSet phldrT="[Text]" custT="1"/>
      <dgm:spPr/>
      <dgm:t>
        <a:bodyPr/>
        <a:lstStyle/>
        <a:p>
          <a:r>
            <a:rPr lang="en-US" sz="1800" dirty="0" smtClean="0"/>
            <a:t>Audit</a:t>
          </a:r>
          <a:endParaRPr lang="en-US" sz="1800" dirty="0"/>
        </a:p>
      </dgm:t>
    </dgm:pt>
    <dgm:pt modelId="{9374B30D-5BE3-43DC-A5B8-FD2A9BAB388B}" type="parTrans" cxnId="{3AC61176-3287-4639-ADB6-4F33C044F48A}">
      <dgm:prSet/>
      <dgm:spPr/>
      <dgm:t>
        <a:bodyPr/>
        <a:lstStyle/>
        <a:p>
          <a:endParaRPr lang="en-US"/>
        </a:p>
      </dgm:t>
    </dgm:pt>
    <dgm:pt modelId="{DC1145A7-2DB2-4038-9893-A24E8086A168}" type="sibTrans" cxnId="{3AC61176-3287-4639-ADB6-4F33C044F48A}">
      <dgm:prSet/>
      <dgm:spPr/>
      <dgm:t>
        <a:bodyPr/>
        <a:lstStyle/>
        <a:p>
          <a:endParaRPr lang="en-US"/>
        </a:p>
      </dgm:t>
    </dgm:pt>
    <dgm:pt modelId="{8A4C9A8A-4D65-42FD-A1D5-C4537FE9D4AE}">
      <dgm:prSet phldrT="[Text]" custT="1"/>
      <dgm:spPr/>
      <dgm:t>
        <a:bodyPr/>
        <a:lstStyle/>
        <a:p>
          <a:r>
            <a:rPr lang="en-US" sz="1400" dirty="0" smtClean="0"/>
            <a:t>Revision and Implementation of Quality System</a:t>
          </a:r>
          <a:endParaRPr lang="en-US" sz="1400" dirty="0"/>
        </a:p>
      </dgm:t>
    </dgm:pt>
    <dgm:pt modelId="{F6D88CAE-DFC9-45AC-AF92-07FC53CF18C1}" type="parTrans" cxnId="{82D10A63-70DF-47BB-B631-E15DEDDFB00E}">
      <dgm:prSet/>
      <dgm:spPr/>
      <dgm:t>
        <a:bodyPr/>
        <a:lstStyle/>
        <a:p>
          <a:endParaRPr lang="en-US"/>
        </a:p>
      </dgm:t>
    </dgm:pt>
    <dgm:pt modelId="{D8C00F23-DEB7-49FC-9835-8A69512AA623}" type="sibTrans" cxnId="{82D10A63-70DF-47BB-B631-E15DEDDFB00E}">
      <dgm:prSet/>
      <dgm:spPr/>
      <dgm:t>
        <a:bodyPr/>
        <a:lstStyle/>
        <a:p>
          <a:endParaRPr lang="en-US"/>
        </a:p>
      </dgm:t>
    </dgm:pt>
    <dgm:pt modelId="{FBEB5BC9-A0C1-41E1-B1E8-6A72F8B80C59}">
      <dgm:prSet phldrT="[Text]" custT="1"/>
      <dgm:spPr/>
      <dgm:t>
        <a:bodyPr/>
        <a:lstStyle/>
        <a:p>
          <a:r>
            <a:rPr lang="en-US" sz="1400" dirty="0" smtClean="0"/>
            <a:t>Third party review and certification</a:t>
          </a:r>
          <a:endParaRPr lang="en-US" sz="1400" dirty="0"/>
        </a:p>
      </dgm:t>
    </dgm:pt>
    <dgm:pt modelId="{90EF1423-FE36-426B-9B12-B3800AE4ECAD}" type="parTrans" cxnId="{F9DCDF62-89E9-464A-8D0A-92F4EC6D5B94}">
      <dgm:prSet/>
      <dgm:spPr/>
      <dgm:t>
        <a:bodyPr/>
        <a:lstStyle/>
        <a:p>
          <a:endParaRPr lang="en-US"/>
        </a:p>
      </dgm:t>
    </dgm:pt>
    <dgm:pt modelId="{39A0B595-86F9-4E7E-810B-1CF255172E4E}" type="sibTrans" cxnId="{F9DCDF62-89E9-464A-8D0A-92F4EC6D5B94}">
      <dgm:prSet/>
      <dgm:spPr/>
      <dgm:t>
        <a:bodyPr/>
        <a:lstStyle/>
        <a:p>
          <a:endParaRPr lang="en-US"/>
        </a:p>
      </dgm:t>
    </dgm:pt>
    <dgm:pt modelId="{CB323894-CE68-47BB-87DA-11F6C06F2419}">
      <dgm:prSet phldrT="[Text]" custT="1"/>
      <dgm:spPr/>
      <dgm:t>
        <a:bodyPr/>
        <a:lstStyle/>
        <a:p>
          <a:r>
            <a:rPr lang="en-US" sz="1400" dirty="0" smtClean="0"/>
            <a:t>Demonstration of sustainable performance during period third party audits</a:t>
          </a:r>
          <a:endParaRPr lang="en-US" sz="1400" dirty="0"/>
        </a:p>
      </dgm:t>
    </dgm:pt>
    <dgm:pt modelId="{C7EC3466-97CE-4691-9898-568C9F9974DF}" type="parTrans" cxnId="{9B63926D-9D27-4844-A324-FF23C55DB3D8}">
      <dgm:prSet/>
      <dgm:spPr/>
      <dgm:t>
        <a:bodyPr/>
        <a:lstStyle/>
        <a:p>
          <a:endParaRPr lang="en-US"/>
        </a:p>
      </dgm:t>
    </dgm:pt>
    <dgm:pt modelId="{CA45C7F4-2DDB-4944-9AA5-65DB742A89DB}" type="sibTrans" cxnId="{9B63926D-9D27-4844-A324-FF23C55DB3D8}">
      <dgm:prSet/>
      <dgm:spPr/>
      <dgm:t>
        <a:bodyPr/>
        <a:lstStyle/>
        <a:p>
          <a:endParaRPr lang="en-US"/>
        </a:p>
      </dgm:t>
    </dgm:pt>
    <dgm:pt modelId="{5FB7D9B8-5BA8-46FB-B814-55D9363432B5}">
      <dgm:prSet custT="1"/>
      <dgm:spPr/>
      <dgm:t>
        <a:bodyPr/>
        <a:lstStyle/>
        <a:p>
          <a:r>
            <a:rPr lang="en-US" sz="1400" dirty="0" smtClean="0"/>
            <a:t>Use of the Revised Quality System for Operations as well as Facility and Equipment  Modifications</a:t>
          </a:r>
        </a:p>
      </dgm:t>
    </dgm:pt>
    <dgm:pt modelId="{302DA850-D326-4959-8D71-BC58B3EA4742}" type="parTrans" cxnId="{878C2258-6B7C-42D5-86C7-9CFC86B5CB99}">
      <dgm:prSet/>
      <dgm:spPr/>
      <dgm:t>
        <a:bodyPr/>
        <a:lstStyle/>
        <a:p>
          <a:endParaRPr lang="en-US"/>
        </a:p>
      </dgm:t>
    </dgm:pt>
    <dgm:pt modelId="{802AD3D1-DDA2-4AEF-B74B-CD745EC0EE60}" type="sibTrans" cxnId="{878C2258-6B7C-42D5-86C7-9CFC86B5CB99}">
      <dgm:prSet/>
      <dgm:spPr/>
      <dgm:t>
        <a:bodyPr/>
        <a:lstStyle/>
        <a:p>
          <a:endParaRPr lang="en-US"/>
        </a:p>
      </dgm:t>
    </dgm:pt>
    <dgm:pt modelId="{A4716A3D-B221-4474-B6DB-0799241E4B36}">
      <dgm:prSet custT="1"/>
      <dgm:spPr/>
      <dgm:t>
        <a:bodyPr/>
        <a:lstStyle/>
        <a:p>
          <a:r>
            <a:rPr lang="en-US" sz="1400" dirty="0" smtClean="0"/>
            <a:t>Third party oversight</a:t>
          </a:r>
        </a:p>
      </dgm:t>
    </dgm:pt>
    <dgm:pt modelId="{6CA2DA6A-41D7-44AA-B634-2AD0852ED22D}" type="parTrans" cxnId="{7C48EE83-0310-482B-865A-FFFED6634A50}">
      <dgm:prSet/>
      <dgm:spPr/>
      <dgm:t>
        <a:bodyPr/>
        <a:lstStyle/>
        <a:p>
          <a:endParaRPr lang="en-US"/>
        </a:p>
      </dgm:t>
    </dgm:pt>
    <dgm:pt modelId="{4CEFE834-142A-4C59-BEA8-266DA3958976}" type="sibTrans" cxnId="{7C48EE83-0310-482B-865A-FFFED6634A50}">
      <dgm:prSet/>
      <dgm:spPr/>
      <dgm:t>
        <a:bodyPr/>
        <a:lstStyle/>
        <a:p>
          <a:endParaRPr lang="en-US"/>
        </a:p>
      </dgm:t>
    </dgm:pt>
    <dgm:pt modelId="{581150E3-616A-470E-9131-F92C4EEEF127}">
      <dgm:prSet custT="1"/>
      <dgm:spPr/>
      <dgm:t>
        <a:bodyPr/>
        <a:lstStyle/>
        <a:p>
          <a:endParaRPr lang="en-US" sz="1600" dirty="0" smtClean="0"/>
        </a:p>
      </dgm:t>
    </dgm:pt>
    <dgm:pt modelId="{FE618D68-0459-460F-B6B2-17ACC9695FA2}" type="parTrans" cxnId="{B88B65FA-C664-4E49-9E1A-E0365496667C}">
      <dgm:prSet/>
      <dgm:spPr/>
      <dgm:t>
        <a:bodyPr/>
        <a:lstStyle/>
        <a:p>
          <a:endParaRPr lang="en-US"/>
        </a:p>
      </dgm:t>
    </dgm:pt>
    <dgm:pt modelId="{B1010818-5E40-43AD-86C9-D41FA02797BC}" type="sibTrans" cxnId="{B88B65FA-C664-4E49-9E1A-E0365496667C}">
      <dgm:prSet/>
      <dgm:spPr/>
      <dgm:t>
        <a:bodyPr/>
        <a:lstStyle/>
        <a:p>
          <a:endParaRPr lang="en-US"/>
        </a:p>
      </dgm:t>
    </dgm:pt>
    <dgm:pt modelId="{61E89EFC-AFCE-40C5-A1A0-D57E3582D6E2}">
      <dgm:prSet custT="1"/>
      <dgm:spPr/>
      <dgm:t>
        <a:bodyPr/>
        <a:lstStyle/>
        <a:p>
          <a:r>
            <a:rPr lang="en-US" sz="1400" dirty="0" smtClean="0"/>
            <a:t>FDA Inspection</a:t>
          </a:r>
        </a:p>
      </dgm:t>
    </dgm:pt>
    <dgm:pt modelId="{DA4AE6A7-0BCB-4EA3-BE72-3623B902BC8F}" type="parTrans" cxnId="{9560B71A-9FBD-477C-955E-F828193CA8FD}">
      <dgm:prSet/>
      <dgm:spPr/>
      <dgm:t>
        <a:bodyPr/>
        <a:lstStyle/>
        <a:p>
          <a:endParaRPr lang="en-US"/>
        </a:p>
      </dgm:t>
    </dgm:pt>
    <dgm:pt modelId="{74C319F9-0944-4E6E-A3E7-FEAF596CACFA}" type="sibTrans" cxnId="{9560B71A-9FBD-477C-955E-F828193CA8FD}">
      <dgm:prSet/>
      <dgm:spPr/>
      <dgm:t>
        <a:bodyPr/>
        <a:lstStyle/>
        <a:p>
          <a:endParaRPr lang="en-US"/>
        </a:p>
      </dgm:t>
    </dgm:pt>
    <dgm:pt modelId="{C4F1E081-34F4-4A7C-B63B-67D9A54F0105}">
      <dgm:prSet custT="1"/>
      <dgm:spPr/>
      <dgm:t>
        <a:bodyPr/>
        <a:lstStyle/>
        <a:p>
          <a:endParaRPr lang="en-US" sz="1600" dirty="0" smtClean="0"/>
        </a:p>
      </dgm:t>
    </dgm:pt>
    <dgm:pt modelId="{50A9078A-C757-4EAB-BE2A-474672846DEC}" type="parTrans" cxnId="{922F72D9-35AA-446B-931D-11341D45748E}">
      <dgm:prSet/>
      <dgm:spPr/>
      <dgm:t>
        <a:bodyPr/>
        <a:lstStyle/>
        <a:p>
          <a:endParaRPr lang="en-US"/>
        </a:p>
      </dgm:t>
    </dgm:pt>
    <dgm:pt modelId="{C461C949-264F-48F9-914A-CE074709104E}" type="sibTrans" cxnId="{922F72D9-35AA-446B-931D-11341D45748E}">
      <dgm:prSet/>
      <dgm:spPr/>
      <dgm:t>
        <a:bodyPr/>
        <a:lstStyle/>
        <a:p>
          <a:endParaRPr lang="en-US"/>
        </a:p>
      </dgm:t>
    </dgm:pt>
    <dgm:pt modelId="{32E47E7C-5A85-4118-951A-9D6003DE538E}" type="pres">
      <dgm:prSet presAssocID="{798F6B52-57BF-42A7-9C8A-22EF62DE2236}" presName="Name0" presStyleCnt="0">
        <dgm:presLayoutVars>
          <dgm:dir/>
          <dgm:resizeHandles val="exact"/>
        </dgm:presLayoutVars>
      </dgm:prSet>
      <dgm:spPr/>
    </dgm:pt>
    <dgm:pt modelId="{1DFC2F71-7A09-46A2-9EEE-117A67491403}" type="pres">
      <dgm:prSet presAssocID="{427AA227-FCE7-4BAB-8AD4-210239515876}" presName="parAndChTx" presStyleLbl="node1" presStyleIdx="0" presStyleCnt="3" custScaleY="129436">
        <dgm:presLayoutVars>
          <dgm:bulletEnabled val="1"/>
        </dgm:presLayoutVars>
      </dgm:prSet>
      <dgm:spPr/>
      <dgm:t>
        <a:bodyPr/>
        <a:lstStyle/>
        <a:p>
          <a:endParaRPr lang="en-US"/>
        </a:p>
      </dgm:t>
    </dgm:pt>
    <dgm:pt modelId="{43F06E50-45A1-45C2-83D7-302CDEBED554}" type="pres">
      <dgm:prSet presAssocID="{A26847D1-297F-41A6-A652-177E156A3DC1}" presName="parAndChSpace" presStyleCnt="0"/>
      <dgm:spPr/>
    </dgm:pt>
    <dgm:pt modelId="{032D15BD-A6E0-45E5-982B-C556015ABC95}" type="pres">
      <dgm:prSet presAssocID="{7CFDEF91-79C1-47BF-A5C2-EDA47C871F14}" presName="parAndChTx" presStyleLbl="node1" presStyleIdx="1" presStyleCnt="3" custScaleX="131095" custScaleY="132825">
        <dgm:presLayoutVars>
          <dgm:bulletEnabled val="1"/>
        </dgm:presLayoutVars>
      </dgm:prSet>
      <dgm:spPr/>
      <dgm:t>
        <a:bodyPr/>
        <a:lstStyle/>
        <a:p>
          <a:endParaRPr lang="en-US"/>
        </a:p>
      </dgm:t>
    </dgm:pt>
    <dgm:pt modelId="{E224909B-A861-4589-9D52-4FFCCD5506EE}" type="pres">
      <dgm:prSet presAssocID="{74FDF48E-F959-47B3-B5BE-1A3BFD1EC0B7}" presName="parAndChSpace" presStyleCnt="0"/>
      <dgm:spPr/>
    </dgm:pt>
    <dgm:pt modelId="{D399E4B9-7F2B-4E76-9250-25AB6085D395}" type="pres">
      <dgm:prSet presAssocID="{BFE07DBE-F9AE-4166-8847-D4EA97B48D9E}" presName="parAndChTx" presStyleLbl="node1" presStyleIdx="2" presStyleCnt="3" custScaleX="130723" custScaleY="132825">
        <dgm:presLayoutVars>
          <dgm:bulletEnabled val="1"/>
        </dgm:presLayoutVars>
      </dgm:prSet>
      <dgm:spPr/>
      <dgm:t>
        <a:bodyPr/>
        <a:lstStyle/>
        <a:p>
          <a:endParaRPr lang="en-US"/>
        </a:p>
      </dgm:t>
    </dgm:pt>
  </dgm:ptLst>
  <dgm:cxnLst>
    <dgm:cxn modelId="{F9DCDF62-89E9-464A-8D0A-92F4EC6D5B94}" srcId="{7CFDEF91-79C1-47BF-A5C2-EDA47C871F14}" destId="{FBEB5BC9-A0C1-41E1-B1E8-6A72F8B80C59}" srcOrd="0" destOrd="0" parTransId="{90EF1423-FE36-426B-9B12-B3800AE4ECAD}" sibTransId="{39A0B595-86F9-4E7E-810B-1CF255172E4E}"/>
    <dgm:cxn modelId="{82D10A63-70DF-47BB-B631-E15DEDDFB00E}" srcId="{427AA227-FCE7-4BAB-8AD4-210239515876}" destId="{8A4C9A8A-4D65-42FD-A1D5-C4537FE9D4AE}" srcOrd="0" destOrd="0" parTransId="{F6D88CAE-DFC9-45AC-AF92-07FC53CF18C1}" sibTransId="{D8C00F23-DEB7-49FC-9835-8A69512AA623}"/>
    <dgm:cxn modelId="{019C41A3-5C41-4C32-9728-135807761E3A}" type="presOf" srcId="{61E89EFC-AFCE-40C5-A1A0-D57E3582D6E2}" destId="{032D15BD-A6E0-45E5-982B-C556015ABC95}" srcOrd="0" destOrd="2" presId="urn:microsoft.com/office/officeart/2005/8/layout/hChevron3"/>
    <dgm:cxn modelId="{4BBC44CC-CB3B-4B43-9BAC-A8695836BB27}" srcId="{798F6B52-57BF-42A7-9C8A-22EF62DE2236}" destId="{7CFDEF91-79C1-47BF-A5C2-EDA47C871F14}" srcOrd="1" destOrd="0" parTransId="{996F5EF7-75F6-4BCA-9156-C63C0915B461}" sibTransId="{74FDF48E-F959-47B3-B5BE-1A3BFD1EC0B7}"/>
    <dgm:cxn modelId="{A589537E-066D-4CC5-BFF0-0B2587D6FFC2}" type="presOf" srcId="{5FB7D9B8-5BA8-46FB-B814-55D9363432B5}" destId="{1DFC2F71-7A09-46A2-9EEE-117A67491403}" srcOrd="0" destOrd="2" presId="urn:microsoft.com/office/officeart/2005/8/layout/hChevron3"/>
    <dgm:cxn modelId="{9B63926D-9D27-4844-A324-FF23C55DB3D8}" srcId="{BFE07DBE-F9AE-4166-8847-D4EA97B48D9E}" destId="{CB323894-CE68-47BB-87DA-11F6C06F2419}" srcOrd="0" destOrd="0" parTransId="{C7EC3466-97CE-4691-9898-568C9F9974DF}" sibTransId="{CA45C7F4-2DDB-4944-9AA5-65DB742A89DB}"/>
    <dgm:cxn modelId="{6A5C2C39-62CA-4982-853A-889A1BB19F85}" type="presOf" srcId="{A4716A3D-B221-4474-B6DB-0799241E4B36}" destId="{1DFC2F71-7A09-46A2-9EEE-117A67491403}" srcOrd="0" destOrd="3" presId="urn:microsoft.com/office/officeart/2005/8/layout/hChevron3"/>
    <dgm:cxn modelId="{FC81957E-F81A-482D-BEC6-BF54B58897A3}" type="presOf" srcId="{798F6B52-57BF-42A7-9C8A-22EF62DE2236}" destId="{32E47E7C-5A85-4118-951A-9D6003DE538E}" srcOrd="0" destOrd="0" presId="urn:microsoft.com/office/officeart/2005/8/layout/hChevron3"/>
    <dgm:cxn modelId="{D11F2A2F-E8BF-447E-91CF-BD215E27E525}" type="presOf" srcId="{581150E3-616A-470E-9131-F92C4EEEF127}" destId="{1DFC2F71-7A09-46A2-9EEE-117A67491403}" srcOrd="0" destOrd="4" presId="urn:microsoft.com/office/officeart/2005/8/layout/hChevron3"/>
    <dgm:cxn modelId="{9560B71A-9FBD-477C-955E-F828193CA8FD}" srcId="{7CFDEF91-79C1-47BF-A5C2-EDA47C871F14}" destId="{61E89EFC-AFCE-40C5-A1A0-D57E3582D6E2}" srcOrd="1" destOrd="0" parTransId="{DA4AE6A7-0BCB-4EA3-BE72-3623B902BC8F}" sibTransId="{74C319F9-0944-4E6E-A3E7-FEAF596CACFA}"/>
    <dgm:cxn modelId="{878C2258-6B7C-42D5-86C7-9CFC86B5CB99}" srcId="{427AA227-FCE7-4BAB-8AD4-210239515876}" destId="{5FB7D9B8-5BA8-46FB-B814-55D9363432B5}" srcOrd="1" destOrd="0" parTransId="{302DA850-D326-4959-8D71-BC58B3EA4742}" sibTransId="{802AD3D1-DDA2-4AEF-B74B-CD745EC0EE60}"/>
    <dgm:cxn modelId="{896C2BFC-F7F1-4F68-9DF5-761B03200405}" type="presOf" srcId="{FBEB5BC9-A0C1-41E1-B1E8-6A72F8B80C59}" destId="{032D15BD-A6E0-45E5-982B-C556015ABC95}" srcOrd="0" destOrd="1" presId="urn:microsoft.com/office/officeart/2005/8/layout/hChevron3"/>
    <dgm:cxn modelId="{A180DF81-B8F0-435D-A031-DBCB02CBE9E1}" srcId="{798F6B52-57BF-42A7-9C8A-22EF62DE2236}" destId="{427AA227-FCE7-4BAB-8AD4-210239515876}" srcOrd="0" destOrd="0" parTransId="{5DF4F96C-656B-4DC2-8B2C-16C85E150779}" sibTransId="{A26847D1-297F-41A6-A652-177E156A3DC1}"/>
    <dgm:cxn modelId="{3AC61176-3287-4639-ADB6-4F33C044F48A}" srcId="{798F6B52-57BF-42A7-9C8A-22EF62DE2236}" destId="{BFE07DBE-F9AE-4166-8847-D4EA97B48D9E}" srcOrd="2" destOrd="0" parTransId="{9374B30D-5BE3-43DC-A5B8-FD2A9BAB388B}" sibTransId="{DC1145A7-2DB2-4038-9893-A24E8086A168}"/>
    <dgm:cxn modelId="{7C48EE83-0310-482B-865A-FFFED6634A50}" srcId="{427AA227-FCE7-4BAB-8AD4-210239515876}" destId="{A4716A3D-B221-4474-B6DB-0799241E4B36}" srcOrd="2" destOrd="0" parTransId="{6CA2DA6A-41D7-44AA-B634-2AD0852ED22D}" sibTransId="{4CEFE834-142A-4C59-BEA8-266DA3958976}"/>
    <dgm:cxn modelId="{C602285B-F628-4A52-BB70-102DFC056668}" type="presOf" srcId="{CB323894-CE68-47BB-87DA-11F6C06F2419}" destId="{D399E4B9-7F2B-4E76-9250-25AB6085D395}" srcOrd="0" destOrd="1" presId="urn:microsoft.com/office/officeart/2005/8/layout/hChevron3"/>
    <dgm:cxn modelId="{4D18B862-B903-4E98-AE68-32212BF8739B}" type="presOf" srcId="{7CFDEF91-79C1-47BF-A5C2-EDA47C871F14}" destId="{032D15BD-A6E0-45E5-982B-C556015ABC95}" srcOrd="0" destOrd="0" presId="urn:microsoft.com/office/officeart/2005/8/layout/hChevron3"/>
    <dgm:cxn modelId="{FC72D31F-BC76-419C-902A-DADC412C9A10}" type="presOf" srcId="{427AA227-FCE7-4BAB-8AD4-210239515876}" destId="{1DFC2F71-7A09-46A2-9EEE-117A67491403}" srcOrd="0" destOrd="0" presId="urn:microsoft.com/office/officeart/2005/8/layout/hChevron3"/>
    <dgm:cxn modelId="{AFC3DC91-8670-4876-9AFA-9DB66B605460}" type="presOf" srcId="{BFE07DBE-F9AE-4166-8847-D4EA97B48D9E}" destId="{D399E4B9-7F2B-4E76-9250-25AB6085D395}" srcOrd="0" destOrd="0" presId="urn:microsoft.com/office/officeart/2005/8/layout/hChevron3"/>
    <dgm:cxn modelId="{B88B65FA-C664-4E49-9E1A-E0365496667C}" srcId="{427AA227-FCE7-4BAB-8AD4-210239515876}" destId="{581150E3-616A-470E-9131-F92C4EEEF127}" srcOrd="3" destOrd="0" parTransId="{FE618D68-0459-460F-B6B2-17ACC9695FA2}" sibTransId="{B1010818-5E40-43AD-86C9-D41FA02797BC}"/>
    <dgm:cxn modelId="{0F5D924D-8140-401F-8721-CC2F4706BE9B}" type="presOf" srcId="{8A4C9A8A-4D65-42FD-A1D5-C4537FE9D4AE}" destId="{1DFC2F71-7A09-46A2-9EEE-117A67491403}" srcOrd="0" destOrd="1" presId="urn:microsoft.com/office/officeart/2005/8/layout/hChevron3"/>
    <dgm:cxn modelId="{C38C85E6-5ADD-49ED-B006-1789574A1A64}" type="presOf" srcId="{C4F1E081-34F4-4A7C-B63B-67D9A54F0105}" destId="{032D15BD-A6E0-45E5-982B-C556015ABC95}" srcOrd="0" destOrd="3" presId="urn:microsoft.com/office/officeart/2005/8/layout/hChevron3"/>
    <dgm:cxn modelId="{922F72D9-35AA-446B-931D-11341D45748E}" srcId="{7CFDEF91-79C1-47BF-A5C2-EDA47C871F14}" destId="{C4F1E081-34F4-4A7C-B63B-67D9A54F0105}" srcOrd="2" destOrd="0" parTransId="{50A9078A-C757-4EAB-BE2A-474672846DEC}" sibTransId="{C461C949-264F-48F9-914A-CE074709104E}"/>
    <dgm:cxn modelId="{C9BC627D-7F40-4FBC-8272-081BE17D79DA}" type="presParOf" srcId="{32E47E7C-5A85-4118-951A-9D6003DE538E}" destId="{1DFC2F71-7A09-46A2-9EEE-117A67491403}" srcOrd="0" destOrd="0" presId="urn:microsoft.com/office/officeart/2005/8/layout/hChevron3"/>
    <dgm:cxn modelId="{0038D5B1-08BD-4984-96F8-53CFB872C20B}" type="presParOf" srcId="{32E47E7C-5A85-4118-951A-9D6003DE538E}" destId="{43F06E50-45A1-45C2-83D7-302CDEBED554}" srcOrd="1" destOrd="0" presId="urn:microsoft.com/office/officeart/2005/8/layout/hChevron3"/>
    <dgm:cxn modelId="{D3134314-642E-429A-B99F-4A7969AF2179}" type="presParOf" srcId="{32E47E7C-5A85-4118-951A-9D6003DE538E}" destId="{032D15BD-A6E0-45E5-982B-C556015ABC95}" srcOrd="2" destOrd="0" presId="urn:microsoft.com/office/officeart/2005/8/layout/hChevron3"/>
    <dgm:cxn modelId="{04993D72-5294-437A-91ED-89E834E8E303}" type="presParOf" srcId="{32E47E7C-5A85-4118-951A-9D6003DE538E}" destId="{E224909B-A861-4589-9D52-4FFCCD5506EE}" srcOrd="3" destOrd="0" presId="urn:microsoft.com/office/officeart/2005/8/layout/hChevron3"/>
    <dgm:cxn modelId="{4EF4E1D6-F2C5-4EA9-9EE5-863D0C012F69}" type="presParOf" srcId="{32E47E7C-5A85-4118-951A-9D6003DE538E}" destId="{D399E4B9-7F2B-4E76-9250-25AB6085D395}"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C82211-4E0E-4B4C-9630-FFD463F6D408}"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en-US"/>
        </a:p>
      </dgm:t>
    </dgm:pt>
    <dgm:pt modelId="{9B3CA9B3-FACD-4651-969D-85A454BEF348}">
      <dgm:prSet phldrT="[Text]"/>
      <dgm:spPr/>
      <dgm:t>
        <a:bodyPr/>
        <a:lstStyle/>
        <a:p>
          <a:r>
            <a:rPr lang="en-US" dirty="0" smtClean="0"/>
            <a:t>Technical</a:t>
          </a:r>
          <a:endParaRPr lang="en-US" dirty="0"/>
        </a:p>
      </dgm:t>
    </dgm:pt>
    <dgm:pt modelId="{5016EBA2-6B3A-4928-A9AA-BB9F6AC85092}" type="parTrans" cxnId="{4DD81B43-0076-4549-BCD7-4195936483F3}">
      <dgm:prSet/>
      <dgm:spPr/>
      <dgm:t>
        <a:bodyPr/>
        <a:lstStyle/>
        <a:p>
          <a:endParaRPr lang="en-US"/>
        </a:p>
      </dgm:t>
    </dgm:pt>
    <dgm:pt modelId="{8D54CBC7-0A12-4DC6-80BC-B60334AB6027}" type="sibTrans" cxnId="{4DD81B43-0076-4549-BCD7-4195936483F3}">
      <dgm:prSet/>
      <dgm:spPr/>
      <dgm:t>
        <a:bodyPr/>
        <a:lstStyle/>
        <a:p>
          <a:endParaRPr lang="en-US"/>
        </a:p>
      </dgm:t>
    </dgm:pt>
    <dgm:pt modelId="{A21CCA52-1BA7-4313-9160-649C5AF67C15}">
      <dgm:prSet phldrT="[Text]"/>
      <dgm:spPr/>
      <dgm:t>
        <a:bodyPr/>
        <a:lstStyle/>
        <a:p>
          <a:r>
            <a:rPr lang="en-US" dirty="0" smtClean="0"/>
            <a:t>Organization</a:t>
          </a:r>
          <a:endParaRPr lang="en-US" dirty="0"/>
        </a:p>
      </dgm:t>
    </dgm:pt>
    <dgm:pt modelId="{523F19BE-39C5-4EF6-93C1-67683D24A7BC}" type="parTrans" cxnId="{76C8B50C-FBA9-460A-BE3D-5FCB3048C575}">
      <dgm:prSet/>
      <dgm:spPr/>
      <dgm:t>
        <a:bodyPr/>
        <a:lstStyle/>
        <a:p>
          <a:endParaRPr lang="en-US"/>
        </a:p>
      </dgm:t>
    </dgm:pt>
    <dgm:pt modelId="{E296E625-8645-43DF-8C82-FE1987391CC2}" type="sibTrans" cxnId="{76C8B50C-FBA9-460A-BE3D-5FCB3048C575}">
      <dgm:prSet/>
      <dgm:spPr/>
      <dgm:t>
        <a:bodyPr/>
        <a:lstStyle/>
        <a:p>
          <a:endParaRPr lang="en-US"/>
        </a:p>
      </dgm:t>
    </dgm:pt>
    <dgm:pt modelId="{EE06AC9D-E854-4081-8487-F4B9E77B57DF}">
      <dgm:prSet phldrT="[Text]"/>
      <dgm:spPr/>
      <dgm:t>
        <a:bodyPr/>
        <a:lstStyle/>
        <a:p>
          <a:r>
            <a:rPr lang="en-US" dirty="0" smtClean="0"/>
            <a:t>People</a:t>
          </a:r>
          <a:endParaRPr lang="en-US" dirty="0"/>
        </a:p>
      </dgm:t>
    </dgm:pt>
    <dgm:pt modelId="{FBED3C82-BDA3-480B-9E59-EB5B3E5A1D8B}" type="parTrans" cxnId="{586E00DB-4600-4F16-AE33-0FFE829A35B6}">
      <dgm:prSet/>
      <dgm:spPr/>
      <dgm:t>
        <a:bodyPr/>
        <a:lstStyle/>
        <a:p>
          <a:endParaRPr lang="en-US"/>
        </a:p>
      </dgm:t>
    </dgm:pt>
    <dgm:pt modelId="{7AE461E2-9EC4-404C-8375-FD087BEA927A}" type="sibTrans" cxnId="{586E00DB-4600-4F16-AE33-0FFE829A35B6}">
      <dgm:prSet/>
      <dgm:spPr/>
      <dgm:t>
        <a:bodyPr/>
        <a:lstStyle/>
        <a:p>
          <a:endParaRPr lang="en-US"/>
        </a:p>
      </dgm:t>
    </dgm:pt>
    <dgm:pt modelId="{78819556-CB68-4E36-A894-1EB9D7E6957E}" type="pres">
      <dgm:prSet presAssocID="{81C82211-4E0E-4B4C-9630-FFD463F6D408}" presName="Name0" presStyleCnt="0">
        <dgm:presLayoutVars>
          <dgm:chMax val="7"/>
          <dgm:chPref val="7"/>
          <dgm:dir/>
          <dgm:animOne val="branch"/>
          <dgm:animLvl val="lvl"/>
        </dgm:presLayoutVars>
      </dgm:prSet>
      <dgm:spPr/>
      <dgm:t>
        <a:bodyPr/>
        <a:lstStyle/>
        <a:p>
          <a:endParaRPr lang="en-US"/>
        </a:p>
      </dgm:t>
    </dgm:pt>
    <dgm:pt modelId="{E02BF1E2-1100-490E-845A-377365DFBB46}" type="pres">
      <dgm:prSet presAssocID="{9B3CA9B3-FACD-4651-969D-85A454BEF348}" presName="ParentComposite" presStyleCnt="0"/>
      <dgm:spPr/>
    </dgm:pt>
    <dgm:pt modelId="{A7B46A42-AC54-4169-9E75-2C1C71BED5FF}" type="pres">
      <dgm:prSet presAssocID="{9B3CA9B3-FACD-4651-969D-85A454BEF348}" presName="Chord" presStyleLbl="bgShp" presStyleIdx="0" presStyleCnt="3"/>
      <dgm:spPr/>
    </dgm:pt>
    <dgm:pt modelId="{0F126F22-9F6C-43E3-B6E8-427CDB05FA41}" type="pres">
      <dgm:prSet presAssocID="{9B3CA9B3-FACD-4651-969D-85A454BEF348}" presName="Pie" presStyleLbl="alignNode1" presStyleIdx="0" presStyleCnt="3"/>
      <dgm:spPr/>
    </dgm:pt>
    <dgm:pt modelId="{24875CE2-D80B-42C4-B8CE-697A48A6DE4F}" type="pres">
      <dgm:prSet presAssocID="{9B3CA9B3-FACD-4651-969D-85A454BEF348}" presName="Parent" presStyleLbl="revTx" presStyleIdx="0" presStyleCnt="3">
        <dgm:presLayoutVars>
          <dgm:chMax val="1"/>
          <dgm:chPref val="1"/>
          <dgm:bulletEnabled val="1"/>
        </dgm:presLayoutVars>
      </dgm:prSet>
      <dgm:spPr/>
      <dgm:t>
        <a:bodyPr/>
        <a:lstStyle/>
        <a:p>
          <a:endParaRPr lang="en-US"/>
        </a:p>
      </dgm:t>
    </dgm:pt>
    <dgm:pt modelId="{603D5A85-D30B-4063-BDD7-DBA342C9E6EF}" type="pres">
      <dgm:prSet presAssocID="{A21CCA52-1BA7-4313-9160-649C5AF67C15}" presName="ParentComposite" presStyleCnt="0"/>
      <dgm:spPr/>
    </dgm:pt>
    <dgm:pt modelId="{04461A06-5572-4DFE-B0E4-5D42A91B793B}" type="pres">
      <dgm:prSet presAssocID="{A21CCA52-1BA7-4313-9160-649C5AF67C15}" presName="Chord" presStyleLbl="bgShp" presStyleIdx="1" presStyleCnt="3"/>
      <dgm:spPr/>
    </dgm:pt>
    <dgm:pt modelId="{4D70AB8B-4C4A-4C62-A8BC-001533448C30}" type="pres">
      <dgm:prSet presAssocID="{A21CCA52-1BA7-4313-9160-649C5AF67C15}" presName="Pie" presStyleLbl="alignNode1" presStyleIdx="1" presStyleCnt="3"/>
      <dgm:spPr/>
    </dgm:pt>
    <dgm:pt modelId="{DAAFD375-2330-4B4B-9899-89351371BA33}" type="pres">
      <dgm:prSet presAssocID="{A21CCA52-1BA7-4313-9160-649C5AF67C15}" presName="Parent" presStyleLbl="revTx" presStyleIdx="1" presStyleCnt="3">
        <dgm:presLayoutVars>
          <dgm:chMax val="1"/>
          <dgm:chPref val="1"/>
          <dgm:bulletEnabled val="1"/>
        </dgm:presLayoutVars>
      </dgm:prSet>
      <dgm:spPr/>
      <dgm:t>
        <a:bodyPr/>
        <a:lstStyle/>
        <a:p>
          <a:endParaRPr lang="en-US"/>
        </a:p>
      </dgm:t>
    </dgm:pt>
    <dgm:pt modelId="{D74D3080-F262-448E-82CD-C6D59FD68C33}" type="pres">
      <dgm:prSet presAssocID="{EE06AC9D-E854-4081-8487-F4B9E77B57DF}" presName="ParentComposite" presStyleCnt="0"/>
      <dgm:spPr/>
    </dgm:pt>
    <dgm:pt modelId="{8826E6FD-D939-4B42-AD9F-3589B397EBA2}" type="pres">
      <dgm:prSet presAssocID="{EE06AC9D-E854-4081-8487-F4B9E77B57DF}" presName="Chord" presStyleLbl="bgShp" presStyleIdx="2" presStyleCnt="3"/>
      <dgm:spPr/>
    </dgm:pt>
    <dgm:pt modelId="{180DAFF1-63B1-499A-9E5B-B021A2E1029F}" type="pres">
      <dgm:prSet presAssocID="{EE06AC9D-E854-4081-8487-F4B9E77B57DF}" presName="Pie" presStyleLbl="alignNode1" presStyleIdx="2" presStyleCnt="3"/>
      <dgm:spPr/>
    </dgm:pt>
    <dgm:pt modelId="{F183CDBA-169C-4ABE-8FCD-DC127C54BE1C}" type="pres">
      <dgm:prSet presAssocID="{EE06AC9D-E854-4081-8487-F4B9E77B57DF}" presName="Parent" presStyleLbl="revTx" presStyleIdx="2" presStyleCnt="3">
        <dgm:presLayoutVars>
          <dgm:chMax val="1"/>
          <dgm:chPref val="1"/>
          <dgm:bulletEnabled val="1"/>
        </dgm:presLayoutVars>
      </dgm:prSet>
      <dgm:spPr/>
      <dgm:t>
        <a:bodyPr/>
        <a:lstStyle/>
        <a:p>
          <a:endParaRPr lang="en-US"/>
        </a:p>
      </dgm:t>
    </dgm:pt>
  </dgm:ptLst>
  <dgm:cxnLst>
    <dgm:cxn modelId="{4DD81B43-0076-4549-BCD7-4195936483F3}" srcId="{81C82211-4E0E-4B4C-9630-FFD463F6D408}" destId="{9B3CA9B3-FACD-4651-969D-85A454BEF348}" srcOrd="0" destOrd="0" parTransId="{5016EBA2-6B3A-4928-A9AA-BB9F6AC85092}" sibTransId="{8D54CBC7-0A12-4DC6-80BC-B60334AB6027}"/>
    <dgm:cxn modelId="{89A72DBA-D930-4534-9A0E-A2F835CDFC09}" type="presOf" srcId="{EE06AC9D-E854-4081-8487-F4B9E77B57DF}" destId="{F183CDBA-169C-4ABE-8FCD-DC127C54BE1C}" srcOrd="0" destOrd="0" presId="urn:microsoft.com/office/officeart/2009/3/layout/PieProcess"/>
    <dgm:cxn modelId="{BB860B36-D538-4AC2-9193-6BA874FE89B5}" type="presOf" srcId="{A21CCA52-1BA7-4313-9160-649C5AF67C15}" destId="{DAAFD375-2330-4B4B-9899-89351371BA33}" srcOrd="0" destOrd="0" presId="urn:microsoft.com/office/officeart/2009/3/layout/PieProcess"/>
    <dgm:cxn modelId="{A5B7AE5E-FCB3-4223-91B6-D898E4724EEF}" type="presOf" srcId="{9B3CA9B3-FACD-4651-969D-85A454BEF348}" destId="{24875CE2-D80B-42C4-B8CE-697A48A6DE4F}" srcOrd="0" destOrd="0" presId="urn:microsoft.com/office/officeart/2009/3/layout/PieProcess"/>
    <dgm:cxn modelId="{76C8B50C-FBA9-460A-BE3D-5FCB3048C575}" srcId="{81C82211-4E0E-4B4C-9630-FFD463F6D408}" destId="{A21CCA52-1BA7-4313-9160-649C5AF67C15}" srcOrd="1" destOrd="0" parTransId="{523F19BE-39C5-4EF6-93C1-67683D24A7BC}" sibTransId="{E296E625-8645-43DF-8C82-FE1987391CC2}"/>
    <dgm:cxn modelId="{33DDF4AE-C036-4A9E-AF51-13900EBF15A8}" type="presOf" srcId="{81C82211-4E0E-4B4C-9630-FFD463F6D408}" destId="{78819556-CB68-4E36-A894-1EB9D7E6957E}" srcOrd="0" destOrd="0" presId="urn:microsoft.com/office/officeart/2009/3/layout/PieProcess"/>
    <dgm:cxn modelId="{586E00DB-4600-4F16-AE33-0FFE829A35B6}" srcId="{81C82211-4E0E-4B4C-9630-FFD463F6D408}" destId="{EE06AC9D-E854-4081-8487-F4B9E77B57DF}" srcOrd="2" destOrd="0" parTransId="{FBED3C82-BDA3-480B-9E59-EB5B3E5A1D8B}" sibTransId="{7AE461E2-9EC4-404C-8375-FD087BEA927A}"/>
    <dgm:cxn modelId="{B4046CAF-5327-4D8A-A8A3-F4F2C9116A92}" type="presParOf" srcId="{78819556-CB68-4E36-A894-1EB9D7E6957E}" destId="{E02BF1E2-1100-490E-845A-377365DFBB46}" srcOrd="0" destOrd="0" presId="urn:microsoft.com/office/officeart/2009/3/layout/PieProcess"/>
    <dgm:cxn modelId="{797776DD-BF3B-4AB4-B5C7-E31CE4AB2613}" type="presParOf" srcId="{E02BF1E2-1100-490E-845A-377365DFBB46}" destId="{A7B46A42-AC54-4169-9E75-2C1C71BED5FF}" srcOrd="0" destOrd="0" presId="urn:microsoft.com/office/officeart/2009/3/layout/PieProcess"/>
    <dgm:cxn modelId="{D0FBB551-757F-48D8-9753-C4E5C6374246}" type="presParOf" srcId="{E02BF1E2-1100-490E-845A-377365DFBB46}" destId="{0F126F22-9F6C-43E3-B6E8-427CDB05FA41}" srcOrd="1" destOrd="0" presId="urn:microsoft.com/office/officeart/2009/3/layout/PieProcess"/>
    <dgm:cxn modelId="{DD81220C-0D2F-484D-98D5-2187AF160BBB}" type="presParOf" srcId="{E02BF1E2-1100-490E-845A-377365DFBB46}" destId="{24875CE2-D80B-42C4-B8CE-697A48A6DE4F}" srcOrd="2" destOrd="0" presId="urn:microsoft.com/office/officeart/2009/3/layout/PieProcess"/>
    <dgm:cxn modelId="{128767E3-E4E1-4B95-B1BA-1700D3081C92}" type="presParOf" srcId="{78819556-CB68-4E36-A894-1EB9D7E6957E}" destId="{603D5A85-D30B-4063-BDD7-DBA342C9E6EF}" srcOrd="1" destOrd="0" presId="urn:microsoft.com/office/officeart/2009/3/layout/PieProcess"/>
    <dgm:cxn modelId="{822BF2AA-DC20-4790-80B6-58C1DC3EC405}" type="presParOf" srcId="{603D5A85-D30B-4063-BDD7-DBA342C9E6EF}" destId="{04461A06-5572-4DFE-B0E4-5D42A91B793B}" srcOrd="0" destOrd="0" presId="urn:microsoft.com/office/officeart/2009/3/layout/PieProcess"/>
    <dgm:cxn modelId="{2BC58454-E02D-4219-A6F6-F1650CB679D2}" type="presParOf" srcId="{603D5A85-D30B-4063-BDD7-DBA342C9E6EF}" destId="{4D70AB8B-4C4A-4C62-A8BC-001533448C30}" srcOrd="1" destOrd="0" presId="urn:microsoft.com/office/officeart/2009/3/layout/PieProcess"/>
    <dgm:cxn modelId="{D39DF679-6159-454C-BA8F-A2A06EA0E01D}" type="presParOf" srcId="{603D5A85-D30B-4063-BDD7-DBA342C9E6EF}" destId="{DAAFD375-2330-4B4B-9899-89351371BA33}" srcOrd="2" destOrd="0" presId="urn:microsoft.com/office/officeart/2009/3/layout/PieProcess"/>
    <dgm:cxn modelId="{C9729DAC-AF2F-488E-AB88-D5E9D24CD5A0}" type="presParOf" srcId="{78819556-CB68-4E36-A894-1EB9D7E6957E}" destId="{D74D3080-F262-448E-82CD-C6D59FD68C33}" srcOrd="2" destOrd="0" presId="urn:microsoft.com/office/officeart/2009/3/layout/PieProcess"/>
    <dgm:cxn modelId="{D550CBA0-F6B1-42B1-8F43-D510D768195C}" type="presParOf" srcId="{D74D3080-F262-448E-82CD-C6D59FD68C33}" destId="{8826E6FD-D939-4B42-AD9F-3589B397EBA2}" srcOrd="0" destOrd="0" presId="urn:microsoft.com/office/officeart/2009/3/layout/PieProcess"/>
    <dgm:cxn modelId="{FE920CA8-7230-4140-96EA-641652580BCF}" type="presParOf" srcId="{D74D3080-F262-448E-82CD-C6D59FD68C33}" destId="{180DAFF1-63B1-499A-9E5B-B021A2E1029F}" srcOrd="1" destOrd="0" presId="urn:microsoft.com/office/officeart/2009/3/layout/PieProcess"/>
    <dgm:cxn modelId="{F3DF9ACA-07E2-4B4C-9734-57C5FC6D2171}" type="presParOf" srcId="{D74D3080-F262-448E-82CD-C6D59FD68C33}" destId="{F183CDBA-169C-4ABE-8FCD-DC127C54BE1C}" srcOrd="2" destOrd="0" presId="urn:microsoft.com/office/officeart/2009/3/layout/Pi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F98F9-63AD-4C13-85F1-F898C25161FB}" type="doc">
      <dgm:prSet loTypeId="urn:microsoft.com/office/officeart/2005/8/layout/chevron1" loCatId="process" qsTypeId="urn:microsoft.com/office/officeart/2005/8/quickstyle/simple1" qsCatId="simple" csTypeId="urn:microsoft.com/office/officeart/2005/8/colors/accent1_2" csCatId="accent1" phldr="1"/>
      <dgm:spPr/>
    </dgm:pt>
    <dgm:pt modelId="{020C87FC-849B-4808-B848-0BD3699FB556}">
      <dgm:prSet phldrT="[Text]" custT="1"/>
      <dgm:spPr/>
      <dgm:t>
        <a:bodyPr/>
        <a:lstStyle/>
        <a:p>
          <a:r>
            <a:rPr lang="en-US" sz="2400" dirty="0" smtClean="0"/>
            <a:t>Objective</a:t>
          </a:r>
          <a:endParaRPr lang="en-US" sz="2400" dirty="0"/>
        </a:p>
      </dgm:t>
    </dgm:pt>
    <dgm:pt modelId="{B1EF669D-A92C-4C75-99DC-E3D2B2DBC461}" type="parTrans" cxnId="{01BFC771-1DCD-4427-BD54-0956A9E321CB}">
      <dgm:prSet/>
      <dgm:spPr/>
      <dgm:t>
        <a:bodyPr/>
        <a:lstStyle/>
        <a:p>
          <a:endParaRPr lang="en-US"/>
        </a:p>
      </dgm:t>
    </dgm:pt>
    <dgm:pt modelId="{F2868F70-9EAD-4FBE-B69D-E5891E71EEA3}" type="sibTrans" cxnId="{01BFC771-1DCD-4427-BD54-0956A9E321CB}">
      <dgm:prSet/>
      <dgm:spPr/>
      <dgm:t>
        <a:bodyPr/>
        <a:lstStyle/>
        <a:p>
          <a:endParaRPr lang="en-US"/>
        </a:p>
      </dgm:t>
    </dgm:pt>
    <dgm:pt modelId="{C4A8C02A-653E-43CB-9010-57E96DB26EC6}">
      <dgm:prSet phldrT="[Text]" custT="1"/>
      <dgm:spPr/>
      <dgm:t>
        <a:bodyPr/>
        <a:lstStyle/>
        <a:p>
          <a:r>
            <a:rPr lang="en-US" sz="2400" dirty="0" smtClean="0"/>
            <a:t>Task</a:t>
          </a:r>
          <a:endParaRPr lang="en-US" sz="2400" dirty="0"/>
        </a:p>
      </dgm:t>
    </dgm:pt>
    <dgm:pt modelId="{14018ED9-4A27-4D51-9EBB-33DE528F5A19}" type="parTrans" cxnId="{FDD73DF5-59D7-4163-9AB9-5800748C997E}">
      <dgm:prSet/>
      <dgm:spPr/>
      <dgm:t>
        <a:bodyPr/>
        <a:lstStyle/>
        <a:p>
          <a:endParaRPr lang="en-US"/>
        </a:p>
      </dgm:t>
    </dgm:pt>
    <dgm:pt modelId="{0ED227EE-3604-4B65-B9EA-E037B52A4F41}" type="sibTrans" cxnId="{FDD73DF5-59D7-4163-9AB9-5800748C997E}">
      <dgm:prSet/>
      <dgm:spPr/>
      <dgm:t>
        <a:bodyPr/>
        <a:lstStyle/>
        <a:p>
          <a:endParaRPr lang="en-US"/>
        </a:p>
      </dgm:t>
    </dgm:pt>
    <dgm:pt modelId="{8C891FCE-2D5D-467B-93C7-2B0C17995288}">
      <dgm:prSet phldrT="[Text]" custT="1"/>
      <dgm:spPr/>
      <dgm:t>
        <a:bodyPr/>
        <a:lstStyle/>
        <a:p>
          <a:r>
            <a:rPr lang="en-US" sz="2400" dirty="0" smtClean="0"/>
            <a:t>Deliverable</a:t>
          </a:r>
          <a:endParaRPr lang="en-US" sz="2400" dirty="0"/>
        </a:p>
      </dgm:t>
    </dgm:pt>
    <dgm:pt modelId="{00F3973F-5F6F-4104-82DD-E7A84B055879}" type="parTrans" cxnId="{36F3D97D-9CF2-4804-80DD-B1BF6C24B3AF}">
      <dgm:prSet/>
      <dgm:spPr/>
      <dgm:t>
        <a:bodyPr/>
        <a:lstStyle/>
        <a:p>
          <a:endParaRPr lang="en-US"/>
        </a:p>
      </dgm:t>
    </dgm:pt>
    <dgm:pt modelId="{50A89BFD-8E02-4C63-9B2B-62B00303FEE6}" type="sibTrans" cxnId="{36F3D97D-9CF2-4804-80DD-B1BF6C24B3AF}">
      <dgm:prSet/>
      <dgm:spPr/>
      <dgm:t>
        <a:bodyPr/>
        <a:lstStyle/>
        <a:p>
          <a:endParaRPr lang="en-US"/>
        </a:p>
      </dgm:t>
    </dgm:pt>
    <dgm:pt modelId="{47CE3A1E-6542-406C-9357-01861954F895}" type="pres">
      <dgm:prSet presAssocID="{55AF98F9-63AD-4C13-85F1-F898C25161FB}" presName="Name0" presStyleCnt="0">
        <dgm:presLayoutVars>
          <dgm:dir/>
          <dgm:animLvl val="lvl"/>
          <dgm:resizeHandles val="exact"/>
        </dgm:presLayoutVars>
      </dgm:prSet>
      <dgm:spPr/>
    </dgm:pt>
    <dgm:pt modelId="{364A21B1-6566-4CC8-A55C-C4DBB8453744}" type="pres">
      <dgm:prSet presAssocID="{020C87FC-849B-4808-B848-0BD3699FB556}" presName="parTxOnly" presStyleLbl="node1" presStyleIdx="0" presStyleCnt="3">
        <dgm:presLayoutVars>
          <dgm:chMax val="0"/>
          <dgm:chPref val="0"/>
          <dgm:bulletEnabled val="1"/>
        </dgm:presLayoutVars>
      </dgm:prSet>
      <dgm:spPr/>
      <dgm:t>
        <a:bodyPr/>
        <a:lstStyle/>
        <a:p>
          <a:endParaRPr lang="en-US"/>
        </a:p>
      </dgm:t>
    </dgm:pt>
    <dgm:pt modelId="{454849D7-2D03-462D-A6FB-65D5585BF3BB}" type="pres">
      <dgm:prSet presAssocID="{F2868F70-9EAD-4FBE-B69D-E5891E71EEA3}" presName="parTxOnlySpace" presStyleCnt="0"/>
      <dgm:spPr/>
    </dgm:pt>
    <dgm:pt modelId="{7EFB9020-794D-473E-9ABE-45DB7DD39715}" type="pres">
      <dgm:prSet presAssocID="{C4A8C02A-653E-43CB-9010-57E96DB26EC6}" presName="parTxOnly" presStyleLbl="node1" presStyleIdx="1" presStyleCnt="3" custScaleX="78800">
        <dgm:presLayoutVars>
          <dgm:chMax val="0"/>
          <dgm:chPref val="0"/>
          <dgm:bulletEnabled val="1"/>
        </dgm:presLayoutVars>
      </dgm:prSet>
      <dgm:spPr/>
      <dgm:t>
        <a:bodyPr/>
        <a:lstStyle/>
        <a:p>
          <a:endParaRPr lang="en-US"/>
        </a:p>
      </dgm:t>
    </dgm:pt>
    <dgm:pt modelId="{020FFB4C-8920-400D-9A0B-DB846D8A40C7}" type="pres">
      <dgm:prSet presAssocID="{0ED227EE-3604-4B65-B9EA-E037B52A4F41}" presName="parTxOnlySpace" presStyleCnt="0"/>
      <dgm:spPr/>
    </dgm:pt>
    <dgm:pt modelId="{15640DE1-1C9D-4576-AD6C-F58472727FA1}" type="pres">
      <dgm:prSet presAssocID="{8C891FCE-2D5D-467B-93C7-2B0C17995288}" presName="parTxOnly" presStyleLbl="node1" presStyleIdx="2" presStyleCnt="3">
        <dgm:presLayoutVars>
          <dgm:chMax val="0"/>
          <dgm:chPref val="0"/>
          <dgm:bulletEnabled val="1"/>
        </dgm:presLayoutVars>
      </dgm:prSet>
      <dgm:spPr/>
      <dgm:t>
        <a:bodyPr/>
        <a:lstStyle/>
        <a:p>
          <a:endParaRPr lang="en-US"/>
        </a:p>
      </dgm:t>
    </dgm:pt>
  </dgm:ptLst>
  <dgm:cxnLst>
    <dgm:cxn modelId="{36F3D97D-9CF2-4804-80DD-B1BF6C24B3AF}" srcId="{55AF98F9-63AD-4C13-85F1-F898C25161FB}" destId="{8C891FCE-2D5D-467B-93C7-2B0C17995288}" srcOrd="2" destOrd="0" parTransId="{00F3973F-5F6F-4104-82DD-E7A84B055879}" sibTransId="{50A89BFD-8E02-4C63-9B2B-62B00303FEE6}"/>
    <dgm:cxn modelId="{AAE09ABD-FC8E-48CA-8E06-7CE69F388288}" type="presOf" srcId="{8C891FCE-2D5D-467B-93C7-2B0C17995288}" destId="{15640DE1-1C9D-4576-AD6C-F58472727FA1}" srcOrd="0" destOrd="0" presId="urn:microsoft.com/office/officeart/2005/8/layout/chevron1"/>
    <dgm:cxn modelId="{FDD73DF5-59D7-4163-9AB9-5800748C997E}" srcId="{55AF98F9-63AD-4C13-85F1-F898C25161FB}" destId="{C4A8C02A-653E-43CB-9010-57E96DB26EC6}" srcOrd="1" destOrd="0" parTransId="{14018ED9-4A27-4D51-9EBB-33DE528F5A19}" sibTransId="{0ED227EE-3604-4B65-B9EA-E037B52A4F41}"/>
    <dgm:cxn modelId="{01BFC771-1DCD-4427-BD54-0956A9E321CB}" srcId="{55AF98F9-63AD-4C13-85F1-F898C25161FB}" destId="{020C87FC-849B-4808-B848-0BD3699FB556}" srcOrd="0" destOrd="0" parTransId="{B1EF669D-A92C-4C75-99DC-E3D2B2DBC461}" sibTransId="{F2868F70-9EAD-4FBE-B69D-E5891E71EEA3}"/>
    <dgm:cxn modelId="{90F38712-AA3E-4459-BD8B-BAA947A832E2}" type="presOf" srcId="{C4A8C02A-653E-43CB-9010-57E96DB26EC6}" destId="{7EFB9020-794D-473E-9ABE-45DB7DD39715}" srcOrd="0" destOrd="0" presId="urn:microsoft.com/office/officeart/2005/8/layout/chevron1"/>
    <dgm:cxn modelId="{0F37D2AE-32C9-43EC-927C-00B2B24D8562}" type="presOf" srcId="{55AF98F9-63AD-4C13-85F1-F898C25161FB}" destId="{47CE3A1E-6542-406C-9357-01861954F895}" srcOrd="0" destOrd="0" presId="urn:microsoft.com/office/officeart/2005/8/layout/chevron1"/>
    <dgm:cxn modelId="{9D768AED-98BF-4115-89B4-BAEF73287761}" type="presOf" srcId="{020C87FC-849B-4808-B848-0BD3699FB556}" destId="{364A21B1-6566-4CC8-A55C-C4DBB8453744}" srcOrd="0" destOrd="0" presId="urn:microsoft.com/office/officeart/2005/8/layout/chevron1"/>
    <dgm:cxn modelId="{E59F92D0-73A4-455E-B8E4-A8FE04BE1988}" type="presParOf" srcId="{47CE3A1E-6542-406C-9357-01861954F895}" destId="{364A21B1-6566-4CC8-A55C-C4DBB8453744}" srcOrd="0" destOrd="0" presId="urn:microsoft.com/office/officeart/2005/8/layout/chevron1"/>
    <dgm:cxn modelId="{F66BB148-F947-4294-A747-37B1A2A4AA5A}" type="presParOf" srcId="{47CE3A1E-6542-406C-9357-01861954F895}" destId="{454849D7-2D03-462D-A6FB-65D5585BF3BB}" srcOrd="1" destOrd="0" presId="urn:microsoft.com/office/officeart/2005/8/layout/chevron1"/>
    <dgm:cxn modelId="{35D9E3CA-7BA5-4F70-83A1-F133ACBD6F3A}" type="presParOf" srcId="{47CE3A1E-6542-406C-9357-01861954F895}" destId="{7EFB9020-794D-473E-9ABE-45DB7DD39715}" srcOrd="2" destOrd="0" presId="urn:microsoft.com/office/officeart/2005/8/layout/chevron1"/>
    <dgm:cxn modelId="{A959F3D0-160F-4AD2-A6D6-B79CCDAAAAE1}" type="presParOf" srcId="{47CE3A1E-6542-406C-9357-01861954F895}" destId="{020FFB4C-8920-400D-9A0B-DB846D8A40C7}" srcOrd="3" destOrd="0" presId="urn:microsoft.com/office/officeart/2005/8/layout/chevron1"/>
    <dgm:cxn modelId="{DB4E4744-E351-4D53-B21F-7885B5958D7F}" type="presParOf" srcId="{47CE3A1E-6542-406C-9357-01861954F895}" destId="{15640DE1-1C9D-4576-AD6C-F58472727FA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F00C70-8A8A-42E8-92A1-D41250F0C370}" type="doc">
      <dgm:prSet loTypeId="urn:microsoft.com/office/officeart/2005/8/layout/chevron1" loCatId="process" qsTypeId="urn:microsoft.com/office/officeart/2005/8/quickstyle/simple1" qsCatId="simple" csTypeId="urn:microsoft.com/office/officeart/2005/8/colors/accent1_2" csCatId="accent1" phldr="1"/>
      <dgm:spPr/>
    </dgm:pt>
    <dgm:pt modelId="{2394F4FB-0F1C-4CD7-B408-B546EAA22FBD}">
      <dgm:prSet phldrT="[Text]"/>
      <dgm:spPr/>
      <dgm:t>
        <a:bodyPr/>
        <a:lstStyle/>
        <a:p>
          <a:r>
            <a:rPr lang="en-US" dirty="0" smtClean="0"/>
            <a:t>Identify</a:t>
          </a:r>
          <a:endParaRPr lang="en-US" dirty="0"/>
        </a:p>
      </dgm:t>
    </dgm:pt>
    <dgm:pt modelId="{43BE5892-DBD4-485A-9B13-52746A8E08B3}" type="parTrans" cxnId="{A8C958C1-9C72-4BFE-892E-8C621A3A6438}">
      <dgm:prSet/>
      <dgm:spPr/>
      <dgm:t>
        <a:bodyPr/>
        <a:lstStyle/>
        <a:p>
          <a:endParaRPr lang="en-US"/>
        </a:p>
      </dgm:t>
    </dgm:pt>
    <dgm:pt modelId="{09FB6C7C-BC56-4D61-9F71-ABC7E8F7E452}" type="sibTrans" cxnId="{A8C958C1-9C72-4BFE-892E-8C621A3A6438}">
      <dgm:prSet/>
      <dgm:spPr/>
      <dgm:t>
        <a:bodyPr/>
        <a:lstStyle/>
        <a:p>
          <a:endParaRPr lang="en-US"/>
        </a:p>
      </dgm:t>
    </dgm:pt>
    <dgm:pt modelId="{6D89AFB2-CCFC-4BB8-86E5-AFAD377C02E9}">
      <dgm:prSet phldrT="[Text]"/>
      <dgm:spPr/>
      <dgm:t>
        <a:bodyPr/>
        <a:lstStyle/>
        <a:p>
          <a:r>
            <a:rPr lang="en-US" dirty="0" smtClean="0"/>
            <a:t>Document</a:t>
          </a:r>
          <a:endParaRPr lang="en-US" dirty="0"/>
        </a:p>
      </dgm:t>
    </dgm:pt>
    <dgm:pt modelId="{C3B8F832-5A54-420F-8134-532E5FD8DF7C}" type="parTrans" cxnId="{D3FFBF92-490C-4A07-9CCB-943A131EB73C}">
      <dgm:prSet/>
      <dgm:spPr/>
      <dgm:t>
        <a:bodyPr/>
        <a:lstStyle/>
        <a:p>
          <a:endParaRPr lang="en-US"/>
        </a:p>
      </dgm:t>
    </dgm:pt>
    <dgm:pt modelId="{B964D16A-72E2-400E-8EE1-46CD5DA451AD}" type="sibTrans" cxnId="{D3FFBF92-490C-4A07-9CCB-943A131EB73C}">
      <dgm:prSet/>
      <dgm:spPr/>
      <dgm:t>
        <a:bodyPr/>
        <a:lstStyle/>
        <a:p>
          <a:endParaRPr lang="en-US"/>
        </a:p>
      </dgm:t>
    </dgm:pt>
    <dgm:pt modelId="{1784F012-8DBB-4F9B-8171-FBD845F9DD0B}">
      <dgm:prSet phldrT="[Text]"/>
      <dgm:spPr/>
      <dgm:t>
        <a:bodyPr/>
        <a:lstStyle/>
        <a:p>
          <a:r>
            <a:rPr lang="en-US" dirty="0" smtClean="0"/>
            <a:t>Analyze</a:t>
          </a:r>
          <a:endParaRPr lang="en-US" dirty="0"/>
        </a:p>
      </dgm:t>
    </dgm:pt>
    <dgm:pt modelId="{290CCA10-DAE5-470F-BAD5-0330AF71244B}" type="parTrans" cxnId="{EF92588B-593C-4BC2-BEF2-DC8AF5745EEF}">
      <dgm:prSet/>
      <dgm:spPr/>
      <dgm:t>
        <a:bodyPr/>
        <a:lstStyle/>
        <a:p>
          <a:endParaRPr lang="en-US"/>
        </a:p>
      </dgm:t>
    </dgm:pt>
    <dgm:pt modelId="{3C14A243-E555-4998-A226-AE999A926F40}" type="sibTrans" cxnId="{EF92588B-593C-4BC2-BEF2-DC8AF5745EEF}">
      <dgm:prSet/>
      <dgm:spPr/>
      <dgm:t>
        <a:bodyPr/>
        <a:lstStyle/>
        <a:p>
          <a:endParaRPr lang="en-US"/>
        </a:p>
      </dgm:t>
    </dgm:pt>
    <dgm:pt modelId="{CCFA0788-97BE-4D91-9982-49C455A3FF87}">
      <dgm:prSet phldrT="[Text]"/>
      <dgm:spPr/>
      <dgm:t>
        <a:bodyPr/>
        <a:lstStyle/>
        <a:p>
          <a:r>
            <a:rPr lang="en-US" dirty="0" smtClean="0"/>
            <a:t>Store</a:t>
          </a:r>
          <a:endParaRPr lang="en-US" dirty="0"/>
        </a:p>
      </dgm:t>
    </dgm:pt>
    <dgm:pt modelId="{4AADD60F-09C6-40C5-BE16-3D9168E9F29D}" type="parTrans" cxnId="{4EF2D89E-9579-4E0F-B7CE-BC7DE8362AEE}">
      <dgm:prSet/>
      <dgm:spPr/>
      <dgm:t>
        <a:bodyPr/>
        <a:lstStyle/>
        <a:p>
          <a:endParaRPr lang="en-US"/>
        </a:p>
      </dgm:t>
    </dgm:pt>
    <dgm:pt modelId="{92E7CD03-9BE5-4CE0-9CB4-BBFB444DC457}" type="sibTrans" cxnId="{4EF2D89E-9579-4E0F-B7CE-BC7DE8362AEE}">
      <dgm:prSet/>
      <dgm:spPr/>
      <dgm:t>
        <a:bodyPr/>
        <a:lstStyle/>
        <a:p>
          <a:endParaRPr lang="en-US"/>
        </a:p>
      </dgm:t>
    </dgm:pt>
    <dgm:pt modelId="{76D68755-4D2B-444E-81F6-F81D97675AB0}">
      <dgm:prSet phldrT="[Text]"/>
      <dgm:spPr/>
      <dgm:t>
        <a:bodyPr/>
        <a:lstStyle/>
        <a:p>
          <a:r>
            <a:rPr lang="en-US" dirty="0" smtClean="0"/>
            <a:t>Retrieve</a:t>
          </a:r>
          <a:endParaRPr lang="en-US" dirty="0"/>
        </a:p>
      </dgm:t>
    </dgm:pt>
    <dgm:pt modelId="{FBBEE6ED-326B-45B5-8937-584E6E6FD239}" type="parTrans" cxnId="{71A45983-0113-4C5C-856B-BD9D71CCAFBE}">
      <dgm:prSet/>
      <dgm:spPr/>
      <dgm:t>
        <a:bodyPr/>
        <a:lstStyle/>
        <a:p>
          <a:endParaRPr lang="en-US"/>
        </a:p>
      </dgm:t>
    </dgm:pt>
    <dgm:pt modelId="{1FC91241-0BA2-4A7D-A481-01E0EF3287CC}" type="sibTrans" cxnId="{71A45983-0113-4C5C-856B-BD9D71CCAFBE}">
      <dgm:prSet/>
      <dgm:spPr/>
      <dgm:t>
        <a:bodyPr/>
        <a:lstStyle/>
        <a:p>
          <a:endParaRPr lang="en-US"/>
        </a:p>
      </dgm:t>
    </dgm:pt>
    <dgm:pt modelId="{2589FE4C-D3C3-450B-9E84-5676734B6D9E}">
      <dgm:prSet phldrT="[Text]"/>
      <dgm:spPr/>
      <dgm:t>
        <a:bodyPr/>
        <a:lstStyle/>
        <a:p>
          <a:r>
            <a:rPr lang="en-US" dirty="0" smtClean="0"/>
            <a:t>What is valuable for future changes?</a:t>
          </a:r>
          <a:endParaRPr lang="en-US" dirty="0"/>
        </a:p>
      </dgm:t>
    </dgm:pt>
    <dgm:pt modelId="{A8E43106-033A-4E3D-9E36-A8BED4381BD0}" type="parTrans" cxnId="{CFC82C87-12D6-46C8-9FDA-909B93891784}">
      <dgm:prSet/>
      <dgm:spPr/>
      <dgm:t>
        <a:bodyPr/>
        <a:lstStyle/>
        <a:p>
          <a:endParaRPr lang="en-US"/>
        </a:p>
      </dgm:t>
    </dgm:pt>
    <dgm:pt modelId="{71E3444B-D0DB-4F4A-9B78-0B08EFD9D943}" type="sibTrans" cxnId="{CFC82C87-12D6-46C8-9FDA-909B93891784}">
      <dgm:prSet/>
      <dgm:spPr/>
      <dgm:t>
        <a:bodyPr/>
        <a:lstStyle/>
        <a:p>
          <a:endParaRPr lang="en-US"/>
        </a:p>
      </dgm:t>
    </dgm:pt>
    <dgm:pt modelId="{E2C3C9F1-320C-491F-AE7D-3D49A30ADEFF}">
      <dgm:prSet phldrT="[Text]"/>
      <dgm:spPr/>
      <dgm:t>
        <a:bodyPr/>
        <a:lstStyle/>
        <a:p>
          <a:r>
            <a:rPr lang="en-US" dirty="0" smtClean="0"/>
            <a:t>Document and Share findings</a:t>
          </a:r>
          <a:endParaRPr lang="en-US" dirty="0"/>
        </a:p>
      </dgm:t>
    </dgm:pt>
    <dgm:pt modelId="{CA29248B-B182-47CC-9ADD-7EABF3F1E9D0}" type="parTrans" cxnId="{51002143-159E-4D47-81B4-D1FDE7A7114E}">
      <dgm:prSet/>
      <dgm:spPr/>
      <dgm:t>
        <a:bodyPr/>
        <a:lstStyle/>
        <a:p>
          <a:endParaRPr lang="en-US"/>
        </a:p>
      </dgm:t>
    </dgm:pt>
    <dgm:pt modelId="{A29C2D5A-42F6-4407-B221-24252C9C1183}" type="sibTrans" cxnId="{51002143-159E-4D47-81B4-D1FDE7A7114E}">
      <dgm:prSet/>
      <dgm:spPr/>
      <dgm:t>
        <a:bodyPr/>
        <a:lstStyle/>
        <a:p>
          <a:endParaRPr lang="en-US"/>
        </a:p>
      </dgm:t>
    </dgm:pt>
    <dgm:pt modelId="{DA60E1D6-1290-4BAD-ACF6-85889F0DA1AF}">
      <dgm:prSet phldrT="[Text]"/>
      <dgm:spPr/>
      <dgm:t>
        <a:bodyPr/>
        <a:lstStyle/>
        <a:p>
          <a:r>
            <a:rPr lang="en-US" dirty="0" smtClean="0"/>
            <a:t>Analyze and organize to apply</a:t>
          </a:r>
          <a:endParaRPr lang="en-US" dirty="0"/>
        </a:p>
      </dgm:t>
    </dgm:pt>
    <dgm:pt modelId="{5DDAA71E-096E-417E-8E4D-B3CF7D2ABF18}" type="parTrans" cxnId="{4D7DA6C8-EFA5-43CF-B8E3-E30314429934}">
      <dgm:prSet/>
      <dgm:spPr/>
      <dgm:t>
        <a:bodyPr/>
        <a:lstStyle/>
        <a:p>
          <a:endParaRPr lang="en-US"/>
        </a:p>
      </dgm:t>
    </dgm:pt>
    <dgm:pt modelId="{8B47688E-8D24-494E-B004-05E76B92FAE8}" type="sibTrans" cxnId="{4D7DA6C8-EFA5-43CF-B8E3-E30314429934}">
      <dgm:prSet/>
      <dgm:spPr/>
      <dgm:t>
        <a:bodyPr/>
        <a:lstStyle/>
        <a:p>
          <a:endParaRPr lang="en-US"/>
        </a:p>
      </dgm:t>
    </dgm:pt>
    <dgm:pt modelId="{5E86E7EC-C212-4EBB-BA66-773A48456238}">
      <dgm:prSet phldrT="[Text]"/>
      <dgm:spPr/>
      <dgm:t>
        <a:bodyPr/>
        <a:lstStyle/>
        <a:p>
          <a:r>
            <a:rPr lang="en-US" dirty="0" smtClean="0"/>
            <a:t>How will they be usable in the future?</a:t>
          </a:r>
          <a:endParaRPr lang="en-US" dirty="0"/>
        </a:p>
      </dgm:t>
    </dgm:pt>
    <dgm:pt modelId="{8A246F9F-DDA3-4E88-9F40-D92776CBC7EF}" type="parTrans" cxnId="{54DD3791-3469-4049-A5FB-19F5AB34F680}">
      <dgm:prSet/>
      <dgm:spPr/>
      <dgm:t>
        <a:bodyPr/>
        <a:lstStyle/>
        <a:p>
          <a:endParaRPr lang="en-US"/>
        </a:p>
      </dgm:t>
    </dgm:pt>
    <dgm:pt modelId="{CD487DE6-AD3A-400A-B2CE-CE64698E97D6}" type="sibTrans" cxnId="{54DD3791-3469-4049-A5FB-19F5AB34F680}">
      <dgm:prSet/>
      <dgm:spPr/>
      <dgm:t>
        <a:bodyPr/>
        <a:lstStyle/>
        <a:p>
          <a:endParaRPr lang="en-US"/>
        </a:p>
      </dgm:t>
    </dgm:pt>
    <dgm:pt modelId="{C1932881-42B3-47A4-AB71-327E73B4BFC8}">
      <dgm:prSet phldrT="[Text]"/>
      <dgm:spPr/>
      <dgm:t>
        <a:bodyPr/>
        <a:lstStyle/>
        <a:p>
          <a:r>
            <a:rPr lang="en-US" dirty="0" smtClean="0"/>
            <a:t>Retrieve for next change</a:t>
          </a:r>
          <a:endParaRPr lang="en-US" dirty="0"/>
        </a:p>
      </dgm:t>
    </dgm:pt>
    <dgm:pt modelId="{F5795A7D-844D-401F-9851-5CA2E7F640CF}" type="parTrans" cxnId="{512092AB-5962-42A3-BB4D-D1D90A52699D}">
      <dgm:prSet/>
      <dgm:spPr/>
      <dgm:t>
        <a:bodyPr/>
        <a:lstStyle/>
        <a:p>
          <a:endParaRPr lang="en-US"/>
        </a:p>
      </dgm:t>
    </dgm:pt>
    <dgm:pt modelId="{8D0CE79C-ADE0-4F32-A2DF-4CE2D1BF3967}" type="sibTrans" cxnId="{512092AB-5962-42A3-BB4D-D1D90A52699D}">
      <dgm:prSet/>
      <dgm:spPr/>
      <dgm:t>
        <a:bodyPr/>
        <a:lstStyle/>
        <a:p>
          <a:endParaRPr lang="en-US"/>
        </a:p>
      </dgm:t>
    </dgm:pt>
    <dgm:pt modelId="{59369685-D864-4A55-9F89-1AB1A9940722}" type="pres">
      <dgm:prSet presAssocID="{AAF00C70-8A8A-42E8-92A1-D41250F0C370}" presName="Name0" presStyleCnt="0">
        <dgm:presLayoutVars>
          <dgm:dir/>
          <dgm:animLvl val="lvl"/>
          <dgm:resizeHandles val="exact"/>
        </dgm:presLayoutVars>
      </dgm:prSet>
      <dgm:spPr/>
    </dgm:pt>
    <dgm:pt modelId="{6B7BBCA8-FC23-4319-B8B6-20604836F15C}" type="pres">
      <dgm:prSet presAssocID="{2394F4FB-0F1C-4CD7-B408-B546EAA22FBD}" presName="composite" presStyleCnt="0"/>
      <dgm:spPr/>
    </dgm:pt>
    <dgm:pt modelId="{BFE3C3C8-EB8D-49FE-B24B-9ACA9B196031}" type="pres">
      <dgm:prSet presAssocID="{2394F4FB-0F1C-4CD7-B408-B546EAA22FBD}" presName="parTx" presStyleLbl="node1" presStyleIdx="0" presStyleCnt="5">
        <dgm:presLayoutVars>
          <dgm:chMax val="0"/>
          <dgm:chPref val="0"/>
          <dgm:bulletEnabled val="1"/>
        </dgm:presLayoutVars>
      </dgm:prSet>
      <dgm:spPr/>
      <dgm:t>
        <a:bodyPr/>
        <a:lstStyle/>
        <a:p>
          <a:endParaRPr lang="en-US"/>
        </a:p>
      </dgm:t>
    </dgm:pt>
    <dgm:pt modelId="{9588A08B-0589-4FA5-BD48-ED63DCF0267B}" type="pres">
      <dgm:prSet presAssocID="{2394F4FB-0F1C-4CD7-B408-B546EAA22FBD}" presName="desTx" presStyleLbl="revTx" presStyleIdx="0" presStyleCnt="5">
        <dgm:presLayoutVars>
          <dgm:bulletEnabled val="1"/>
        </dgm:presLayoutVars>
      </dgm:prSet>
      <dgm:spPr/>
      <dgm:t>
        <a:bodyPr/>
        <a:lstStyle/>
        <a:p>
          <a:endParaRPr lang="en-US"/>
        </a:p>
      </dgm:t>
    </dgm:pt>
    <dgm:pt modelId="{FBFE77EF-8336-49AC-95B8-D4FCC249A968}" type="pres">
      <dgm:prSet presAssocID="{09FB6C7C-BC56-4D61-9F71-ABC7E8F7E452}" presName="space" presStyleCnt="0"/>
      <dgm:spPr/>
    </dgm:pt>
    <dgm:pt modelId="{D5AE1732-99BA-405A-9E84-8A4973C32A86}" type="pres">
      <dgm:prSet presAssocID="{6D89AFB2-CCFC-4BB8-86E5-AFAD377C02E9}" presName="composite" presStyleCnt="0"/>
      <dgm:spPr/>
    </dgm:pt>
    <dgm:pt modelId="{5218990D-5E8F-4A84-BA87-A1A6CA9EBF8E}" type="pres">
      <dgm:prSet presAssocID="{6D89AFB2-CCFC-4BB8-86E5-AFAD377C02E9}" presName="parTx" presStyleLbl="node1" presStyleIdx="1" presStyleCnt="5">
        <dgm:presLayoutVars>
          <dgm:chMax val="0"/>
          <dgm:chPref val="0"/>
          <dgm:bulletEnabled val="1"/>
        </dgm:presLayoutVars>
      </dgm:prSet>
      <dgm:spPr/>
      <dgm:t>
        <a:bodyPr/>
        <a:lstStyle/>
        <a:p>
          <a:endParaRPr lang="en-US"/>
        </a:p>
      </dgm:t>
    </dgm:pt>
    <dgm:pt modelId="{B4DDC6DF-632C-4973-A88B-0F7D72979D5C}" type="pres">
      <dgm:prSet presAssocID="{6D89AFB2-CCFC-4BB8-86E5-AFAD377C02E9}" presName="desTx" presStyleLbl="revTx" presStyleIdx="1" presStyleCnt="5">
        <dgm:presLayoutVars>
          <dgm:bulletEnabled val="1"/>
        </dgm:presLayoutVars>
      </dgm:prSet>
      <dgm:spPr/>
      <dgm:t>
        <a:bodyPr/>
        <a:lstStyle/>
        <a:p>
          <a:endParaRPr lang="en-US"/>
        </a:p>
      </dgm:t>
    </dgm:pt>
    <dgm:pt modelId="{7F4FF39A-608D-4E46-B0D2-09E4D4BFFD48}" type="pres">
      <dgm:prSet presAssocID="{B964D16A-72E2-400E-8EE1-46CD5DA451AD}" presName="space" presStyleCnt="0"/>
      <dgm:spPr/>
    </dgm:pt>
    <dgm:pt modelId="{644CA3E9-73D2-41BC-9A01-01B8E6B3132F}" type="pres">
      <dgm:prSet presAssocID="{1784F012-8DBB-4F9B-8171-FBD845F9DD0B}" presName="composite" presStyleCnt="0"/>
      <dgm:spPr/>
    </dgm:pt>
    <dgm:pt modelId="{73DD0395-7DBE-4A74-840F-597AF2911DE3}" type="pres">
      <dgm:prSet presAssocID="{1784F012-8DBB-4F9B-8171-FBD845F9DD0B}" presName="parTx" presStyleLbl="node1" presStyleIdx="2" presStyleCnt="5">
        <dgm:presLayoutVars>
          <dgm:chMax val="0"/>
          <dgm:chPref val="0"/>
          <dgm:bulletEnabled val="1"/>
        </dgm:presLayoutVars>
      </dgm:prSet>
      <dgm:spPr/>
      <dgm:t>
        <a:bodyPr/>
        <a:lstStyle/>
        <a:p>
          <a:endParaRPr lang="en-US"/>
        </a:p>
      </dgm:t>
    </dgm:pt>
    <dgm:pt modelId="{2E34FA51-496A-4DF6-A5AE-09B948E21209}" type="pres">
      <dgm:prSet presAssocID="{1784F012-8DBB-4F9B-8171-FBD845F9DD0B}" presName="desTx" presStyleLbl="revTx" presStyleIdx="2" presStyleCnt="5">
        <dgm:presLayoutVars>
          <dgm:bulletEnabled val="1"/>
        </dgm:presLayoutVars>
      </dgm:prSet>
      <dgm:spPr/>
      <dgm:t>
        <a:bodyPr/>
        <a:lstStyle/>
        <a:p>
          <a:endParaRPr lang="en-US"/>
        </a:p>
      </dgm:t>
    </dgm:pt>
    <dgm:pt modelId="{5849FF3F-A86A-483E-924B-FE5B35D8C6FA}" type="pres">
      <dgm:prSet presAssocID="{3C14A243-E555-4998-A226-AE999A926F40}" presName="space" presStyleCnt="0"/>
      <dgm:spPr/>
    </dgm:pt>
    <dgm:pt modelId="{DC0196B1-6624-445C-B6F8-773DC77D35F1}" type="pres">
      <dgm:prSet presAssocID="{CCFA0788-97BE-4D91-9982-49C455A3FF87}" presName="composite" presStyleCnt="0"/>
      <dgm:spPr/>
    </dgm:pt>
    <dgm:pt modelId="{EFB017DD-2B21-4A3C-AAE6-3843002EE43E}" type="pres">
      <dgm:prSet presAssocID="{CCFA0788-97BE-4D91-9982-49C455A3FF87}" presName="parTx" presStyleLbl="node1" presStyleIdx="3" presStyleCnt="5">
        <dgm:presLayoutVars>
          <dgm:chMax val="0"/>
          <dgm:chPref val="0"/>
          <dgm:bulletEnabled val="1"/>
        </dgm:presLayoutVars>
      </dgm:prSet>
      <dgm:spPr/>
      <dgm:t>
        <a:bodyPr/>
        <a:lstStyle/>
        <a:p>
          <a:endParaRPr lang="en-US"/>
        </a:p>
      </dgm:t>
    </dgm:pt>
    <dgm:pt modelId="{6865F825-2E5D-4F8C-9EF9-5D11AC4708B1}" type="pres">
      <dgm:prSet presAssocID="{CCFA0788-97BE-4D91-9982-49C455A3FF87}" presName="desTx" presStyleLbl="revTx" presStyleIdx="3" presStyleCnt="5">
        <dgm:presLayoutVars>
          <dgm:bulletEnabled val="1"/>
        </dgm:presLayoutVars>
      </dgm:prSet>
      <dgm:spPr/>
      <dgm:t>
        <a:bodyPr/>
        <a:lstStyle/>
        <a:p>
          <a:endParaRPr lang="en-US"/>
        </a:p>
      </dgm:t>
    </dgm:pt>
    <dgm:pt modelId="{86F1E6AF-FA69-40A8-84D3-198CB6DD72DF}" type="pres">
      <dgm:prSet presAssocID="{92E7CD03-9BE5-4CE0-9CB4-BBFB444DC457}" presName="space" presStyleCnt="0"/>
      <dgm:spPr/>
    </dgm:pt>
    <dgm:pt modelId="{CDBF49A4-2432-4E3E-BACD-2DEB1F1CB319}" type="pres">
      <dgm:prSet presAssocID="{76D68755-4D2B-444E-81F6-F81D97675AB0}" presName="composite" presStyleCnt="0"/>
      <dgm:spPr/>
    </dgm:pt>
    <dgm:pt modelId="{E7C0B83D-F4B4-404E-A20C-13E70B2B8908}" type="pres">
      <dgm:prSet presAssocID="{76D68755-4D2B-444E-81F6-F81D97675AB0}" presName="parTx" presStyleLbl="node1" presStyleIdx="4" presStyleCnt="5">
        <dgm:presLayoutVars>
          <dgm:chMax val="0"/>
          <dgm:chPref val="0"/>
          <dgm:bulletEnabled val="1"/>
        </dgm:presLayoutVars>
      </dgm:prSet>
      <dgm:spPr/>
      <dgm:t>
        <a:bodyPr/>
        <a:lstStyle/>
        <a:p>
          <a:endParaRPr lang="en-US"/>
        </a:p>
      </dgm:t>
    </dgm:pt>
    <dgm:pt modelId="{B21AA469-C276-4CEE-A090-79E50BD58AFB}" type="pres">
      <dgm:prSet presAssocID="{76D68755-4D2B-444E-81F6-F81D97675AB0}" presName="desTx" presStyleLbl="revTx" presStyleIdx="4" presStyleCnt="5">
        <dgm:presLayoutVars>
          <dgm:bulletEnabled val="1"/>
        </dgm:presLayoutVars>
      </dgm:prSet>
      <dgm:spPr/>
      <dgm:t>
        <a:bodyPr/>
        <a:lstStyle/>
        <a:p>
          <a:endParaRPr lang="en-US"/>
        </a:p>
      </dgm:t>
    </dgm:pt>
  </dgm:ptLst>
  <dgm:cxnLst>
    <dgm:cxn modelId="{2BAC3770-E6E7-49D5-AFB0-C9063F4AA2B6}" type="presOf" srcId="{76D68755-4D2B-444E-81F6-F81D97675AB0}" destId="{E7C0B83D-F4B4-404E-A20C-13E70B2B8908}" srcOrd="0" destOrd="0" presId="urn:microsoft.com/office/officeart/2005/8/layout/chevron1"/>
    <dgm:cxn modelId="{FC484870-3A1E-4E9D-9C27-709ADF5CFB18}" type="presOf" srcId="{C1932881-42B3-47A4-AB71-327E73B4BFC8}" destId="{B21AA469-C276-4CEE-A090-79E50BD58AFB}" srcOrd="0" destOrd="0" presId="urn:microsoft.com/office/officeart/2005/8/layout/chevron1"/>
    <dgm:cxn modelId="{512092AB-5962-42A3-BB4D-D1D90A52699D}" srcId="{76D68755-4D2B-444E-81F6-F81D97675AB0}" destId="{C1932881-42B3-47A4-AB71-327E73B4BFC8}" srcOrd="0" destOrd="0" parTransId="{F5795A7D-844D-401F-9851-5CA2E7F640CF}" sibTransId="{8D0CE79C-ADE0-4F32-A2DF-4CE2D1BF3967}"/>
    <dgm:cxn modelId="{D03307BD-112F-4636-A404-0F8E6A675973}" type="presOf" srcId="{E2C3C9F1-320C-491F-AE7D-3D49A30ADEFF}" destId="{B4DDC6DF-632C-4973-A88B-0F7D72979D5C}" srcOrd="0" destOrd="0" presId="urn:microsoft.com/office/officeart/2005/8/layout/chevron1"/>
    <dgm:cxn modelId="{71A45983-0113-4C5C-856B-BD9D71CCAFBE}" srcId="{AAF00C70-8A8A-42E8-92A1-D41250F0C370}" destId="{76D68755-4D2B-444E-81F6-F81D97675AB0}" srcOrd="4" destOrd="0" parTransId="{FBBEE6ED-326B-45B5-8937-584E6E6FD239}" sibTransId="{1FC91241-0BA2-4A7D-A481-01E0EF3287CC}"/>
    <dgm:cxn modelId="{3A9F73C1-5CBD-468E-B219-F87DFB48DABE}" type="presOf" srcId="{DA60E1D6-1290-4BAD-ACF6-85889F0DA1AF}" destId="{2E34FA51-496A-4DF6-A5AE-09B948E21209}" srcOrd="0" destOrd="0" presId="urn:microsoft.com/office/officeart/2005/8/layout/chevron1"/>
    <dgm:cxn modelId="{DCADFECF-E8F6-4194-B1AE-576FD2821BEB}" type="presOf" srcId="{2589FE4C-D3C3-450B-9E84-5676734B6D9E}" destId="{9588A08B-0589-4FA5-BD48-ED63DCF0267B}" srcOrd="0" destOrd="0" presId="urn:microsoft.com/office/officeart/2005/8/layout/chevron1"/>
    <dgm:cxn modelId="{8CD6D890-789D-4512-92B9-2904976DB31E}" type="presOf" srcId="{6D89AFB2-CCFC-4BB8-86E5-AFAD377C02E9}" destId="{5218990D-5E8F-4A84-BA87-A1A6CA9EBF8E}" srcOrd="0" destOrd="0" presId="urn:microsoft.com/office/officeart/2005/8/layout/chevron1"/>
    <dgm:cxn modelId="{CFC82C87-12D6-46C8-9FDA-909B93891784}" srcId="{2394F4FB-0F1C-4CD7-B408-B546EAA22FBD}" destId="{2589FE4C-D3C3-450B-9E84-5676734B6D9E}" srcOrd="0" destOrd="0" parTransId="{A8E43106-033A-4E3D-9E36-A8BED4381BD0}" sibTransId="{71E3444B-D0DB-4F4A-9B78-0B08EFD9D943}"/>
    <dgm:cxn modelId="{6EBF6D80-A10B-47EC-B13D-9E724F0C041E}" type="presOf" srcId="{5E86E7EC-C212-4EBB-BA66-773A48456238}" destId="{6865F825-2E5D-4F8C-9EF9-5D11AC4708B1}" srcOrd="0" destOrd="0" presId="urn:microsoft.com/office/officeart/2005/8/layout/chevron1"/>
    <dgm:cxn modelId="{4D7DA6C8-EFA5-43CF-B8E3-E30314429934}" srcId="{1784F012-8DBB-4F9B-8171-FBD845F9DD0B}" destId="{DA60E1D6-1290-4BAD-ACF6-85889F0DA1AF}" srcOrd="0" destOrd="0" parTransId="{5DDAA71E-096E-417E-8E4D-B3CF7D2ABF18}" sibTransId="{8B47688E-8D24-494E-B004-05E76B92FAE8}"/>
    <dgm:cxn modelId="{EF92588B-593C-4BC2-BEF2-DC8AF5745EEF}" srcId="{AAF00C70-8A8A-42E8-92A1-D41250F0C370}" destId="{1784F012-8DBB-4F9B-8171-FBD845F9DD0B}" srcOrd="2" destOrd="0" parTransId="{290CCA10-DAE5-470F-BAD5-0330AF71244B}" sibTransId="{3C14A243-E555-4998-A226-AE999A926F40}"/>
    <dgm:cxn modelId="{7878ED41-77A5-428E-9A20-1BF673937223}" type="presOf" srcId="{CCFA0788-97BE-4D91-9982-49C455A3FF87}" destId="{EFB017DD-2B21-4A3C-AAE6-3843002EE43E}" srcOrd="0" destOrd="0" presId="urn:microsoft.com/office/officeart/2005/8/layout/chevron1"/>
    <dgm:cxn modelId="{4EF2D89E-9579-4E0F-B7CE-BC7DE8362AEE}" srcId="{AAF00C70-8A8A-42E8-92A1-D41250F0C370}" destId="{CCFA0788-97BE-4D91-9982-49C455A3FF87}" srcOrd="3" destOrd="0" parTransId="{4AADD60F-09C6-40C5-BE16-3D9168E9F29D}" sibTransId="{92E7CD03-9BE5-4CE0-9CB4-BBFB444DC457}"/>
    <dgm:cxn modelId="{54DD3791-3469-4049-A5FB-19F5AB34F680}" srcId="{CCFA0788-97BE-4D91-9982-49C455A3FF87}" destId="{5E86E7EC-C212-4EBB-BA66-773A48456238}" srcOrd="0" destOrd="0" parTransId="{8A246F9F-DDA3-4E88-9F40-D92776CBC7EF}" sibTransId="{CD487DE6-AD3A-400A-B2CE-CE64698E97D6}"/>
    <dgm:cxn modelId="{A8C958C1-9C72-4BFE-892E-8C621A3A6438}" srcId="{AAF00C70-8A8A-42E8-92A1-D41250F0C370}" destId="{2394F4FB-0F1C-4CD7-B408-B546EAA22FBD}" srcOrd="0" destOrd="0" parTransId="{43BE5892-DBD4-485A-9B13-52746A8E08B3}" sibTransId="{09FB6C7C-BC56-4D61-9F71-ABC7E8F7E452}"/>
    <dgm:cxn modelId="{4EAB35A8-2EED-4690-9A27-46FC460527D2}" type="presOf" srcId="{AAF00C70-8A8A-42E8-92A1-D41250F0C370}" destId="{59369685-D864-4A55-9F89-1AB1A9940722}" srcOrd="0" destOrd="0" presId="urn:microsoft.com/office/officeart/2005/8/layout/chevron1"/>
    <dgm:cxn modelId="{52EA059C-6745-4D78-9B5F-4E331CD838E8}" type="presOf" srcId="{2394F4FB-0F1C-4CD7-B408-B546EAA22FBD}" destId="{BFE3C3C8-EB8D-49FE-B24B-9ACA9B196031}" srcOrd="0" destOrd="0" presId="urn:microsoft.com/office/officeart/2005/8/layout/chevron1"/>
    <dgm:cxn modelId="{3BF3B64D-C6BA-40C8-B2E2-CC9DC27271D0}" type="presOf" srcId="{1784F012-8DBB-4F9B-8171-FBD845F9DD0B}" destId="{73DD0395-7DBE-4A74-840F-597AF2911DE3}" srcOrd="0" destOrd="0" presId="urn:microsoft.com/office/officeart/2005/8/layout/chevron1"/>
    <dgm:cxn modelId="{51002143-159E-4D47-81B4-D1FDE7A7114E}" srcId="{6D89AFB2-CCFC-4BB8-86E5-AFAD377C02E9}" destId="{E2C3C9F1-320C-491F-AE7D-3D49A30ADEFF}" srcOrd="0" destOrd="0" parTransId="{CA29248B-B182-47CC-9ADD-7EABF3F1E9D0}" sibTransId="{A29C2D5A-42F6-4407-B221-24252C9C1183}"/>
    <dgm:cxn modelId="{D3FFBF92-490C-4A07-9CCB-943A131EB73C}" srcId="{AAF00C70-8A8A-42E8-92A1-D41250F0C370}" destId="{6D89AFB2-CCFC-4BB8-86E5-AFAD377C02E9}" srcOrd="1" destOrd="0" parTransId="{C3B8F832-5A54-420F-8134-532E5FD8DF7C}" sibTransId="{B964D16A-72E2-400E-8EE1-46CD5DA451AD}"/>
    <dgm:cxn modelId="{BF88EB18-2294-4639-8F62-767913B20AEE}" type="presParOf" srcId="{59369685-D864-4A55-9F89-1AB1A9940722}" destId="{6B7BBCA8-FC23-4319-B8B6-20604836F15C}" srcOrd="0" destOrd="0" presId="urn:microsoft.com/office/officeart/2005/8/layout/chevron1"/>
    <dgm:cxn modelId="{B8307503-E90A-4473-945A-40EBB7C4E81B}" type="presParOf" srcId="{6B7BBCA8-FC23-4319-B8B6-20604836F15C}" destId="{BFE3C3C8-EB8D-49FE-B24B-9ACA9B196031}" srcOrd="0" destOrd="0" presId="urn:microsoft.com/office/officeart/2005/8/layout/chevron1"/>
    <dgm:cxn modelId="{A867FF26-D526-4CC8-A671-E972230A9E70}" type="presParOf" srcId="{6B7BBCA8-FC23-4319-B8B6-20604836F15C}" destId="{9588A08B-0589-4FA5-BD48-ED63DCF0267B}" srcOrd="1" destOrd="0" presId="urn:microsoft.com/office/officeart/2005/8/layout/chevron1"/>
    <dgm:cxn modelId="{8A7D24A6-6F7C-4915-AB87-B05570479A98}" type="presParOf" srcId="{59369685-D864-4A55-9F89-1AB1A9940722}" destId="{FBFE77EF-8336-49AC-95B8-D4FCC249A968}" srcOrd="1" destOrd="0" presId="urn:microsoft.com/office/officeart/2005/8/layout/chevron1"/>
    <dgm:cxn modelId="{EB9570EA-A307-4138-B2F1-5472ADE55A14}" type="presParOf" srcId="{59369685-D864-4A55-9F89-1AB1A9940722}" destId="{D5AE1732-99BA-405A-9E84-8A4973C32A86}" srcOrd="2" destOrd="0" presId="urn:microsoft.com/office/officeart/2005/8/layout/chevron1"/>
    <dgm:cxn modelId="{2740DB78-BFD4-4F59-945A-8CB2AF84B78D}" type="presParOf" srcId="{D5AE1732-99BA-405A-9E84-8A4973C32A86}" destId="{5218990D-5E8F-4A84-BA87-A1A6CA9EBF8E}" srcOrd="0" destOrd="0" presId="urn:microsoft.com/office/officeart/2005/8/layout/chevron1"/>
    <dgm:cxn modelId="{61B5D63F-3B65-429D-937D-AE894C131C63}" type="presParOf" srcId="{D5AE1732-99BA-405A-9E84-8A4973C32A86}" destId="{B4DDC6DF-632C-4973-A88B-0F7D72979D5C}" srcOrd="1" destOrd="0" presId="urn:microsoft.com/office/officeart/2005/8/layout/chevron1"/>
    <dgm:cxn modelId="{D876224C-961E-4170-AC21-DEC3C8E43978}" type="presParOf" srcId="{59369685-D864-4A55-9F89-1AB1A9940722}" destId="{7F4FF39A-608D-4E46-B0D2-09E4D4BFFD48}" srcOrd="3" destOrd="0" presId="urn:microsoft.com/office/officeart/2005/8/layout/chevron1"/>
    <dgm:cxn modelId="{B7F38A65-ADD2-4B96-94AC-92B24065BDFF}" type="presParOf" srcId="{59369685-D864-4A55-9F89-1AB1A9940722}" destId="{644CA3E9-73D2-41BC-9A01-01B8E6B3132F}" srcOrd="4" destOrd="0" presId="urn:microsoft.com/office/officeart/2005/8/layout/chevron1"/>
    <dgm:cxn modelId="{03B80498-800E-46E3-AE6C-73293E2D2EAA}" type="presParOf" srcId="{644CA3E9-73D2-41BC-9A01-01B8E6B3132F}" destId="{73DD0395-7DBE-4A74-840F-597AF2911DE3}" srcOrd="0" destOrd="0" presId="urn:microsoft.com/office/officeart/2005/8/layout/chevron1"/>
    <dgm:cxn modelId="{F5C120D0-B1C6-4EE0-B441-231ED2A8D9CB}" type="presParOf" srcId="{644CA3E9-73D2-41BC-9A01-01B8E6B3132F}" destId="{2E34FA51-496A-4DF6-A5AE-09B948E21209}" srcOrd="1" destOrd="0" presId="urn:microsoft.com/office/officeart/2005/8/layout/chevron1"/>
    <dgm:cxn modelId="{24A50DD6-2791-4F24-A682-4F6D005B5D9F}" type="presParOf" srcId="{59369685-D864-4A55-9F89-1AB1A9940722}" destId="{5849FF3F-A86A-483E-924B-FE5B35D8C6FA}" srcOrd="5" destOrd="0" presId="urn:microsoft.com/office/officeart/2005/8/layout/chevron1"/>
    <dgm:cxn modelId="{A8E17415-DF91-4EE8-9114-0F7C162AB455}" type="presParOf" srcId="{59369685-D864-4A55-9F89-1AB1A9940722}" destId="{DC0196B1-6624-445C-B6F8-773DC77D35F1}" srcOrd="6" destOrd="0" presId="urn:microsoft.com/office/officeart/2005/8/layout/chevron1"/>
    <dgm:cxn modelId="{F3E8D469-A07E-48AF-9917-45D1C6EC928A}" type="presParOf" srcId="{DC0196B1-6624-445C-B6F8-773DC77D35F1}" destId="{EFB017DD-2B21-4A3C-AAE6-3843002EE43E}" srcOrd="0" destOrd="0" presId="urn:microsoft.com/office/officeart/2005/8/layout/chevron1"/>
    <dgm:cxn modelId="{23503FAE-1B42-4D1B-95D8-AEBE5DD08DB0}" type="presParOf" srcId="{DC0196B1-6624-445C-B6F8-773DC77D35F1}" destId="{6865F825-2E5D-4F8C-9EF9-5D11AC4708B1}" srcOrd="1" destOrd="0" presId="urn:microsoft.com/office/officeart/2005/8/layout/chevron1"/>
    <dgm:cxn modelId="{5E58062D-FB46-4443-9ECD-31A63B1791DD}" type="presParOf" srcId="{59369685-D864-4A55-9F89-1AB1A9940722}" destId="{86F1E6AF-FA69-40A8-84D3-198CB6DD72DF}" srcOrd="7" destOrd="0" presId="urn:microsoft.com/office/officeart/2005/8/layout/chevron1"/>
    <dgm:cxn modelId="{D96BA3AB-A405-4D14-AF6B-DBC48700E589}" type="presParOf" srcId="{59369685-D864-4A55-9F89-1AB1A9940722}" destId="{CDBF49A4-2432-4E3E-BACD-2DEB1F1CB319}" srcOrd="8" destOrd="0" presId="urn:microsoft.com/office/officeart/2005/8/layout/chevron1"/>
    <dgm:cxn modelId="{544F74A4-89F3-47E3-807E-ECCC3752B0AF}" type="presParOf" srcId="{CDBF49A4-2432-4E3E-BACD-2DEB1F1CB319}" destId="{E7C0B83D-F4B4-404E-A20C-13E70B2B8908}" srcOrd="0" destOrd="0" presId="urn:microsoft.com/office/officeart/2005/8/layout/chevron1"/>
    <dgm:cxn modelId="{89C841C8-BE3D-48D7-B147-2F658E677F1D}" type="presParOf" srcId="{CDBF49A4-2432-4E3E-BACD-2DEB1F1CB319}" destId="{B21AA469-C276-4CEE-A090-79E50BD58AFB}"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C2F71-7A09-46A2-9EEE-117A67491403}">
      <dsp:nvSpPr>
        <dsp:cNvPr id="0" name=""/>
        <dsp:cNvSpPr/>
      </dsp:nvSpPr>
      <dsp:spPr>
        <a:xfrm>
          <a:off x="2463" y="721065"/>
          <a:ext cx="2532012" cy="2621868"/>
        </a:xfrm>
        <a:prstGeom prst="homePlate">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357295" bIns="45720" numCol="1" spcCol="1270" anchor="t" anchorCtr="0">
          <a:noAutofit/>
        </a:bodyPr>
        <a:lstStyle/>
        <a:p>
          <a:pPr lvl="0" algn="l" defTabSz="800100">
            <a:lnSpc>
              <a:spcPct val="90000"/>
            </a:lnSpc>
            <a:spcBef>
              <a:spcPct val="0"/>
            </a:spcBef>
            <a:spcAft>
              <a:spcPct val="35000"/>
            </a:spcAft>
          </a:pPr>
          <a:r>
            <a:rPr lang="en-US" sz="1800" kern="1200" dirty="0" smtClean="0"/>
            <a:t>Work Plan</a:t>
          </a:r>
          <a:endParaRPr lang="en-US" sz="1800" kern="1200" dirty="0"/>
        </a:p>
        <a:p>
          <a:pPr marL="114300" lvl="1" indent="-114300" algn="l" defTabSz="622300">
            <a:lnSpc>
              <a:spcPct val="90000"/>
            </a:lnSpc>
            <a:spcBef>
              <a:spcPct val="0"/>
            </a:spcBef>
            <a:spcAft>
              <a:spcPct val="15000"/>
            </a:spcAft>
            <a:buChar char="••"/>
          </a:pPr>
          <a:r>
            <a:rPr lang="en-US" sz="1400" kern="1200" dirty="0" smtClean="0"/>
            <a:t>Revision and Implementation of Quality System</a:t>
          </a:r>
          <a:endParaRPr lang="en-US" sz="1400" kern="1200" dirty="0"/>
        </a:p>
        <a:p>
          <a:pPr marL="114300" lvl="1" indent="-114300" algn="l" defTabSz="622300">
            <a:lnSpc>
              <a:spcPct val="90000"/>
            </a:lnSpc>
            <a:spcBef>
              <a:spcPct val="0"/>
            </a:spcBef>
            <a:spcAft>
              <a:spcPct val="15000"/>
            </a:spcAft>
            <a:buChar char="••"/>
          </a:pPr>
          <a:r>
            <a:rPr lang="en-US" sz="1400" kern="1200" dirty="0" smtClean="0"/>
            <a:t>Use of the Revised Quality System for Operations as well as Facility and Equipment  Modifications</a:t>
          </a:r>
        </a:p>
        <a:p>
          <a:pPr marL="114300" lvl="1" indent="-114300" algn="l" defTabSz="622300">
            <a:lnSpc>
              <a:spcPct val="90000"/>
            </a:lnSpc>
            <a:spcBef>
              <a:spcPct val="0"/>
            </a:spcBef>
            <a:spcAft>
              <a:spcPct val="15000"/>
            </a:spcAft>
            <a:buChar char="••"/>
          </a:pPr>
          <a:r>
            <a:rPr lang="en-US" sz="1400" kern="1200" dirty="0" smtClean="0"/>
            <a:t>Third party oversight</a:t>
          </a:r>
        </a:p>
        <a:p>
          <a:pPr marL="171450" lvl="1" indent="-171450" algn="l" defTabSz="711200">
            <a:lnSpc>
              <a:spcPct val="90000"/>
            </a:lnSpc>
            <a:spcBef>
              <a:spcPct val="0"/>
            </a:spcBef>
            <a:spcAft>
              <a:spcPct val="15000"/>
            </a:spcAft>
            <a:buChar char="••"/>
          </a:pPr>
          <a:endParaRPr lang="en-US" sz="1600" kern="1200" dirty="0" smtClean="0"/>
        </a:p>
      </dsp:txBody>
      <dsp:txXfrm>
        <a:off x="2463" y="721065"/>
        <a:ext cx="2215511" cy="2621868"/>
      </dsp:txXfrm>
    </dsp:sp>
    <dsp:sp modelId="{032D15BD-A6E0-45E5-982B-C556015ABC95}">
      <dsp:nvSpPr>
        <dsp:cNvPr id="0" name=""/>
        <dsp:cNvSpPr/>
      </dsp:nvSpPr>
      <dsp:spPr>
        <a:xfrm>
          <a:off x="2028073" y="686741"/>
          <a:ext cx="3319342" cy="2690516"/>
        </a:xfrm>
        <a:prstGeom prst="chevron">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89324" bIns="45720" numCol="1" spcCol="1270" anchor="t" anchorCtr="0">
          <a:noAutofit/>
        </a:bodyPr>
        <a:lstStyle/>
        <a:p>
          <a:pPr lvl="0" algn="l" defTabSz="800100">
            <a:lnSpc>
              <a:spcPct val="90000"/>
            </a:lnSpc>
            <a:spcBef>
              <a:spcPct val="0"/>
            </a:spcBef>
            <a:spcAft>
              <a:spcPct val="35000"/>
            </a:spcAft>
          </a:pPr>
          <a:r>
            <a:rPr lang="en-US" sz="1800" kern="1200" dirty="0" smtClean="0"/>
            <a:t>Certification</a:t>
          </a:r>
          <a:endParaRPr lang="en-US" sz="1800" kern="1200" dirty="0"/>
        </a:p>
        <a:p>
          <a:pPr marL="114300" lvl="1" indent="-114300" algn="l" defTabSz="622300">
            <a:lnSpc>
              <a:spcPct val="90000"/>
            </a:lnSpc>
            <a:spcBef>
              <a:spcPct val="0"/>
            </a:spcBef>
            <a:spcAft>
              <a:spcPct val="15000"/>
            </a:spcAft>
            <a:buChar char="••"/>
          </a:pPr>
          <a:r>
            <a:rPr lang="en-US" sz="1400" kern="1200" dirty="0" smtClean="0"/>
            <a:t>Third party review and certification</a:t>
          </a:r>
          <a:endParaRPr lang="en-US" sz="1400" kern="1200" dirty="0"/>
        </a:p>
        <a:p>
          <a:pPr marL="114300" lvl="1" indent="-114300" algn="l" defTabSz="622300">
            <a:lnSpc>
              <a:spcPct val="90000"/>
            </a:lnSpc>
            <a:spcBef>
              <a:spcPct val="0"/>
            </a:spcBef>
            <a:spcAft>
              <a:spcPct val="15000"/>
            </a:spcAft>
            <a:buChar char="••"/>
          </a:pPr>
          <a:r>
            <a:rPr lang="en-US" sz="1400" kern="1200" dirty="0" smtClean="0"/>
            <a:t>FDA Inspection</a:t>
          </a:r>
        </a:p>
        <a:p>
          <a:pPr marL="171450" lvl="1" indent="-171450" algn="l" defTabSz="711200">
            <a:lnSpc>
              <a:spcPct val="90000"/>
            </a:lnSpc>
            <a:spcBef>
              <a:spcPct val="0"/>
            </a:spcBef>
            <a:spcAft>
              <a:spcPct val="15000"/>
            </a:spcAft>
            <a:buChar char="••"/>
          </a:pPr>
          <a:endParaRPr lang="en-US" sz="1600" kern="1200" dirty="0" smtClean="0"/>
        </a:p>
      </dsp:txBody>
      <dsp:txXfrm>
        <a:off x="2700702" y="686741"/>
        <a:ext cx="1974084" cy="2690516"/>
      </dsp:txXfrm>
    </dsp:sp>
    <dsp:sp modelId="{D399E4B9-7F2B-4E76-9250-25AB6085D395}">
      <dsp:nvSpPr>
        <dsp:cNvPr id="0" name=""/>
        <dsp:cNvSpPr/>
      </dsp:nvSpPr>
      <dsp:spPr>
        <a:xfrm>
          <a:off x="4841013" y="686741"/>
          <a:ext cx="3309923" cy="2690516"/>
        </a:xfrm>
        <a:prstGeom prst="chevron">
          <a:avLst>
            <a:gd name="adj" fmla="val 2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324" tIns="45720" rIns="89324" bIns="45720" numCol="1" spcCol="1270" anchor="t" anchorCtr="0">
          <a:noAutofit/>
        </a:bodyPr>
        <a:lstStyle/>
        <a:p>
          <a:pPr lvl="0" algn="l" defTabSz="800100">
            <a:lnSpc>
              <a:spcPct val="90000"/>
            </a:lnSpc>
            <a:spcBef>
              <a:spcPct val="0"/>
            </a:spcBef>
            <a:spcAft>
              <a:spcPct val="35000"/>
            </a:spcAft>
          </a:pPr>
          <a:r>
            <a:rPr lang="en-US" sz="1800" kern="1200" dirty="0" smtClean="0"/>
            <a:t>Audit</a:t>
          </a:r>
          <a:endParaRPr lang="en-US" sz="1800" kern="1200" dirty="0"/>
        </a:p>
        <a:p>
          <a:pPr marL="114300" lvl="1" indent="-114300" algn="l" defTabSz="622300">
            <a:lnSpc>
              <a:spcPct val="90000"/>
            </a:lnSpc>
            <a:spcBef>
              <a:spcPct val="0"/>
            </a:spcBef>
            <a:spcAft>
              <a:spcPct val="15000"/>
            </a:spcAft>
            <a:buChar char="••"/>
          </a:pPr>
          <a:r>
            <a:rPr lang="en-US" sz="1400" kern="1200" dirty="0" smtClean="0"/>
            <a:t>Demonstration of sustainable performance during period third party audits</a:t>
          </a:r>
          <a:endParaRPr lang="en-US" sz="1400" kern="1200" dirty="0"/>
        </a:p>
      </dsp:txBody>
      <dsp:txXfrm>
        <a:off x="5513642" y="686741"/>
        <a:ext cx="1964665" cy="2690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46A42-AC54-4169-9E75-2C1C71BED5FF}">
      <dsp:nvSpPr>
        <dsp:cNvPr id="0" name=""/>
        <dsp:cNvSpPr/>
      </dsp:nvSpPr>
      <dsp:spPr>
        <a:xfrm>
          <a:off x="168592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26F22-9F6C-43E3-B6E8-427CDB05FA41}">
      <dsp:nvSpPr>
        <dsp:cNvPr id="0" name=""/>
        <dsp:cNvSpPr/>
      </dsp:nvSpPr>
      <dsp:spPr>
        <a:xfrm>
          <a:off x="1756410" y="70485"/>
          <a:ext cx="563880" cy="563880"/>
        </a:xfrm>
        <a:prstGeom prst="pie">
          <a:avLst>
            <a:gd name="adj1" fmla="val 126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875CE2-D80B-42C4-B8CE-697A48A6DE4F}">
      <dsp:nvSpPr>
        <dsp:cNvPr id="0" name=""/>
        <dsp:cNvSpPr/>
      </dsp:nvSpPr>
      <dsp:spPr>
        <a:xfrm rot="16200000">
          <a:off x="87534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333500">
            <a:lnSpc>
              <a:spcPct val="90000"/>
            </a:lnSpc>
            <a:spcBef>
              <a:spcPct val="0"/>
            </a:spcBef>
            <a:spcAft>
              <a:spcPct val="35000"/>
            </a:spcAft>
          </a:pPr>
          <a:r>
            <a:rPr lang="en-US" sz="3000" kern="1200" dirty="0" smtClean="0"/>
            <a:t>Technical</a:t>
          </a:r>
          <a:endParaRPr lang="en-US" sz="3000" kern="1200" dirty="0"/>
        </a:p>
      </dsp:txBody>
      <dsp:txXfrm>
        <a:off x="875347" y="1585912"/>
        <a:ext cx="2044065" cy="422910"/>
      </dsp:txXfrm>
    </dsp:sp>
    <dsp:sp modelId="{04461A06-5572-4DFE-B0E4-5D42A91B793B}">
      <dsp:nvSpPr>
        <dsp:cNvPr id="0" name=""/>
        <dsp:cNvSpPr/>
      </dsp:nvSpPr>
      <dsp:spPr>
        <a:xfrm>
          <a:off x="239077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70AB8B-4C4A-4C62-A8BC-001533448C30}">
      <dsp:nvSpPr>
        <dsp:cNvPr id="0" name=""/>
        <dsp:cNvSpPr/>
      </dsp:nvSpPr>
      <dsp:spPr>
        <a:xfrm>
          <a:off x="2461260" y="70485"/>
          <a:ext cx="563880" cy="563880"/>
        </a:xfrm>
        <a:prstGeom prst="pie">
          <a:avLst>
            <a:gd name="adj1" fmla="val 90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AFD375-2330-4B4B-9899-89351371BA33}">
      <dsp:nvSpPr>
        <dsp:cNvPr id="0" name=""/>
        <dsp:cNvSpPr/>
      </dsp:nvSpPr>
      <dsp:spPr>
        <a:xfrm rot="16200000">
          <a:off x="158019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333500">
            <a:lnSpc>
              <a:spcPct val="90000"/>
            </a:lnSpc>
            <a:spcBef>
              <a:spcPct val="0"/>
            </a:spcBef>
            <a:spcAft>
              <a:spcPct val="35000"/>
            </a:spcAft>
          </a:pPr>
          <a:r>
            <a:rPr lang="en-US" sz="3000" kern="1200" dirty="0" smtClean="0"/>
            <a:t>Organization</a:t>
          </a:r>
          <a:endParaRPr lang="en-US" sz="3000" kern="1200" dirty="0"/>
        </a:p>
      </dsp:txBody>
      <dsp:txXfrm>
        <a:off x="1580197" y="1585912"/>
        <a:ext cx="2044065" cy="422910"/>
      </dsp:txXfrm>
    </dsp:sp>
    <dsp:sp modelId="{8826E6FD-D939-4B42-AD9F-3589B397EBA2}">
      <dsp:nvSpPr>
        <dsp:cNvPr id="0" name=""/>
        <dsp:cNvSpPr/>
      </dsp:nvSpPr>
      <dsp:spPr>
        <a:xfrm>
          <a:off x="3095625" y="0"/>
          <a:ext cx="704850" cy="70485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0DAFF1-63B1-499A-9E5B-B021A2E1029F}">
      <dsp:nvSpPr>
        <dsp:cNvPr id="0" name=""/>
        <dsp:cNvSpPr/>
      </dsp:nvSpPr>
      <dsp:spPr>
        <a:xfrm>
          <a:off x="3166109" y="70485"/>
          <a:ext cx="563880" cy="563880"/>
        </a:xfrm>
        <a:prstGeom prst="pie">
          <a:avLst>
            <a:gd name="adj1" fmla="val 54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83CDBA-169C-4ABE-8FCD-DC127C54BE1C}">
      <dsp:nvSpPr>
        <dsp:cNvPr id="0" name=""/>
        <dsp:cNvSpPr/>
      </dsp:nvSpPr>
      <dsp:spPr>
        <a:xfrm rot="16200000">
          <a:off x="2285047" y="1585912"/>
          <a:ext cx="2044065" cy="42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1333500">
            <a:lnSpc>
              <a:spcPct val="90000"/>
            </a:lnSpc>
            <a:spcBef>
              <a:spcPct val="0"/>
            </a:spcBef>
            <a:spcAft>
              <a:spcPct val="35000"/>
            </a:spcAft>
          </a:pPr>
          <a:r>
            <a:rPr lang="en-US" sz="3000" kern="1200" dirty="0" smtClean="0"/>
            <a:t>People</a:t>
          </a:r>
          <a:endParaRPr lang="en-US" sz="3000" kern="1200" dirty="0"/>
        </a:p>
      </dsp:txBody>
      <dsp:txXfrm>
        <a:off x="2285047" y="1585912"/>
        <a:ext cx="2044065" cy="4229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08166A5-541F-4BA8-BCF4-E909444445AA}" type="datetimeFigureOut">
              <a:rPr lang="en-US" smtClean="0"/>
              <a:t>4/30/2018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D9AB19-D23B-4265-8153-32DA31A5A584}" type="slidenum">
              <a:rPr lang="en-US" smtClean="0"/>
              <a:t>‹#›</a:t>
            </a:fld>
            <a:endParaRPr lang="en-US"/>
          </a:p>
        </p:txBody>
      </p:sp>
    </p:spTree>
    <p:extLst>
      <p:ext uri="{BB962C8B-B14F-4D97-AF65-F5344CB8AC3E}">
        <p14:creationId xmlns:p14="http://schemas.microsoft.com/office/powerpoint/2010/main" val="318098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prosci.com/change-management/thought-leadership-library/adkar-model-awareness" TargetMode="External"/><Relationship Id="rId7" Type="http://schemas.openxmlformats.org/officeDocument/2006/relationships/hyperlink" Target="https://www.prosci.com/change-management/thought-leadership-library/adkar-model-reinforcement"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www.prosci.com/change-management/thought-leadership-library/adkar-model-ability" TargetMode="External"/><Relationship Id="rId5" Type="http://schemas.openxmlformats.org/officeDocument/2006/relationships/hyperlink" Target="https://www.prosci.com/change-management/thought-leadership-library/adkar-model-knowledge" TargetMode="External"/><Relationship Id="rId4" Type="http://schemas.openxmlformats.org/officeDocument/2006/relationships/hyperlink" Target="https://www.prosci.com/change-management/thought-leadership-library/adkar-model-desir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Opening slide</a:t>
            </a:r>
          </a:p>
          <a:p>
            <a:endParaRPr lang="en-US" dirty="0" smtClean="0"/>
          </a:p>
          <a:p>
            <a:r>
              <a:rPr lang="en-US" dirty="0" smtClean="0"/>
              <a:t>Ensure following provided:</a:t>
            </a:r>
          </a:p>
          <a:p>
            <a:r>
              <a:rPr lang="en-US" dirty="0" smtClean="0"/>
              <a:t>Example template for activity</a:t>
            </a:r>
          </a:p>
          <a:p>
            <a:r>
              <a:rPr lang="en-US" dirty="0" smtClean="0"/>
              <a:t>Training evaluation</a:t>
            </a:r>
          </a:p>
          <a:p>
            <a:r>
              <a:rPr lang="en-US" dirty="0" smtClean="0"/>
              <a:t>Pre-job briefing example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a:t>
            </a:fld>
            <a:endParaRPr lang="en-US"/>
          </a:p>
        </p:txBody>
      </p:sp>
    </p:spTree>
    <p:extLst>
      <p:ext uri="{BB962C8B-B14F-4D97-AF65-F5344CB8AC3E}">
        <p14:creationId xmlns:p14="http://schemas.microsoft.com/office/powerpoint/2010/main" val="280037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differences between a PQS based on ICH Q10 and a PQS based on ISO 9001 or CGMPs relate to the</a:t>
            </a:r>
          </a:p>
          <a:p>
            <a:r>
              <a:rPr lang="en-US" dirty="0"/>
              <a:t>extent of:</a:t>
            </a:r>
          </a:p>
          <a:p>
            <a:r>
              <a:rPr lang="en-US" dirty="0"/>
              <a:t>• Continual improvement initiatives</a:t>
            </a:r>
          </a:p>
          <a:p>
            <a:r>
              <a:rPr lang="en-US" dirty="0"/>
              <a:t>• Senior management responsibilities</a:t>
            </a:r>
          </a:p>
          <a:p>
            <a:r>
              <a:rPr lang="en-US" dirty="0"/>
              <a:t>A change management system is a GMP requirement regardless of the PQS used, but the extent of application of a</a:t>
            </a:r>
          </a:p>
          <a:p>
            <a:r>
              <a:rPr lang="en-US" dirty="0"/>
              <a:t>change management system will depend on the PQS.</a:t>
            </a:r>
          </a:p>
          <a:p>
            <a:endParaRPr lang="en-US" dirty="0"/>
          </a:p>
          <a:p>
            <a:r>
              <a:rPr lang="en-US" dirty="0"/>
              <a:t>The key benefit of implementation of an ICH Q10-based PQS across a product lifecycle is that it helps to implement</a:t>
            </a:r>
          </a:p>
          <a:p>
            <a:r>
              <a:rPr lang="en-US" dirty="0"/>
              <a:t>the Quality by Design (</a:t>
            </a:r>
            <a:r>
              <a:rPr lang="en-US" dirty="0" err="1"/>
              <a:t>QbD</a:t>
            </a:r>
            <a:r>
              <a:rPr lang="en-US" dirty="0"/>
              <a:t>) concepts of ICH Q8 (R2). An ICH Q10 quality system:</a:t>
            </a:r>
          </a:p>
          <a:p>
            <a:r>
              <a:rPr lang="en-US" dirty="0"/>
              <a:t>• Strengthens the links between pharmaceutical development and commercial manufacturing activities</a:t>
            </a:r>
          </a:p>
          <a:p>
            <a:r>
              <a:rPr lang="en-US" dirty="0"/>
              <a:t>• Helps to facilitate innovation and continual improvement</a:t>
            </a:r>
          </a:p>
          <a:p>
            <a:r>
              <a:rPr lang="en-US" dirty="0"/>
              <a:t>Organizations that implement an ICH Q10-based PQS should be able to demonstrate an improved understanding of</a:t>
            </a:r>
          </a:p>
          <a:p>
            <a:r>
              <a:rPr lang="en-US" dirty="0"/>
              <a:t>the development and manufacturing processes that impact product quality. This insight should enable more effective</a:t>
            </a:r>
          </a:p>
          <a:p>
            <a:r>
              <a:rPr lang="en-US" dirty="0"/>
              <a:t>evaluation of the potential impact of change and may allow organizations to make changes under their PQS, without</a:t>
            </a:r>
          </a:p>
          <a:p>
            <a:r>
              <a:rPr lang="en-US" dirty="0"/>
              <a:t>necessarily having to file a post approval regulatory application/supplement. In addition, ICH Q10 describes the role</a:t>
            </a:r>
          </a:p>
          <a:p>
            <a:r>
              <a:rPr lang="en-US" dirty="0"/>
              <a:t>that senior managers have in assessment and review of the PQS.</a:t>
            </a:r>
            <a:endParaRPr lang="en-US" dirty="0" smtClean="0"/>
          </a:p>
          <a:p>
            <a:endParaRPr lang="en-US" dirty="0" smtClean="0"/>
          </a:p>
          <a:p>
            <a:r>
              <a:rPr lang="en-US" dirty="0" smtClean="0"/>
              <a:t>cGMP =</a:t>
            </a:r>
            <a:r>
              <a:rPr lang="en-US" baseline="0" dirty="0" smtClean="0"/>
              <a:t> Regional regulatory requirements. Alignment of FDA and EMA regulatory requirements, and other major markets such as Japan and Canada.</a:t>
            </a:r>
          </a:p>
          <a:p>
            <a:pPr defTabSz="931774">
              <a:defRPr/>
            </a:pPr>
            <a:r>
              <a:rPr lang="en-US" baseline="0" dirty="0" smtClean="0"/>
              <a:t>ICH Q10  Pharmaceutical Quality Systems (</a:t>
            </a:r>
            <a:r>
              <a:rPr lang="en-US" dirty="0" smtClean="0">
                <a:effectLst/>
              </a:rPr>
              <a:t>The tripartite </a:t>
            </a:r>
            <a:r>
              <a:rPr lang="en-US" dirty="0" err="1" smtClean="0">
                <a:effectLst/>
              </a:rPr>
              <a:t>harmonised</a:t>
            </a:r>
            <a:r>
              <a:rPr lang="en-US" dirty="0" smtClean="0">
                <a:effectLst/>
              </a:rPr>
              <a:t> ICH Guideline was </a:t>
            </a:r>
            <a:r>
              <a:rPr lang="en-US" dirty="0" err="1" smtClean="0">
                <a:effectLst/>
              </a:rPr>
              <a:t>finalised</a:t>
            </a:r>
            <a:r>
              <a:rPr lang="en-US" dirty="0" smtClean="0">
                <a:effectLst/>
              </a:rPr>
              <a:t> under </a:t>
            </a:r>
            <a:r>
              <a:rPr lang="en-US" i="1" dirty="0" smtClean="0">
                <a:effectLst/>
              </a:rPr>
              <a:t>Step 4 </a:t>
            </a:r>
            <a:r>
              <a:rPr lang="en-US" dirty="0" smtClean="0">
                <a:effectLst/>
              </a:rPr>
              <a:t>in June 2008.</a:t>
            </a:r>
            <a:br>
              <a:rPr lang="en-US" dirty="0" smtClean="0">
                <a:effectLst/>
              </a:rPr>
            </a:br>
            <a:r>
              <a:rPr lang="en-US" dirty="0" smtClean="0">
                <a:effectLst/>
              </a:rPr>
              <a:t>This Guideline applies to pharmaceutical drug substances and drug products, including biotechnology and biological products, throughout the product lifecycle.</a:t>
            </a:r>
            <a:br>
              <a:rPr lang="en-US" dirty="0" smtClean="0">
                <a:effectLst/>
              </a:rPr>
            </a:br>
            <a:r>
              <a:rPr lang="en-US" dirty="0" smtClean="0">
                <a:effectLst/>
              </a:rPr>
              <a:t>The elements of Q10 should be applied in a manner that is appropriate and proportionate to each of the product lifecycle stages, </a:t>
            </a:r>
            <a:r>
              <a:rPr lang="en-US" dirty="0" err="1" smtClean="0">
                <a:effectLst/>
              </a:rPr>
              <a:t>recognising</a:t>
            </a:r>
            <a:r>
              <a:rPr lang="en-US" dirty="0" smtClean="0">
                <a:effectLst/>
              </a:rPr>
              <a:t> the differences among, and the different goals of each stage.)  - http://www.ich.org/products/guidelines/quality/quality-single/article/pharmaceutical-quality-system.html</a:t>
            </a:r>
          </a:p>
        </p:txBody>
      </p:sp>
      <p:sp>
        <p:nvSpPr>
          <p:cNvPr id="4" name="Slide Number Placeholder 3"/>
          <p:cNvSpPr>
            <a:spLocks noGrp="1"/>
          </p:cNvSpPr>
          <p:nvPr>
            <p:ph type="sldNum" sz="quarter" idx="10"/>
          </p:nvPr>
        </p:nvSpPr>
        <p:spPr/>
        <p:txBody>
          <a:bodyPr/>
          <a:lstStyle/>
          <a:p>
            <a:fld id="{BC5F48A6-280D-4973-8E8A-6ECCB754A186}" type="slidenum">
              <a:rPr lang="en-US" smtClean="0"/>
              <a:t>4</a:t>
            </a:fld>
            <a:endParaRPr lang="en-US"/>
          </a:p>
        </p:txBody>
      </p:sp>
    </p:spTree>
    <p:extLst>
      <p:ext uri="{BB962C8B-B14F-4D97-AF65-F5344CB8AC3E}">
        <p14:creationId xmlns:p14="http://schemas.microsoft.com/office/powerpoint/2010/main" val="402497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5</a:t>
            </a:fld>
            <a:endParaRPr lang="en-US"/>
          </a:p>
        </p:txBody>
      </p:sp>
    </p:spTree>
    <p:extLst>
      <p:ext uri="{BB962C8B-B14F-4D97-AF65-F5344CB8AC3E}">
        <p14:creationId xmlns:p14="http://schemas.microsoft.com/office/powerpoint/2010/main" val="1570234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a:t>
            </a:r>
            <a:r>
              <a:rPr lang="en-US" baseline="0" dirty="0" err="1" smtClean="0"/>
              <a:t>workplan</a:t>
            </a:r>
            <a:r>
              <a:rPr lang="en-US" baseline="0" dirty="0" smtClean="0"/>
              <a:t> “Implementation of a revised quality system”. Upgraded of the facility and system.</a:t>
            </a:r>
          </a:p>
          <a:p>
            <a:endParaRPr lang="en-US" baseline="0" dirty="0" smtClean="0"/>
          </a:p>
          <a:p>
            <a:r>
              <a:rPr lang="en-US" baseline="0" dirty="0" smtClean="0"/>
              <a:t>Focus in front end on change control, that focused and recognized the importance of change management to create ta robust process that allowed us to demonstrate control to change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6</a:t>
            </a:fld>
            <a:endParaRPr lang="en-US"/>
          </a:p>
        </p:txBody>
      </p:sp>
    </p:spTree>
    <p:extLst>
      <p:ext uri="{BB962C8B-B14F-4D97-AF65-F5344CB8AC3E}">
        <p14:creationId xmlns:p14="http://schemas.microsoft.com/office/powerpoint/2010/main" val="2555568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a:t>
            </a:r>
            <a:r>
              <a:rPr lang="en-US" baseline="0" dirty="0" smtClean="0"/>
              <a:t> was, and continues to be, central to our success</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7</a:t>
            </a:fld>
            <a:endParaRPr lang="en-US"/>
          </a:p>
        </p:txBody>
      </p:sp>
    </p:spTree>
    <p:extLst>
      <p:ext uri="{BB962C8B-B14F-4D97-AF65-F5344CB8AC3E}">
        <p14:creationId xmlns:p14="http://schemas.microsoft.com/office/powerpoint/2010/main" val="3360873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Scaled to function means that</a:t>
            </a:r>
            <a:r>
              <a:rPr lang="en-US" baseline="0" dirty="0" smtClean="0"/>
              <a:t> sometimes companies have more than one sort of change control process.</a:t>
            </a:r>
          </a:p>
          <a:p>
            <a:endParaRPr lang="en-US" baseline="0" dirty="0" smtClean="0"/>
          </a:p>
          <a:p>
            <a:r>
              <a:rPr lang="en-US" baseline="0" dirty="0" smtClean="0"/>
              <a:t>Change management applies throughout the enterprise. Every change.</a:t>
            </a:r>
          </a:p>
          <a:p>
            <a:endParaRPr lang="en-US" baseline="0" dirty="0" smtClean="0"/>
          </a:p>
          <a:p>
            <a:r>
              <a:rPr lang="en-US" baseline="0" dirty="0" smtClean="0"/>
              <a:t>Change control is the set of processes to apply.</a:t>
            </a:r>
            <a:endParaRPr lang="en-US" dirty="0" smtClean="0"/>
          </a:p>
          <a:p>
            <a:endParaRPr lang="en-US" b="1" dirty="0" smtClean="0"/>
          </a:p>
          <a:p>
            <a:endParaRPr lang="en-US" dirty="0" smtClean="0"/>
          </a:p>
          <a:p>
            <a:r>
              <a:rPr lang="en-US" dirty="0" smtClean="0"/>
              <a:t>ICH Q10 defines change management as, </a:t>
            </a:r>
            <a:r>
              <a:rPr lang="en-US" i="1" dirty="0" smtClean="0"/>
              <a:t>“A systematic approach to proposing, evaluating, approving, implementing</a:t>
            </a:r>
          </a:p>
          <a:p>
            <a:r>
              <a:rPr lang="en-US" i="1" dirty="0" smtClean="0"/>
              <a:t>and reviewing changes.”</a:t>
            </a:r>
          </a:p>
          <a:p>
            <a:r>
              <a:rPr lang="en-US" dirty="0" smtClean="0"/>
              <a:t>This description makes clear that the scope of change management is broader than the scope of change control,</a:t>
            </a:r>
          </a:p>
          <a:p>
            <a:r>
              <a:rPr lang="en-US" dirty="0" smtClean="0"/>
              <a:t>which is described in ICH Q7 [5], Section 13.</a:t>
            </a:r>
          </a:p>
          <a:p>
            <a:r>
              <a:rPr lang="en-US" dirty="0" smtClean="0"/>
              <a:t>“Change control” often refers to the execution step of an individual change, whereas “change management” is a</a:t>
            </a:r>
          </a:p>
          <a:p>
            <a:r>
              <a:rPr lang="en-US" dirty="0" smtClean="0"/>
              <a:t>more systematic holistic approach to the review and management of a portfolio of changes and the change process,</a:t>
            </a:r>
          </a:p>
          <a:p>
            <a:r>
              <a:rPr lang="en-US" dirty="0" smtClean="0"/>
              <a:t>including all components of “change control.” In an ICH Q10-based PQS change management applies to the entire</a:t>
            </a:r>
          </a:p>
          <a:p>
            <a:r>
              <a:rPr lang="en-US" dirty="0" smtClean="0"/>
              <a:t>product lifecycle. Additionally, if an organization chooses to operate an ISO 9001 system, the change management</a:t>
            </a:r>
          </a:p>
          <a:p>
            <a:r>
              <a:rPr lang="en-US" dirty="0" smtClean="0"/>
              <a:t>system could also include other elements not covered under ICH Q10 or GMP, e.g., changes to business processes.</a:t>
            </a:r>
          </a:p>
          <a:p>
            <a:endParaRPr lang="en-US" dirty="0" smtClean="0"/>
          </a:p>
          <a:p>
            <a:r>
              <a:rPr lang="en-US" dirty="0" smtClean="0"/>
              <a:t>The high-level model here is adapted from the ICH Q10 definition of change management and</a:t>
            </a:r>
          </a:p>
          <a:p>
            <a:r>
              <a:rPr lang="en-US" dirty="0" smtClean="0"/>
              <a:t>the four steps described in ICH Q10. Each step ends with either a gate or a decision point which</a:t>
            </a:r>
          </a:p>
          <a:p>
            <a:r>
              <a:rPr lang="en-US" dirty="0" smtClean="0"/>
              <a:t>should be completed before proceeding to the next step. </a:t>
            </a:r>
            <a:endParaRPr lang="en-US" dirty="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50" eaLnBrk="0" hangingPunct="0">
              <a:defRPr sz="2400">
                <a:solidFill>
                  <a:srgbClr val="969696"/>
                </a:solidFill>
                <a:latin typeface="Arial" charset="0"/>
                <a:cs typeface="Arial" charset="0"/>
              </a:defRPr>
            </a:lvl1pPr>
            <a:lvl2pPr marL="744651" indent="-286404" defTabSz="941950" eaLnBrk="0" hangingPunct="0">
              <a:defRPr sz="2400">
                <a:solidFill>
                  <a:srgbClr val="969696"/>
                </a:solidFill>
                <a:latin typeface="Arial" charset="0"/>
                <a:cs typeface="Arial" charset="0"/>
              </a:defRPr>
            </a:lvl2pPr>
            <a:lvl3pPr marL="1145616" indent="-229123" defTabSz="941950" eaLnBrk="0" hangingPunct="0">
              <a:defRPr sz="2400">
                <a:solidFill>
                  <a:srgbClr val="969696"/>
                </a:solidFill>
                <a:latin typeface="Arial" charset="0"/>
                <a:cs typeface="Arial" charset="0"/>
              </a:defRPr>
            </a:lvl3pPr>
            <a:lvl4pPr marL="1603862" indent="-229123" defTabSz="941950" eaLnBrk="0" hangingPunct="0">
              <a:defRPr sz="2400">
                <a:solidFill>
                  <a:srgbClr val="969696"/>
                </a:solidFill>
                <a:latin typeface="Arial" charset="0"/>
                <a:cs typeface="Arial" charset="0"/>
              </a:defRPr>
            </a:lvl4pPr>
            <a:lvl5pPr marL="2062109" indent="-229123" defTabSz="941950" eaLnBrk="0" hangingPunct="0">
              <a:defRPr sz="2400">
                <a:solidFill>
                  <a:srgbClr val="969696"/>
                </a:solidFill>
                <a:latin typeface="Arial" charset="0"/>
                <a:cs typeface="Arial" charset="0"/>
              </a:defRPr>
            </a:lvl5pPr>
            <a:lvl6pPr marL="2520355" indent="-229123" defTabSz="941950" eaLnBrk="0" fontAlgn="base" hangingPunct="0">
              <a:spcBef>
                <a:spcPct val="0"/>
              </a:spcBef>
              <a:spcAft>
                <a:spcPct val="0"/>
              </a:spcAft>
              <a:defRPr sz="2400">
                <a:solidFill>
                  <a:srgbClr val="969696"/>
                </a:solidFill>
                <a:latin typeface="Arial" charset="0"/>
                <a:cs typeface="Arial" charset="0"/>
              </a:defRPr>
            </a:lvl6pPr>
            <a:lvl7pPr marL="2978600" indent="-229123" defTabSz="941950" eaLnBrk="0" fontAlgn="base" hangingPunct="0">
              <a:spcBef>
                <a:spcPct val="0"/>
              </a:spcBef>
              <a:spcAft>
                <a:spcPct val="0"/>
              </a:spcAft>
              <a:defRPr sz="2400">
                <a:solidFill>
                  <a:srgbClr val="969696"/>
                </a:solidFill>
                <a:latin typeface="Arial" charset="0"/>
                <a:cs typeface="Arial" charset="0"/>
              </a:defRPr>
            </a:lvl7pPr>
            <a:lvl8pPr marL="3436847" indent="-229123" defTabSz="941950" eaLnBrk="0" fontAlgn="base" hangingPunct="0">
              <a:spcBef>
                <a:spcPct val="0"/>
              </a:spcBef>
              <a:spcAft>
                <a:spcPct val="0"/>
              </a:spcAft>
              <a:defRPr sz="2400">
                <a:solidFill>
                  <a:srgbClr val="969696"/>
                </a:solidFill>
                <a:latin typeface="Arial" charset="0"/>
                <a:cs typeface="Arial" charset="0"/>
              </a:defRPr>
            </a:lvl8pPr>
            <a:lvl9pPr marL="3895093" indent="-229123" defTabSz="941950" eaLnBrk="0" fontAlgn="base" hangingPunct="0">
              <a:spcBef>
                <a:spcPct val="0"/>
              </a:spcBef>
              <a:spcAft>
                <a:spcPct val="0"/>
              </a:spcAft>
              <a:defRPr sz="2400">
                <a:solidFill>
                  <a:srgbClr val="969696"/>
                </a:solidFill>
                <a:latin typeface="Arial" charset="0"/>
                <a:cs typeface="Arial" charset="0"/>
              </a:defRPr>
            </a:lvl9pPr>
          </a:lstStyle>
          <a:p>
            <a:pPr eaLnBrk="1" hangingPunct="1"/>
            <a:fld id="{C55DC7F1-D48D-4637-A66A-334DF5BB6F58}" type="slidenum">
              <a:rPr lang="en-US" sz="1300">
                <a:solidFill>
                  <a:schemeClr val="tx1"/>
                </a:solidFill>
              </a:rPr>
              <a:pPr eaLnBrk="1" hangingPunct="1"/>
              <a:t>8</a:t>
            </a:fld>
            <a:endParaRPr lang="en-US" sz="130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often want to just get their change. The art of change management is doing that nimbly and</a:t>
            </a:r>
            <a:r>
              <a:rPr lang="en-US" baseline="0" dirty="0" smtClean="0"/>
              <a:t> at the same time managing the impacts within and across systems.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9</a:t>
            </a:fld>
            <a:endParaRPr lang="en-US"/>
          </a:p>
        </p:txBody>
      </p:sp>
    </p:spTree>
    <p:extLst>
      <p:ext uri="{BB962C8B-B14F-4D97-AF65-F5344CB8AC3E}">
        <p14:creationId xmlns:p14="http://schemas.microsoft.com/office/powerpoint/2010/main" val="1467487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dirty="0" smtClean="0"/>
              <a:t>Change control fits into our strategic plan. </a:t>
            </a:r>
          </a:p>
          <a:p>
            <a:endParaRPr lang="en-IE" altLang="en-US" dirty="0" smtClean="0"/>
          </a:p>
          <a:p>
            <a:r>
              <a:rPr lang="en-IE" altLang="en-US" dirty="0" smtClean="0"/>
              <a:t>Discuss the various</a:t>
            </a:r>
            <a:r>
              <a:rPr lang="en-IE" altLang="en-US" baseline="0" dirty="0" smtClean="0"/>
              <a:t> drivers for CCRs: business vs compliance for example</a:t>
            </a:r>
          </a:p>
          <a:p>
            <a:r>
              <a:rPr lang="en-IE" altLang="en-US" baseline="0" dirty="0" smtClean="0"/>
              <a:t/>
            </a:r>
            <a:br>
              <a:rPr lang="en-IE" altLang="en-US" baseline="0" dirty="0" smtClean="0"/>
            </a:br>
            <a:r>
              <a:rPr lang="en-IE" altLang="en-US" baseline="0" dirty="0" smtClean="0"/>
              <a:t>Ask the following question</a:t>
            </a:r>
          </a:p>
          <a:p>
            <a:pPr>
              <a:lnSpc>
                <a:spcPct val="150000"/>
              </a:lnSpc>
            </a:pPr>
            <a:r>
              <a:rPr lang="en-IE" dirty="0" smtClean="0"/>
              <a:t>In your view, how well does ALF currently assign responsibility for defining and delivering benefits?</a:t>
            </a:r>
          </a:p>
          <a:p>
            <a:pPr>
              <a:lnSpc>
                <a:spcPct val="150000"/>
              </a:lnSpc>
            </a:pPr>
            <a:endParaRPr lang="en-IE" dirty="0" smtClean="0"/>
          </a:p>
          <a:p>
            <a:pPr>
              <a:lnSpc>
                <a:spcPct val="150000"/>
              </a:lnSpc>
            </a:pPr>
            <a:r>
              <a:rPr lang="en-IE" dirty="0" smtClean="0"/>
              <a:t>Do you think that the CCR process is well integrated to this process</a:t>
            </a:r>
          </a:p>
          <a:p>
            <a:endParaRPr lang="en-IE"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Transactional</a:t>
            </a:r>
            <a:r>
              <a:rPr lang="en-US" baseline="0" dirty="0" smtClean="0"/>
              <a:t> – changing equipment, introducing a new process</a:t>
            </a:r>
          </a:p>
          <a:p>
            <a:endParaRPr lang="en-US" baseline="0" dirty="0" smtClean="0"/>
          </a:p>
          <a:p>
            <a:r>
              <a:rPr lang="en-US" baseline="0" dirty="0" smtClean="0"/>
              <a:t>Operational – introducing new systems, new ways of working</a:t>
            </a:r>
          </a:p>
          <a:p>
            <a:endParaRPr lang="en-US" baseline="0" dirty="0" smtClean="0"/>
          </a:p>
          <a:p>
            <a:r>
              <a:rPr lang="en-US" baseline="0" dirty="0" smtClean="0"/>
              <a:t>Transformational – new </a:t>
            </a:r>
            <a:r>
              <a:rPr lang="en-US" baseline="0" dirty="0" err="1" smtClean="0"/>
              <a:t>wyas</a:t>
            </a:r>
            <a:r>
              <a:rPr lang="en-US" baseline="0" dirty="0" smtClean="0"/>
              <a:t> of working, the consent decree and a merger (from Genzyme to Sanofi)</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11</a:t>
            </a:fld>
            <a:endParaRPr lang="en-US"/>
          </a:p>
        </p:txBody>
      </p:sp>
    </p:spTree>
    <p:extLst>
      <p:ext uri="{BB962C8B-B14F-4D97-AF65-F5344CB8AC3E}">
        <p14:creationId xmlns:p14="http://schemas.microsoft.com/office/powerpoint/2010/main" val="116702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Management and Knowledge</a:t>
            </a:r>
            <a:r>
              <a:rPr lang="en-US" baseline="0" dirty="0" smtClean="0"/>
              <a:t> management are closely entwined. In a regulated industry like biopharma, the regulatory process in an important part.</a:t>
            </a:r>
          </a:p>
          <a:p>
            <a:endParaRPr lang="en-US" dirty="0"/>
          </a:p>
          <a:p>
            <a:r>
              <a:rPr lang="en-US" dirty="0"/>
              <a:t>An effective change management system includes active knowledge management, in which information from multiple sources is integrated to identify stimuli for changes</a:t>
            </a:r>
          </a:p>
          <a:p>
            <a:r>
              <a:rPr lang="en-US" dirty="0"/>
              <a:t>needed to improve product and/or process robustness. </a:t>
            </a:r>
          </a:p>
          <a:p>
            <a:endParaRPr lang="en-US" dirty="0"/>
          </a:p>
          <a:p>
            <a:r>
              <a:rPr lang="en-US" dirty="0"/>
              <a:t>These sources can include, but are not limited to, developmental studies, process understanding documents, product or</a:t>
            </a:r>
          </a:p>
          <a:p>
            <a:r>
              <a:rPr lang="en-US" dirty="0"/>
              <a:t>process trending, and product-specific CAPA outcomes. They should be comprehensive across the product lifecycle, including all relevant stakeholders (R&amp;D,</a:t>
            </a:r>
          </a:p>
          <a:p>
            <a:r>
              <a:rPr lang="en-US" dirty="0"/>
              <a:t>manufacturing, CMOs, suppliers, etc.). With respect to sharing knowledge between the firm and suppliers, and between the firm and CMOs, considerations for sharing</a:t>
            </a:r>
          </a:p>
          <a:p>
            <a:r>
              <a:rPr lang="en-US" dirty="0"/>
              <a:t>knowledge that relates to product and process robustness or otherwise informs changes should be built into quality agreements and/or contracts.</a:t>
            </a:r>
          </a:p>
          <a:p>
            <a:endParaRPr lang="en-US" dirty="0"/>
          </a:p>
          <a:p>
            <a:r>
              <a:rPr lang="en-US" dirty="0"/>
              <a:t>In addition to individual sources of information, there should be a mechanism to provide a holistic view of quality performance for a specific product or product family</a:t>
            </a:r>
          </a:p>
          <a:p>
            <a:r>
              <a:rPr lang="en-US" dirty="0"/>
              <a:t>on a regular basis, as captured in the PQR. This should include steps taken to identify and manage variability introduced from raw materials and the manufacturing process that could impact on product quality during its lifecycle. This allows for the identification of further need for change not apparent</a:t>
            </a:r>
          </a:p>
          <a:p>
            <a:r>
              <a:rPr lang="en-US" dirty="0"/>
              <a:t>when the data are viewed in isolation.</a:t>
            </a:r>
          </a:p>
        </p:txBody>
      </p:sp>
      <p:sp>
        <p:nvSpPr>
          <p:cNvPr id="4" name="Slide Number Placeholder 3"/>
          <p:cNvSpPr>
            <a:spLocks noGrp="1"/>
          </p:cNvSpPr>
          <p:nvPr>
            <p:ph type="sldNum" sz="quarter" idx="10"/>
          </p:nvPr>
        </p:nvSpPr>
        <p:spPr/>
        <p:txBody>
          <a:bodyPr/>
          <a:lstStyle/>
          <a:p>
            <a:fld id="{80D9AB19-D23B-4265-8153-32DA31A5A584}" type="slidenum">
              <a:rPr lang="en-US" smtClean="0"/>
              <a:t>12</a:t>
            </a:fld>
            <a:endParaRPr lang="en-US"/>
          </a:p>
        </p:txBody>
      </p:sp>
    </p:spTree>
    <p:extLst>
      <p:ext uri="{BB962C8B-B14F-4D97-AF65-F5344CB8AC3E}">
        <p14:creationId xmlns:p14="http://schemas.microsoft.com/office/powerpoint/2010/main" val="3691495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important thing? Have a</a:t>
            </a:r>
            <a:r>
              <a:rPr lang="en-US" baseline="0" dirty="0" smtClean="0"/>
              <a:t> tool to navigate between the leveled changes.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13</a:t>
            </a:fld>
            <a:endParaRPr lang="en-US"/>
          </a:p>
        </p:txBody>
      </p:sp>
    </p:spTree>
    <p:extLst>
      <p:ext uri="{BB962C8B-B14F-4D97-AF65-F5344CB8AC3E}">
        <p14:creationId xmlns:p14="http://schemas.microsoft.com/office/powerpoint/2010/main" val="4140087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 your</a:t>
            </a:r>
            <a:r>
              <a:rPr lang="en-US" baseline="0" dirty="0" smtClean="0"/>
              <a:t> regulated process in, not only to a specific change control process but to the decision of which change control process to use.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14</a:t>
            </a:fld>
            <a:endParaRPr lang="en-US"/>
          </a:p>
        </p:txBody>
      </p:sp>
    </p:spTree>
    <p:extLst>
      <p:ext uri="{BB962C8B-B14F-4D97-AF65-F5344CB8AC3E}">
        <p14:creationId xmlns:p14="http://schemas.microsoft.com/office/powerpoint/2010/main" val="753067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 we look at the current state, identify our challenge and the</a:t>
            </a:r>
            <a:r>
              <a:rPr lang="en-US" baseline="0" dirty="0" smtClean="0"/>
              <a:t> problems we strive to address. Compare to the PDCA lifecycle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15</a:t>
            </a:fld>
            <a:endParaRPr lang="en-US"/>
          </a:p>
        </p:txBody>
      </p:sp>
    </p:spTree>
    <p:extLst>
      <p:ext uri="{BB962C8B-B14F-4D97-AF65-F5344CB8AC3E}">
        <p14:creationId xmlns:p14="http://schemas.microsoft.com/office/powerpoint/2010/main" val="1356227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 is asking yourself some important questions about what we are doing and why.</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16</a:t>
            </a:fld>
            <a:endParaRPr lang="en-US"/>
          </a:p>
        </p:txBody>
      </p:sp>
    </p:spTree>
    <p:extLst>
      <p:ext uri="{BB962C8B-B14F-4D97-AF65-F5344CB8AC3E}">
        <p14:creationId xmlns:p14="http://schemas.microsoft.com/office/powerpoint/2010/main" val="3256543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Specific</a:t>
            </a:r>
            <a:r>
              <a:rPr lang="en-US" dirty="0" smtClean="0"/>
              <a:t> – The CCR Request needs to be accurate and leave no doubt as to what the CCR will achieve.</a:t>
            </a:r>
          </a:p>
          <a:p>
            <a:r>
              <a:rPr lang="en-US" b="1" dirty="0" smtClean="0"/>
              <a:t> Measurable</a:t>
            </a:r>
            <a:r>
              <a:rPr lang="en-US" dirty="0" smtClean="0"/>
              <a:t> – How will the system owner know when the project is complete.</a:t>
            </a:r>
          </a:p>
          <a:p>
            <a:r>
              <a:rPr lang="en-US" b="1" dirty="0" smtClean="0"/>
              <a:t> Achievable</a:t>
            </a:r>
            <a:r>
              <a:rPr lang="en-US" dirty="0" smtClean="0"/>
              <a:t> – Make the </a:t>
            </a:r>
            <a:r>
              <a:rPr lang="en-US" dirty="0" err="1" smtClean="0"/>
              <a:t>CCRas</a:t>
            </a:r>
            <a:r>
              <a:rPr lang="en-US" dirty="0" smtClean="0"/>
              <a:t> small as possible after all it is easier to eat an elephant one bite at a time. It is far easier to manage a few smaller CCRs than one big one.</a:t>
            </a:r>
          </a:p>
          <a:p>
            <a:r>
              <a:rPr lang="en-US" b="1" dirty="0" smtClean="0"/>
              <a:t> Realistic</a:t>
            </a:r>
            <a:r>
              <a:rPr lang="en-US" dirty="0" smtClean="0"/>
              <a:t> – Make the CCR easy to deliver, if it is over complicated then it is likely to hit problems and run over budget, be delivered late or of poor quality.</a:t>
            </a:r>
          </a:p>
          <a:p>
            <a:r>
              <a:rPr lang="en-US" b="1" dirty="0" smtClean="0"/>
              <a:t>Timely</a:t>
            </a:r>
            <a:r>
              <a:rPr lang="en-US" dirty="0" smtClean="0"/>
              <a:t> – Does the CCR have to be complete by a certain date? If so put it in the scope that the project has to be complete by that date.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17</a:t>
            </a:fld>
            <a:endParaRPr lang="en-US"/>
          </a:p>
        </p:txBody>
      </p:sp>
    </p:spTree>
    <p:extLst>
      <p:ext uri="{BB962C8B-B14F-4D97-AF65-F5344CB8AC3E}">
        <p14:creationId xmlns:p14="http://schemas.microsoft.com/office/powerpoint/2010/main" val="1061353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to collect, when to collect and most important the why. All connect to the reason for the change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18</a:t>
            </a:fld>
            <a:endParaRPr lang="en-US"/>
          </a:p>
        </p:txBody>
      </p:sp>
    </p:spTree>
    <p:extLst>
      <p:ext uri="{BB962C8B-B14F-4D97-AF65-F5344CB8AC3E}">
        <p14:creationId xmlns:p14="http://schemas.microsoft.com/office/powerpoint/2010/main" val="550364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everyone to take a look at the templates before them. Ask them to identify a change. Brainstorm some examples. We will be using this change as we move through.</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19</a:t>
            </a:fld>
            <a:endParaRPr lang="en-US"/>
          </a:p>
        </p:txBody>
      </p:sp>
    </p:spTree>
    <p:extLst>
      <p:ext uri="{BB962C8B-B14F-4D97-AF65-F5344CB8AC3E}">
        <p14:creationId xmlns:p14="http://schemas.microsoft.com/office/powerpoint/2010/main" val="35998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 a tool that will help people quickly impact who</a:t>
            </a:r>
            <a:r>
              <a:rPr lang="en-US" baseline="0" dirty="0" smtClean="0"/>
              <a:t> is impacted, who needs to be consulted and involved. This will build your project team.</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21</a:t>
            </a:fld>
            <a:endParaRPr lang="en-US"/>
          </a:p>
        </p:txBody>
      </p:sp>
    </p:spTree>
    <p:extLst>
      <p:ext uri="{BB962C8B-B14F-4D97-AF65-F5344CB8AC3E}">
        <p14:creationId xmlns:p14="http://schemas.microsoft.com/office/powerpoint/2010/main" val="3536465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change Project team leverages SMEs to harness the collective intelligence (synergy) for the benefit of the site.</a:t>
            </a:r>
          </a:p>
          <a:p>
            <a:endParaRPr lang="en-US" baseline="0" dirty="0" smtClean="0"/>
          </a:p>
          <a:p>
            <a:r>
              <a:rPr lang="en-US" baseline="0" dirty="0" smtClean="0"/>
              <a:t>Relevancy – The information gathered is of value</a:t>
            </a:r>
          </a:p>
          <a:p>
            <a:endParaRPr lang="en-US" baseline="0" dirty="0" smtClean="0"/>
          </a:p>
          <a:p>
            <a:r>
              <a:rPr lang="en-US" baseline="0" dirty="0" smtClean="0"/>
              <a:t>Reliability – The process by which the information is collected should be consistent</a:t>
            </a:r>
          </a:p>
          <a:p>
            <a:endParaRPr lang="en-US" baseline="0" dirty="0" smtClean="0"/>
          </a:p>
          <a:p>
            <a:r>
              <a:rPr lang="en-US" baseline="0" dirty="0" smtClean="0"/>
              <a:t>Accuracy – The data should be expressed in a manner that most accurately reflects its information content</a:t>
            </a:r>
          </a:p>
          <a:p>
            <a:endParaRPr lang="en-US" baseline="0" dirty="0" smtClean="0"/>
          </a:p>
          <a:p>
            <a:r>
              <a:rPr lang="en-US" baseline="0" dirty="0" smtClean="0"/>
              <a:t>Efficiency – The design and implementation of the tasks should minimize the burden</a:t>
            </a:r>
            <a:endParaRPr lang="en-US" dirty="0"/>
          </a:p>
        </p:txBody>
      </p:sp>
      <p:sp>
        <p:nvSpPr>
          <p:cNvPr id="4" name="Slide Number Placeholder 3"/>
          <p:cNvSpPr>
            <a:spLocks noGrp="1"/>
          </p:cNvSpPr>
          <p:nvPr>
            <p:ph type="sldNum" sz="quarter" idx="10"/>
          </p:nvPr>
        </p:nvSpPr>
        <p:spPr/>
        <p:txBody>
          <a:bodyPr/>
          <a:lstStyle/>
          <a:p>
            <a:pPr>
              <a:defRPr/>
            </a:pPr>
            <a:fld id="{91607A14-C132-45B7-BD80-BB574DF22339}" type="slidenum">
              <a:rPr lang="en-US" smtClean="0"/>
              <a:pPr>
                <a:defRPr/>
              </a:pPr>
              <a:t>22</a:t>
            </a:fld>
            <a:endParaRPr lang="en-US" dirty="0"/>
          </a:p>
        </p:txBody>
      </p:sp>
    </p:spTree>
    <p:extLst>
      <p:ext uri="{BB962C8B-B14F-4D97-AF65-F5344CB8AC3E}">
        <p14:creationId xmlns:p14="http://schemas.microsoft.com/office/powerpoint/2010/main" val="3181105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As outlined in ICH Q9, quality risk management can be used during change control help assess:</a:t>
            </a:r>
          </a:p>
          <a:p>
            <a:r>
              <a:rPr lang="en-US" dirty="0">
                <a:latin typeface="Arial" panose="020B0604020202020204" pitchFamily="34" charset="0"/>
              </a:rPr>
              <a:t>• The proposed change</a:t>
            </a:r>
          </a:p>
          <a:p>
            <a:r>
              <a:rPr lang="en-US" dirty="0">
                <a:latin typeface="Arial" panose="020B0604020202020204" pitchFamily="34" charset="0"/>
              </a:rPr>
              <a:t>• The effectiveness of the change once implemented</a:t>
            </a:r>
          </a:p>
          <a:p>
            <a:endParaRPr lang="en-US" dirty="0">
              <a:latin typeface="Arial" panose="020B0604020202020204" pitchFamily="34" charset="0"/>
            </a:endParaRPr>
          </a:p>
          <a:p>
            <a:r>
              <a:rPr lang="en-US" dirty="0">
                <a:latin typeface="Arial" panose="020B0604020202020204" pitchFamily="34" charset="0"/>
              </a:rPr>
              <a:t>It is important to be able to understand two important concepts: </a:t>
            </a:r>
          </a:p>
          <a:p>
            <a:pPr lvl="0"/>
            <a:r>
              <a:rPr lang="en-US" dirty="0" smtClean="0"/>
              <a:t>Differentiate between risk and impact</a:t>
            </a:r>
          </a:p>
          <a:p>
            <a:r>
              <a:rPr lang="en-US" dirty="0" smtClean="0"/>
              <a:t>How to participate in a risk assessment</a:t>
            </a:r>
          </a:p>
          <a:p>
            <a:endParaRPr lang="en-US" dirty="0"/>
          </a:p>
        </p:txBody>
      </p:sp>
    </p:spTree>
    <p:extLst>
      <p:ext uri="{BB962C8B-B14F-4D97-AF65-F5344CB8AC3E}">
        <p14:creationId xmlns:p14="http://schemas.microsoft.com/office/powerpoint/2010/main" val="369166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You will be told that the Risk is an event that may or may not happen.  You will also be told that Impact is what will happen if the Risk occurs (or ‘eventuates’). Sounds clear, simple, direct. </a:t>
            </a:r>
          </a:p>
          <a:p>
            <a:r>
              <a:rPr lang="en-US" dirty="0">
                <a:latin typeface="Arial" panose="020B0604020202020204" pitchFamily="34" charset="0"/>
              </a:rPr>
              <a:t>Now let’s apply what we’ve learned.  You are concerned (rightly) about crashing your car. Is that a risk? Or is it an impact?  (Avoiding the pun on crash and impact). It is not certain that your car will crash, so that is a risk.  What will be the impact?  Easy: you may experience fatality.  Or you may experience serious injury, or you may experience light injury. </a:t>
            </a:r>
          </a:p>
          <a:p>
            <a:r>
              <a:rPr lang="en-US" dirty="0">
                <a:latin typeface="Arial" panose="020B0604020202020204" pitchFamily="34" charset="0"/>
              </a:rPr>
              <a:t>But why isn’t crashing the car an Impact? </a:t>
            </a:r>
          </a:p>
          <a:p>
            <a:endParaRPr lang="en-US" dirty="0">
              <a:latin typeface="Arial" panose="020B0604020202020204" pitchFamily="34" charset="0"/>
            </a:endParaRPr>
          </a:p>
          <a:p>
            <a:r>
              <a:rPr lang="en-US" dirty="0">
                <a:latin typeface="Arial" panose="020B0604020202020204" pitchFamily="34" charset="0"/>
              </a:rPr>
              <a:t>What caused the car crash? Did your brakes malfunction?  Was that a risk?  Was there a risk that your brakes would malfunction?  Were you hit by a drunken driver? Was that a risk you faced when you were driving? Absolutely.</a:t>
            </a:r>
          </a:p>
          <a:p>
            <a:endParaRPr lang="en-US" dirty="0">
              <a:latin typeface="Arial" panose="020B0604020202020204" pitchFamily="34" charset="0"/>
            </a:endParaRPr>
          </a:p>
          <a:p>
            <a:r>
              <a:rPr lang="en-US" dirty="0">
                <a:latin typeface="Arial" panose="020B0604020202020204" pitchFamily="34" charset="0"/>
              </a:rPr>
              <a:t>So let’s say: Risk = Possibility of being hit by a drunker driver.  What is the impact?  Crashing your car.  What was the risk earlier is now the impact.</a:t>
            </a:r>
          </a:p>
          <a:p>
            <a:endParaRPr lang="en-US" dirty="0">
              <a:latin typeface="Arial" panose="020B0604020202020204" pitchFamily="34" charset="0"/>
            </a:endParaRPr>
          </a:p>
          <a:p>
            <a:r>
              <a:rPr lang="en-US" dirty="0">
                <a:latin typeface="Arial" panose="020B0604020202020204" pitchFamily="34" charset="0"/>
              </a:rPr>
              <a:t>The distinction between risk and impact is not so clear.  What is a risk from one perspective is an impact from another.  But which perspective is the right one to take? And which perspective should you be taking when you fill in the risk register?  Do you put “Car crash” under Risk or under Impact?</a:t>
            </a:r>
          </a:p>
          <a:p>
            <a:endParaRPr lang="en-US" dirty="0" smtClean="0"/>
          </a:p>
          <a:p>
            <a:endParaRPr lang="en-US" dirty="0" smtClean="0"/>
          </a:p>
          <a:p>
            <a:r>
              <a:rPr lang="en-US" dirty="0"/>
              <a:t>All decisions will have some element of risk associated with them and how the risk is to be ultimately managed can shape the actual decision itself.</a:t>
            </a:r>
          </a:p>
          <a:p>
            <a:endParaRPr lang="en-US" dirty="0"/>
          </a:p>
          <a:p>
            <a:r>
              <a:rPr lang="en-US" dirty="0"/>
              <a:t>Risk can be effectively managed ONLY if it is understood.</a:t>
            </a:r>
          </a:p>
          <a:p>
            <a:endParaRPr lang="en-US" dirty="0"/>
          </a:p>
          <a:p>
            <a:r>
              <a:rPr lang="en-US" dirty="0"/>
              <a:t>Understanding can only be realized with sufficient information available to provide appropriate context to the risk in relation to the decision to be made and the potential impact it will have on the business.</a:t>
            </a:r>
          </a:p>
          <a:p>
            <a:endParaRPr lang="en-US" dirty="0"/>
          </a:p>
        </p:txBody>
      </p:sp>
    </p:spTree>
    <p:extLst>
      <p:ext uri="{BB962C8B-B14F-4D97-AF65-F5344CB8AC3E}">
        <p14:creationId xmlns:p14="http://schemas.microsoft.com/office/powerpoint/2010/main" val="1636511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Critical parameters – a well defined process will know most of these</a:t>
            </a:r>
          </a:p>
          <a:p>
            <a:endParaRPr lang="en-US" dirty="0" smtClean="0"/>
          </a:p>
          <a:p>
            <a:r>
              <a:rPr lang="en-US" b="1" dirty="0">
                <a:latin typeface="Arial" panose="020B0604020202020204" pitchFamily="34" charset="0"/>
              </a:rPr>
              <a:t>Step #1 -- Define Extent of the Change</a:t>
            </a:r>
          </a:p>
          <a:p>
            <a:r>
              <a:rPr lang="en-US" dirty="0">
                <a:latin typeface="Arial" panose="020B0604020202020204" pitchFamily="34" charset="0"/>
              </a:rPr>
              <a:t>Be specific, and list all boundaries for all systems. Without a clear understanding of the change, you can't identify risks. </a:t>
            </a:r>
          </a:p>
          <a:p>
            <a:endParaRPr lang="en-US" dirty="0">
              <a:latin typeface="Arial" panose="020B0604020202020204" pitchFamily="34" charset="0"/>
            </a:endParaRPr>
          </a:p>
          <a:p>
            <a:r>
              <a:rPr lang="en-US" dirty="0">
                <a:latin typeface="Arial" panose="020B0604020202020204" pitchFamily="34" charset="0"/>
              </a:rPr>
              <a:t>Take a tact of tying to identify what will probably occur or be going on before, during, and after the change. Try to consider as many environments or angles as possible. </a:t>
            </a:r>
          </a:p>
          <a:p>
            <a:endParaRPr lang="en-US" dirty="0">
              <a:latin typeface="Arial" panose="020B0604020202020204" pitchFamily="34" charset="0"/>
            </a:endParaRPr>
          </a:p>
          <a:p>
            <a:pPr defTabSz="931774" eaLnBrk="0" fontAlgn="base" hangingPunct="0">
              <a:spcBef>
                <a:spcPct val="30000"/>
              </a:spcBef>
              <a:spcAft>
                <a:spcPct val="0"/>
              </a:spcAft>
              <a:defRPr/>
            </a:pPr>
            <a:r>
              <a:rPr lang="en-US" dirty="0">
                <a:latin typeface="Arial" panose="020B0604020202020204" pitchFamily="34" charset="0"/>
              </a:rPr>
              <a:t>Your goal here is to describe, as fully as possible, the environment and situation for the change. The more detail, the better.</a:t>
            </a:r>
            <a:endParaRPr lang="en-US" dirty="0" smtClean="0">
              <a:effectLst/>
            </a:endParaRPr>
          </a:p>
          <a:p>
            <a:endParaRPr lang="en-US" dirty="0" smtClean="0">
              <a:effectLst/>
            </a:endParaRPr>
          </a:p>
          <a:p>
            <a:r>
              <a:rPr lang="en-US" b="1" dirty="0">
                <a:latin typeface="Arial" panose="020B0604020202020204" pitchFamily="34" charset="0"/>
              </a:rPr>
              <a:t>Step #2 -- Determine Key Differences</a:t>
            </a:r>
          </a:p>
          <a:p>
            <a:r>
              <a:rPr lang="en-US" dirty="0">
                <a:latin typeface="Arial" panose="020B0604020202020204" pitchFamily="34" charset="0"/>
              </a:rPr>
              <a:t>The basis of the impact assessment is to compare the proposed state after the change with the state before the change. Of course, with something new there is no existing baseline, in which case you can choose a similar situation, or even do research about other implementations.</a:t>
            </a:r>
          </a:p>
          <a:p>
            <a:endParaRPr lang="en-US" dirty="0" smtClean="0">
              <a:effectLst/>
            </a:endParaRPr>
          </a:p>
          <a:p>
            <a:r>
              <a:rPr lang="en-US" dirty="0">
                <a:latin typeface="Arial" panose="020B0604020202020204" pitchFamily="34" charset="0"/>
              </a:rPr>
              <a:t>The goal is to identify all of the differences, large and small, between the pre and post -change states. Examine previous changes. Check for similar changes in other systems, departments, processes, etc. Check for failures by reviewing past change records, incident logs, and problem reports. </a:t>
            </a:r>
          </a:p>
          <a:p>
            <a:endParaRPr lang="en-US" dirty="0">
              <a:latin typeface="Arial" panose="020B0604020202020204" pitchFamily="34" charset="0"/>
            </a:endParaRPr>
          </a:p>
          <a:p>
            <a:r>
              <a:rPr lang="en-US" dirty="0">
                <a:latin typeface="Arial" panose="020B0604020202020204" pitchFamily="34" charset="0"/>
              </a:rPr>
              <a:t>Here it is very important to uncover positive, negative, and neutral trends. This means you should check for successful changes as well.</a:t>
            </a:r>
          </a:p>
        </p:txBody>
      </p:sp>
      <p:sp>
        <p:nvSpPr>
          <p:cNvPr id="4" name="Slide Number Placeholder 3"/>
          <p:cNvSpPr>
            <a:spLocks noGrp="1"/>
          </p:cNvSpPr>
          <p:nvPr>
            <p:ph type="sldNum" sz="quarter" idx="10"/>
          </p:nvPr>
        </p:nvSpPr>
        <p:spPr/>
        <p:txBody>
          <a:bodyPr/>
          <a:lstStyle/>
          <a:p>
            <a:fld id="{80D9AB19-D23B-4265-8153-32DA31A5A584}" type="slidenum">
              <a:rPr lang="en-US" smtClean="0"/>
              <a:t>25</a:t>
            </a:fld>
            <a:endParaRPr lang="en-US"/>
          </a:p>
        </p:txBody>
      </p:sp>
    </p:spTree>
    <p:extLst>
      <p:ext uri="{BB962C8B-B14F-4D97-AF65-F5344CB8AC3E}">
        <p14:creationId xmlns:p14="http://schemas.microsoft.com/office/powerpoint/2010/main" val="1799958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rPr>
              <a:t>Step #3 -- Focus on Effects </a:t>
            </a:r>
          </a:p>
          <a:p>
            <a:r>
              <a:rPr lang="en-US" dirty="0">
                <a:latin typeface="Arial" panose="020B0604020202020204" pitchFamily="34" charset="0"/>
              </a:rPr>
              <a:t>Study each of the differences listed in the table created in the last step. Ask if this difference has the potential to cause unexpected side effects. Consider the reference materials—has their been a history of fault or failure because of this difference? Has this difference not had any impact? Be sure to imagine positive, negative and neutral affects. This step is also ideal for a group</a:t>
            </a:r>
            <a:endParaRPr lang="en-US" dirty="0" smtClean="0">
              <a:effectLst/>
            </a:endParaRPr>
          </a:p>
          <a:p>
            <a:endParaRPr lang="en-US" dirty="0" smtClean="0">
              <a:effectLst/>
            </a:endParaRPr>
          </a:p>
          <a:p>
            <a:r>
              <a:rPr lang="en-US" b="1" dirty="0">
                <a:latin typeface="Arial" panose="020B0604020202020204" pitchFamily="34" charset="0"/>
              </a:rPr>
              <a:t>Step #4 -- Sort and Prioritize</a:t>
            </a:r>
          </a:p>
          <a:p>
            <a:pPr defTabSz="931774" eaLnBrk="0" fontAlgn="base" hangingPunct="0">
              <a:spcBef>
                <a:spcPct val="30000"/>
              </a:spcBef>
              <a:spcAft>
                <a:spcPct val="0"/>
              </a:spcAft>
              <a:defRPr/>
            </a:pPr>
            <a:r>
              <a:rPr lang="en-US" dirty="0">
                <a:latin typeface="Arial" panose="020B0604020202020204" pitchFamily="34" charset="0"/>
              </a:rPr>
              <a:t>Your output is a list of recommendations, with pros and cons. Your work is self-justifying. That is, using plain simple terms, past experience, and formal planning, you will present what is currently happening, what might happen and ways to make sure the bad does not occur. This is all it takes for leaders to make decisions and prepare.</a:t>
            </a:r>
            <a:endParaRPr lang="en-US" dirty="0" smtClean="0">
              <a:effectLst/>
            </a:endParaRPr>
          </a:p>
          <a:p>
            <a:endParaRPr lang="en-US" dirty="0" smtClean="0"/>
          </a:p>
          <a:p>
            <a:r>
              <a:rPr lang="en-US" b="1" dirty="0">
                <a:latin typeface="Arial" panose="020B0604020202020204" pitchFamily="34" charset="0"/>
              </a:rPr>
              <a:t>Step #5 -- Make a Decision </a:t>
            </a:r>
          </a:p>
          <a:p>
            <a:r>
              <a:rPr lang="en-US" dirty="0">
                <a:latin typeface="Arial" panose="020B0604020202020204" pitchFamily="34" charset="0"/>
              </a:rPr>
              <a:t>Use the results of the sorted, prioritized risk assessment to identify vulnerabilities and make recommendations to mitigate the risks. Use the recommendations to show how to avoid, or if too costly, respond effectively, should something go wrong with the change. Compare the benefits of following your recommendations to the potential costs of not following them. Decide whether the potential risk is acceptable or not. </a:t>
            </a:r>
          </a:p>
          <a:p>
            <a:r>
              <a:rPr lang="en-US" b="1" dirty="0">
                <a:latin typeface="Arial" panose="020B0604020202020204" pitchFamily="34" charset="0"/>
              </a:rPr>
              <a:t>Summary</a:t>
            </a:r>
          </a:p>
          <a:p>
            <a:r>
              <a:rPr lang="en-US" dirty="0">
                <a:latin typeface="Arial" panose="020B0604020202020204" pitchFamily="34" charset="0"/>
              </a:rPr>
              <a:t>A formalized approach to change impact assessment is inexpensive and can produce high quality decisions. It requires following a process, and having the time to follow a process. While the approach presented here is well tested and sound, it does have some limitations: </a:t>
            </a:r>
            <a:endParaRPr lang="en-US" dirty="0" smtClean="0">
              <a:effectLst/>
            </a:endParaRPr>
          </a:p>
          <a:p>
            <a:r>
              <a:rPr lang="en-US" dirty="0">
                <a:latin typeface="Arial" panose="020B0604020202020204" pitchFamily="34" charset="0"/>
              </a:rPr>
              <a:t>This method relies heavily on the references you choose -- choose the wrong reference or miss a reference and it might not work as well </a:t>
            </a:r>
          </a:p>
          <a:p>
            <a:endParaRPr lang="en-US" dirty="0">
              <a:latin typeface="Arial" panose="020B0604020202020204" pitchFamily="34" charset="0"/>
            </a:endParaRPr>
          </a:p>
          <a:p>
            <a:r>
              <a:rPr lang="en-US" dirty="0">
                <a:latin typeface="Arial" panose="020B0604020202020204" pitchFamily="34" charset="0"/>
              </a:rPr>
              <a:t>Under monitoring actions stress the importance of continually updating your trending program.</a:t>
            </a:r>
            <a:endParaRPr lang="en-US" dirty="0" smtClean="0">
              <a:effectLst/>
            </a:endParaRP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26</a:t>
            </a:fld>
            <a:endParaRPr lang="en-US"/>
          </a:p>
        </p:txBody>
      </p:sp>
    </p:spTree>
    <p:extLst>
      <p:ext uri="{BB962C8B-B14F-4D97-AF65-F5344CB8AC3E}">
        <p14:creationId xmlns:p14="http://schemas.microsoft.com/office/powerpoint/2010/main" val="1335139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often useful to add an element of risk thinking, by considering likelihood and severity. Even</a:t>
            </a:r>
            <a:r>
              <a:rPr lang="en-US" baseline="0" dirty="0" smtClean="0"/>
              <a:t> </a:t>
            </a:r>
            <a:r>
              <a:rPr lang="en-US" baseline="0" dirty="0" err="1" smtClean="0"/>
              <a:t>detectibility</a:t>
            </a:r>
            <a:r>
              <a:rPr lang="en-US" baseline="0" dirty="0" smtClean="0"/>
              <a:t> can be added.</a:t>
            </a:r>
          </a:p>
          <a:p>
            <a:endParaRPr lang="en-US" baseline="0" dirty="0" smtClean="0"/>
          </a:p>
          <a:p>
            <a:pPr defTabSz="931774">
              <a:defRPr/>
            </a:pPr>
            <a:r>
              <a:rPr lang="en-US" altLang="en-US" dirty="0" smtClean="0"/>
              <a:t>Establish the criteria you will use for likelihood and severity.  Ask the </a:t>
            </a:r>
            <a:r>
              <a:rPr lang="en-US" altLang="en-US" dirty="0" err="1" smtClean="0"/>
              <a:t>atendees</a:t>
            </a:r>
            <a:r>
              <a:rPr lang="en-US" altLang="en-US" dirty="0" smtClean="0"/>
              <a:t> if anyone has an idea why we do this first, rather than right before we will actually perform the ranking?  (Answer:  1- to ensure that all participants in the risk assessment have a working vocabulary of the criteria, and 2- to keep ourselves honest and prevent any intentional or unintentional manipulation of the criteria based on an expected outcome.)  </a:t>
            </a:r>
          </a:p>
          <a:p>
            <a:pPr defTabSz="931774">
              <a:defRPr/>
            </a:pPr>
            <a:endParaRPr lang="en-US" altLang="en-US" dirty="0" smtClean="0"/>
          </a:p>
          <a:p>
            <a:pPr defTabSz="931774">
              <a:defRPr/>
            </a:pPr>
            <a:r>
              <a:rPr lang="en-US" altLang="en-US" dirty="0" smtClean="0"/>
              <a:t>The criteria for likelihood and severity show here  are qualitative in nature.  For likelihood, we’ll be asking “how likely is it that the potential failure will occur?”  We’ll answer that question as either “remote, average, or certain.”  When we rank severity, we’ll be asking “if that potential failure WERE to occur, how extensive or pervasive would the negative impact be?”  We will answer that question as either “minor, moderate, or critical” impact.</a:t>
            </a:r>
          </a:p>
          <a:p>
            <a:pPr defTabSz="931774">
              <a:defRPr/>
            </a:pPr>
            <a:endParaRPr lang="en-US" altLang="en-US" dirty="0" smtClean="0"/>
          </a:p>
          <a:p>
            <a:pPr defTabSz="931774">
              <a:defRPr/>
            </a:pPr>
            <a:r>
              <a:rPr lang="en-US" altLang="en-US" dirty="0" smtClean="0"/>
              <a:t>This serves as a gateway to more rigorous, </a:t>
            </a:r>
            <a:r>
              <a:rPr lang="en-US" altLang="en-US" dirty="0" err="1" smtClean="0"/>
              <a:t>quanatative</a:t>
            </a:r>
            <a:r>
              <a:rPr lang="en-US" altLang="en-US" baseline="0" dirty="0" smtClean="0"/>
              <a:t> risk tools.</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27</a:t>
            </a:fld>
            <a:endParaRPr lang="en-US"/>
          </a:p>
        </p:txBody>
      </p:sp>
    </p:spTree>
    <p:extLst>
      <p:ext uri="{BB962C8B-B14F-4D97-AF65-F5344CB8AC3E}">
        <p14:creationId xmlns:p14="http://schemas.microsoft.com/office/powerpoint/2010/main" val="3198479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Criteria are as only as good as they are applicable</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28</a:t>
            </a:fld>
            <a:endParaRPr lang="en-US"/>
          </a:p>
        </p:txBody>
      </p:sp>
    </p:spTree>
    <p:extLst>
      <p:ext uri="{BB962C8B-B14F-4D97-AF65-F5344CB8AC3E}">
        <p14:creationId xmlns:p14="http://schemas.microsoft.com/office/powerpoint/2010/main" val="2085402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dirty="0"/>
              <a:t>Another way to come up with potential effects is to use the What If tool.</a:t>
            </a:r>
          </a:p>
          <a:p>
            <a:pPr rtl="0" eaLnBrk="1" fontAlgn="t" latinLnBrk="0" hangingPunct="1"/>
            <a:r>
              <a:rPr lang="en-US" dirty="0"/>
              <a:t>What –If Analysis is a structured brainstorming method of determining what things can go wrong and judging the likelihood and consequences of those situations occurring.  The answers to these questions form the basis for making judgments regarding the acceptability of those risks and determining a recommended course of action for those risks judged to be unacceptable.  An experienced review team can effectively and productively discern major issues concerning a process or system.  Lead by an energetic and focused facilitator, each member of the review team participates in assessing what can go wrong based on their past experiences and knowledge of similar situations.</a:t>
            </a:r>
          </a:p>
        </p:txBody>
      </p:sp>
      <p:sp>
        <p:nvSpPr>
          <p:cNvPr id="4" name="Slide Number Placeholder 3"/>
          <p:cNvSpPr>
            <a:spLocks noGrp="1"/>
          </p:cNvSpPr>
          <p:nvPr>
            <p:ph type="sldNum" sz="quarter" idx="10"/>
          </p:nvPr>
        </p:nvSpPr>
        <p:spPr/>
        <p:txBody>
          <a:bodyPr/>
          <a:lstStyle/>
          <a:p>
            <a:fld id="{80D9AB19-D23B-4265-8153-32DA31A5A584}" type="slidenum">
              <a:rPr lang="en-US" smtClean="0"/>
              <a:t>29</a:t>
            </a:fld>
            <a:endParaRPr lang="en-US"/>
          </a:p>
        </p:txBody>
      </p:sp>
    </p:spTree>
    <p:extLst>
      <p:ext uri="{BB962C8B-B14F-4D97-AF65-F5344CB8AC3E}">
        <p14:creationId xmlns:p14="http://schemas.microsoft.com/office/powerpoint/2010/main" val="4184873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Living Risk Assessments</a:t>
            </a:r>
            <a:endParaRPr lang="en-US" dirty="0"/>
          </a:p>
          <a:p>
            <a:r>
              <a:rPr lang="en-US" dirty="0"/>
              <a:t>Living risk assessments are performed in conjunction with   the implementation of a new system, product, or process, or to prospectively evaluate risks associated with an existing system in an effort to prevent risk realization. They are updated throughout the product /system lifecycle to continuously assess risks that may arise or change as the product/system matures. Living risk assessments require a risk review on an annual basis at a minimum. They may apply to:</a:t>
            </a:r>
          </a:p>
          <a:p>
            <a:pPr lvl="0"/>
            <a:r>
              <a:rPr lang="en-US" dirty="0"/>
              <a:t>New or existing product development</a:t>
            </a:r>
          </a:p>
          <a:p>
            <a:pPr lvl="0"/>
            <a:r>
              <a:rPr lang="en-GB" dirty="0"/>
              <a:t>New or existing process/method development (as applicable)</a:t>
            </a:r>
            <a:endParaRPr lang="en-US" dirty="0"/>
          </a:p>
          <a:p>
            <a:pPr lvl="0"/>
            <a:r>
              <a:rPr lang="en-GB" dirty="0"/>
              <a:t>New or existing equipment, utility, and/or software systems</a:t>
            </a:r>
            <a:endParaRPr lang="en-US" dirty="0"/>
          </a:p>
          <a:p>
            <a:pPr lvl="0"/>
            <a:r>
              <a:rPr lang="en-GB" dirty="0"/>
              <a:t>New or existing facilities, system(s)</a:t>
            </a:r>
            <a:endParaRPr lang="en-US" dirty="0"/>
          </a:p>
          <a:p>
            <a:pPr lvl="0"/>
            <a:r>
              <a:rPr lang="en-GB" dirty="0"/>
              <a:t>Technology transfer</a:t>
            </a:r>
            <a:endParaRPr lang="en-US" dirty="0"/>
          </a:p>
          <a:p>
            <a:pPr lvl="0"/>
            <a:r>
              <a:rPr lang="en-GB" dirty="0"/>
              <a:t>Product/process improvement</a:t>
            </a:r>
            <a:endParaRPr lang="en-US" dirty="0"/>
          </a:p>
          <a:p>
            <a:pPr lvl="0"/>
            <a:r>
              <a:rPr lang="en-GB" dirty="0"/>
              <a:t>Vendor selection/qualification</a:t>
            </a:r>
            <a:endParaRPr lang="en-US" dirty="0"/>
          </a:p>
          <a:p>
            <a:pPr lvl="0"/>
            <a:r>
              <a:rPr lang="en-GB" dirty="0"/>
              <a:t>Validation studies</a:t>
            </a:r>
            <a:endParaRPr lang="en-US" dirty="0"/>
          </a:p>
          <a:p>
            <a:pPr lvl="0"/>
            <a:r>
              <a:rPr lang="en-GB" dirty="0"/>
              <a:t>New technology</a:t>
            </a:r>
            <a:endParaRPr lang="en-US" dirty="0"/>
          </a:p>
          <a:p>
            <a:pPr lvl="0"/>
            <a:r>
              <a:rPr lang="en-GB" dirty="0"/>
              <a:t>Entire processes and systems</a:t>
            </a:r>
            <a:endParaRPr lang="en-US" dirty="0"/>
          </a:p>
          <a:p>
            <a:pPr lvl="0"/>
            <a:r>
              <a:rPr lang="en-GB" dirty="0"/>
              <a:t>Site Risk Profile Reports</a:t>
            </a:r>
            <a:endParaRPr lang="en-US" dirty="0"/>
          </a:p>
          <a:p>
            <a:endParaRPr lang="en-US" dirty="0"/>
          </a:p>
          <a:p>
            <a:endParaRPr lang="en-US" dirty="0"/>
          </a:p>
          <a:p>
            <a:pPr defTabSz="931774">
              <a:defRPr/>
            </a:pPr>
            <a:r>
              <a:rPr lang="en-US" b="1" dirty="0"/>
              <a:t>Ad Hoc Risk Assessments</a:t>
            </a:r>
            <a:endParaRPr lang="en-US" dirty="0"/>
          </a:p>
          <a:p>
            <a:r>
              <a:rPr lang="en-US" dirty="0"/>
              <a:t> </a:t>
            </a:r>
          </a:p>
          <a:p>
            <a:r>
              <a:rPr lang="en-US" dirty="0"/>
              <a:t>Ad hoc risk assessments are invoked to fulfill a specific purpose, such as to evaluate the impact of a change or to facilitate risk-based decision making on well-understood, lower risk situations. They may apply to:</a:t>
            </a:r>
          </a:p>
          <a:p>
            <a:pPr lvl="0"/>
            <a:r>
              <a:rPr lang="en-GB" dirty="0"/>
              <a:t>Deviations and Investigations</a:t>
            </a:r>
            <a:endParaRPr lang="en-US" dirty="0"/>
          </a:p>
          <a:p>
            <a:pPr lvl="0"/>
            <a:r>
              <a:rPr lang="en-US" dirty="0"/>
              <a:t>Change control</a:t>
            </a:r>
          </a:p>
          <a:p>
            <a:pPr lvl="0"/>
            <a:r>
              <a:rPr lang="en-GB" dirty="0"/>
              <a:t>CAPA</a:t>
            </a:r>
            <a:endParaRPr lang="en-US" dirty="0"/>
          </a:p>
          <a:p>
            <a:pPr lvl="0"/>
            <a:r>
              <a:rPr lang="en-US" dirty="0"/>
              <a:t>Material sampling</a:t>
            </a:r>
          </a:p>
          <a:p>
            <a:pPr lvl="0"/>
            <a:r>
              <a:rPr lang="en-GB" dirty="0"/>
              <a:t>Laboratory investigations</a:t>
            </a:r>
            <a:endParaRPr lang="en-US" dirty="0"/>
          </a:p>
          <a:p>
            <a:pPr lvl="0"/>
            <a:r>
              <a:rPr lang="en-GB" dirty="0"/>
              <a:t>Complaint handling</a:t>
            </a:r>
            <a:endParaRPr lang="en-US" dirty="0"/>
          </a:p>
          <a:p>
            <a:pPr lvl="0"/>
            <a:r>
              <a:rPr lang="en-GB" dirty="0"/>
              <a:t>Documentation</a:t>
            </a:r>
            <a:endParaRPr lang="en-US" dirty="0"/>
          </a:p>
          <a:p>
            <a:pPr lvl="0"/>
            <a:r>
              <a:rPr lang="en-GB" dirty="0"/>
              <a:t>Training/education</a:t>
            </a:r>
            <a:endParaRPr lang="en-US" dirty="0"/>
          </a:p>
          <a:p>
            <a:pPr lvl="0"/>
            <a:r>
              <a:rPr lang="en-GB" dirty="0"/>
              <a:t>Auditing/inspection</a:t>
            </a:r>
            <a:endParaRPr lang="en-US" dirty="0"/>
          </a:p>
          <a:p>
            <a:pPr lvl="0"/>
            <a:r>
              <a:rPr lang="en-GB" dirty="0"/>
              <a:t>Periodic quality and product reviews</a:t>
            </a:r>
            <a:endParaRPr lang="en-US" dirty="0"/>
          </a:p>
          <a:p>
            <a:pPr lvl="0"/>
            <a:r>
              <a:rPr lang="en-GB" dirty="0"/>
              <a:t>Existing manufacturing processes and facilities</a:t>
            </a:r>
            <a:endParaRPr lang="en-US" dirty="0"/>
          </a:p>
          <a:p>
            <a:pPr lvl="0"/>
            <a:r>
              <a:rPr lang="en-GB" dirty="0"/>
              <a:t>Decommissioning</a:t>
            </a:r>
            <a:endParaRPr lang="en-US" dirty="0"/>
          </a:p>
          <a:p>
            <a:pPr lvl="0"/>
            <a:r>
              <a:rPr lang="en-GB" dirty="0"/>
              <a:t>Engineering concept phase</a:t>
            </a:r>
            <a:endParaRPr lang="en-US" dirty="0"/>
          </a:p>
          <a:p>
            <a:pPr lvl="0"/>
            <a:r>
              <a:rPr lang="en-GB" dirty="0"/>
              <a:t>Projects</a:t>
            </a:r>
            <a:endParaRPr lang="en-US" dirty="0"/>
          </a:p>
          <a:p>
            <a:pPr lvl="0"/>
            <a:r>
              <a:rPr lang="en-GB" dirty="0"/>
              <a:t>Packaging and Label Changes (as applicable)</a:t>
            </a:r>
            <a:endParaRPr lang="en-US" dirty="0"/>
          </a:p>
          <a:p>
            <a:pPr lvl="0"/>
            <a:r>
              <a:rPr lang="en-GB" dirty="0"/>
              <a:t>Technology Transfer (as applicable)</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31</a:t>
            </a:fld>
            <a:endParaRPr lang="en-US"/>
          </a:p>
        </p:txBody>
      </p:sp>
    </p:spTree>
    <p:extLst>
      <p:ext uri="{BB962C8B-B14F-4D97-AF65-F5344CB8AC3E}">
        <p14:creationId xmlns:p14="http://schemas.microsoft.com/office/powerpoint/2010/main" val="2837905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100" b="1" dirty="0">
                <a:latin typeface="Arial" charset="0"/>
                <a:cs typeface="Arial" charset="0"/>
              </a:rPr>
              <a:t>1 - Title:</a:t>
            </a:r>
            <a:r>
              <a:rPr lang="en-GB" altLang="en-US" sz="1100" dirty="0">
                <a:latin typeface="Arial" charset="0"/>
                <a:cs typeface="Arial" charset="0"/>
              </a:rPr>
              <a:t> Time required to mourn the death of an idealised existenc</a:t>
            </a:r>
            <a:r>
              <a:rPr lang="en-GB" altLang="en-US" sz="1100" b="1" dirty="0">
                <a:latin typeface="Arial" charset="0"/>
                <a:cs typeface="Arial" charset="0"/>
              </a:rPr>
              <a:t>e</a:t>
            </a:r>
            <a:endParaRPr lang="en-GB" altLang="en-US" dirty="0" smtClean="0">
              <a:latin typeface="Arial" charset="0"/>
              <a:cs typeface="Arial" charset="0"/>
            </a:endParaRPr>
          </a:p>
          <a:p>
            <a:r>
              <a:rPr lang="en-GB" altLang="en-US" b="1" dirty="0" smtClean="0">
                <a:latin typeface="Arial" charset="0"/>
                <a:cs typeface="Arial" charset="0"/>
              </a:rPr>
              <a:t>2 -</a:t>
            </a:r>
            <a:r>
              <a:rPr lang="en-GB" altLang="en-US" dirty="0" smtClean="0">
                <a:latin typeface="Arial" charset="0"/>
                <a:cs typeface="Arial" charset="0"/>
              </a:rPr>
              <a:t> The K-R curve shows the emotional dimension of change</a:t>
            </a:r>
            <a:r>
              <a:rPr lang="en-GB" altLang="en-US" b="1" dirty="0" smtClean="0">
                <a:latin typeface="Arial" charset="0"/>
                <a:cs typeface="Arial" charset="0"/>
              </a:rPr>
              <a:t> </a:t>
            </a:r>
            <a:endParaRPr lang="en-GB" altLang="en-US" dirty="0" smtClean="0">
              <a:latin typeface="Arial" charset="0"/>
              <a:cs typeface="Arial" charset="0"/>
            </a:endParaRPr>
          </a:p>
          <a:p>
            <a:r>
              <a:rPr lang="en-GB" altLang="en-US" dirty="0" smtClean="0">
                <a:latin typeface="Arial" charset="0"/>
                <a:cs typeface="Arial" charset="0"/>
              </a:rPr>
              <a:t>+ the role of time and the importance of implementing the right measures at the right time </a:t>
            </a:r>
          </a:p>
          <a:p>
            <a:endParaRPr lang="en-GB" altLang="en-US" dirty="0" smtClean="0">
              <a:latin typeface="Arial" charset="0"/>
              <a:cs typeface="Arial" charset="0"/>
            </a:endParaRPr>
          </a:p>
          <a:p>
            <a:r>
              <a:rPr lang="en-US" sz="1200" i="0" kern="1200" dirty="0" smtClean="0">
                <a:solidFill>
                  <a:schemeClr val="tx1"/>
                </a:solidFill>
                <a:effectLst/>
                <a:latin typeface="+mn-lt"/>
                <a:ea typeface="+mn-ea"/>
                <a:cs typeface="+mn-cs"/>
              </a:rPr>
              <a:t>The ultimate goal of change management is to drive organizational results and outcomes by engaging employees and inspiring their adoption of a new way of working. Whether it is a process, system, job role or organizational structure change (or all of the above), a project is only successful if individual employees change their daily behaviors and start doing their jobs in a new way. This is the essence of change management.</a:t>
            </a:r>
            <a:br>
              <a:rPr lang="en-US" sz="1200" i="0" kern="1200" dirty="0" smtClean="0">
                <a:solidFill>
                  <a:schemeClr val="tx1"/>
                </a:solidFill>
                <a:effectLst/>
                <a:latin typeface="+mn-lt"/>
                <a:ea typeface="+mn-ea"/>
                <a:cs typeface="+mn-cs"/>
              </a:rPr>
            </a:br>
            <a:r>
              <a:rPr lang="en-US" sz="1200" i="0" kern="1200" dirty="0" smtClean="0">
                <a:solidFill>
                  <a:schemeClr val="tx1"/>
                </a:solidFill>
                <a:effectLst/>
                <a:latin typeface="+mn-lt"/>
                <a:ea typeface="+mn-ea"/>
                <a:cs typeface="+mn-cs"/>
              </a:rPr>
              <a:t/>
            </a:r>
            <a:br>
              <a:rPr lang="en-US" sz="1200" i="0" kern="1200" dirty="0" smtClean="0">
                <a:solidFill>
                  <a:schemeClr val="tx1"/>
                </a:solidFill>
                <a:effectLst/>
                <a:latin typeface="+mn-lt"/>
                <a:ea typeface="+mn-ea"/>
                <a:cs typeface="+mn-cs"/>
              </a:rPr>
            </a:br>
            <a:r>
              <a:rPr lang="en-US" sz="1200" i="0" kern="1200" dirty="0" smtClean="0">
                <a:solidFill>
                  <a:schemeClr val="tx1"/>
                </a:solidFill>
                <a:effectLst/>
                <a:latin typeface="+mn-lt"/>
                <a:ea typeface="+mn-ea"/>
                <a:cs typeface="+mn-cs"/>
              </a:rPr>
              <a:t>Giving employees a significant part to play in the transition process facilitates new beginnings in five ways:</a:t>
            </a:r>
            <a:br>
              <a:rPr lang="en-US" sz="1200" i="0" kern="1200" dirty="0" smtClean="0">
                <a:solidFill>
                  <a:schemeClr val="tx1"/>
                </a:solidFill>
                <a:effectLst/>
                <a:latin typeface="+mn-lt"/>
                <a:ea typeface="+mn-ea"/>
                <a:cs typeface="+mn-cs"/>
              </a:rPr>
            </a:br>
            <a:r>
              <a:rPr lang="en-US" sz="1200" i="0" kern="1200" dirty="0" smtClean="0">
                <a:solidFill>
                  <a:schemeClr val="tx1"/>
                </a:solidFill>
                <a:effectLst/>
                <a:latin typeface="+mn-lt"/>
                <a:ea typeface="+mn-ea"/>
                <a:cs typeface="+mn-cs"/>
              </a:rPr>
              <a:t/>
            </a:r>
            <a:br>
              <a:rPr lang="en-US" sz="1200" i="0" kern="1200" dirty="0" smtClean="0">
                <a:solidFill>
                  <a:schemeClr val="tx1"/>
                </a:solidFill>
                <a:effectLst/>
                <a:latin typeface="+mn-lt"/>
                <a:ea typeface="+mn-ea"/>
                <a:cs typeface="+mn-cs"/>
              </a:rPr>
            </a:br>
            <a:r>
              <a:rPr lang="en-US" sz="1200" i="0" kern="1200" dirty="0" smtClean="0">
                <a:solidFill>
                  <a:schemeClr val="tx1"/>
                </a:solidFill>
                <a:effectLst/>
                <a:latin typeface="+mn-lt"/>
                <a:ea typeface="+mn-ea"/>
                <a:cs typeface="+mn-cs"/>
              </a:rPr>
              <a:t>It gives employees new insight into the real problems being faced by the organization as it comes out of past and redefines itself. When employees understand the problems, they are in the business for solutions.</a:t>
            </a:r>
          </a:p>
          <a:p>
            <a:r>
              <a:rPr lang="en-US" sz="1200" i="0" kern="1200" dirty="0" smtClean="0">
                <a:solidFill>
                  <a:schemeClr val="tx1"/>
                </a:solidFill>
                <a:effectLst/>
                <a:latin typeface="+mn-lt"/>
                <a:ea typeface="+mn-ea"/>
                <a:cs typeface="+mn-cs"/>
              </a:rPr>
              <a:t>By sharing these problems, you align yourself and your employees on one side and the problems on the other. The polarity is not between you and them; you are allies, not adversaries. If relationships has been frayed by change, this is a chance to rebuild them.</a:t>
            </a:r>
          </a:p>
          <a:p>
            <a:r>
              <a:rPr lang="en-US" sz="1200" i="0" kern="1200" dirty="0" smtClean="0">
                <a:solidFill>
                  <a:schemeClr val="tx1"/>
                </a:solidFill>
                <a:effectLst/>
                <a:latin typeface="+mn-lt"/>
                <a:ea typeface="+mn-ea"/>
                <a:cs typeface="+mn-cs"/>
              </a:rPr>
              <a:t>Giving employees a part brings their firsthand knowledge to bear on solving problems. Joint decisions are not necessarily better than unilateral ones, but including employees makes their knowledge available to the decision maker, whoever that may be.</a:t>
            </a:r>
          </a:p>
          <a:p>
            <a:r>
              <a:rPr lang="en-US" sz="1200" i="0" kern="1200" dirty="0" smtClean="0">
                <a:solidFill>
                  <a:schemeClr val="tx1"/>
                </a:solidFill>
                <a:effectLst/>
                <a:latin typeface="+mn-lt"/>
                <a:ea typeface="+mn-ea"/>
                <a:cs typeface="+mn-cs"/>
              </a:rPr>
              <a:t>The knowledge thus provided is more than the facts about the problem – it also includes facts about the self-interest of the various parties in the situation. Outcomes work bet if they serve the self-interest of those involved. Without that knowledge, the results are likely to be solutions that, however technically or economically satisfactory, run afoul of human respect.</a:t>
            </a:r>
          </a:p>
          <a:p>
            <a:r>
              <a:rPr lang="en-US" sz="1200" i="0" kern="1200" dirty="0" smtClean="0">
                <a:solidFill>
                  <a:schemeClr val="tx1"/>
                </a:solidFill>
                <a:effectLst/>
                <a:latin typeface="+mn-lt"/>
                <a:ea typeface="+mn-ea"/>
                <a:cs typeface="+mn-cs"/>
              </a:rPr>
              <a:t>Finally, everyone who plays a part is implicitly implicated in the outcome. That is, after all, how democracy works: you vote, and your vote is an implicit promise to abide by the results. Although actual votes are rare in organizations, this essential strength of democracy is still attainable and advantageous. As in the political arena, it is more important that people accept the solution, whatever it is, than that it is the ideal solution. </a:t>
            </a:r>
            <a:r>
              <a:rPr lang="en-US" sz="1200" i="0" kern="1200" smtClean="0">
                <a:solidFill>
                  <a:schemeClr val="tx1"/>
                </a:solidFill>
                <a:effectLst/>
                <a:latin typeface="+mn-lt"/>
                <a:ea typeface="+mn-ea"/>
                <a:cs typeface="+mn-cs"/>
              </a:rPr>
              <a:t>In most cases, excellence is about seven parts commitment and three parts strategy.</a:t>
            </a:r>
          </a:p>
          <a:p>
            <a:endParaRPr lang="en-GB" altLang="en-US" dirty="0" smtClean="0">
              <a:latin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32</a:t>
            </a:fld>
            <a:endParaRPr lang="en-US"/>
          </a:p>
        </p:txBody>
      </p:sp>
    </p:spTree>
    <p:extLst>
      <p:ext uri="{BB962C8B-B14F-4D97-AF65-F5344CB8AC3E}">
        <p14:creationId xmlns:p14="http://schemas.microsoft.com/office/powerpoint/2010/main" val="598659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hlinkClick r:id="rId3"/>
              </a:rPr>
              <a:t>Awareness</a:t>
            </a:r>
            <a:r>
              <a:rPr lang="en-US" dirty="0" smtClean="0">
                <a:effectLst/>
              </a:rPr>
              <a:t> of the business reasons for change. Awareness is the goal/outcome of early communications related to an organizational change</a:t>
            </a:r>
          </a:p>
          <a:p>
            <a:r>
              <a:rPr lang="en-US" b="1" dirty="0" smtClean="0">
                <a:effectLst/>
                <a:hlinkClick r:id="rId4"/>
              </a:rPr>
              <a:t>Desire</a:t>
            </a:r>
            <a:r>
              <a:rPr lang="en-US" dirty="0" smtClean="0">
                <a:effectLst/>
              </a:rPr>
              <a:t> to engage and participate in the change. Desire is the goal/outcome of sponsorship and resistance management</a:t>
            </a:r>
          </a:p>
          <a:p>
            <a:r>
              <a:rPr lang="en-US" b="1" dirty="0" smtClean="0">
                <a:effectLst/>
                <a:hlinkClick r:id="rId5"/>
              </a:rPr>
              <a:t>Knowledge</a:t>
            </a:r>
            <a:r>
              <a:rPr lang="en-US" dirty="0" smtClean="0">
                <a:effectLst/>
              </a:rPr>
              <a:t> about how to change. Knowledge is the goal/outcome of training and coaching</a:t>
            </a:r>
          </a:p>
          <a:p>
            <a:r>
              <a:rPr lang="en-US" b="1" dirty="0" smtClean="0">
                <a:effectLst/>
                <a:hlinkClick r:id="rId6"/>
              </a:rPr>
              <a:t>Ability</a:t>
            </a:r>
            <a:r>
              <a:rPr lang="en-US" dirty="0" smtClean="0">
                <a:effectLst/>
              </a:rPr>
              <a:t> to realize or implement the change at the required performance level. Ability is the goal/outcome of additional coaching, practice and time</a:t>
            </a:r>
          </a:p>
          <a:p>
            <a:r>
              <a:rPr lang="en-US" b="1" dirty="0" smtClean="0">
                <a:effectLst/>
                <a:hlinkClick r:id="rId7"/>
              </a:rPr>
              <a:t>Reinforcement</a:t>
            </a:r>
            <a:r>
              <a:rPr lang="en-US" dirty="0" smtClean="0">
                <a:effectLst/>
              </a:rPr>
              <a:t> to ensure change sticks. Reinforcement is the goal/outcome of adoption measurement, corrective action and recognition of successful change</a:t>
            </a:r>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33</a:t>
            </a:fld>
            <a:endParaRPr lang="en-US"/>
          </a:p>
        </p:txBody>
      </p:sp>
    </p:spTree>
    <p:extLst>
      <p:ext uri="{BB962C8B-B14F-4D97-AF65-F5344CB8AC3E}">
        <p14:creationId xmlns:p14="http://schemas.microsoft.com/office/powerpoint/2010/main" val="2203772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with  stating in measurable terms the answers to the following questions. What objectives does the change want to achieve?  What do performers need to do to achieve these objective(s)?</a:t>
            </a:r>
          </a:p>
          <a:p>
            <a:endParaRPr lang="en-US" dirty="0" smtClean="0"/>
          </a:p>
          <a:p>
            <a:r>
              <a:rPr lang="en-US" dirty="0" smtClean="0"/>
              <a:t>Bloom’s taxonomy to understand who we expect people to demonstrate.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34</a:t>
            </a:fld>
            <a:endParaRPr lang="en-US"/>
          </a:p>
        </p:txBody>
      </p:sp>
    </p:spTree>
    <p:extLst>
      <p:ext uri="{BB962C8B-B14F-4D97-AF65-F5344CB8AC3E}">
        <p14:creationId xmlns:p14="http://schemas.microsoft.com/office/powerpoint/2010/main" val="14748191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the example.</a:t>
            </a:r>
            <a:r>
              <a:rPr lang="en-US" baseline="0" dirty="0" smtClean="0"/>
              <a:t> The workshop practitioners have a copy of this. Discuss.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35</a:t>
            </a:fld>
            <a:endParaRPr lang="en-US"/>
          </a:p>
        </p:txBody>
      </p:sp>
    </p:spTree>
    <p:extLst>
      <p:ext uri="{BB962C8B-B14F-4D97-AF65-F5344CB8AC3E}">
        <p14:creationId xmlns:p14="http://schemas.microsoft.com/office/powerpoint/2010/main" val="2901341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matter the training methods determined, make sure you plan for failure and have appropriate floor level pre-execution training</a:t>
            </a:r>
            <a:r>
              <a:rPr lang="en-US" baseline="0" dirty="0" smtClean="0"/>
              <a:t> – often called a pre-job briefing. Plan to reduce human error.</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36</a:t>
            </a:fld>
            <a:endParaRPr lang="en-US"/>
          </a:p>
        </p:txBody>
      </p:sp>
    </p:spTree>
    <p:extLst>
      <p:ext uri="{BB962C8B-B14F-4D97-AF65-F5344CB8AC3E}">
        <p14:creationId xmlns:p14="http://schemas.microsoft.com/office/powerpoint/2010/main" val="1205668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preventive and monitoring action is</a:t>
            </a:r>
            <a:r>
              <a:rPr lang="en-US" baseline="0" dirty="0" smtClean="0"/>
              <a:t> fleshed out in the action plan</a:t>
            </a:r>
          </a:p>
          <a:p>
            <a:endParaRPr lang="en-US" dirty="0" smtClean="0"/>
          </a:p>
          <a:p>
            <a:r>
              <a:rPr lang="en-US" dirty="0" smtClean="0"/>
              <a:t>Action</a:t>
            </a:r>
            <a:r>
              <a:rPr lang="en-US" baseline="0" dirty="0" smtClean="0"/>
              <a:t> plans have 3 parts:</a:t>
            </a:r>
          </a:p>
          <a:p>
            <a:r>
              <a:rPr lang="en-US" baseline="0" dirty="0" smtClean="0"/>
              <a:t>Objective: What are we addressing. An Impact? A Risk?</a:t>
            </a:r>
          </a:p>
          <a:p>
            <a:r>
              <a:rPr lang="en-US" baseline="0" dirty="0" smtClean="0"/>
              <a:t>Task: What process will be used</a:t>
            </a:r>
          </a:p>
          <a:p>
            <a:r>
              <a:rPr lang="en-US" baseline="0" dirty="0" smtClean="0"/>
              <a:t>Deliverable: What evidence proves its complete. Evidence is always proof the task was complete to the satisfaction of the change plan.</a:t>
            </a:r>
            <a:endParaRPr lang="en-US" dirty="0" smtClean="0"/>
          </a:p>
          <a:p>
            <a:pPr lvl="0"/>
            <a:endParaRPr lang="en-US" dirty="0">
              <a:latin typeface="Arial" panose="020B0604020202020204" pitchFamily="34" charset="0"/>
            </a:endParaRPr>
          </a:p>
          <a:p>
            <a:pPr lvl="0"/>
            <a:r>
              <a:rPr lang="en-US" dirty="0">
                <a:latin typeface="Arial" panose="020B0604020202020204" pitchFamily="34" charset="0"/>
              </a:rPr>
              <a:t>Evidence should always be complete. This may be a reference to completed work in another GMP system. </a:t>
            </a:r>
            <a:endParaRPr lang="en-US" dirty="0"/>
          </a:p>
        </p:txBody>
      </p:sp>
    </p:spTree>
    <p:extLst>
      <p:ext uri="{BB962C8B-B14F-4D97-AF65-F5344CB8AC3E}">
        <p14:creationId xmlns:p14="http://schemas.microsoft.com/office/powerpoint/2010/main" val="11438958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Preventive measures turn into the effectiveness review</a:t>
            </a:r>
          </a:p>
          <a:p>
            <a:r>
              <a:rPr lang="en-US" dirty="0" smtClean="0"/>
              <a:t>Considerations to ensure an effective review of the implementation of the change include:</a:t>
            </a:r>
          </a:p>
          <a:p>
            <a:r>
              <a:rPr lang="en-US" dirty="0" smtClean="0"/>
              <a:t>•Sufficient data points, as described in the implementation plan, should be gathered to the timelines described, before an assessment of the change is made.</a:t>
            </a:r>
          </a:p>
          <a:p>
            <a:r>
              <a:rPr lang="en-US" dirty="0" smtClean="0"/>
              <a:t>• The success criteria should be achieved. If not, reasons why they have not been achieved should be assessed along with the mitigation steps to address the reasons why, including reverting to the previous operating state where appropriate. This may require the proposal of a subsequent change or amendment of the implementation plan to ensure success.</a:t>
            </a:r>
          </a:p>
          <a:p>
            <a:r>
              <a:rPr lang="en-US" dirty="0" smtClean="0"/>
              <a:t> • Data and knowledge gathered from implementation of the change should be shared with the development function and other locations, as appropriate, to ensure that learning can be applied in products under development or to similar products manufactured at the same or other locations</a:t>
            </a:r>
          </a:p>
          <a:p>
            <a:endParaRPr lang="en-US" dirty="0" smtClean="0"/>
          </a:p>
          <a:p>
            <a:r>
              <a:rPr lang="en-US" b="1" dirty="0">
                <a:latin typeface="Arial" panose="020B0604020202020204" pitchFamily="34" charset="0"/>
              </a:rPr>
              <a:t>Audit Method</a:t>
            </a:r>
            <a:r>
              <a:rPr lang="en-US" dirty="0">
                <a:latin typeface="Arial" panose="020B0604020202020204" pitchFamily="34" charset="0"/>
              </a:rPr>
              <a:t> is used when the solution involves changes to a system where a determination is made whether changes are in-place procedurally and in-use behaviorally. An example is an audit of a new line clearance checklist to demonstrate effective implementation of the new line clearance checklist.</a:t>
            </a:r>
          </a:p>
          <a:p>
            <a:r>
              <a:rPr lang="en-US" b="1" dirty="0">
                <a:latin typeface="Arial" panose="020B0604020202020204" pitchFamily="34" charset="0"/>
              </a:rPr>
              <a:t>Spot Check</a:t>
            </a:r>
            <a:r>
              <a:rPr lang="en-US" dirty="0">
                <a:latin typeface="Arial" panose="020B0604020202020204" pitchFamily="34" charset="0"/>
              </a:rPr>
              <a:t> is used for random observations of performance or review of records provide immediate, but limited feedback. An example is a spot-check of batch records to ensure that the pH step was performed correctly after training on the new procedure.</a:t>
            </a:r>
          </a:p>
          <a:p>
            <a:r>
              <a:rPr lang="en-US" b="1" dirty="0">
                <a:latin typeface="Arial" panose="020B0604020202020204" pitchFamily="34" charset="0"/>
              </a:rPr>
              <a:t>Sampling</a:t>
            </a:r>
            <a:r>
              <a:rPr lang="en-US" dirty="0">
                <a:latin typeface="Arial" panose="020B0604020202020204" pitchFamily="34" charset="0"/>
              </a:rPr>
              <a:t> is used for observations of variables or attributes per defined sampling plan. An example of sampling is when a statistical sample is randomly drawn from lot XYZ123 post implementation of process improvement to confirm the absence of defect.</a:t>
            </a:r>
          </a:p>
          <a:p>
            <a:r>
              <a:rPr lang="en-US" b="1" dirty="0">
                <a:latin typeface="Arial" panose="020B0604020202020204" pitchFamily="34" charset="0"/>
              </a:rPr>
              <a:t>Monitoring</a:t>
            </a:r>
            <a:r>
              <a:rPr lang="en-US" dirty="0">
                <a:latin typeface="Arial" panose="020B0604020202020204" pitchFamily="34" charset="0"/>
              </a:rPr>
              <a:t> is used for real-time observations over a defined period. An example of monitoring is the real time observation of to verify that changes to operator owning practices were implemented.</a:t>
            </a:r>
          </a:p>
          <a:p>
            <a:r>
              <a:rPr lang="en-US" b="1" dirty="0">
                <a:latin typeface="Arial" panose="020B0604020202020204" pitchFamily="34" charset="0"/>
              </a:rPr>
              <a:t>Trend Analysis</a:t>
            </a:r>
            <a:r>
              <a:rPr lang="en-US" dirty="0">
                <a:latin typeface="Arial" panose="020B0604020202020204" pitchFamily="34" charset="0"/>
              </a:rPr>
              <a:t> is the retrospective review of data to verify that expected results were achieved. An example of trend analysis is the review of environmental monitoring (EM) data for the period covering the last 30 batches to show the downward trend in EM excursions due to process improvements.</a:t>
            </a:r>
          </a:p>
          <a:p>
            <a:r>
              <a:rPr lang="en-US" b="1" dirty="0">
                <a:latin typeface="Arial" panose="020B0604020202020204" pitchFamily="34" charset="0"/>
              </a:rPr>
              <a:t>Periodic Product Review</a:t>
            </a:r>
            <a:r>
              <a:rPr lang="en-US" dirty="0">
                <a:latin typeface="Arial" panose="020B0604020202020204" pitchFamily="34" charset="0"/>
              </a:rPr>
              <a:t> is a retrospective review at least annually of trends of multiple parameters to confirm the state of control. An example of periodic product review is the review of data after major changes were made to the facility and equipment as part of a process technology upgrade post recall.</a:t>
            </a:r>
          </a:p>
          <a:p>
            <a:endParaRPr lang="en-US" dirty="0" smtClean="0"/>
          </a:p>
          <a:p>
            <a:r>
              <a:rPr lang="en-US" b="1" dirty="0">
                <a:latin typeface="Arial" panose="020B0604020202020204" pitchFamily="34" charset="0"/>
              </a:rPr>
              <a:t>Less Time</a:t>
            </a:r>
            <a:r>
              <a:rPr lang="en-US" dirty="0">
                <a:latin typeface="Arial" panose="020B0604020202020204" pitchFamily="34" charset="0"/>
              </a:rPr>
              <a:t>. Allow relatively less time after implementing the solution when:</a:t>
            </a:r>
          </a:p>
          <a:p>
            <a:pPr lvl="1"/>
            <a:r>
              <a:rPr lang="en-US" dirty="0">
                <a:latin typeface="Arial" panose="020B0604020202020204" pitchFamily="34" charset="0"/>
              </a:rPr>
              <a:t>Higher opportunity for occurrence / observation</a:t>
            </a:r>
          </a:p>
          <a:p>
            <a:pPr lvl="1"/>
            <a:r>
              <a:rPr lang="en-US" dirty="0">
                <a:latin typeface="Arial" panose="020B0604020202020204" pitchFamily="34" charset="0"/>
              </a:rPr>
              <a:t>Higher probability of detection</a:t>
            </a:r>
          </a:p>
          <a:p>
            <a:pPr lvl="1"/>
            <a:r>
              <a:rPr lang="en-US" dirty="0">
                <a:latin typeface="Arial" panose="020B0604020202020204" pitchFamily="34" charset="0"/>
              </a:rPr>
              <a:t>Engineered solution</a:t>
            </a:r>
          </a:p>
          <a:p>
            <a:pPr lvl="1"/>
            <a:r>
              <a:rPr lang="en-US" dirty="0">
                <a:latin typeface="Arial" panose="020B0604020202020204" pitchFamily="34" charset="0"/>
              </a:rPr>
              <a:t>Fewer observations needed for high degree of confidence</a:t>
            </a:r>
          </a:p>
          <a:p>
            <a:r>
              <a:rPr lang="en-US" b="1" dirty="0">
                <a:latin typeface="Arial" panose="020B0604020202020204" pitchFamily="34" charset="0"/>
              </a:rPr>
              <a:t>More Time</a:t>
            </a:r>
            <a:r>
              <a:rPr lang="en-US" dirty="0">
                <a:latin typeface="Arial" panose="020B0604020202020204" pitchFamily="34" charset="0"/>
              </a:rPr>
              <a:t>. Allow relatively more time after implementing the solution when:</a:t>
            </a:r>
          </a:p>
          <a:p>
            <a:pPr lvl="1"/>
            <a:r>
              <a:rPr lang="en-US" dirty="0">
                <a:latin typeface="Arial" panose="020B0604020202020204" pitchFamily="34" charset="0"/>
              </a:rPr>
              <a:t>Lower opportunity for occurrence/ observation</a:t>
            </a:r>
          </a:p>
          <a:p>
            <a:pPr lvl="1"/>
            <a:r>
              <a:rPr lang="en-US" dirty="0">
                <a:latin typeface="Arial" panose="020B0604020202020204" pitchFamily="34" charset="0"/>
              </a:rPr>
              <a:t>Lower probability of detection</a:t>
            </a:r>
          </a:p>
          <a:p>
            <a:pPr lvl="1"/>
            <a:r>
              <a:rPr lang="en-US" dirty="0">
                <a:latin typeface="Arial" panose="020B0604020202020204" pitchFamily="34" charset="0"/>
              </a:rPr>
              <a:t>Behavioral/ training solution</a:t>
            </a:r>
          </a:p>
          <a:p>
            <a:pPr lvl="1"/>
            <a:r>
              <a:rPr lang="en-US" dirty="0">
                <a:latin typeface="Arial" panose="020B0604020202020204" pitchFamily="34" charset="0"/>
              </a:rPr>
              <a:t>More observations needed for high degree of confidence</a:t>
            </a:r>
          </a:p>
          <a:p>
            <a:endParaRPr lang="en-US" dirty="0"/>
          </a:p>
        </p:txBody>
      </p:sp>
    </p:spTree>
    <p:extLst>
      <p:ext uri="{BB962C8B-B14F-4D97-AF65-F5344CB8AC3E}">
        <p14:creationId xmlns:p14="http://schemas.microsoft.com/office/powerpoint/2010/main" val="935052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smtClean="0">
              <a:effectLst/>
            </a:endParaRPr>
          </a:p>
          <a:p>
            <a:r>
              <a:rPr lang="en-US" i="1" dirty="0" smtClean="0">
                <a:effectLst/>
              </a:rPr>
              <a:t>Removing uncertainty during submission processes</a:t>
            </a:r>
            <a:r>
              <a:rPr lang="en-US" dirty="0" smtClean="0">
                <a:effectLst/>
              </a:rPr>
              <a:t/>
            </a:r>
            <a:br>
              <a:rPr lang="en-US" dirty="0" smtClean="0">
                <a:effectLst/>
              </a:rPr>
            </a:br>
            <a:r>
              <a:rPr lang="en-US" dirty="0" smtClean="0">
                <a:effectLst/>
              </a:rPr>
              <a:t>When regulatory knowledge is integrated into processes and systems, global variation filings can be accomplished much more quickly.</a:t>
            </a:r>
            <a:endParaRPr lang="en-US" i="1" dirty="0" smtClean="0">
              <a:effectLst/>
            </a:endParaRPr>
          </a:p>
          <a:p>
            <a:endParaRPr lang="en-US" i="1" dirty="0" smtClean="0">
              <a:effectLst/>
            </a:endParaRPr>
          </a:p>
          <a:p>
            <a:r>
              <a:rPr lang="en-US" i="1" dirty="0" smtClean="0">
                <a:effectLst/>
              </a:rPr>
              <a:t>Optimizing inventory management</a:t>
            </a:r>
            <a:br>
              <a:rPr lang="en-US" i="1" dirty="0" smtClean="0">
                <a:effectLst/>
              </a:rPr>
            </a:br>
            <a:r>
              <a:rPr lang="en-US" dirty="0" smtClean="0">
                <a:effectLst/>
              </a:rPr>
              <a:t>Companies can only release updated product to a market after it has been approved by the relevant health authority. Firms work hard to prevent mistakes and avoid sending updated product before it is approved, but it gets complicated by the vast number of variations submitted each year.</a:t>
            </a:r>
          </a:p>
          <a:p>
            <a:r>
              <a:rPr lang="en-US" dirty="0" smtClean="0">
                <a:effectLst/>
              </a:rPr>
              <a:t>The length of time it takes to secure regulatory approvals across each market can have an impact all the way down to the production line. Accurate demand forecasting is essential to optimize production and minimize time spent running dual production lines while waiting for approvals to take place.</a:t>
            </a:r>
          </a:p>
          <a:p>
            <a:r>
              <a:rPr lang="en-US" i="1" dirty="0" smtClean="0">
                <a:effectLst/>
              </a:rPr>
              <a:t>Improving the timing of supply release</a:t>
            </a:r>
            <a:r>
              <a:rPr lang="en-US" dirty="0" smtClean="0">
                <a:effectLst/>
              </a:rPr>
              <a:t/>
            </a:r>
            <a:br>
              <a:rPr lang="en-US" dirty="0" smtClean="0">
                <a:effectLst/>
              </a:rPr>
            </a:br>
            <a:r>
              <a:rPr lang="en-US" dirty="0" smtClean="0">
                <a:effectLst/>
              </a:rPr>
              <a:t>To effectively manage supply release, approvals must be tracked globally and reflected in product registration details. That information needs to be readily available to quality teams or “Qualified Persons” (QP) in Europe.</a:t>
            </a:r>
            <a:br>
              <a:rPr lang="en-US" dirty="0" smtClean="0">
                <a:effectLst/>
              </a:rPr>
            </a:br>
            <a:r>
              <a:rPr lang="en-US" dirty="0" smtClean="0">
                <a:effectLst/>
              </a:rPr>
              <a:t>This requires affiliates to track the status of variation filings in a shared system so that the global view into approvals stays current. Grouping a variation submission and its associated communications by health authority helps regulatory keep track of what has actually been approved.</a:t>
            </a:r>
            <a:endParaRPr lang="en-US" dirty="0">
              <a:effectLst/>
            </a:endParaRPr>
          </a:p>
        </p:txBody>
      </p:sp>
      <p:sp>
        <p:nvSpPr>
          <p:cNvPr id="4" name="Slide Number Placeholder 3"/>
          <p:cNvSpPr>
            <a:spLocks noGrp="1"/>
          </p:cNvSpPr>
          <p:nvPr>
            <p:ph type="sldNum" sz="quarter" idx="10"/>
          </p:nvPr>
        </p:nvSpPr>
        <p:spPr/>
        <p:txBody>
          <a:bodyPr/>
          <a:lstStyle/>
          <a:p>
            <a:fld id="{80D9AB19-D23B-4265-8153-32DA31A5A584}" type="slidenum">
              <a:rPr lang="en-US" smtClean="0"/>
              <a:t>39</a:t>
            </a:fld>
            <a:endParaRPr lang="en-US"/>
          </a:p>
        </p:txBody>
      </p:sp>
    </p:spTree>
    <p:extLst>
      <p:ext uri="{BB962C8B-B14F-4D97-AF65-F5344CB8AC3E}">
        <p14:creationId xmlns:p14="http://schemas.microsoft.com/office/powerpoint/2010/main" val="2162542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can answer these questions than you are ready. Very useful to have an appropriate management decision making body, often called  a</a:t>
            </a:r>
            <a:r>
              <a:rPr lang="en-US" baseline="0" dirty="0" smtClean="0"/>
              <a:t> change management board.</a:t>
            </a:r>
          </a:p>
          <a:p>
            <a:endParaRPr lang="en-US" baseline="0" dirty="0" smtClean="0"/>
          </a:p>
          <a:p>
            <a:r>
              <a:rPr lang="en-US" baseline="0" dirty="0" smtClean="0"/>
              <a:t>Have individuals take 10 minutes to fill out their template, and then share with individual next to them. Discuss.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40</a:t>
            </a:fld>
            <a:endParaRPr lang="en-US"/>
          </a:p>
        </p:txBody>
      </p:sp>
    </p:spTree>
    <p:extLst>
      <p:ext uri="{BB962C8B-B14F-4D97-AF65-F5344CB8AC3E}">
        <p14:creationId xmlns:p14="http://schemas.microsoft.com/office/powerpoint/2010/main" val="3779346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appropriate mechanics for evaluating status of changes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41</a:t>
            </a:fld>
            <a:endParaRPr lang="en-US"/>
          </a:p>
        </p:txBody>
      </p:sp>
    </p:spTree>
    <p:extLst>
      <p:ext uri="{BB962C8B-B14F-4D97-AF65-F5344CB8AC3E}">
        <p14:creationId xmlns:p14="http://schemas.microsoft.com/office/powerpoint/2010/main" val="2812380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way to flag changes</a:t>
            </a:r>
            <a:r>
              <a:rPr lang="en-US" baseline="0" dirty="0" smtClean="0"/>
              <a:t> that fail and address the issue(s)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42</a:t>
            </a:fld>
            <a:endParaRPr lang="en-US"/>
          </a:p>
        </p:txBody>
      </p:sp>
    </p:spTree>
    <p:extLst>
      <p:ext uri="{BB962C8B-B14F-4D97-AF65-F5344CB8AC3E}">
        <p14:creationId xmlns:p14="http://schemas.microsoft.com/office/powerpoint/2010/main" val="3583284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Apply knowledge management to your change management process for continual learning.</a:t>
            </a:r>
          </a:p>
          <a:p>
            <a:endParaRPr lang="en-US" dirty="0" smtClean="0"/>
          </a:p>
          <a:p>
            <a:r>
              <a:rPr lang="en-US" dirty="0" smtClean="0"/>
              <a:t>Consistency meetings are very helpful</a:t>
            </a:r>
            <a:r>
              <a:rPr lang="en-US" baseline="0" dirty="0" smtClean="0"/>
              <a:t> here. Take time </a:t>
            </a:r>
            <a:r>
              <a:rPr lang="en-US" baseline="0" smtClean="0"/>
              <a:t>to reflect.</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43</a:t>
            </a:fld>
            <a:endParaRPr lang="en-US"/>
          </a:p>
        </p:txBody>
      </p:sp>
    </p:spTree>
    <p:extLst>
      <p:ext uri="{BB962C8B-B14F-4D97-AF65-F5344CB8AC3E}">
        <p14:creationId xmlns:p14="http://schemas.microsoft.com/office/powerpoint/2010/main" val="1971720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 the effectiveness review. Feedback</a:t>
            </a:r>
            <a:r>
              <a:rPr lang="en-US" baseline="0" dirty="0" smtClean="0"/>
              <a:t> into appropriate knowledge management loops.</a:t>
            </a:r>
            <a:endParaRPr lang="en-US" dirty="0"/>
          </a:p>
        </p:txBody>
      </p:sp>
      <p:sp>
        <p:nvSpPr>
          <p:cNvPr id="4" name="Slide Number Placeholder 3"/>
          <p:cNvSpPr>
            <a:spLocks noGrp="1"/>
          </p:cNvSpPr>
          <p:nvPr>
            <p:ph type="sldNum" sz="quarter" idx="10"/>
          </p:nvPr>
        </p:nvSpPr>
        <p:spPr/>
        <p:txBody>
          <a:bodyPr/>
          <a:lstStyle/>
          <a:p>
            <a:fld id="{80D9AB19-D23B-4265-8153-32DA31A5A584}" type="slidenum">
              <a:rPr lang="en-US" smtClean="0"/>
              <a:t>44</a:t>
            </a:fld>
            <a:endParaRPr lang="en-US"/>
          </a:p>
        </p:txBody>
      </p:sp>
    </p:spTree>
    <p:extLst>
      <p:ext uri="{BB962C8B-B14F-4D97-AF65-F5344CB8AC3E}">
        <p14:creationId xmlns:p14="http://schemas.microsoft.com/office/powerpoint/2010/main" val="3573676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dirty="0" smtClean="0"/>
              <a:t>Have metrics that meet the needs of the organization to ensure changes happen effectively</a:t>
            </a:r>
            <a:r>
              <a:rPr lang="en-US" altLang="en-US" baseline="0" dirty="0" smtClean="0"/>
              <a:t> and make a difference</a:t>
            </a:r>
            <a:endParaRPr lang="en-US" altLang="en-US" dirty="0" smtClean="0"/>
          </a:p>
        </p:txBody>
      </p:sp>
      <p:sp>
        <p:nvSpPr>
          <p:cNvPr id="788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514" indent="-280956" eaLnBrk="0" hangingPunct="0">
              <a:spcBef>
                <a:spcPct val="30000"/>
              </a:spcBef>
              <a:defRPr sz="1200">
                <a:solidFill>
                  <a:schemeClr val="tx1"/>
                </a:solidFill>
                <a:latin typeface="Calibri" pitchFamily="34" charset="0"/>
              </a:defRPr>
            </a:lvl2pPr>
            <a:lvl3pPr marL="1138105" indent="-222225" eaLnBrk="0" hangingPunct="0">
              <a:spcBef>
                <a:spcPct val="30000"/>
              </a:spcBef>
              <a:defRPr sz="1200">
                <a:solidFill>
                  <a:schemeClr val="tx1"/>
                </a:solidFill>
                <a:latin typeface="Calibri" pitchFamily="34" charset="0"/>
              </a:defRPr>
            </a:lvl3pPr>
            <a:lvl4pPr marL="1593664" indent="-222225" eaLnBrk="0" hangingPunct="0">
              <a:spcBef>
                <a:spcPct val="30000"/>
              </a:spcBef>
              <a:defRPr sz="1200">
                <a:solidFill>
                  <a:schemeClr val="tx1"/>
                </a:solidFill>
                <a:latin typeface="Calibri" pitchFamily="34" charset="0"/>
              </a:defRPr>
            </a:lvl4pPr>
            <a:lvl5pPr marL="2049222" indent="-222225" eaLnBrk="0" hangingPunct="0">
              <a:spcBef>
                <a:spcPct val="30000"/>
              </a:spcBef>
              <a:defRPr sz="1200">
                <a:solidFill>
                  <a:schemeClr val="tx1"/>
                </a:solidFill>
                <a:latin typeface="Calibri" pitchFamily="34" charset="0"/>
              </a:defRPr>
            </a:lvl5pPr>
            <a:lvl6pPr marL="2506369" indent="-222225" eaLnBrk="0" fontAlgn="base" hangingPunct="0">
              <a:spcBef>
                <a:spcPct val="30000"/>
              </a:spcBef>
              <a:spcAft>
                <a:spcPct val="0"/>
              </a:spcAft>
              <a:defRPr sz="1200">
                <a:solidFill>
                  <a:schemeClr val="tx1"/>
                </a:solidFill>
                <a:latin typeface="Calibri" pitchFamily="34" charset="0"/>
              </a:defRPr>
            </a:lvl6pPr>
            <a:lvl7pPr marL="2963516" indent="-222225" eaLnBrk="0" fontAlgn="base" hangingPunct="0">
              <a:spcBef>
                <a:spcPct val="30000"/>
              </a:spcBef>
              <a:spcAft>
                <a:spcPct val="0"/>
              </a:spcAft>
              <a:defRPr sz="1200">
                <a:solidFill>
                  <a:schemeClr val="tx1"/>
                </a:solidFill>
                <a:latin typeface="Calibri" pitchFamily="34" charset="0"/>
              </a:defRPr>
            </a:lvl7pPr>
            <a:lvl8pPr marL="3420662" indent="-222225" eaLnBrk="0" fontAlgn="base" hangingPunct="0">
              <a:spcBef>
                <a:spcPct val="30000"/>
              </a:spcBef>
              <a:spcAft>
                <a:spcPct val="0"/>
              </a:spcAft>
              <a:defRPr sz="1200">
                <a:solidFill>
                  <a:schemeClr val="tx1"/>
                </a:solidFill>
                <a:latin typeface="Calibri" pitchFamily="34" charset="0"/>
              </a:defRPr>
            </a:lvl8pPr>
            <a:lvl9pPr marL="3877809" indent="-2222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fld id="{48BD60D6-FF7F-4D82-99F9-E0AFFB4DB0D6}" type="slidenum">
              <a:rPr lang="en-US" altLang="en-US" smtClean="0"/>
              <a:pPr eaLnBrk="1" hangingPunct="1">
                <a:spcBef>
                  <a:spcPct val="0"/>
                </a:spcBef>
                <a:defRPr/>
              </a:pPr>
              <a:t>45</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26CB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026CB6"/>
                </a:solidFill>
              </a:defRPr>
            </a:lvl1pPr>
          </a:lstStyle>
          <a:p>
            <a:pPr>
              <a:defRPr/>
            </a:pPr>
            <a:fld id="{FFF168E0-DCC3-48CE-B7E4-DF16F5DC3972}" type="datetimeFigureOut">
              <a:rPr lang="en-US" smtClean="0"/>
              <a:pPr>
                <a:defRPr/>
              </a:pPr>
              <a:t>4/30/2018</a:t>
            </a:fld>
            <a:endParaRPr lang="en-US"/>
          </a:p>
        </p:txBody>
      </p:sp>
      <p:sp>
        <p:nvSpPr>
          <p:cNvPr id="5" name="Footer Placeholder 4"/>
          <p:cNvSpPr>
            <a:spLocks noGrp="1"/>
          </p:cNvSpPr>
          <p:nvPr>
            <p:ph type="ftr" sz="quarter" idx="11"/>
          </p:nvPr>
        </p:nvSpPr>
        <p:spPr/>
        <p:txBody>
          <a:bodyPr/>
          <a:lstStyle>
            <a:lvl1pPr>
              <a:defRPr>
                <a:solidFill>
                  <a:srgbClr val="026CB6"/>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26CB6"/>
                </a:solidFill>
              </a:defRPr>
            </a:lvl1pPr>
          </a:lstStyle>
          <a:p>
            <a:fld id="{717B07EF-5FFE-400B-8482-A2D897CAA8CF}" type="slidenum">
              <a:rPr lang="en-US" altLang="en-US" smtClean="0"/>
              <a:pPr/>
              <a:t>‹#›</a:t>
            </a:fld>
            <a:endParaRPr lang="en-US" altLang="en-US"/>
          </a:p>
        </p:txBody>
      </p:sp>
    </p:spTree>
    <p:extLst>
      <p:ext uri="{BB962C8B-B14F-4D97-AF65-F5344CB8AC3E}">
        <p14:creationId xmlns:p14="http://schemas.microsoft.com/office/powerpoint/2010/main" val="19241701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39970" y="381000"/>
            <a:ext cx="8499230" cy="1322248"/>
          </a:xfrm>
        </p:spPr>
        <p:txBody>
          <a:bodyPr>
            <a:noAutofit/>
          </a:bodyPr>
          <a:lstStyle>
            <a:lvl1pPr>
              <a:defRPr sz="8000">
                <a:solidFill>
                  <a:schemeClr val="bg1"/>
                </a:solidFill>
              </a:defRPr>
            </a:lvl1pPr>
          </a:lstStyle>
          <a:p>
            <a:r>
              <a:rPr lang="en-US" sz="8100" dirty="0" smtClean="0">
                <a:solidFill>
                  <a:srgbClr val="FFFFFF"/>
                </a:solidFill>
                <a:latin typeface="Arial"/>
                <a:cs typeface="Arial"/>
              </a:rPr>
              <a:t>Title Goes</a:t>
            </a:r>
            <a:r>
              <a:rPr lang="en-US" sz="8100" baseline="0" dirty="0" smtClean="0">
                <a:solidFill>
                  <a:srgbClr val="FFFFFF"/>
                </a:solidFill>
                <a:latin typeface="Arial"/>
                <a:cs typeface="Arial"/>
              </a:rPr>
              <a:t> Here</a:t>
            </a:r>
            <a:endParaRPr lang="en-US" sz="8100" dirty="0">
              <a:solidFill>
                <a:srgbClr val="FFFFFF"/>
              </a:solidFill>
              <a:latin typeface="Arial"/>
              <a:cs typeface="Arial"/>
            </a:endParaRPr>
          </a:p>
        </p:txBody>
      </p:sp>
      <p:sp>
        <p:nvSpPr>
          <p:cNvPr id="15" name="Subtitle 2"/>
          <p:cNvSpPr>
            <a:spLocks noGrp="1"/>
          </p:cNvSpPr>
          <p:nvPr>
            <p:ph type="subTitle" idx="1" hasCustomPrompt="1"/>
          </p:nvPr>
        </p:nvSpPr>
        <p:spPr>
          <a:xfrm>
            <a:off x="339970" y="5409546"/>
            <a:ext cx="6400800" cy="471531"/>
          </a:xfrm>
          <a:prstGeom prst="rect">
            <a:avLst/>
          </a:prstGeom>
        </p:spPr>
        <p:txBody>
          <a:bodyPr>
            <a:normAutofit/>
          </a:bodyPr>
          <a:lstStyle>
            <a:lvl1pPr marL="0" indent="0" algn="l">
              <a:buNone/>
              <a:defRPr sz="20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smtClean="0">
                <a:ln>
                  <a:noFill/>
                </a:ln>
                <a:solidFill>
                  <a:sysClr val="window" lastClr="FFFFFF"/>
                </a:solidFill>
                <a:effectLst/>
                <a:uLnTx/>
                <a:uFillTx/>
                <a:latin typeface="Arial"/>
                <a:cs typeface="Arial"/>
              </a:rPr>
              <a:t>SUBHEAD (ALL CAPS)</a:t>
            </a:r>
          </a:p>
        </p:txBody>
      </p:sp>
      <p:sp>
        <p:nvSpPr>
          <p:cNvPr id="16" name="Text Placeholder 13"/>
          <p:cNvSpPr>
            <a:spLocks noGrp="1"/>
          </p:cNvSpPr>
          <p:nvPr>
            <p:ph type="body" sz="quarter" idx="11" hasCustomPrompt="1"/>
          </p:nvPr>
        </p:nvSpPr>
        <p:spPr>
          <a:xfrm>
            <a:off x="339970" y="6213598"/>
            <a:ext cx="6400800" cy="339602"/>
          </a:xfrm>
          <a:prstGeom prst="rect">
            <a:avLst/>
          </a:prstGeom>
        </p:spPr>
        <p:txBody>
          <a:bodyPr>
            <a:normAutofit/>
          </a:bodyPr>
          <a:lstStyle>
            <a:lvl1pPr>
              <a:defRPr sz="180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Arial"/>
                <a:cs typeface="Arial"/>
              </a:rPr>
              <a:t>Month Day, Year</a:t>
            </a:r>
            <a:endParaRPr kumimoji="0" lang="en-US" sz="1600" b="0" i="0" u="none" strike="noStrike" kern="0" cap="none" spc="0" normalizeH="0" baseline="0" noProof="0" dirty="0">
              <a:ln>
                <a:noFill/>
              </a:ln>
              <a:solidFill>
                <a:sysClr val="window" lastClr="FFFFFF"/>
              </a:solidFill>
              <a:effectLst/>
              <a:uLnTx/>
              <a:uFillTx/>
              <a:latin typeface="Arial"/>
              <a:cs typeface="Arial"/>
            </a:endParaRPr>
          </a:p>
        </p:txBody>
      </p:sp>
      <p:pic>
        <p:nvPicPr>
          <p:cNvPr id="6" name="Picture Placeholder 13" descr="Cover Graphic-28.jpg"/>
          <p:cNvPicPr>
            <a:picLocks noChangeAspect="1"/>
          </p:cNvPicPr>
          <p:nvPr userDrawn="1"/>
        </p:nvPicPr>
        <p:blipFill>
          <a:blip r:embed="rId3"/>
          <a:srcRect t="7" b="7"/>
          <a:stretch>
            <a:fillRect/>
          </a:stretch>
        </p:blipFill>
        <p:spPr bwMode="auto">
          <a:xfrm>
            <a:off x="132818" y="1904497"/>
            <a:ext cx="8887968" cy="306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2530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6" name="Text Placeholder 5"/>
          <p:cNvSpPr>
            <a:spLocks noGrp="1"/>
          </p:cNvSpPr>
          <p:nvPr>
            <p:ph type="body" sz="quarter" idx="10" hasCustomPrompt="1"/>
          </p:nvPr>
        </p:nvSpPr>
        <p:spPr>
          <a:xfrm>
            <a:off x="996694" y="1600200"/>
            <a:ext cx="7690105" cy="3915580"/>
          </a:xfrm>
        </p:spPr>
        <p:txBody>
          <a:bodyPr/>
          <a:lstStyle>
            <a:lvl2pPr>
              <a:defRPr>
                <a:solidFill>
                  <a:srgbClr val="026CB6"/>
                </a:solidFill>
              </a:defRPr>
            </a:lvl2pPr>
            <a:lvl3pPr>
              <a:defRPr>
                <a:solidFill>
                  <a:srgbClr val="026CB6"/>
                </a:solidFill>
              </a:defRPr>
            </a:lvl3pPr>
            <a:lvl4pPr>
              <a:defRPr>
                <a:solidFill>
                  <a:srgbClr val="026CB6"/>
                </a:solidFill>
              </a:defRPr>
            </a:lvl4pPr>
          </a:lstStyle>
          <a:p>
            <a:pPr lvl="0"/>
            <a:r>
              <a:rPr lang="en-US" dirty="0" smtClean="0"/>
              <a:t>Click to edit subhead</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33269575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 text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006758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botto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12" name="Picture Placeholder 8"/>
          <p:cNvSpPr>
            <a:spLocks noGrp="1"/>
          </p:cNvSpPr>
          <p:nvPr>
            <p:ph type="pic" sz="quarter" idx="13"/>
          </p:nvPr>
        </p:nvSpPr>
        <p:spPr>
          <a:xfrm>
            <a:off x="990600" y="1600200"/>
            <a:ext cx="7238999" cy="3900714"/>
          </a:xfrm>
          <a:solidFill>
            <a:srgbClr val="FFFFFF"/>
          </a:solidFill>
        </p:spPr>
        <p:txBody>
          <a:bodyPr>
            <a:normAutofit/>
          </a:bodyPr>
          <a:lstStyle>
            <a:lvl1pPr>
              <a:defRPr sz="3200">
                <a:solidFill>
                  <a:srgbClr val="026CB6"/>
                </a:solidFill>
                <a:latin typeface="Arial" panose="020B0604020202020204" pitchFamily="34" charset="0"/>
                <a:cs typeface="Arial" panose="020B0604020202020204" pitchFamily="34" charset="0"/>
              </a:defRPr>
            </a:lvl1pPr>
          </a:lstStyle>
          <a:p>
            <a:pPr lvl="0"/>
            <a:endParaRPr lang="en-US" noProof="0" dirty="0"/>
          </a:p>
        </p:txBody>
      </p:sp>
    </p:spTree>
    <p:extLst>
      <p:ext uri="{BB962C8B-B14F-4D97-AF65-F5344CB8AC3E}">
        <p14:creationId xmlns:p14="http://schemas.microsoft.com/office/powerpoint/2010/main" val="37557918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hart Placeholder 5"/>
          <p:cNvSpPr>
            <a:spLocks noGrp="1"/>
          </p:cNvSpPr>
          <p:nvPr>
            <p:ph type="chart" sz="quarter" idx="10"/>
          </p:nvPr>
        </p:nvSpPr>
        <p:spPr>
          <a:xfrm>
            <a:off x="996696" y="1600200"/>
            <a:ext cx="7232904" cy="3962400"/>
          </a:xfrm>
        </p:spPr>
        <p:txBody>
          <a:bodyPr/>
          <a:lstStyle/>
          <a:p>
            <a:endParaRPr lang="en-US" dirty="0"/>
          </a:p>
        </p:txBody>
      </p:sp>
    </p:spTree>
    <p:extLst>
      <p:ext uri="{BB962C8B-B14F-4D97-AF65-F5344CB8AC3E}">
        <p14:creationId xmlns:p14="http://schemas.microsoft.com/office/powerpoint/2010/main" val="4236210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F9D78BB-72A1-4D9A-81A0-444323277666}" type="datetimeFigureOut">
              <a:rPr lang="en-US"/>
              <a:pPr>
                <a:defRPr/>
              </a:pPr>
              <a:t>4/30/2018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B603E85-78AF-445E-8D82-7AF42D5C53BE}" type="slidenum">
              <a:rPr lang="en-US" altLang="en-US"/>
              <a:pPr/>
              <a:t>‹#›</a:t>
            </a:fld>
            <a:endParaRPr lang="en-US" altLang="en-US"/>
          </a:p>
        </p:txBody>
      </p:sp>
    </p:spTree>
    <p:extLst>
      <p:ext uri="{BB962C8B-B14F-4D97-AF65-F5344CB8AC3E}">
        <p14:creationId xmlns:p14="http://schemas.microsoft.com/office/powerpoint/2010/main" val="335924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Thank You P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330" y="3803469"/>
            <a:ext cx="8229600" cy="749808"/>
          </a:xfrm>
        </p:spPr>
        <p:txBody>
          <a:bodyPr>
            <a:normAutofit/>
          </a:bodyPr>
          <a:lstStyle>
            <a:lvl1pPr algn="ctr">
              <a:defRPr sz="3200" baseline="0">
                <a:solidFill>
                  <a:srgbClr val="026CB6"/>
                </a:solidFill>
              </a:defRPr>
            </a:lvl1pPr>
          </a:lstStyle>
          <a:p>
            <a:r>
              <a:rPr lang="en-US" dirty="0" smtClean="0"/>
              <a:t>Click to edit Master title style</a:t>
            </a:r>
            <a:endParaRPr lang="en-US" dirty="0"/>
          </a:p>
        </p:txBody>
      </p:sp>
      <p:sp>
        <p:nvSpPr>
          <p:cNvPr id="4" name="Text Placeholder 5"/>
          <p:cNvSpPr>
            <a:spLocks noGrp="1"/>
          </p:cNvSpPr>
          <p:nvPr>
            <p:ph type="body" sz="quarter" idx="10" hasCustomPrompt="1"/>
          </p:nvPr>
        </p:nvSpPr>
        <p:spPr>
          <a:xfrm>
            <a:off x="438330" y="4874385"/>
            <a:ext cx="8229600" cy="307215"/>
          </a:xfrm>
        </p:spPr>
        <p:txBody>
          <a:bodyPr/>
          <a:lstStyle>
            <a:lvl1pPr marL="0" indent="0" algn="ctr">
              <a:buNone/>
              <a:defRPr sz="1800" baseline="0">
                <a:solidFill>
                  <a:srgbClr val="026CB6"/>
                </a:solidFill>
              </a:defRPr>
            </a:lvl1pPr>
            <a:lvl3pPr>
              <a:defRPr>
                <a:solidFill>
                  <a:srgbClr val="000000"/>
                </a:solidFill>
              </a:defRPr>
            </a:lvl3pPr>
            <a:lvl4pPr marL="274320" indent="0">
              <a:buNone/>
              <a:defRPr/>
            </a:lvl4pPr>
          </a:lstStyle>
          <a:p>
            <a:pPr lvl="0"/>
            <a:r>
              <a:rPr lang="en-US" dirty="0" smtClean="0"/>
              <a:t>Click to edit subhead</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9591" y="1572172"/>
            <a:ext cx="1918179" cy="1804067"/>
          </a:xfrm>
          <a:prstGeom prst="rect">
            <a:avLst/>
          </a:prstGeom>
        </p:spPr>
      </p:pic>
    </p:spTree>
    <p:extLst>
      <p:ext uri="{BB962C8B-B14F-4D97-AF65-F5344CB8AC3E}">
        <p14:creationId xmlns:p14="http://schemas.microsoft.com/office/powerpoint/2010/main" val="2005637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D8D85-8703-467E-B3F7-8B41FCD8413B}" type="datetimeFigureOut">
              <a:rPr lang="en-US" smtClean="0"/>
              <a:t>4/30/2018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4DFB41-5A61-4976-9723-E4444E434B91}" type="slidenum">
              <a:rPr lang="en-US" smtClean="0"/>
              <a:t>‹#›</a:t>
            </a:fld>
            <a:endParaRPr lang="en-US"/>
          </a:p>
        </p:txBody>
      </p:sp>
    </p:spTree>
    <p:extLst>
      <p:ext uri="{BB962C8B-B14F-4D97-AF65-F5344CB8AC3E}">
        <p14:creationId xmlns:p14="http://schemas.microsoft.com/office/powerpoint/2010/main" val="2729216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Content Placeholder 5"/>
          <p:cNvSpPr>
            <a:spLocks noGrp="1"/>
          </p:cNvSpPr>
          <p:nvPr>
            <p:ph sz="quarter" idx="12"/>
          </p:nvPr>
        </p:nvSpPr>
        <p:spPr>
          <a:xfrm>
            <a:off x="777875" y="1470025"/>
            <a:ext cx="7672388" cy="43894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8"/>
          <p:cNvSpPr>
            <a:spLocks noGrp="1" noChangeArrowheads="1"/>
          </p:cNvSpPr>
          <p:nvPr>
            <p:ph type="ftr" sz="quarter" idx="13"/>
          </p:nvPr>
        </p:nvSpPr>
        <p:spPr>
          <a:ln/>
        </p:spPr>
        <p:txBody>
          <a:bodyPr/>
          <a:lstStyle>
            <a:lvl1pPr>
              <a:defRPr/>
            </a:lvl1pPr>
          </a:lstStyle>
          <a:p>
            <a:pPr>
              <a:defRPr/>
            </a:pPr>
            <a:r>
              <a:rPr lang="en-US" altLang="fr-FR"/>
              <a:t>NAME OF PRESENTATION</a:t>
            </a:r>
          </a:p>
        </p:txBody>
      </p:sp>
      <p:sp>
        <p:nvSpPr>
          <p:cNvPr id="5" name="Rectangle 40"/>
          <p:cNvSpPr>
            <a:spLocks noGrp="1" noChangeArrowheads="1"/>
          </p:cNvSpPr>
          <p:nvPr>
            <p:ph type="sldNum" sz="quarter" idx="14"/>
          </p:nvPr>
        </p:nvSpPr>
        <p:spPr>
          <a:ln/>
        </p:spPr>
        <p:txBody>
          <a:bodyPr/>
          <a:lstStyle>
            <a:lvl1pPr>
              <a:defRPr/>
            </a:lvl1pPr>
          </a:lstStyle>
          <a:p>
            <a:pPr>
              <a:defRPr/>
            </a:pPr>
            <a:r>
              <a:rPr lang="en-US" altLang="fr-FR"/>
              <a:t>|</a:t>
            </a:r>
            <a:r>
              <a:rPr lang="en-US" altLang="fr-FR" sz="900" baseline="16000"/>
              <a:t>        </a:t>
            </a:r>
            <a:fld id="{F38CFFB1-EE7B-44A3-890C-06842F739359}" type="slidenum">
              <a:rPr lang="en-US" altLang="fr-FR"/>
              <a:pPr>
                <a:defRPr/>
              </a:pPr>
              <a:t>‹#›</a:t>
            </a:fld>
            <a:endParaRPr lang="en-US" altLang="fr-FR"/>
          </a:p>
        </p:txBody>
      </p:sp>
    </p:spTree>
    <p:extLst>
      <p:ext uri="{BB962C8B-B14F-4D97-AF65-F5344CB8AC3E}">
        <p14:creationId xmlns:p14="http://schemas.microsoft.com/office/powerpoint/2010/main" val="6309190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4561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fld id="{6496C706-8987-46E2-A5A6-36BAC4C29805}" type="datetimeFigureOut">
              <a:rPr lang="en-US" smtClean="0"/>
              <a:pPr>
                <a:defRPr/>
              </a:pPr>
              <a:t>4/30/2018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rgbClr val="026CB6"/>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026CB6"/>
                </a:solidFill>
                <a:latin typeface="Arial" panose="020B0604020202020204" pitchFamily="34" charset="0"/>
                <a:cs typeface="Arial" panose="020B0604020202020204" pitchFamily="34" charset="0"/>
              </a:defRPr>
            </a:lvl1pPr>
          </a:lstStyle>
          <a:p>
            <a:fld id="{BE99B775-CBA8-440D-A98C-0EDA44A3E0A2}"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5" r:id="rId4"/>
    <p:sldLayoutId id="2147483663" r:id="rId5"/>
    <p:sldLayoutId id="2147483664" r:id="rId6"/>
    <p:sldLayoutId id="2147483650" r:id="rId7"/>
    <p:sldLayoutId id="2147483662" r:id="rId8"/>
    <p:sldLayoutId id="2147483666" r:id="rId9"/>
    <p:sldLayoutId id="2147483667" r:id="rId10"/>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26CB6"/>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26CB6"/>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26CB6"/>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26CB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3.w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24.wmf"/><Relationship Id="rId5" Type="http://schemas.openxmlformats.org/officeDocument/2006/relationships/package" Target="../embeddings/Microsoft_Word_Document2.docx"/><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25.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Microsoft_Word_97_-_2003_Document1.doc"/><Relationship Id="rId5" Type="http://schemas.openxmlformats.org/officeDocument/2006/relationships/oleObject" Target="../embeddings/oleObject3.bin"/><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noAutofit/>
          </a:bodyPr>
          <a:lstStyle/>
          <a:p>
            <a:r>
              <a:rPr lang="en-US" sz="4000" b="1" kern="1200" dirty="0" smtClean="0">
                <a:solidFill>
                  <a:schemeClr val="bg1"/>
                </a:solidFill>
                <a:effectLst/>
              </a:rPr>
              <a:t>Change Management and Control: Lessons From a Consent Decree</a:t>
            </a:r>
            <a:endParaRPr lang="en-US" altLang="en-US" sz="4000" dirty="0" smtClean="0"/>
          </a:p>
        </p:txBody>
      </p:sp>
      <p:sp>
        <p:nvSpPr>
          <p:cNvPr id="3" name="Subtitle 2"/>
          <p:cNvSpPr>
            <a:spLocks noGrp="1"/>
          </p:cNvSpPr>
          <p:nvPr>
            <p:ph type="subTitle" idx="1"/>
          </p:nvPr>
        </p:nvSpPr>
        <p:spPr/>
        <p:txBody>
          <a:bodyPr>
            <a:noAutofit/>
          </a:bodyPr>
          <a:lstStyle/>
          <a:p>
            <a:r>
              <a:rPr lang="en-US" sz="2400" dirty="0" smtClean="0"/>
              <a:t>Jeremiah B Genest– Sanofi</a:t>
            </a:r>
          </a:p>
        </p:txBody>
      </p:sp>
      <p:sp>
        <p:nvSpPr>
          <p:cNvPr id="6" name="Text Placeholder 5"/>
          <p:cNvSpPr>
            <a:spLocks noGrp="1"/>
          </p:cNvSpPr>
          <p:nvPr>
            <p:ph type="body" sz="quarter" idx="11"/>
          </p:nvPr>
        </p:nvSpPr>
        <p:spPr/>
        <p:txBody>
          <a:bodyPr>
            <a:normAutofit lnSpcReduction="10000"/>
          </a:bodyPr>
          <a:lstStyle/>
          <a:p>
            <a:pPr marL="0" indent="0">
              <a:buNone/>
            </a:pPr>
            <a:r>
              <a:rPr lang="en-US" dirty="0" smtClean="0"/>
              <a:t>ASQ World Conference – </a:t>
            </a:r>
            <a:r>
              <a:rPr lang="en-US" altLang="en-US" dirty="0" smtClean="0">
                <a:ea typeface="ＭＳ Ｐゴシック" panose="020B0600070205080204" pitchFamily="34" charset="-128"/>
              </a:rPr>
              <a:t>Session W11 </a:t>
            </a:r>
            <a:r>
              <a:rPr lang="en-US" altLang="en-US" dirty="0">
                <a:ea typeface="ＭＳ Ｐゴシック" panose="020B0600070205080204" pitchFamily="34" charset="-128"/>
              </a:rPr>
              <a:t>– May </a:t>
            </a:r>
            <a:r>
              <a:rPr lang="en-US" altLang="en-US" dirty="0" smtClean="0">
                <a:ea typeface="ＭＳ Ｐゴシック" panose="020B0600070205080204" pitchFamily="34" charset="-128"/>
              </a:rPr>
              <a:t>2, 2017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133600"/>
            <a:ext cx="6553200" cy="2000548"/>
          </a:xfrm>
          <a:prstGeom prst="rect">
            <a:avLst/>
          </a:prstGeom>
          <a:noFill/>
        </p:spPr>
        <p:txBody>
          <a:bodyPr wrap="square" rtlCol="0">
            <a:spAutoFit/>
          </a:bodyPr>
          <a:lstStyle/>
          <a:p>
            <a:r>
              <a:rPr lang="en-US" sz="2400" dirty="0"/>
              <a:t>The views and opinions expressed in the following PowerPoint slides are those of the individual presenter </a:t>
            </a:r>
            <a:r>
              <a:rPr lang="en-US" sz="2800" dirty="0"/>
              <a:t>and</a:t>
            </a:r>
            <a:r>
              <a:rPr lang="en-US" sz="2400" dirty="0"/>
              <a:t> should not be attributed to any company with which the presenter is now or has been employed or affiliated.</a:t>
            </a:r>
          </a:p>
        </p:txBody>
      </p:sp>
    </p:spTree>
    <p:extLst>
      <p:ext uri="{BB962C8B-B14F-4D97-AF65-F5344CB8AC3E}">
        <p14:creationId xmlns:p14="http://schemas.microsoft.com/office/powerpoint/2010/main" val="223536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t>Learning Objectives</a:t>
            </a:r>
            <a:endParaRPr lang="en-US" sz="4000" dirty="0"/>
          </a:p>
        </p:txBody>
      </p:sp>
      <p:sp>
        <p:nvSpPr>
          <p:cNvPr id="5" name="Text Placeholder 4"/>
          <p:cNvSpPr>
            <a:spLocks noGrp="1"/>
          </p:cNvSpPr>
          <p:nvPr>
            <p:ph type="body" sz="quarter" idx="10"/>
          </p:nvPr>
        </p:nvSpPr>
        <p:spPr/>
        <p:txBody>
          <a:bodyPr/>
          <a:lstStyle/>
          <a:p>
            <a:pPr marL="0" indent="0">
              <a:buNone/>
            </a:pPr>
            <a:r>
              <a:rPr lang="en-US" sz="2400" dirty="0"/>
              <a:t>In this session you will:</a:t>
            </a:r>
          </a:p>
          <a:p>
            <a:pPr marL="914400" lvl="1" indent="-457200">
              <a:buFont typeface="+mj-lt"/>
              <a:buAutoNum type="arabicPeriod"/>
            </a:pPr>
            <a:r>
              <a:rPr lang="en-US" sz="2000" dirty="0"/>
              <a:t>Evaluate lessons learned from a consent decree and building a robust pharmaceutical quality system for your </a:t>
            </a:r>
            <a:r>
              <a:rPr lang="en-US" sz="2000" dirty="0" smtClean="0"/>
              <a:t>use</a:t>
            </a:r>
            <a:endParaRPr lang="en-US" sz="2000" dirty="0"/>
          </a:p>
          <a:p>
            <a:pPr marL="914400" lvl="1" indent="-457200">
              <a:buFont typeface="+mj-lt"/>
              <a:buAutoNum type="arabicPeriod"/>
            </a:pPr>
            <a:r>
              <a:rPr lang="en-US" sz="2000" dirty="0"/>
              <a:t>Explain how the pharmaceutical experience can deepen your understanding of ISO 9001:2015, especially risk based </a:t>
            </a:r>
            <a:r>
              <a:rPr lang="en-US" sz="2000" dirty="0" smtClean="0"/>
              <a:t>thinking</a:t>
            </a:r>
            <a:endParaRPr lang="en-US" sz="2000" dirty="0"/>
          </a:p>
          <a:p>
            <a:pPr marL="914400" lvl="1" indent="-457200">
              <a:buFont typeface="+mj-lt"/>
              <a:buAutoNum type="arabicPeriod"/>
            </a:pPr>
            <a:r>
              <a:rPr lang="en-US" sz="2000" dirty="0"/>
              <a:t>Identify how change management fits into a culture of </a:t>
            </a:r>
            <a:r>
              <a:rPr lang="en-US" sz="2000" dirty="0" smtClean="0"/>
              <a:t>quality</a:t>
            </a:r>
            <a:endParaRPr lang="en-US" sz="2000" dirty="0"/>
          </a:p>
          <a:p>
            <a:pPr marL="914400" lvl="1" indent="-457200">
              <a:buFont typeface="+mj-lt"/>
              <a:buAutoNum type="arabicPeriod"/>
            </a:pPr>
            <a:r>
              <a:rPr lang="en-US" sz="2000" dirty="0"/>
              <a:t>Understand how the change management system increases </a:t>
            </a:r>
            <a:r>
              <a:rPr lang="en-US" sz="2000" dirty="0" smtClean="0"/>
              <a:t>compliance</a:t>
            </a:r>
            <a:endParaRPr lang="en-US" sz="2000" dirty="0"/>
          </a:p>
          <a:p>
            <a:pPr marL="914400" lvl="1" indent="-457200">
              <a:buFont typeface="+mj-lt"/>
              <a:buAutoNum type="arabicPeriod"/>
            </a:pPr>
            <a:r>
              <a:rPr lang="en-US" sz="2000" dirty="0"/>
              <a:t>Use a few simple but effective tools for change </a:t>
            </a:r>
            <a:r>
              <a:rPr lang="en-US" sz="2000" dirty="0" smtClean="0"/>
              <a:t>management</a:t>
            </a:r>
            <a:endParaRPr lang="en-US" sz="2000" dirty="0"/>
          </a:p>
        </p:txBody>
      </p:sp>
    </p:spTree>
    <p:extLst>
      <p:ext uri="{BB962C8B-B14F-4D97-AF65-F5344CB8AC3E}">
        <p14:creationId xmlns:p14="http://schemas.microsoft.com/office/powerpoint/2010/main" val="1264806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Comparison of Quality Systems</a:t>
            </a:r>
            <a:endParaRPr lang="en-US" sz="4000" dirty="0"/>
          </a:p>
        </p:txBody>
      </p:sp>
      <p:graphicFrame>
        <p:nvGraphicFramePr>
          <p:cNvPr id="8" name="Table 7"/>
          <p:cNvGraphicFramePr>
            <a:graphicFrameLocks noGrp="1"/>
          </p:cNvGraphicFramePr>
          <p:nvPr>
            <p:extLst>
              <p:ext uri="{D42A27DB-BD31-4B8C-83A1-F6EECF244321}">
                <p14:modId xmlns:p14="http://schemas.microsoft.com/office/powerpoint/2010/main" val="1313040566"/>
              </p:ext>
            </p:extLst>
          </p:nvPr>
        </p:nvGraphicFramePr>
        <p:xfrm>
          <a:off x="457202" y="1549750"/>
          <a:ext cx="8305798" cy="4593230"/>
        </p:xfrm>
        <a:graphic>
          <a:graphicData uri="http://schemas.openxmlformats.org/drawingml/2006/table">
            <a:tbl>
              <a:tblPr firstRow="1" firstCol="1" bandRow="1">
                <a:tableStyleId>{5C22544A-7EE6-4342-B048-85BDC9FD1C3A}</a:tableStyleId>
              </a:tblPr>
              <a:tblGrid>
                <a:gridCol w="4876798"/>
                <a:gridCol w="1143000"/>
                <a:gridCol w="1143000"/>
                <a:gridCol w="1143000"/>
              </a:tblGrid>
              <a:tr h="188582">
                <a:tc>
                  <a:txBody>
                    <a:bodyPr/>
                    <a:lstStyle/>
                    <a:p>
                      <a:pPr>
                        <a:lnSpc>
                          <a:spcPct val="115000"/>
                        </a:lnSpc>
                        <a:spcAft>
                          <a:spcPts val="0"/>
                        </a:spcAft>
                      </a:pPr>
                      <a:r>
                        <a:rPr lang="en-US" sz="1100" dirty="0">
                          <a:effectLst/>
                        </a:rPr>
                        <a:t>Key PQS and Business Feature</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cGMP</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ICH Q10</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ISO 9001</a:t>
                      </a:r>
                      <a:endParaRPr lang="en-US" sz="1000" dirty="0">
                        <a:effectLst/>
                        <a:latin typeface="Calibri"/>
                        <a:ea typeface="Calibri"/>
                        <a:cs typeface="Times New Roman"/>
                      </a:endParaRPr>
                    </a:p>
                  </a:txBody>
                  <a:tcPr marL="61494" marR="61494" marT="0" marB="0"/>
                </a:tc>
              </a:tr>
              <a:tr h="188582">
                <a:tc>
                  <a:txBody>
                    <a:bodyPr/>
                    <a:lstStyle/>
                    <a:p>
                      <a:pPr>
                        <a:lnSpc>
                          <a:spcPct val="115000"/>
                        </a:lnSpc>
                        <a:spcAft>
                          <a:spcPts val="0"/>
                        </a:spcAft>
                      </a:pPr>
                      <a:r>
                        <a:rPr lang="en-US" sz="1100">
                          <a:effectLst/>
                        </a:rPr>
                        <a:t>Change Management</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tr>
              <a:tr h="565745">
                <a:tc>
                  <a:txBody>
                    <a:bodyPr/>
                    <a:lstStyle/>
                    <a:p>
                      <a:pPr>
                        <a:lnSpc>
                          <a:spcPct val="115000"/>
                        </a:lnSpc>
                        <a:spcAft>
                          <a:spcPts val="0"/>
                        </a:spcAft>
                      </a:pPr>
                      <a:r>
                        <a:rPr lang="en-US" sz="1100">
                          <a:effectLst/>
                        </a:rPr>
                        <a:t>System should be effective, </a:t>
                      </a:r>
                      <a:r>
                        <a:rPr lang="en-US" sz="1100" u="sng">
                          <a:effectLst/>
                        </a:rPr>
                        <a:t>ensure continual improvement</a:t>
                      </a:r>
                      <a:r>
                        <a:rPr lang="en-US" sz="1100">
                          <a:effectLst/>
                        </a:rPr>
                        <a:t>, include risk management and</a:t>
                      </a:r>
                      <a:r>
                        <a:rPr lang="en-US" sz="1100" u="sng">
                          <a:effectLst/>
                        </a:rPr>
                        <a:t> </a:t>
                      </a:r>
                      <a:r>
                        <a:rPr lang="en-US" sz="1100">
                          <a:effectLst/>
                        </a:rPr>
                        <a:t>change of product ownership, be evaluated post</a:t>
                      </a:r>
                      <a:r>
                        <a:rPr lang="en-US" sz="1100" u="sng">
                          <a:effectLst/>
                        </a:rPr>
                        <a:t> </a:t>
                      </a:r>
                      <a:r>
                        <a:rPr lang="en-US" sz="1100">
                          <a:effectLst/>
                        </a:rPr>
                        <a:t>implementation.</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188582">
                <a:tc>
                  <a:txBody>
                    <a:bodyPr/>
                    <a:lstStyle/>
                    <a:p>
                      <a:pPr>
                        <a:lnSpc>
                          <a:spcPct val="115000"/>
                        </a:lnSpc>
                        <a:spcAft>
                          <a:spcPts val="0"/>
                        </a:spcAft>
                      </a:pPr>
                      <a:r>
                        <a:rPr lang="en-US" sz="1100" dirty="0">
                          <a:effectLst/>
                        </a:rPr>
                        <a:t>CAPA</a:t>
                      </a:r>
                      <a:endParaRPr lang="en-US" sz="1000" dirty="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tr>
              <a:tr h="377164">
                <a:tc>
                  <a:txBody>
                    <a:bodyPr/>
                    <a:lstStyle/>
                    <a:p>
                      <a:pPr>
                        <a:lnSpc>
                          <a:spcPct val="115000"/>
                        </a:lnSpc>
                        <a:spcAft>
                          <a:spcPts val="0"/>
                        </a:spcAft>
                      </a:pPr>
                      <a:r>
                        <a:rPr lang="en-US" sz="1100" dirty="0">
                          <a:effectLst/>
                        </a:rPr>
                        <a:t>CAPA to be implemented following specified investigations and root cause to be determined.</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188582">
                <a:tc>
                  <a:txBody>
                    <a:bodyPr/>
                    <a:lstStyle/>
                    <a:p>
                      <a:pPr>
                        <a:lnSpc>
                          <a:spcPct val="115000"/>
                        </a:lnSpc>
                        <a:spcAft>
                          <a:spcPts val="0"/>
                        </a:spcAft>
                      </a:pPr>
                      <a:r>
                        <a:rPr lang="en-US" sz="1100">
                          <a:effectLst/>
                        </a:rPr>
                        <a:t>Quality Risk Management </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188582">
                <a:tc>
                  <a:txBody>
                    <a:bodyPr/>
                    <a:lstStyle/>
                    <a:p>
                      <a:pPr>
                        <a:lnSpc>
                          <a:spcPct val="115000"/>
                        </a:lnSpc>
                        <a:spcAft>
                          <a:spcPts val="0"/>
                        </a:spcAft>
                      </a:pPr>
                      <a:r>
                        <a:rPr lang="en-US" sz="1100">
                          <a:effectLst/>
                        </a:rPr>
                        <a:t>Enhanced, Quality by Design Approach</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Optional</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Optional</a:t>
                      </a:r>
                      <a:endParaRPr lang="en-US" sz="1000" dirty="0">
                        <a:effectLst/>
                        <a:latin typeface="Calibri"/>
                        <a:ea typeface="Calibri"/>
                        <a:cs typeface="Times New Roman"/>
                      </a:endParaRPr>
                    </a:p>
                  </a:txBody>
                  <a:tcPr marL="61494" marR="61494" marT="0" marB="0"/>
                </a:tc>
              </a:tr>
              <a:tr h="377164">
                <a:tc>
                  <a:txBody>
                    <a:bodyPr/>
                    <a:lstStyle/>
                    <a:p>
                      <a:pPr>
                        <a:lnSpc>
                          <a:spcPct val="115000"/>
                        </a:lnSpc>
                        <a:spcAft>
                          <a:spcPts val="0"/>
                        </a:spcAft>
                      </a:pPr>
                      <a:r>
                        <a:rPr lang="en-US" sz="1100">
                          <a:effectLst/>
                        </a:rPr>
                        <a:t>Process Performance and Product Quality Monitoring System</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tr>
              <a:tr h="565745">
                <a:tc>
                  <a:txBody>
                    <a:bodyPr/>
                    <a:lstStyle/>
                    <a:p>
                      <a:pPr>
                        <a:lnSpc>
                          <a:spcPct val="115000"/>
                        </a:lnSpc>
                        <a:spcAft>
                          <a:spcPts val="0"/>
                        </a:spcAft>
                      </a:pPr>
                      <a:r>
                        <a:rPr lang="en-US" sz="1100" dirty="0">
                          <a:effectLst/>
                        </a:rPr>
                        <a:t>Establish control strategy to facilitate timely feedback/feed forward, measure, analyze, identify sources of variation, and drive continual improvement.</a:t>
                      </a:r>
                      <a:endParaRPr lang="en-US" sz="1000" dirty="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ICH Q8</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dirty="0">
                          <a:effectLst/>
                        </a:rPr>
                        <a:t>Product Realization</a:t>
                      </a:r>
                      <a:endParaRPr lang="en-US" sz="1000" dirty="0">
                        <a:effectLst/>
                        <a:latin typeface="Calibri"/>
                        <a:ea typeface="Calibri"/>
                        <a:cs typeface="Times New Roman"/>
                      </a:endParaRPr>
                    </a:p>
                  </a:txBody>
                  <a:tcPr marL="61494" marR="61494" marT="0" marB="0"/>
                </a:tc>
              </a:tr>
              <a:tr h="188582">
                <a:tc>
                  <a:txBody>
                    <a:bodyPr/>
                    <a:lstStyle/>
                    <a:p>
                      <a:pPr>
                        <a:lnSpc>
                          <a:spcPct val="115000"/>
                        </a:lnSpc>
                        <a:spcAft>
                          <a:spcPts val="0"/>
                        </a:spcAft>
                      </a:pPr>
                      <a:r>
                        <a:rPr lang="en-US" sz="1100">
                          <a:effectLst/>
                        </a:rPr>
                        <a:t>Business Process Performance</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188582">
                <a:tc>
                  <a:txBody>
                    <a:bodyPr/>
                    <a:lstStyle/>
                    <a:p>
                      <a:pPr>
                        <a:lnSpc>
                          <a:spcPct val="115000"/>
                        </a:lnSpc>
                        <a:spcAft>
                          <a:spcPts val="0"/>
                        </a:spcAft>
                      </a:pPr>
                      <a:r>
                        <a:rPr lang="en-US" sz="1100">
                          <a:effectLst/>
                        </a:rPr>
                        <a:t>Knowledge Management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188582">
                <a:tc>
                  <a:txBody>
                    <a:bodyPr/>
                    <a:lstStyle/>
                    <a:p>
                      <a:pPr>
                        <a:lnSpc>
                          <a:spcPct val="115000"/>
                        </a:lnSpc>
                        <a:spcAft>
                          <a:spcPts val="0"/>
                        </a:spcAft>
                      </a:pPr>
                      <a:r>
                        <a:rPr lang="en-US" sz="1100">
                          <a:effectLst/>
                        </a:rPr>
                        <a:t>Senior Management Responsibilities</a:t>
                      </a:r>
                      <a:endParaRPr lang="en-US" sz="1000">
                        <a:effectLst/>
                        <a:latin typeface="Calibri"/>
                        <a:ea typeface="Calibri"/>
                        <a:cs typeface="Times New Roman"/>
                      </a:endParaRPr>
                    </a:p>
                  </a:txBody>
                  <a:tcPr marL="61494" marR="61494" marT="0" marB="0"/>
                </a:tc>
                <a:tc gridSpan="3">
                  <a:txBody>
                    <a:bodyPr/>
                    <a:lstStyle/>
                    <a:p>
                      <a:pPr algn="ctr">
                        <a:lnSpc>
                          <a:spcPct val="115000"/>
                        </a:lnSpc>
                        <a:spcAft>
                          <a:spcPts val="0"/>
                        </a:spcAft>
                      </a:pPr>
                      <a:r>
                        <a:rPr lang="en-US" sz="1100" dirty="0">
                          <a:effectLst/>
                        </a:rPr>
                        <a:t> </a:t>
                      </a:r>
                      <a:endParaRPr lang="en-US" sz="1000" dirty="0">
                        <a:effectLst/>
                        <a:latin typeface="Calibri"/>
                        <a:ea typeface="Calibri"/>
                        <a:cs typeface="Times New Roman"/>
                      </a:endParaRPr>
                    </a:p>
                  </a:txBody>
                  <a:tcPr marL="61494" marR="61494" marT="0" marB="0"/>
                </a:tc>
                <a:tc hMerge="1">
                  <a:txBody>
                    <a:bodyPr/>
                    <a:lstStyle/>
                    <a:p>
                      <a:endParaRPr lang="en-US"/>
                    </a:p>
                  </a:txBody>
                  <a:tcPr/>
                </a:tc>
                <a:tc hMerge="1">
                  <a:txBody>
                    <a:bodyPr/>
                    <a:lstStyle/>
                    <a:p>
                      <a:endParaRPr lang="en-US"/>
                    </a:p>
                  </a:txBody>
                  <a:tcPr/>
                </a:tc>
              </a:tr>
              <a:tr h="565745">
                <a:tc>
                  <a:txBody>
                    <a:bodyPr/>
                    <a:lstStyle/>
                    <a:p>
                      <a:pPr>
                        <a:lnSpc>
                          <a:spcPct val="115000"/>
                        </a:lnSpc>
                        <a:spcAft>
                          <a:spcPts val="0"/>
                        </a:spcAft>
                      </a:pPr>
                      <a:r>
                        <a:rPr lang="en-US" sz="1100" u="sng">
                          <a:effectLst/>
                        </a:rPr>
                        <a:t>Accountability for PQS</a:t>
                      </a:r>
                      <a:r>
                        <a:rPr lang="en-US" sz="1100">
                          <a:effectLst/>
                        </a:rPr>
                        <a:t> including governance</a:t>
                      </a:r>
                      <a:endParaRPr lang="en-US" sz="1000">
                        <a:effectLst/>
                      </a:endParaRPr>
                    </a:p>
                    <a:p>
                      <a:pPr>
                        <a:lnSpc>
                          <a:spcPct val="115000"/>
                        </a:lnSpc>
                        <a:spcAft>
                          <a:spcPts val="0"/>
                        </a:spcAft>
                      </a:pPr>
                      <a:r>
                        <a:rPr lang="en-US" sz="1100">
                          <a:effectLst/>
                        </a:rPr>
                        <a:t>and reviews, establish Quality Policy and Quality</a:t>
                      </a:r>
                      <a:endParaRPr lang="en-US" sz="1000">
                        <a:effectLst/>
                      </a:endParaRPr>
                    </a:p>
                    <a:p>
                      <a:pPr>
                        <a:lnSpc>
                          <a:spcPct val="115000"/>
                        </a:lnSpc>
                        <a:spcAft>
                          <a:spcPts val="0"/>
                        </a:spcAft>
                      </a:pPr>
                      <a:r>
                        <a:rPr lang="en-US" sz="1100">
                          <a:effectLst/>
                        </a:rPr>
                        <a:t>Objectives.</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r>
                        <a:rPr lang="en-US" sz="1100">
                          <a:effectLst/>
                        </a:rPr>
                        <a:t>-</a:t>
                      </a:r>
                      <a:endParaRPr lang="en-US" sz="1000">
                        <a:effectLst/>
                        <a:latin typeface="Calibri"/>
                        <a:ea typeface="Calibri"/>
                        <a:cs typeface="Times New Roman"/>
                      </a:endParaRPr>
                    </a:p>
                  </a:txBody>
                  <a:tcPr marL="61494" marR="61494" marT="0" marB="0"/>
                </a:tc>
                <a:tc>
                  <a:txBody>
                    <a:bodyPr/>
                    <a:lstStyle/>
                    <a:p>
                      <a:pPr algn="ctr">
                        <a:lnSpc>
                          <a:spcPct val="115000"/>
                        </a:lnSpc>
                        <a:spcAft>
                          <a:spcPts val="0"/>
                        </a:spcAft>
                      </a:pPr>
                      <a:endParaRPr lang="en-US" sz="1100">
                        <a:effectLst/>
                        <a:latin typeface="Times New Roman"/>
                        <a:ea typeface="Calibri"/>
                        <a:cs typeface="Times New Roman"/>
                      </a:endParaRPr>
                    </a:p>
                  </a:txBody>
                  <a:tcPr marL="61494" marR="61494" marT="0" marB="0"/>
                </a:tc>
                <a:tc>
                  <a:txBody>
                    <a:bodyPr/>
                    <a:lstStyle/>
                    <a:p>
                      <a:pPr algn="ctr">
                        <a:lnSpc>
                          <a:spcPct val="115000"/>
                        </a:lnSpc>
                        <a:spcAft>
                          <a:spcPts val="0"/>
                        </a:spcAft>
                      </a:pPr>
                      <a:endParaRPr lang="en-US" sz="1100" dirty="0">
                        <a:effectLst/>
                        <a:latin typeface="Times New Roman"/>
                        <a:ea typeface="Calibri"/>
                        <a:cs typeface="Times New Roman"/>
                      </a:endParaRPr>
                    </a:p>
                  </a:txBody>
                  <a:tcPr marL="61494" marR="61494" marT="0" marB="0"/>
                </a:tc>
              </a:tr>
              <a:tr h="565745">
                <a:tc gridSpan="4">
                  <a:txBody>
                    <a:bodyPr/>
                    <a:lstStyle/>
                    <a:p>
                      <a:pPr marL="342900" lvl="0" indent="-342900">
                        <a:lnSpc>
                          <a:spcPct val="115000"/>
                        </a:lnSpc>
                        <a:spcAft>
                          <a:spcPts val="0"/>
                        </a:spcAft>
                        <a:buFont typeface="+mj-lt"/>
                        <a:buAutoNum type="arabicPeriod"/>
                      </a:pPr>
                      <a:r>
                        <a:rPr lang="en-US" sz="1100" dirty="0" smtClean="0">
                          <a:solidFill>
                            <a:schemeClr val="tx1"/>
                          </a:solidFill>
                          <a:effectLst/>
                        </a:rPr>
                        <a:t>√ indicates requirements covered in the respective PQS</a:t>
                      </a:r>
                      <a:endParaRPr lang="en-US" sz="1000" dirty="0" smtClean="0">
                        <a:solidFill>
                          <a:schemeClr val="tx1"/>
                        </a:solidFill>
                        <a:effectLst/>
                      </a:endParaRPr>
                    </a:p>
                    <a:p>
                      <a:pPr marL="342900" lvl="0" indent="-342900">
                        <a:lnSpc>
                          <a:spcPct val="115000"/>
                        </a:lnSpc>
                        <a:spcAft>
                          <a:spcPts val="0"/>
                        </a:spcAft>
                        <a:buFont typeface="+mj-lt"/>
                        <a:buAutoNum type="arabicPeriod"/>
                      </a:pPr>
                      <a:r>
                        <a:rPr lang="en-US" sz="1100" dirty="0" smtClean="0">
                          <a:solidFill>
                            <a:schemeClr val="tx1"/>
                          </a:solidFill>
                          <a:effectLst/>
                        </a:rPr>
                        <a:t>Underlined </a:t>
                      </a:r>
                      <a:r>
                        <a:rPr lang="en-US" sz="1100" dirty="0">
                          <a:solidFill>
                            <a:schemeClr val="tx1"/>
                          </a:solidFill>
                          <a:effectLst/>
                        </a:rPr>
                        <a:t>text emphasizes specific requirements. </a:t>
                      </a:r>
                      <a:endParaRPr lang="en-US" sz="1000" dirty="0">
                        <a:solidFill>
                          <a:schemeClr val="tx1"/>
                        </a:solidFill>
                        <a:effectLst/>
                        <a:latin typeface="Calibri"/>
                        <a:ea typeface="Calibri"/>
                        <a:cs typeface="Times New Roman"/>
                      </a:endParaRPr>
                    </a:p>
                  </a:txBody>
                  <a:tcPr marL="61494" marR="61494" marT="0" marB="0">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pic>
        <p:nvPicPr>
          <p:cNvPr id="1076" name="Picture 1"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514" y="4543425"/>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5"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7419" y="45720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6"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43434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8"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3016022"/>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9" name="Picture 9"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1663" y="2991076"/>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10"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8150" y="2746374"/>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1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3334" y="3000375"/>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14"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9070" y="2733901"/>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5" name="Picture 11"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856" y="2743200"/>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12"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2111829"/>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2"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1663" y="2111828"/>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0317" y="5162549"/>
            <a:ext cx="2667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3" descr="Check_mark_23x20_02.sv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7410" y="5162549"/>
            <a:ext cx="266700" cy="257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33206" y="6172200"/>
            <a:ext cx="2304008" cy="381000"/>
          </a:xfrm>
          <a:prstGeom prst="rect">
            <a:avLst/>
          </a:prstGeom>
          <a:noFill/>
        </p:spPr>
        <p:txBody>
          <a:bodyPr wrap="square" rtlCol="0">
            <a:spAutoFit/>
          </a:bodyPr>
          <a:lstStyle/>
          <a:p>
            <a:r>
              <a:rPr lang="en-US" dirty="0" smtClean="0"/>
              <a:t>Learning Objective 2</a:t>
            </a:r>
            <a:endParaRPr lang="en-US" dirty="0"/>
          </a:p>
        </p:txBody>
      </p:sp>
    </p:spTree>
    <p:extLst>
      <p:ext uri="{BB962C8B-B14F-4D97-AF65-F5344CB8AC3E}">
        <p14:creationId xmlns:p14="http://schemas.microsoft.com/office/powerpoint/2010/main" val="28834307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10"/>
            <a:ext cx="8229600" cy="744990"/>
          </a:xfrm>
        </p:spPr>
        <p:txBody>
          <a:bodyPr/>
          <a:lstStyle/>
          <a:p>
            <a:r>
              <a:rPr lang="en-US" sz="4000" dirty="0" smtClean="0"/>
              <a:t>The Consent Decree - Background</a:t>
            </a:r>
            <a:endParaRPr lang="en-US" sz="4000" dirty="0"/>
          </a:p>
        </p:txBody>
      </p:sp>
      <p:sp>
        <p:nvSpPr>
          <p:cNvPr id="5" name="TextBox 19"/>
          <p:cNvSpPr txBox="1">
            <a:spLocks noChangeArrowheads="1"/>
          </p:cNvSpPr>
          <p:nvPr/>
        </p:nvSpPr>
        <p:spPr bwMode="auto">
          <a:xfrm>
            <a:off x="3929063" y="3908425"/>
            <a:ext cx="22844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Jun &amp; Jul </a:t>
            </a:r>
            <a:r>
              <a:rPr lang="en-US" sz="1600" b="1" dirty="0" smtClean="0">
                <a:solidFill>
                  <a:srgbClr val="12ABE3"/>
                </a:solidFill>
                <a:latin typeface="+mj-lt"/>
                <a:cs typeface="Arial" pitchFamily="34" charset="0"/>
              </a:rPr>
              <a:t> </a:t>
            </a:r>
            <a:r>
              <a:rPr lang="en-US" sz="1050" dirty="0">
                <a:solidFill>
                  <a:srgbClr val="66676A"/>
                </a:solidFill>
                <a:latin typeface="+mj-lt"/>
                <a:cs typeface="Arial" pitchFamily="34" charset="0"/>
              </a:rPr>
              <a:t>S</a:t>
            </a:r>
            <a:r>
              <a:rPr lang="en-US" sz="1050" dirty="0" smtClean="0">
                <a:solidFill>
                  <a:srgbClr val="66676A"/>
                </a:solidFill>
                <a:latin typeface="+mj-lt"/>
                <a:cs typeface="Arial" pitchFamily="34" charset="0"/>
              </a:rPr>
              <a:t>hutdown </a:t>
            </a:r>
            <a:endParaRPr lang="en-US" sz="1050" dirty="0">
              <a:solidFill>
                <a:srgbClr val="66676A"/>
              </a:solidFill>
              <a:latin typeface="+mj-lt"/>
              <a:cs typeface="Arial" pitchFamily="34" charset="0"/>
            </a:endParaRPr>
          </a:p>
          <a:p>
            <a:pPr>
              <a:defRPr/>
            </a:pPr>
            <a:r>
              <a:rPr lang="en-US" sz="1050" dirty="0">
                <a:solidFill>
                  <a:srgbClr val="66676A"/>
                </a:solidFill>
                <a:latin typeface="+mj-lt"/>
                <a:cs typeface="Arial" pitchFamily="34" charset="0"/>
              </a:rPr>
              <a:t>to ensure eradication of </a:t>
            </a:r>
          </a:p>
          <a:p>
            <a:pPr>
              <a:defRPr/>
            </a:pPr>
            <a:r>
              <a:rPr lang="en-US" sz="1050" dirty="0">
                <a:solidFill>
                  <a:srgbClr val="66676A"/>
                </a:solidFill>
                <a:latin typeface="+mj-lt"/>
                <a:cs typeface="Arial" pitchFamily="34" charset="0"/>
              </a:rPr>
              <a:t>viral </a:t>
            </a:r>
            <a:r>
              <a:rPr lang="en-US" sz="1050" dirty="0" smtClean="0">
                <a:solidFill>
                  <a:srgbClr val="66676A"/>
                </a:solidFill>
                <a:latin typeface="+mj-lt"/>
                <a:cs typeface="Arial" pitchFamily="34" charset="0"/>
              </a:rPr>
              <a:t>contaminant and re-start of bioreactors</a:t>
            </a:r>
            <a:endParaRPr lang="en-US" sz="1050" dirty="0">
              <a:solidFill>
                <a:srgbClr val="66676A"/>
              </a:solidFill>
              <a:latin typeface="+mj-lt"/>
              <a:cs typeface="Arial" pitchFamily="34" charset="0"/>
            </a:endParaRPr>
          </a:p>
        </p:txBody>
      </p:sp>
      <p:sp>
        <p:nvSpPr>
          <p:cNvPr id="6" name="TextBox 20"/>
          <p:cNvSpPr txBox="1">
            <a:spLocks noChangeArrowheads="1"/>
          </p:cNvSpPr>
          <p:nvPr/>
        </p:nvSpPr>
        <p:spPr bwMode="auto">
          <a:xfrm>
            <a:off x="1158875" y="3908425"/>
            <a:ext cx="311467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smtClean="0">
                <a:solidFill>
                  <a:srgbClr val="12ABE3"/>
                </a:solidFill>
                <a:latin typeface="+mj-lt"/>
                <a:cs typeface="Arial" pitchFamily="34" charset="0"/>
              </a:rPr>
              <a:t>Feb </a:t>
            </a:r>
            <a:r>
              <a:rPr lang="en-US" sz="1050" dirty="0" smtClean="0">
                <a:solidFill>
                  <a:srgbClr val="66676A"/>
                </a:solidFill>
                <a:latin typeface="+mj-lt"/>
                <a:cs typeface="Arial" pitchFamily="34" charset="0"/>
              </a:rPr>
              <a:t>FDA </a:t>
            </a:r>
            <a:r>
              <a:rPr lang="en-US" sz="1050" dirty="0">
                <a:solidFill>
                  <a:srgbClr val="66676A"/>
                </a:solidFill>
                <a:latin typeface="+mj-lt"/>
                <a:cs typeface="Arial" pitchFamily="34" charset="0"/>
              </a:rPr>
              <a:t>issues warning letter</a:t>
            </a:r>
          </a:p>
          <a:p>
            <a:pPr>
              <a:defRPr/>
            </a:pPr>
            <a:r>
              <a:rPr lang="en-US" sz="1050" dirty="0">
                <a:solidFill>
                  <a:srgbClr val="66676A"/>
                </a:solidFill>
                <a:latin typeface="+mj-lt"/>
                <a:cs typeface="Arial" pitchFamily="34" charset="0"/>
              </a:rPr>
              <a:t>to Genzyme  </a:t>
            </a:r>
          </a:p>
          <a:p>
            <a:pPr>
              <a:defRPr/>
            </a:pPr>
            <a:endParaRPr lang="en-US" sz="1050" b="1" dirty="0">
              <a:solidFill>
                <a:srgbClr val="66676A"/>
              </a:solidFill>
              <a:latin typeface="+mj-lt"/>
              <a:cs typeface="Arial" pitchFamily="34" charset="0"/>
            </a:endParaRPr>
          </a:p>
          <a:p>
            <a:pPr>
              <a:defRPr/>
            </a:pPr>
            <a:r>
              <a:rPr lang="en-US" sz="1600" b="1" dirty="0">
                <a:solidFill>
                  <a:srgbClr val="12ABE3"/>
                </a:solidFill>
                <a:latin typeface="+mj-lt"/>
                <a:cs typeface="Arial" pitchFamily="34" charset="0"/>
              </a:rPr>
              <a:t>	</a:t>
            </a:r>
            <a:endParaRPr lang="en-US" sz="1050" b="1" dirty="0">
              <a:solidFill>
                <a:srgbClr val="66676A"/>
              </a:solidFill>
              <a:latin typeface="+mj-lt"/>
              <a:cs typeface="Arial" pitchFamily="34" charset="0"/>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7050" y="4403725"/>
            <a:ext cx="1263650" cy="1363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27"/>
          <p:cNvSpPr txBox="1">
            <a:spLocks noChangeArrowheads="1"/>
          </p:cNvSpPr>
          <p:nvPr/>
        </p:nvSpPr>
        <p:spPr bwMode="auto">
          <a:xfrm>
            <a:off x="6513512" y="2219325"/>
            <a:ext cx="24526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Oct </a:t>
            </a:r>
            <a:r>
              <a:rPr lang="en-US" sz="1050" dirty="0">
                <a:solidFill>
                  <a:srgbClr val="66676A"/>
                </a:solidFill>
                <a:latin typeface="+mj-lt"/>
                <a:cs typeface="Arial" pitchFamily="34" charset="0"/>
              </a:rPr>
              <a:t>Genzyme engage </a:t>
            </a:r>
            <a:r>
              <a:rPr lang="en-US" sz="1050" dirty="0" smtClean="0">
                <a:solidFill>
                  <a:srgbClr val="66676A"/>
                </a:solidFill>
                <a:latin typeface="+mj-lt"/>
                <a:cs typeface="Arial" pitchFamily="34" charset="0"/>
              </a:rPr>
              <a:t>3</a:t>
            </a:r>
            <a:r>
              <a:rPr lang="en-US" sz="1050" baseline="30000" dirty="0" smtClean="0">
                <a:solidFill>
                  <a:srgbClr val="66676A"/>
                </a:solidFill>
                <a:latin typeface="+mj-lt"/>
                <a:cs typeface="Arial" pitchFamily="34" charset="0"/>
              </a:rPr>
              <a:t>rd</a:t>
            </a:r>
            <a:r>
              <a:rPr lang="en-US" sz="1050" dirty="0" smtClean="0">
                <a:solidFill>
                  <a:srgbClr val="66676A"/>
                </a:solidFill>
                <a:latin typeface="+mj-lt"/>
                <a:cs typeface="Arial" pitchFamily="34" charset="0"/>
              </a:rPr>
              <a:t> </a:t>
            </a:r>
            <a:r>
              <a:rPr lang="en-US" sz="1050" dirty="0">
                <a:solidFill>
                  <a:srgbClr val="66676A"/>
                </a:solidFill>
                <a:latin typeface="+mj-lt"/>
                <a:cs typeface="Arial" pitchFamily="34" charset="0"/>
              </a:rPr>
              <a:t>party consultants to help in </a:t>
            </a:r>
            <a:r>
              <a:rPr lang="en-US" sz="1200" b="1" dirty="0">
                <a:solidFill>
                  <a:srgbClr val="A5353B"/>
                </a:solidFill>
                <a:latin typeface="+mj-lt"/>
                <a:cs typeface="Arial" pitchFamily="34" charset="0"/>
              </a:rPr>
              <a:t>QS remediation</a:t>
            </a:r>
          </a:p>
          <a:p>
            <a:pPr>
              <a:defRPr/>
            </a:pPr>
            <a:r>
              <a:rPr lang="en-US" sz="1600" dirty="0">
                <a:solidFill>
                  <a:srgbClr val="12ABE3"/>
                </a:solidFill>
                <a:latin typeface="+mj-lt"/>
                <a:cs typeface="Arial" pitchFamily="34" charset="0"/>
              </a:rPr>
              <a:t>	</a:t>
            </a:r>
            <a:endParaRPr lang="en-US" sz="1050" dirty="0">
              <a:solidFill>
                <a:srgbClr val="66676A"/>
              </a:solidFill>
              <a:latin typeface="+mj-lt"/>
              <a:cs typeface="Arial" pitchFamily="34" charset="0"/>
            </a:endParaRPr>
          </a:p>
        </p:txBody>
      </p:sp>
      <p:sp>
        <p:nvSpPr>
          <p:cNvPr id="9" name="TextBox 29"/>
          <p:cNvSpPr txBox="1">
            <a:spLocks noChangeArrowheads="1"/>
          </p:cNvSpPr>
          <p:nvPr/>
        </p:nvSpPr>
        <p:spPr bwMode="auto">
          <a:xfrm>
            <a:off x="6513513" y="3908425"/>
            <a:ext cx="31146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defRPr/>
            </a:pPr>
            <a:r>
              <a:rPr lang="en-US" sz="1600" b="1" dirty="0">
                <a:solidFill>
                  <a:srgbClr val="12ABE3"/>
                </a:solidFill>
                <a:latin typeface="+mj-lt"/>
                <a:cs typeface="Arial" pitchFamily="34" charset="0"/>
              </a:rPr>
              <a:t>Oct - Nov</a:t>
            </a:r>
            <a:r>
              <a:rPr lang="en-US" sz="1050" b="1" dirty="0">
                <a:solidFill>
                  <a:srgbClr val="66676A"/>
                </a:solidFill>
                <a:latin typeface="+mj-lt"/>
                <a:cs typeface="Arial" pitchFamily="34" charset="0"/>
              </a:rPr>
              <a:t> </a:t>
            </a:r>
            <a:r>
              <a:rPr lang="en-US" sz="1050" dirty="0" smtClean="0">
                <a:solidFill>
                  <a:srgbClr val="66676A"/>
                </a:solidFill>
                <a:latin typeface="+mj-lt"/>
                <a:cs typeface="Arial" pitchFamily="34" charset="0"/>
              </a:rPr>
              <a:t>FDA </a:t>
            </a:r>
            <a:r>
              <a:rPr lang="en-US" sz="1050" dirty="0">
                <a:solidFill>
                  <a:srgbClr val="66676A"/>
                </a:solidFill>
                <a:latin typeface="+mj-lt"/>
                <a:cs typeface="Arial" pitchFamily="34" charset="0"/>
              </a:rPr>
              <a:t>inspection</a:t>
            </a:r>
          </a:p>
          <a:p>
            <a:pPr>
              <a:defRPr/>
            </a:pPr>
            <a:r>
              <a:rPr lang="en-US" sz="1050" dirty="0">
                <a:solidFill>
                  <a:srgbClr val="66676A"/>
                </a:solidFill>
                <a:latin typeface="+mj-lt"/>
                <a:cs typeface="Arial" pitchFamily="34" charset="0"/>
              </a:rPr>
              <a:t>ultimately leads to a </a:t>
            </a:r>
            <a:r>
              <a:rPr lang="en-US" sz="1200" b="1" dirty="0">
                <a:solidFill>
                  <a:srgbClr val="A5353B"/>
                </a:solidFill>
                <a:latin typeface="+mj-lt"/>
                <a:cs typeface="Arial" pitchFamily="34" charset="0"/>
              </a:rPr>
              <a:t>consent decree </a:t>
            </a:r>
          </a:p>
          <a:p>
            <a:pPr>
              <a:defRPr/>
            </a:pPr>
            <a:r>
              <a:rPr lang="en-US" sz="1600" b="1" dirty="0">
                <a:solidFill>
                  <a:srgbClr val="12ABE3"/>
                </a:solidFill>
                <a:latin typeface="+mj-lt"/>
                <a:cs typeface="Arial" pitchFamily="34" charset="0"/>
              </a:rPr>
              <a:t>	</a:t>
            </a:r>
            <a:endParaRPr lang="en-US" sz="1050" b="1" dirty="0">
              <a:solidFill>
                <a:srgbClr val="66676A"/>
              </a:solidFill>
              <a:latin typeface="+mj-lt"/>
              <a:cs typeface="Arial" pitchFamily="34" charset="0"/>
            </a:endParaRPr>
          </a:p>
        </p:txBody>
      </p:sp>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7650" y="4427538"/>
            <a:ext cx="1143000" cy="139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rcRect l="13593" t="26491" r="22186" b="7704"/>
          <a:stretch>
            <a:fillRect/>
          </a:stretch>
        </p:blipFill>
        <p:spPr bwMode="auto">
          <a:xfrm>
            <a:off x="3254375" y="1871663"/>
            <a:ext cx="1357313" cy="104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Pentagon 11"/>
          <p:cNvSpPr/>
          <p:nvPr/>
        </p:nvSpPr>
        <p:spPr>
          <a:xfrm>
            <a:off x="287338" y="3143250"/>
            <a:ext cx="8472487" cy="512763"/>
          </a:xfrm>
          <a:prstGeom prst="homePlate">
            <a:avLst>
              <a:gd name="adj" fmla="val 32859"/>
            </a:avLst>
          </a:prstGeom>
          <a:gradFill flip="none" rotWithShape="1">
            <a:gsLst>
              <a:gs pos="0">
                <a:srgbClr val="C5D1CF"/>
              </a:gs>
              <a:gs pos="77000">
                <a:srgbClr val="E7ECEB"/>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000">
              <a:solidFill>
                <a:srgbClr val="FFFFFF"/>
              </a:solidFill>
              <a:latin typeface="+mj-lt"/>
            </a:endParaRPr>
          </a:p>
        </p:txBody>
      </p:sp>
      <p:grpSp>
        <p:nvGrpSpPr>
          <p:cNvPr id="13" name="Group 31"/>
          <p:cNvGrpSpPr>
            <a:grpSpLocks/>
          </p:cNvGrpSpPr>
          <p:nvPr/>
        </p:nvGrpSpPr>
        <p:grpSpPr bwMode="auto">
          <a:xfrm>
            <a:off x="287338" y="2987675"/>
            <a:ext cx="788987" cy="790575"/>
            <a:chOff x="3130550" y="2558562"/>
            <a:chExt cx="1872761" cy="1872761"/>
          </a:xfrm>
        </p:grpSpPr>
        <p:sp>
          <p:nvSpPr>
            <p:cNvPr id="14" name="Oval 13"/>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Jan ‘09</a:t>
              </a:r>
            </a:p>
          </p:txBody>
        </p:sp>
        <p:sp>
          <p:nvSpPr>
            <p:cNvPr id="15" name="Block Arc 14"/>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16" name="Group 34"/>
          <p:cNvGrpSpPr>
            <a:grpSpLocks/>
          </p:cNvGrpSpPr>
          <p:nvPr/>
        </p:nvGrpSpPr>
        <p:grpSpPr bwMode="auto">
          <a:xfrm>
            <a:off x="2339975" y="2987675"/>
            <a:ext cx="788988" cy="790575"/>
            <a:chOff x="3130550" y="2558562"/>
            <a:chExt cx="1872761" cy="1872761"/>
          </a:xfrm>
        </p:grpSpPr>
        <p:sp>
          <p:nvSpPr>
            <p:cNvPr id="17" name="Oval 16"/>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Apr ‘09</a:t>
              </a:r>
            </a:p>
          </p:txBody>
        </p:sp>
        <p:sp>
          <p:nvSpPr>
            <p:cNvPr id="18" name="Block Arc 17"/>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19" name="Group 37"/>
          <p:cNvGrpSpPr>
            <a:grpSpLocks/>
          </p:cNvGrpSpPr>
          <p:nvPr/>
        </p:nvGrpSpPr>
        <p:grpSpPr bwMode="auto">
          <a:xfrm>
            <a:off x="4392613" y="2987675"/>
            <a:ext cx="788987" cy="790575"/>
            <a:chOff x="3130550" y="2558562"/>
            <a:chExt cx="1872761" cy="1872761"/>
          </a:xfrm>
        </p:grpSpPr>
        <p:sp>
          <p:nvSpPr>
            <p:cNvPr id="20" name="Oval 19"/>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Jul ‘09</a:t>
              </a:r>
            </a:p>
          </p:txBody>
        </p:sp>
        <p:sp>
          <p:nvSpPr>
            <p:cNvPr id="21" name="Block Arc 20"/>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grpSp>
        <p:nvGrpSpPr>
          <p:cNvPr id="22" name="Group 40"/>
          <p:cNvGrpSpPr>
            <a:grpSpLocks/>
          </p:cNvGrpSpPr>
          <p:nvPr/>
        </p:nvGrpSpPr>
        <p:grpSpPr bwMode="auto">
          <a:xfrm>
            <a:off x="6445250" y="2987675"/>
            <a:ext cx="788988" cy="790575"/>
            <a:chOff x="3130550" y="2558562"/>
            <a:chExt cx="1872761" cy="1872761"/>
          </a:xfrm>
        </p:grpSpPr>
        <p:sp>
          <p:nvSpPr>
            <p:cNvPr id="23" name="Oval 22"/>
            <p:cNvSpPr/>
            <p:nvPr/>
          </p:nvSpPr>
          <p:spPr>
            <a:xfrm>
              <a:off x="3220985" y="2656337"/>
              <a:ext cx="1691891" cy="169225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solidFill>
                    <a:srgbClr val="FFFFFF"/>
                  </a:solidFill>
                  <a:latin typeface="+mj-lt"/>
                </a:rPr>
                <a:t>Oct ‘09</a:t>
              </a:r>
            </a:p>
          </p:txBody>
        </p:sp>
        <p:sp>
          <p:nvSpPr>
            <p:cNvPr id="24" name="Block Arc 23"/>
            <p:cNvSpPr/>
            <p:nvPr/>
          </p:nvSpPr>
          <p:spPr>
            <a:xfrm>
              <a:off x="3130550" y="2558562"/>
              <a:ext cx="1872761" cy="1872761"/>
            </a:xfrm>
            <a:prstGeom prst="blockArc">
              <a:avLst>
                <a:gd name="adj1" fmla="val 5339576"/>
                <a:gd name="adj2" fmla="val 21571085"/>
                <a:gd name="adj3" fmla="val 11483"/>
              </a:avLst>
            </a:prstGeom>
            <a:solidFill>
              <a:srgbClr val="12AB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a:solidFill>
                  <a:srgbClr val="444492"/>
                </a:solidFill>
                <a:latin typeface="+mj-lt"/>
              </a:endParaRPr>
            </a:p>
          </p:txBody>
        </p:sp>
      </p:grpSp>
      <p:pic>
        <p:nvPicPr>
          <p:cNvPr id="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2125" y="1562100"/>
            <a:ext cx="10668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1880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4000" dirty="0" smtClean="0"/>
              <a:t>Consent Decree</a:t>
            </a:r>
            <a:endParaRPr lang="en-US" sz="4000" dirty="0"/>
          </a:p>
        </p:txBody>
      </p:sp>
      <p:graphicFrame>
        <p:nvGraphicFramePr>
          <p:cNvPr id="3" name="Diagram 2"/>
          <p:cNvGraphicFramePr/>
          <p:nvPr>
            <p:extLst>
              <p:ext uri="{D42A27DB-BD31-4B8C-83A1-F6EECF244321}">
                <p14:modId xmlns:p14="http://schemas.microsoft.com/office/powerpoint/2010/main" val="1338989016"/>
              </p:ext>
            </p:extLst>
          </p:nvPr>
        </p:nvGraphicFramePr>
        <p:xfrm>
          <a:off x="609600" y="990600"/>
          <a:ext cx="8153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9200" y="4648200"/>
            <a:ext cx="6553200" cy="1477328"/>
          </a:xfrm>
          <a:prstGeom prst="rect">
            <a:avLst/>
          </a:prstGeom>
          <a:noFill/>
        </p:spPr>
        <p:txBody>
          <a:bodyPr wrap="square" rtlCol="0">
            <a:spAutoFit/>
          </a:bodyPr>
          <a:lstStyle/>
          <a:p>
            <a:r>
              <a:rPr lang="en-US" dirty="0"/>
              <a:t>Change Management was one of the first elements of the revised quality system that was </a:t>
            </a:r>
            <a:r>
              <a:rPr lang="en-US" dirty="0" smtClean="0"/>
              <a:t>implemented</a:t>
            </a:r>
          </a:p>
          <a:p>
            <a:endParaRPr lang="en-US" dirty="0"/>
          </a:p>
          <a:p>
            <a:r>
              <a:rPr lang="en-US" dirty="0" smtClean="0"/>
              <a:t>Creating a robust process allowed us to demonstrate control of change</a:t>
            </a:r>
            <a:endParaRPr lang="en-US" dirty="0"/>
          </a:p>
        </p:txBody>
      </p:sp>
      <p:sp>
        <p:nvSpPr>
          <p:cNvPr id="6" name="Slide Number Placeholder 1"/>
          <p:cNvSpPr txBox="1">
            <a:spLocks/>
          </p:cNvSpPr>
          <p:nvPr/>
        </p:nvSpPr>
        <p:spPr bwMode="auto">
          <a:xfrm>
            <a:off x="61341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ts val="1200"/>
              </a:spcAft>
              <a:buClr>
                <a:srgbClr val="DB5D06"/>
              </a:buClr>
              <a:buSzPct val="125000"/>
              <a:buFont typeface="Arial" pitchFamily="34" charset="0"/>
              <a:buChar char="•"/>
              <a:defRPr sz="2800" kern="1200">
                <a:solidFill>
                  <a:srgbClr val="000000"/>
                </a:solidFill>
                <a:latin typeface="Calibri" pitchFamily="34" charset="0"/>
                <a:ea typeface="+mn-ea"/>
                <a:cs typeface="Calibri" pitchFamily="34" charset="0"/>
              </a:defRPr>
            </a:lvl1pPr>
            <a:lvl2pPr marL="742950" indent="-285750" algn="l" rtl="0" eaLnBrk="0" fontAlgn="base" hangingPunct="0">
              <a:spcBef>
                <a:spcPct val="0"/>
              </a:spcBef>
              <a:spcAft>
                <a:spcPts val="1200"/>
              </a:spcAft>
              <a:buClr>
                <a:schemeClr val="accent2"/>
              </a:buClr>
              <a:buFont typeface="Arial" pitchFamily="34" charset="0"/>
              <a:buChar char="−"/>
              <a:defRPr sz="2400" kern="1200">
                <a:solidFill>
                  <a:srgbClr val="000000"/>
                </a:solidFill>
                <a:latin typeface="Calibri" pitchFamily="34" charset="0"/>
                <a:ea typeface="+mn-ea"/>
                <a:cs typeface="Calibri" pitchFamily="34" charset="0"/>
              </a:defRPr>
            </a:lvl2pPr>
            <a:lvl3pPr marL="1143000" indent="-228600" algn="l" rtl="0" eaLnBrk="0" fontAlgn="base" hangingPunct="0">
              <a:spcBef>
                <a:spcPct val="0"/>
              </a:spcBef>
              <a:spcAft>
                <a:spcPts val="1200"/>
              </a:spcAft>
              <a:buClr>
                <a:schemeClr val="accent2"/>
              </a:buClr>
              <a:buSzPct val="110000"/>
              <a:buFont typeface="Arial" pitchFamily="34" charset="0"/>
              <a:buChar char="−"/>
              <a:defRPr kern="1200">
                <a:solidFill>
                  <a:srgbClr val="000000"/>
                </a:solidFill>
                <a:latin typeface="Calibri" pitchFamily="34" charset="0"/>
                <a:ea typeface="+mn-ea"/>
                <a:cs typeface="Calibri" pitchFamily="34" charset="0"/>
              </a:defRPr>
            </a:lvl3pPr>
            <a:lvl4pPr marL="1600200" indent="-228600" algn="l" rtl="0" eaLnBrk="0" fontAlgn="base" hangingPunct="0">
              <a:spcBef>
                <a:spcPct val="0"/>
              </a:spcBef>
              <a:spcAft>
                <a:spcPts val="1200"/>
              </a:spcAft>
              <a:buClr>
                <a:schemeClr val="accent2"/>
              </a:buClr>
              <a:buFont typeface="Arial" pitchFamily="34" charset="0"/>
              <a:buChar char="−"/>
              <a:defRPr sz="1400" kern="1200">
                <a:solidFill>
                  <a:srgbClr val="000000"/>
                </a:solidFill>
                <a:latin typeface="Calibri" pitchFamily="34" charset="0"/>
                <a:ea typeface="+mn-ea"/>
                <a:cs typeface="Calibri" pitchFamily="34" charset="0"/>
              </a:defRPr>
            </a:lvl4pPr>
            <a:lvl5pPr marL="2057400" indent="-228600" algn="l" rtl="0" eaLnBrk="0" fontAlgn="base"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5pPr>
            <a:lvl6pPr marL="25146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6pPr>
            <a:lvl7pPr marL="29718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7pPr>
            <a:lvl8pPr marL="34290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8pPr>
            <a:lvl9pPr marL="3886200" indent="-228600" algn="l" defTabSz="914400" rtl="0" eaLnBrk="0" fontAlgn="base" latinLnBrk="0" hangingPunct="0">
              <a:spcBef>
                <a:spcPct val="0"/>
              </a:spcBef>
              <a:spcAft>
                <a:spcPts val="1200"/>
              </a:spcAft>
              <a:buClr>
                <a:schemeClr val="accent2"/>
              </a:buClr>
              <a:buSzPct val="75000"/>
              <a:buFont typeface="Arial" pitchFamily="34" charset="0"/>
              <a:buChar char="−"/>
              <a:defRPr sz="1000" kern="1200">
                <a:solidFill>
                  <a:srgbClr val="000000"/>
                </a:solidFill>
                <a:latin typeface="Calibri" pitchFamily="34" charset="0"/>
                <a:ea typeface="+mn-ea"/>
                <a:cs typeface="Calibri" pitchFamily="34" charset="0"/>
              </a:defRPr>
            </a:lvl9pPr>
          </a:lstStyle>
          <a:p>
            <a:pPr eaLnBrk="1" hangingPunct="1">
              <a:spcAft>
                <a:spcPct val="0"/>
              </a:spcAft>
              <a:buClrTx/>
              <a:buSzTx/>
              <a:buFontTx/>
              <a:buNone/>
            </a:pPr>
            <a:fld id="{F8C10C16-B3E9-4B26-A767-2846D214E18D}" type="slidenum">
              <a:rPr lang="en-US" altLang="en-US" sz="1800" smtClean="0">
                <a:solidFill>
                  <a:schemeClr val="tx1"/>
                </a:solidFill>
              </a:rPr>
              <a:pPr eaLnBrk="1" hangingPunct="1">
                <a:spcAft>
                  <a:spcPct val="0"/>
                </a:spcAft>
                <a:buClrTx/>
                <a:buSzTx/>
                <a:buFontTx/>
                <a:buNone/>
              </a:pPr>
              <a:t>6</a:t>
            </a:fld>
            <a:endParaRPr lang="en-US" altLang="en-US" sz="1800">
              <a:solidFill>
                <a:schemeClr val="tx1"/>
              </a:solidFill>
            </a:endParaRPr>
          </a:p>
        </p:txBody>
      </p:sp>
    </p:spTree>
    <p:extLst>
      <p:ext uri="{BB962C8B-B14F-4D97-AF65-F5344CB8AC3E}">
        <p14:creationId xmlns:p14="http://schemas.microsoft.com/office/powerpoint/2010/main" val="9561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2703293" y="1931112"/>
            <a:ext cx="3414056" cy="2901948"/>
          </a:xfrm>
          <a:prstGeom prst="rect">
            <a:avLst/>
          </a:prstGeom>
        </p:spPr>
      </p:pic>
      <p:sp>
        <p:nvSpPr>
          <p:cNvPr id="8" name="TextBox 7"/>
          <p:cNvSpPr txBox="1"/>
          <p:nvPr/>
        </p:nvSpPr>
        <p:spPr>
          <a:xfrm>
            <a:off x="357252" y="1931112"/>
            <a:ext cx="2016239" cy="3377078"/>
          </a:xfrm>
          <a:prstGeom prst="rect">
            <a:avLst/>
          </a:prstGeom>
          <a:solidFill>
            <a:schemeClr val="bg1"/>
          </a:solidFill>
          <a:ln w="19050">
            <a:solidFill>
              <a:schemeClr val="tx2"/>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no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smtClean="0">
                <a:solidFill>
                  <a:schemeClr val="tx2"/>
                </a:solidFill>
              </a:rPr>
              <a:t>Performance driven while working together towards breakthrough transformation and continuous quality improvement</a:t>
            </a:r>
          </a:p>
          <a:p>
            <a:pPr>
              <a:spcBef>
                <a:spcPct val="50000"/>
              </a:spcBef>
            </a:pPr>
            <a:r>
              <a:rPr lang="en-US" sz="1000" dirty="0" smtClean="0">
                <a:ea typeface="MS PGothic" panose="020B0600070205080204" pitchFamily="34" charset="-128"/>
              </a:rPr>
              <a:t>Mission/Vision</a:t>
            </a:r>
          </a:p>
          <a:p>
            <a:pPr>
              <a:spcBef>
                <a:spcPct val="50000"/>
              </a:spcBef>
            </a:pPr>
            <a:r>
              <a:rPr lang="en-US" sz="1000" dirty="0" smtClean="0">
                <a:ea typeface="MS PGothic" panose="020B0600070205080204" pitchFamily="34" charset="-128"/>
              </a:rPr>
              <a:t>Performance Plans</a:t>
            </a:r>
          </a:p>
          <a:p>
            <a:pPr>
              <a:spcBef>
                <a:spcPct val="50000"/>
              </a:spcBef>
            </a:pPr>
            <a:r>
              <a:rPr lang="en-US" sz="1000" dirty="0" smtClean="0">
                <a:ea typeface="MS PGothic" panose="020B0600070205080204" pitchFamily="34" charset="-128"/>
              </a:rPr>
              <a:t>Strategic Deployment</a:t>
            </a:r>
          </a:p>
          <a:p>
            <a:pPr>
              <a:spcBef>
                <a:spcPct val="50000"/>
              </a:spcBef>
            </a:pPr>
            <a:r>
              <a:rPr lang="en-US" sz="1000" dirty="0" smtClean="0">
                <a:ea typeface="MS PGothic" panose="020B0600070205080204" pitchFamily="34" charset="-128"/>
              </a:rPr>
              <a:t>Communication</a:t>
            </a:r>
          </a:p>
          <a:p>
            <a:pPr>
              <a:spcBef>
                <a:spcPct val="50000"/>
              </a:spcBef>
            </a:pPr>
            <a:r>
              <a:rPr lang="en-US" sz="1000" dirty="0" smtClean="0">
                <a:ea typeface="MS PGothic" panose="020B0600070205080204" pitchFamily="34" charset="-128"/>
              </a:rPr>
              <a:t>Project Portfolio Management Process</a:t>
            </a:r>
          </a:p>
          <a:p>
            <a:pPr>
              <a:spcBef>
                <a:spcPct val="50000"/>
              </a:spcBef>
            </a:pPr>
            <a:r>
              <a:rPr lang="en-US" sz="1000" b="1" dirty="0" smtClean="0">
                <a:ea typeface="MS PGothic" panose="020B0600070205080204" pitchFamily="34" charset="-128"/>
              </a:rPr>
              <a:t>+</a:t>
            </a:r>
            <a:r>
              <a:rPr lang="en-US" sz="1000" b="1" dirty="0" err="1" smtClean="0">
                <a:ea typeface="MS PGothic" panose="020B0600070205080204" pitchFamily="34" charset="-128"/>
              </a:rPr>
              <a:t>QDCI</a:t>
            </a:r>
            <a:endParaRPr lang="en-US" sz="1000" b="1" dirty="0" smtClean="0">
              <a:ea typeface="MS PGothic" panose="020B0600070205080204" pitchFamily="34" charset="-128"/>
            </a:endParaRPr>
          </a:p>
          <a:p>
            <a:pPr>
              <a:spcBef>
                <a:spcPct val="50000"/>
              </a:spcBef>
            </a:pPr>
            <a:r>
              <a:rPr lang="en-US" sz="1000" dirty="0" smtClean="0">
                <a:ea typeface="MS PGothic" panose="020B0600070205080204" pitchFamily="34" charset="-128"/>
              </a:rPr>
              <a:t>Individual Objectives setting</a:t>
            </a:r>
          </a:p>
          <a:p>
            <a:pPr>
              <a:spcBef>
                <a:spcPct val="50000"/>
              </a:spcBef>
            </a:pPr>
            <a:r>
              <a:rPr lang="en-US" sz="1000" dirty="0" smtClean="0">
                <a:ea typeface="MS PGothic" panose="020B0600070205080204" pitchFamily="34" charset="-128"/>
              </a:rPr>
              <a:t>Coaching</a:t>
            </a:r>
          </a:p>
          <a:p>
            <a:pPr>
              <a:spcBef>
                <a:spcPct val="50000"/>
              </a:spcBef>
            </a:pPr>
            <a:r>
              <a:rPr lang="en-US" sz="1000" dirty="0" smtClean="0">
                <a:ea typeface="MS PGothic" panose="020B0600070205080204" pitchFamily="34" charset="-128"/>
              </a:rPr>
              <a:t>Performance monitoring</a:t>
            </a:r>
          </a:p>
          <a:p>
            <a:pPr>
              <a:spcBef>
                <a:spcPct val="50000"/>
              </a:spcBef>
            </a:pPr>
            <a:r>
              <a:rPr lang="en-US" sz="1000" dirty="0" smtClean="0">
                <a:ea typeface="MS PGothic" panose="020B0600070205080204" pitchFamily="34" charset="-128"/>
              </a:rPr>
              <a:t>Improvement Management</a:t>
            </a:r>
            <a:endParaRPr lang="en-US" sz="1000" dirty="0">
              <a:ea typeface="MS PGothic" panose="020B0600070205080204" pitchFamily="34" charset="-128"/>
            </a:endParaRPr>
          </a:p>
        </p:txBody>
      </p:sp>
      <p:sp>
        <p:nvSpPr>
          <p:cNvPr id="9" name="TextBox 8"/>
          <p:cNvSpPr txBox="1">
            <a:spLocks/>
          </p:cNvSpPr>
          <p:nvPr/>
        </p:nvSpPr>
        <p:spPr>
          <a:xfrm>
            <a:off x="6237646" y="1473679"/>
            <a:ext cx="2393420" cy="2145972"/>
          </a:xfrm>
          <a:prstGeom prst="rect">
            <a:avLst/>
          </a:prstGeom>
          <a:solidFill>
            <a:schemeClr val="bg1"/>
          </a:solidFill>
          <a:ln w="19050">
            <a:solidFill>
              <a:schemeClr val="accent1"/>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smtClean="0">
                <a:solidFill>
                  <a:schemeClr val="tx2"/>
                </a:solidFill>
              </a:rPr>
              <a:t>A cultural change based on the </a:t>
            </a:r>
            <a:r>
              <a:rPr lang="en-US" sz="1000" b="1" dirty="0" err="1" smtClean="0">
                <a:solidFill>
                  <a:schemeClr val="tx2"/>
                </a:solidFill>
              </a:rPr>
              <a:t>Gemba</a:t>
            </a:r>
            <a:r>
              <a:rPr lang="en-US" sz="1000" b="1" dirty="0" smtClean="0">
                <a:solidFill>
                  <a:schemeClr val="tx2"/>
                </a:solidFill>
              </a:rPr>
              <a:t> mindset, requiring new managerial behavior and empowering employees</a:t>
            </a:r>
          </a:p>
          <a:p>
            <a:pPr>
              <a:spcBef>
                <a:spcPct val="50000"/>
              </a:spcBef>
            </a:pPr>
            <a:r>
              <a:rPr lang="en-US" sz="1000" dirty="0" smtClean="0"/>
              <a:t>Employee Engagement</a:t>
            </a:r>
          </a:p>
          <a:p>
            <a:pPr>
              <a:spcBef>
                <a:spcPct val="50000"/>
              </a:spcBef>
            </a:pPr>
            <a:r>
              <a:rPr lang="en-US" sz="1000" dirty="0" smtClean="0"/>
              <a:t>Empowerment</a:t>
            </a:r>
          </a:p>
          <a:p>
            <a:pPr>
              <a:spcBef>
                <a:spcPct val="50000"/>
              </a:spcBef>
            </a:pPr>
            <a:r>
              <a:rPr lang="en-US" sz="1000" dirty="0" err="1" smtClean="0"/>
              <a:t>Gemba</a:t>
            </a:r>
            <a:endParaRPr lang="en-US" sz="1000" dirty="0" smtClean="0"/>
          </a:p>
          <a:p>
            <a:pPr>
              <a:spcBef>
                <a:spcPct val="50000"/>
              </a:spcBef>
            </a:pPr>
            <a:r>
              <a:rPr lang="en-US" sz="1000" dirty="0" smtClean="0"/>
              <a:t>Lean Capability</a:t>
            </a:r>
          </a:p>
          <a:p>
            <a:pPr>
              <a:spcBef>
                <a:spcPct val="50000"/>
              </a:spcBef>
            </a:pPr>
            <a:r>
              <a:rPr lang="en-US" sz="1000" dirty="0" smtClean="0"/>
              <a:t>Learning Organization</a:t>
            </a:r>
          </a:p>
          <a:p>
            <a:pPr>
              <a:spcBef>
                <a:spcPct val="50000"/>
              </a:spcBef>
            </a:pPr>
            <a:r>
              <a:rPr lang="en-US" sz="1000" dirty="0" smtClean="0"/>
              <a:t>Change Management</a:t>
            </a:r>
            <a:endParaRPr lang="en-US" sz="1000" dirty="0"/>
          </a:p>
        </p:txBody>
      </p:sp>
      <p:sp>
        <p:nvSpPr>
          <p:cNvPr id="10" name="TextBox 9"/>
          <p:cNvSpPr txBox="1">
            <a:spLocks/>
          </p:cNvSpPr>
          <p:nvPr/>
        </p:nvSpPr>
        <p:spPr>
          <a:xfrm>
            <a:off x="6328933" y="4582282"/>
            <a:ext cx="2393420" cy="1068754"/>
          </a:xfrm>
          <a:prstGeom prst="rect">
            <a:avLst/>
          </a:prstGeom>
          <a:solidFill>
            <a:schemeClr val="bg1"/>
          </a:solidFill>
          <a:ln w="19050">
            <a:solidFill>
              <a:schemeClr val="accent3"/>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smtClean="0">
                <a:solidFill>
                  <a:schemeClr val="tx2"/>
                </a:solidFill>
              </a:rPr>
              <a:t>Towards an agile end-to-end flow where compliance &amp; Quality are competitive advantages</a:t>
            </a:r>
          </a:p>
          <a:p>
            <a:pPr>
              <a:spcBef>
                <a:spcPct val="50000"/>
              </a:spcBef>
            </a:pPr>
            <a:r>
              <a:rPr lang="en-US" sz="1000" dirty="0" smtClean="0"/>
              <a:t>Process Capability</a:t>
            </a:r>
          </a:p>
          <a:p>
            <a:pPr>
              <a:spcBef>
                <a:spcPct val="50000"/>
              </a:spcBef>
            </a:pPr>
            <a:r>
              <a:rPr lang="en-US" sz="1000" dirty="0" smtClean="0"/>
              <a:t>Process Efficiency</a:t>
            </a:r>
            <a:endParaRPr lang="en-US" sz="1000" dirty="0"/>
          </a:p>
        </p:txBody>
      </p:sp>
      <p:sp>
        <p:nvSpPr>
          <p:cNvPr id="11" name="Freeform 10"/>
          <p:cNvSpPr/>
          <p:nvPr/>
        </p:nvSpPr>
        <p:spPr>
          <a:xfrm>
            <a:off x="2502283" y="2790825"/>
            <a:ext cx="699192" cy="238125"/>
          </a:xfrm>
          <a:custGeom>
            <a:avLst/>
            <a:gdLst>
              <a:gd name="connsiteX0" fmla="*/ 0 w 504825"/>
              <a:gd name="connsiteY0" fmla="*/ 0 h 238125"/>
              <a:gd name="connsiteX1" fmla="*/ 504825 w 504825"/>
              <a:gd name="connsiteY1" fmla="*/ 0 h 238125"/>
              <a:gd name="connsiteX2" fmla="*/ 504825 w 504825"/>
              <a:gd name="connsiteY2" fmla="*/ 238125 h 238125"/>
            </a:gdLst>
            <a:ahLst/>
            <a:cxnLst>
              <a:cxn ang="0">
                <a:pos x="connsiteX0" y="connsiteY0"/>
              </a:cxn>
              <a:cxn ang="0">
                <a:pos x="connsiteX1" y="connsiteY1"/>
              </a:cxn>
              <a:cxn ang="0">
                <a:pos x="connsiteX2" y="connsiteY2"/>
              </a:cxn>
            </a:cxnLst>
            <a:rect l="l" t="t" r="r" b="b"/>
            <a:pathLst>
              <a:path w="504825" h="238125">
                <a:moveTo>
                  <a:pt x="0" y="0"/>
                </a:moveTo>
                <a:lnTo>
                  <a:pt x="504825" y="0"/>
                </a:lnTo>
                <a:lnTo>
                  <a:pt x="504825" y="238125"/>
                </a:lnTo>
              </a:path>
            </a:pathLst>
          </a:custGeom>
          <a:noFill/>
          <a:ln w="19050">
            <a:solidFill>
              <a:schemeClr val="tx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4382574" y="1552575"/>
            <a:ext cx="1838325" cy="247650"/>
          </a:xfrm>
          <a:custGeom>
            <a:avLst/>
            <a:gdLst>
              <a:gd name="connsiteX0" fmla="*/ 1838325 w 1838325"/>
              <a:gd name="connsiteY0" fmla="*/ 0 h 247650"/>
              <a:gd name="connsiteX1" fmla="*/ 0 w 1838325"/>
              <a:gd name="connsiteY1" fmla="*/ 0 h 247650"/>
              <a:gd name="connsiteX2" fmla="*/ 0 w 1838325"/>
              <a:gd name="connsiteY2" fmla="*/ 247650 h 247650"/>
            </a:gdLst>
            <a:ahLst/>
            <a:cxnLst>
              <a:cxn ang="0">
                <a:pos x="connsiteX0" y="connsiteY0"/>
              </a:cxn>
              <a:cxn ang="0">
                <a:pos x="connsiteX1" y="connsiteY1"/>
              </a:cxn>
              <a:cxn ang="0">
                <a:pos x="connsiteX2" y="connsiteY2"/>
              </a:cxn>
            </a:cxnLst>
            <a:rect l="l" t="t" r="r" b="b"/>
            <a:pathLst>
              <a:path w="1838325" h="247650">
                <a:moveTo>
                  <a:pt x="1838325" y="0"/>
                </a:moveTo>
                <a:lnTo>
                  <a:pt x="0" y="0"/>
                </a:lnTo>
                <a:lnTo>
                  <a:pt x="0" y="247650"/>
                </a:lnTo>
              </a:path>
            </a:pathLst>
          </a:custGeom>
          <a:noFill/>
          <a:ln w="19050">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220774" y="4972050"/>
            <a:ext cx="0" cy="371475"/>
          </a:xfrm>
          <a:custGeom>
            <a:avLst/>
            <a:gdLst>
              <a:gd name="connsiteX0" fmla="*/ 1000125 w 1000125"/>
              <a:gd name="connsiteY0" fmla="*/ 371475 h 371475"/>
              <a:gd name="connsiteX1" fmla="*/ 9525 w 1000125"/>
              <a:gd name="connsiteY1" fmla="*/ 371475 h 371475"/>
              <a:gd name="connsiteX2" fmla="*/ 9525 w 1000125"/>
              <a:gd name="connsiteY2" fmla="*/ 0 h 371475"/>
              <a:gd name="connsiteX3" fmla="*/ 0 w 1000125"/>
              <a:gd name="connsiteY3" fmla="*/ 9525 h 371475"/>
            </a:gdLst>
            <a:ahLst/>
            <a:cxnLst>
              <a:cxn ang="0">
                <a:pos x="connsiteX0" y="connsiteY0"/>
              </a:cxn>
              <a:cxn ang="0">
                <a:pos x="connsiteX1" y="connsiteY1"/>
              </a:cxn>
              <a:cxn ang="0">
                <a:pos x="connsiteX2" y="connsiteY2"/>
              </a:cxn>
              <a:cxn ang="0">
                <a:pos x="connsiteX3" y="connsiteY3"/>
              </a:cxn>
            </a:cxnLst>
            <a:rect l="l" t="t" r="r" b="b"/>
            <a:pathLst>
              <a:path w="1000125" h="371475">
                <a:moveTo>
                  <a:pt x="1000125" y="371475"/>
                </a:moveTo>
                <a:lnTo>
                  <a:pt x="9525" y="371475"/>
                </a:lnTo>
                <a:lnTo>
                  <a:pt x="9525" y="0"/>
                </a:lnTo>
                <a:lnTo>
                  <a:pt x="0" y="9525"/>
                </a:lnTo>
              </a:path>
            </a:pathLst>
          </a:custGeom>
          <a:noFill/>
          <a:ln w="19050">
            <a:solidFill>
              <a:schemeClr val="accent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stCxn id="13" idx="1"/>
          </p:cNvCxnSpPr>
          <p:nvPr/>
        </p:nvCxnSpPr>
        <p:spPr>
          <a:xfrm>
            <a:off x="5220774" y="5343525"/>
            <a:ext cx="100012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14"/>
          <p:cNvSpPr txBox="1">
            <a:spLocks/>
          </p:cNvSpPr>
          <p:nvPr/>
        </p:nvSpPr>
        <p:spPr>
          <a:xfrm>
            <a:off x="2827354" y="5568045"/>
            <a:ext cx="2118135" cy="1068754"/>
          </a:xfrm>
          <a:prstGeom prst="rect">
            <a:avLst/>
          </a:prstGeom>
          <a:solidFill>
            <a:schemeClr val="bg1"/>
          </a:solidFill>
          <a:ln w="19050">
            <a:solidFill>
              <a:schemeClr val="accent2"/>
            </a:solidFill>
            <a:miter lim="800000"/>
            <a:headEnd/>
            <a:tailEnd/>
          </a:ln>
          <a:effectLst>
            <a:outerShdw blurRad="50800" dist="38100" dir="2700000" algn="tl" rotWithShape="0">
              <a:prstClr val="black">
                <a:alpha val="40000"/>
              </a:prstClr>
            </a:outerShdw>
          </a:effectLst>
        </p:spPr>
        <p:txBody>
          <a:bodyPr vert="horz" wrap="square" lIns="72009" tIns="72009" rIns="72009" bIns="72009" numCol="1" anchor="ctr" anchorCtr="0" compatLnSpc="1">
            <a:prstTxWarp prst="textNoShape">
              <a:avLst/>
            </a:prstTxWarp>
            <a:spAutoFit/>
          </a:bodyPr>
          <a:lstStyle>
            <a:lvl1pPr marL="227013" lvl="0" indent="-227013" eaLnBrk="0" hangingPunct="0">
              <a:spcBef>
                <a:spcPct val="20000"/>
              </a:spcBef>
              <a:buClr>
                <a:schemeClr val="bg2"/>
              </a:buClr>
              <a:buSzPct val="100000"/>
              <a:buFont typeface="Verdana" panose="020B0604030504040204" pitchFamily="34" charset="0"/>
              <a:buChar char="●"/>
              <a:defRPr sz="2000">
                <a:solidFill>
                  <a:srgbClr val="000000"/>
                </a:solidFill>
                <a:latin typeface="+mn-lt"/>
                <a:cs typeface="+mn-cs"/>
              </a:defRPr>
            </a:lvl1pPr>
            <a:lvl2pPr marL="401638" lvl="1" indent="-173038" eaLnBrk="0" hangingPunct="0">
              <a:spcBef>
                <a:spcPct val="20000"/>
              </a:spcBef>
              <a:buClr>
                <a:schemeClr val="tx1"/>
              </a:buClr>
              <a:buSzPct val="90000"/>
              <a:buFont typeface="Verdana" panose="020B0604030504040204" pitchFamily="34" charset="0"/>
              <a:buChar char="●"/>
              <a:defRPr>
                <a:solidFill>
                  <a:srgbClr val="000000"/>
                </a:solidFill>
                <a:latin typeface="+mn-lt"/>
                <a:cs typeface="+mn-cs"/>
              </a:defRPr>
            </a:lvl2pPr>
            <a:lvl3pPr marL="569913" lvl="2" indent="-166688" eaLnBrk="0" hangingPunct="0">
              <a:spcBef>
                <a:spcPct val="20000"/>
              </a:spcBef>
              <a:buClr>
                <a:schemeClr val="hlink"/>
              </a:buClr>
              <a:buChar char="•"/>
              <a:defRPr>
                <a:solidFill>
                  <a:srgbClr val="000000"/>
                </a:solidFill>
                <a:latin typeface="+mn-lt"/>
                <a:cs typeface="+mn-cs"/>
              </a:defRPr>
            </a:lvl3pPr>
            <a:lvl4pPr marL="798513" lvl="3" indent="-227013" eaLnBrk="0" hangingPunct="0">
              <a:spcBef>
                <a:spcPct val="20000"/>
              </a:spcBef>
              <a:buClr>
                <a:schemeClr val="accent2"/>
              </a:buClr>
              <a:buChar char="•"/>
              <a:defRPr sz="1400">
                <a:solidFill>
                  <a:srgbClr val="000000"/>
                </a:solidFill>
                <a:latin typeface="+mn-lt"/>
                <a:cs typeface="+mn-cs"/>
              </a:defRPr>
            </a:lvl4pPr>
            <a:lvl5pPr marL="2055813" indent="-227013" eaLnBrk="0" hangingPunct="0">
              <a:spcBef>
                <a:spcPct val="20000"/>
              </a:spcBef>
              <a:buClr>
                <a:schemeClr val="accent2"/>
              </a:buClr>
              <a:buChar char="•"/>
              <a:defRPr sz="1600">
                <a:solidFill>
                  <a:srgbClr val="000000"/>
                </a:solidFill>
                <a:latin typeface="+mn-lt"/>
                <a:cs typeface="+mn-cs"/>
              </a:defRPr>
            </a:lvl5pPr>
            <a:lvl6pPr marL="2514066" indent="-228551" fontAlgn="base">
              <a:spcBef>
                <a:spcPct val="20000"/>
              </a:spcBef>
              <a:spcAft>
                <a:spcPct val="0"/>
              </a:spcAft>
              <a:buClr>
                <a:schemeClr val="accent2"/>
              </a:buClr>
              <a:buChar char="•"/>
              <a:defRPr sz="1600">
                <a:solidFill>
                  <a:srgbClr val="596169"/>
                </a:solidFill>
                <a:latin typeface="+mn-lt"/>
                <a:cs typeface="+mn-cs"/>
              </a:defRPr>
            </a:lvl6pPr>
            <a:lvl7pPr marL="2971170" indent="-228551" fontAlgn="base">
              <a:spcBef>
                <a:spcPct val="20000"/>
              </a:spcBef>
              <a:spcAft>
                <a:spcPct val="0"/>
              </a:spcAft>
              <a:buClr>
                <a:schemeClr val="accent2"/>
              </a:buClr>
              <a:buChar char="•"/>
              <a:defRPr sz="1600">
                <a:solidFill>
                  <a:srgbClr val="596169"/>
                </a:solidFill>
                <a:latin typeface="+mn-lt"/>
                <a:cs typeface="+mn-cs"/>
              </a:defRPr>
            </a:lvl7pPr>
            <a:lvl8pPr marL="3428273" indent="-228551" fontAlgn="base">
              <a:spcBef>
                <a:spcPct val="20000"/>
              </a:spcBef>
              <a:spcAft>
                <a:spcPct val="0"/>
              </a:spcAft>
              <a:buClr>
                <a:schemeClr val="accent2"/>
              </a:buClr>
              <a:buChar char="•"/>
              <a:defRPr sz="1600">
                <a:solidFill>
                  <a:srgbClr val="596169"/>
                </a:solidFill>
                <a:latin typeface="+mn-lt"/>
                <a:cs typeface="+mn-cs"/>
              </a:defRPr>
            </a:lvl8pPr>
            <a:lvl9pPr marL="3885376" indent="-228551" fontAlgn="base">
              <a:spcBef>
                <a:spcPct val="20000"/>
              </a:spcBef>
              <a:spcAft>
                <a:spcPct val="0"/>
              </a:spcAft>
              <a:buClr>
                <a:schemeClr val="accent2"/>
              </a:buClr>
              <a:buChar char="•"/>
              <a:defRPr sz="1600">
                <a:solidFill>
                  <a:srgbClr val="596169"/>
                </a:solidFill>
                <a:latin typeface="+mn-lt"/>
                <a:cs typeface="+mn-cs"/>
              </a:defRPr>
            </a:lvl9pPr>
          </a:lstStyle>
          <a:p>
            <a:pPr marL="0" indent="0">
              <a:spcBef>
                <a:spcPct val="50000"/>
              </a:spcBef>
              <a:buNone/>
            </a:pPr>
            <a:r>
              <a:rPr lang="en-US" sz="1000" b="1" dirty="0" smtClean="0">
                <a:solidFill>
                  <a:schemeClr val="tx2"/>
                </a:solidFill>
              </a:rPr>
              <a:t>Balanced Performance around Safety, Quality, Delivery, Cost  and Involvement</a:t>
            </a:r>
          </a:p>
          <a:p>
            <a:pPr>
              <a:spcBef>
                <a:spcPct val="50000"/>
              </a:spcBef>
            </a:pPr>
            <a:r>
              <a:rPr lang="en-US" sz="1000" dirty="0" smtClean="0"/>
              <a:t>3P Program</a:t>
            </a:r>
          </a:p>
          <a:p>
            <a:pPr>
              <a:spcBef>
                <a:spcPct val="50000"/>
              </a:spcBef>
            </a:pPr>
            <a:r>
              <a:rPr lang="en-US" sz="1000" dirty="0" smtClean="0"/>
              <a:t>Site Governance</a:t>
            </a:r>
          </a:p>
        </p:txBody>
      </p:sp>
      <p:sp>
        <p:nvSpPr>
          <p:cNvPr id="16" name="Freeform 15"/>
          <p:cNvSpPr/>
          <p:nvPr/>
        </p:nvSpPr>
        <p:spPr>
          <a:xfrm>
            <a:off x="4422286" y="4425396"/>
            <a:ext cx="45719" cy="1064158"/>
          </a:xfrm>
          <a:custGeom>
            <a:avLst/>
            <a:gdLst>
              <a:gd name="connsiteX0" fmla="*/ 1000125 w 1000125"/>
              <a:gd name="connsiteY0" fmla="*/ 371475 h 371475"/>
              <a:gd name="connsiteX1" fmla="*/ 9525 w 1000125"/>
              <a:gd name="connsiteY1" fmla="*/ 371475 h 371475"/>
              <a:gd name="connsiteX2" fmla="*/ 9525 w 1000125"/>
              <a:gd name="connsiteY2" fmla="*/ 0 h 371475"/>
              <a:gd name="connsiteX3" fmla="*/ 0 w 1000125"/>
              <a:gd name="connsiteY3" fmla="*/ 9525 h 371475"/>
            </a:gdLst>
            <a:ahLst/>
            <a:cxnLst>
              <a:cxn ang="0">
                <a:pos x="connsiteX0" y="connsiteY0"/>
              </a:cxn>
              <a:cxn ang="0">
                <a:pos x="connsiteX1" y="connsiteY1"/>
              </a:cxn>
              <a:cxn ang="0">
                <a:pos x="connsiteX2" y="connsiteY2"/>
              </a:cxn>
              <a:cxn ang="0">
                <a:pos x="connsiteX3" y="connsiteY3"/>
              </a:cxn>
            </a:cxnLst>
            <a:rect l="l" t="t" r="r" b="b"/>
            <a:pathLst>
              <a:path w="1000125" h="371475">
                <a:moveTo>
                  <a:pt x="1000125" y="371475"/>
                </a:moveTo>
                <a:lnTo>
                  <a:pt x="9525" y="371475"/>
                </a:lnTo>
                <a:lnTo>
                  <a:pt x="9525" y="0"/>
                </a:lnTo>
                <a:lnTo>
                  <a:pt x="0" y="9525"/>
                </a:lnTo>
              </a:path>
            </a:pathLst>
          </a:custGeom>
          <a:noFill/>
          <a:ln w="19050">
            <a:solidFill>
              <a:schemeClr val="accent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7"/>
          <p:cNvSpPr>
            <a:spLocks noGrp="1"/>
          </p:cNvSpPr>
          <p:nvPr>
            <p:ph type="title"/>
          </p:nvPr>
        </p:nvSpPr>
        <p:spPr/>
        <p:txBody>
          <a:bodyPr/>
          <a:lstStyle/>
          <a:p>
            <a:r>
              <a:rPr lang="en-US" sz="4000" dirty="0" smtClean="0"/>
              <a:t>Our path, build the culture</a:t>
            </a:r>
            <a:endParaRPr lang="en-US" sz="4000" dirty="0"/>
          </a:p>
        </p:txBody>
      </p:sp>
      <p:sp>
        <p:nvSpPr>
          <p:cNvPr id="17" name="TextBox 16"/>
          <p:cNvSpPr txBox="1"/>
          <p:nvPr/>
        </p:nvSpPr>
        <p:spPr>
          <a:xfrm>
            <a:off x="6233206" y="6172200"/>
            <a:ext cx="2304008" cy="381000"/>
          </a:xfrm>
          <a:prstGeom prst="rect">
            <a:avLst/>
          </a:prstGeom>
          <a:noFill/>
        </p:spPr>
        <p:txBody>
          <a:bodyPr wrap="square" rtlCol="0">
            <a:spAutoFit/>
          </a:bodyPr>
          <a:lstStyle/>
          <a:p>
            <a:r>
              <a:rPr lang="en-US" dirty="0" smtClean="0"/>
              <a:t>Learning Objective 3</a:t>
            </a:r>
            <a:endParaRPr lang="en-US" dirty="0"/>
          </a:p>
        </p:txBody>
      </p:sp>
    </p:spTree>
    <p:extLst>
      <p:ext uri="{BB962C8B-B14F-4D97-AF65-F5344CB8AC3E}">
        <p14:creationId xmlns:p14="http://schemas.microsoft.com/office/powerpoint/2010/main" val="3554745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p:txBody>
          <a:bodyPr/>
          <a:lstStyle/>
          <a:p>
            <a:r>
              <a:rPr lang="en-US" sz="4000" dirty="0" smtClean="0">
                <a:latin typeface="Arial" charset="0"/>
                <a:cs typeface="Arial" charset="0"/>
              </a:rPr>
              <a:t>Change Management is…</a:t>
            </a:r>
            <a:endParaRPr sz="4000" dirty="0" smtClean="0">
              <a:latin typeface="Arial" charset="0"/>
              <a:cs typeface="Arial" charset="0"/>
            </a:endParaRPr>
          </a:p>
        </p:txBody>
      </p:sp>
      <p:sp>
        <p:nvSpPr>
          <p:cNvPr id="5122" name="Content Placeholder 1"/>
          <p:cNvSpPr>
            <a:spLocks noGrp="1"/>
          </p:cNvSpPr>
          <p:nvPr>
            <p:ph idx="4294967295"/>
          </p:nvPr>
        </p:nvSpPr>
        <p:spPr>
          <a:xfrm>
            <a:off x="501650" y="1270000"/>
            <a:ext cx="8642350" cy="1016000"/>
          </a:xfrm>
        </p:spPr>
        <p:txBody>
          <a:bodyPr/>
          <a:lstStyle/>
          <a:p>
            <a:pPr>
              <a:spcBef>
                <a:spcPct val="0"/>
              </a:spcBef>
            </a:pPr>
            <a:r>
              <a:rPr lang="en-US" sz="2800" dirty="0" smtClean="0">
                <a:solidFill>
                  <a:schemeClr val="tx1">
                    <a:lumMod val="50000"/>
                  </a:schemeClr>
                </a:solidFill>
                <a:latin typeface="Arial" charset="0"/>
                <a:cs typeface="Arial" charset="0"/>
              </a:rPr>
              <a:t>The How</a:t>
            </a:r>
          </a:p>
          <a:p>
            <a:pPr lvl="1">
              <a:spcBef>
                <a:spcPct val="0"/>
              </a:spcBef>
            </a:pPr>
            <a:r>
              <a:rPr lang="en-US" sz="2000" dirty="0" smtClean="0">
                <a:solidFill>
                  <a:schemeClr val="tx1">
                    <a:lumMod val="50000"/>
                  </a:schemeClr>
                </a:solidFill>
                <a:latin typeface="Arial" charset="0"/>
                <a:cs typeface="Arial" charset="0"/>
              </a:rPr>
              <a:t>Assess – What is the impact of our changes</a:t>
            </a:r>
          </a:p>
          <a:p>
            <a:pPr lvl="1">
              <a:spcBef>
                <a:spcPct val="0"/>
              </a:spcBef>
            </a:pPr>
            <a:r>
              <a:rPr lang="en-US" sz="2000" dirty="0" smtClean="0">
                <a:solidFill>
                  <a:schemeClr val="tx1">
                    <a:lumMod val="50000"/>
                  </a:schemeClr>
                </a:solidFill>
                <a:latin typeface="Arial" charset="0"/>
                <a:cs typeface="Arial" charset="0"/>
              </a:rPr>
              <a:t>Handle – Implementing our changes</a:t>
            </a:r>
          </a:p>
          <a:p>
            <a:pPr lvl="1">
              <a:spcBef>
                <a:spcPct val="0"/>
              </a:spcBef>
            </a:pPr>
            <a:r>
              <a:rPr lang="en-US" sz="2000" dirty="0" smtClean="0">
                <a:solidFill>
                  <a:schemeClr val="tx1">
                    <a:lumMod val="50000"/>
                  </a:schemeClr>
                </a:solidFill>
                <a:latin typeface="Arial" charset="0"/>
                <a:cs typeface="Arial" charset="0"/>
              </a:rPr>
              <a:t>Release- Using the change</a:t>
            </a:r>
          </a:p>
          <a:p>
            <a:pPr>
              <a:spcBef>
                <a:spcPct val="0"/>
              </a:spcBef>
            </a:pPr>
            <a:r>
              <a:rPr lang="en-US" sz="2800" dirty="0" smtClean="0">
                <a:solidFill>
                  <a:schemeClr val="tx1">
                    <a:lumMod val="50000"/>
                  </a:schemeClr>
                </a:solidFill>
                <a:latin typeface="Arial" charset="0"/>
                <a:cs typeface="Arial" charset="0"/>
              </a:rPr>
              <a:t>Organization Focused</a:t>
            </a:r>
          </a:p>
          <a:p>
            <a:pPr>
              <a:spcBef>
                <a:spcPct val="0"/>
              </a:spcBef>
            </a:pPr>
            <a:r>
              <a:rPr lang="en-US" sz="2800" dirty="0" smtClean="0">
                <a:solidFill>
                  <a:schemeClr val="tx1">
                    <a:lumMod val="50000"/>
                  </a:schemeClr>
                </a:solidFill>
                <a:latin typeface="Arial" charset="0"/>
                <a:cs typeface="Arial" charset="0"/>
              </a:rPr>
              <a:t>Set of best practices</a:t>
            </a:r>
          </a:p>
        </p:txBody>
      </p:sp>
      <p:sp>
        <p:nvSpPr>
          <p:cNvPr id="7" name="Content Placeholder 1"/>
          <p:cNvSpPr txBox="1">
            <a:spLocks/>
          </p:cNvSpPr>
          <p:nvPr/>
        </p:nvSpPr>
        <p:spPr>
          <a:xfrm>
            <a:off x="362651" y="4267200"/>
            <a:ext cx="8642902" cy="101559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pPr>
            <a:r>
              <a:rPr lang="en-US" sz="2800" dirty="0" smtClean="0">
                <a:solidFill>
                  <a:schemeClr val="tx1">
                    <a:lumMod val="50000"/>
                  </a:schemeClr>
                </a:solidFill>
                <a:latin typeface="Arial" charset="0"/>
                <a:cs typeface="Arial" charset="0"/>
              </a:rPr>
              <a:t>The What</a:t>
            </a:r>
          </a:p>
          <a:p>
            <a:pPr lvl="1">
              <a:spcBef>
                <a:spcPct val="0"/>
              </a:spcBef>
            </a:pPr>
            <a:r>
              <a:rPr lang="en-US" sz="2000" dirty="0" smtClean="0">
                <a:solidFill>
                  <a:schemeClr val="tx1">
                    <a:lumMod val="50000"/>
                  </a:schemeClr>
                </a:solidFill>
                <a:latin typeface="Arial" charset="0"/>
                <a:cs typeface="Arial" charset="0"/>
              </a:rPr>
              <a:t>The execution step of an individual change</a:t>
            </a:r>
          </a:p>
          <a:p>
            <a:pPr>
              <a:spcBef>
                <a:spcPct val="0"/>
              </a:spcBef>
            </a:pPr>
            <a:r>
              <a:rPr lang="en-US" sz="2800" dirty="0" smtClean="0">
                <a:solidFill>
                  <a:schemeClr val="tx1">
                    <a:lumMod val="50000"/>
                  </a:schemeClr>
                </a:solidFill>
                <a:latin typeface="Arial" charset="0"/>
                <a:cs typeface="Arial" charset="0"/>
              </a:rPr>
              <a:t>Scaled to Function</a:t>
            </a:r>
          </a:p>
          <a:p>
            <a:pPr>
              <a:spcBef>
                <a:spcPct val="0"/>
              </a:spcBef>
            </a:pPr>
            <a:endParaRPr lang="en-US" sz="2800" dirty="0" smtClean="0">
              <a:solidFill>
                <a:schemeClr val="tx1">
                  <a:lumMod val="50000"/>
                </a:schemeClr>
              </a:solidFill>
              <a:latin typeface="Arial" charset="0"/>
              <a:cs typeface="Arial" charset="0"/>
            </a:endParaRPr>
          </a:p>
        </p:txBody>
      </p:sp>
      <p:sp>
        <p:nvSpPr>
          <p:cNvPr id="8" name="Title 2"/>
          <p:cNvSpPr txBox="1">
            <a:spLocks/>
          </p:cNvSpPr>
          <p:nvPr/>
        </p:nvSpPr>
        <p:spPr bwMode="auto">
          <a:xfrm>
            <a:off x="685800" y="32766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dirty="0" smtClean="0">
                <a:latin typeface="Arial" charset="0"/>
                <a:cs typeface="Arial" charset="0"/>
              </a:rPr>
              <a:t>Change Control is…</a:t>
            </a:r>
          </a:p>
        </p:txBody>
      </p:sp>
      <p:graphicFrame>
        <p:nvGraphicFramePr>
          <p:cNvPr id="5" name="Diagram 4"/>
          <p:cNvGraphicFramePr/>
          <p:nvPr>
            <p:extLst>
              <p:ext uri="{D42A27DB-BD31-4B8C-83A1-F6EECF244321}">
                <p14:modId xmlns:p14="http://schemas.microsoft.com/office/powerpoint/2010/main" val="2872988093"/>
              </p:ext>
            </p:extLst>
          </p:nvPr>
        </p:nvGraphicFramePr>
        <p:xfrm>
          <a:off x="4953000" y="990600"/>
          <a:ext cx="54864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5749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Changes are to systems</a:t>
            </a:r>
            <a:endParaRPr lang="en-US" sz="4000" dirty="0"/>
          </a:p>
        </p:txBody>
      </p:sp>
      <p:sp>
        <p:nvSpPr>
          <p:cNvPr id="3" name="Rectangle 2"/>
          <p:cNvSpPr txBox="1">
            <a:spLocks/>
          </p:cNvSpPr>
          <p:nvPr/>
        </p:nvSpPr>
        <p:spPr bwMode="auto">
          <a:xfrm>
            <a:off x="1214438" y="5768975"/>
            <a:ext cx="81915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1800" dirty="0" smtClean="0"/>
              <a:t>There is no such thing as a neutral change : any change modifies an ecosystem or equilibrium</a:t>
            </a:r>
          </a:p>
        </p:txBody>
      </p:sp>
      <p:sp>
        <p:nvSpPr>
          <p:cNvPr id="4" name="AutoShape 4"/>
          <p:cNvSpPr>
            <a:spLocks noChangeArrowheads="1"/>
          </p:cNvSpPr>
          <p:nvPr/>
        </p:nvSpPr>
        <p:spPr bwMode="auto">
          <a:xfrm>
            <a:off x="1331913" y="2509838"/>
            <a:ext cx="2025650" cy="2044700"/>
          </a:xfrm>
          <a:prstGeom prst="sun">
            <a:avLst>
              <a:gd name="adj" fmla="val 12500"/>
            </a:avLst>
          </a:prstGeom>
          <a:gradFill rotWithShape="1">
            <a:gsLst>
              <a:gs pos="0">
                <a:schemeClr val="bg1"/>
              </a:gs>
              <a:gs pos="100000">
                <a:srgbClr val="CCCBCF"/>
              </a:gs>
            </a:gsLst>
            <a:path path="rect">
              <a:fillToRect l="50000" t="50000" r="50000" b="50000"/>
            </a:path>
          </a:gradFill>
          <a:ln w="9525" algn="ctr">
            <a:solidFill>
              <a:schemeClr val="tx1"/>
            </a:solidFill>
            <a:miter lim="800000"/>
            <a:headEnd/>
            <a:tailEnd/>
          </a:ln>
        </p:spPr>
        <p:txBody>
          <a:bodyPr lIns="36000" rIns="3600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06060E"/>
                </a:solidFill>
              </a:rPr>
              <a:t>Business</a:t>
            </a:r>
            <a:br>
              <a:rPr lang="en-GB" altLang="en-US" sz="1200" b="1" i="1">
                <a:solidFill>
                  <a:srgbClr val="06060E"/>
                </a:solidFill>
              </a:rPr>
            </a:br>
            <a:r>
              <a:rPr lang="en-GB" altLang="en-US" sz="1200" b="1" i="1">
                <a:solidFill>
                  <a:srgbClr val="06060E"/>
                </a:solidFill>
              </a:rPr>
              <a:t>seen as a complete system</a:t>
            </a:r>
          </a:p>
        </p:txBody>
      </p:sp>
      <p:sp>
        <p:nvSpPr>
          <p:cNvPr id="5" name="Oval 5"/>
          <p:cNvSpPr>
            <a:spLocks noChangeArrowheads="1"/>
          </p:cNvSpPr>
          <p:nvPr/>
        </p:nvSpPr>
        <p:spPr bwMode="auto">
          <a:xfrm>
            <a:off x="1736725" y="1268413"/>
            <a:ext cx="1169988" cy="1096962"/>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Individuals</a:t>
            </a:r>
          </a:p>
        </p:txBody>
      </p:sp>
      <p:sp>
        <p:nvSpPr>
          <p:cNvPr id="6" name="Oval 6"/>
          <p:cNvSpPr>
            <a:spLocks noChangeArrowheads="1"/>
          </p:cNvSpPr>
          <p:nvPr/>
        </p:nvSpPr>
        <p:spPr bwMode="auto">
          <a:xfrm>
            <a:off x="3113088" y="2079625"/>
            <a:ext cx="1189037" cy="1060450"/>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lnSpc>
                <a:spcPct val="90000"/>
              </a:lnSpc>
              <a:spcBef>
                <a:spcPct val="0"/>
              </a:spcBef>
              <a:buClrTx/>
              <a:buSzTx/>
              <a:buFontTx/>
              <a:buNone/>
            </a:pPr>
            <a:r>
              <a:rPr lang="en-GB" altLang="en-US" sz="1200" b="1" dirty="0">
                <a:solidFill>
                  <a:srgbClr val="06060E"/>
                </a:solidFill>
              </a:rPr>
              <a:t>Structure </a:t>
            </a:r>
            <a:endParaRPr lang="en-GB" altLang="en-US" sz="1200" dirty="0">
              <a:solidFill>
                <a:srgbClr val="06060E"/>
              </a:solidFill>
            </a:endParaRPr>
          </a:p>
          <a:p>
            <a:pPr algn="ctr">
              <a:lnSpc>
                <a:spcPct val="90000"/>
              </a:lnSpc>
              <a:spcBef>
                <a:spcPct val="0"/>
              </a:spcBef>
              <a:buClrTx/>
              <a:buSzTx/>
              <a:buFontTx/>
              <a:buNone/>
            </a:pPr>
            <a:r>
              <a:rPr lang="en-GB" altLang="en-US" sz="1200" b="1" dirty="0">
                <a:solidFill>
                  <a:srgbClr val="06060E"/>
                </a:solidFill>
              </a:rPr>
              <a:t>&amp;</a:t>
            </a:r>
          </a:p>
          <a:p>
            <a:pPr algn="ctr">
              <a:lnSpc>
                <a:spcPct val="90000"/>
              </a:lnSpc>
              <a:spcBef>
                <a:spcPct val="0"/>
              </a:spcBef>
              <a:buClrTx/>
              <a:buSzTx/>
              <a:buFontTx/>
              <a:buNone/>
            </a:pPr>
            <a:r>
              <a:rPr lang="en-GB" altLang="en-US" sz="1200" b="1" dirty="0">
                <a:solidFill>
                  <a:srgbClr val="06060E"/>
                </a:solidFill>
              </a:rPr>
              <a:t>processes</a:t>
            </a:r>
          </a:p>
        </p:txBody>
      </p:sp>
      <p:sp>
        <p:nvSpPr>
          <p:cNvPr id="7" name="Oval 7"/>
          <p:cNvSpPr>
            <a:spLocks noChangeArrowheads="1"/>
          </p:cNvSpPr>
          <p:nvPr/>
        </p:nvSpPr>
        <p:spPr bwMode="auto">
          <a:xfrm>
            <a:off x="3181350" y="3670300"/>
            <a:ext cx="1255713" cy="10636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dirty="0">
                <a:solidFill>
                  <a:srgbClr val="06060E"/>
                </a:solidFill>
              </a:rPr>
              <a:t>Methods &amp; techniques </a:t>
            </a:r>
            <a:endParaRPr lang="en-GB" altLang="en-US" sz="1200" dirty="0">
              <a:solidFill>
                <a:srgbClr val="06060E"/>
              </a:solidFill>
            </a:endParaRPr>
          </a:p>
        </p:txBody>
      </p:sp>
      <p:sp>
        <p:nvSpPr>
          <p:cNvPr id="8" name="Oval 8"/>
          <p:cNvSpPr>
            <a:spLocks noChangeArrowheads="1"/>
          </p:cNvSpPr>
          <p:nvPr/>
        </p:nvSpPr>
        <p:spPr bwMode="auto">
          <a:xfrm>
            <a:off x="1535113" y="4660900"/>
            <a:ext cx="1641475" cy="110807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External environment</a:t>
            </a:r>
          </a:p>
        </p:txBody>
      </p:sp>
      <p:sp>
        <p:nvSpPr>
          <p:cNvPr id="9" name="Oval 9"/>
          <p:cNvSpPr>
            <a:spLocks noChangeArrowheads="1"/>
          </p:cNvSpPr>
          <p:nvPr/>
        </p:nvSpPr>
        <p:spPr bwMode="auto">
          <a:xfrm>
            <a:off x="296863" y="2033588"/>
            <a:ext cx="1169987" cy="1106487"/>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Social culture and structure</a:t>
            </a:r>
          </a:p>
        </p:txBody>
      </p:sp>
      <p:sp>
        <p:nvSpPr>
          <p:cNvPr id="10" name="Oval 10"/>
          <p:cNvSpPr>
            <a:spLocks noChangeArrowheads="1"/>
          </p:cNvSpPr>
          <p:nvPr/>
        </p:nvSpPr>
        <p:spPr bwMode="auto">
          <a:xfrm>
            <a:off x="161925" y="3613150"/>
            <a:ext cx="1254125" cy="1076325"/>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lIns="0" rIns="0"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a:solidFill>
                  <a:srgbClr val="06060E"/>
                </a:solidFill>
              </a:rPr>
              <a:t>Strategy</a:t>
            </a:r>
          </a:p>
        </p:txBody>
      </p:sp>
      <p:sp>
        <p:nvSpPr>
          <p:cNvPr id="11" name="Text Box 17"/>
          <p:cNvSpPr txBox="1">
            <a:spLocks noChangeArrowheads="1"/>
          </p:cNvSpPr>
          <p:nvPr/>
        </p:nvSpPr>
        <p:spPr bwMode="auto">
          <a:xfrm>
            <a:off x="5219700" y="5057775"/>
            <a:ext cx="1558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1F60A9"/>
                </a:solidFill>
              </a:rPr>
              <a:t>Success of change</a:t>
            </a:r>
          </a:p>
        </p:txBody>
      </p:sp>
      <p:sp>
        <p:nvSpPr>
          <p:cNvPr id="12" name="Text Box 18"/>
          <p:cNvSpPr txBox="1">
            <a:spLocks noChangeArrowheads="1"/>
          </p:cNvSpPr>
          <p:nvPr/>
        </p:nvSpPr>
        <p:spPr bwMode="auto">
          <a:xfrm>
            <a:off x="6884988" y="5057775"/>
            <a:ext cx="153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a:spcBef>
                <a:spcPct val="50000"/>
              </a:spcBef>
              <a:buClrTx/>
              <a:buSzTx/>
              <a:buFontTx/>
              <a:buNone/>
            </a:pPr>
            <a:r>
              <a:rPr lang="en-GB" altLang="en-US" sz="1200" b="1" i="1">
                <a:solidFill>
                  <a:srgbClr val="1F60A9"/>
                </a:solidFill>
              </a:rPr>
              <a:t>Failure of </a:t>
            </a:r>
            <a:br>
              <a:rPr lang="en-GB" altLang="en-US" sz="1200" b="1" i="1">
                <a:solidFill>
                  <a:srgbClr val="1F60A9"/>
                </a:solidFill>
              </a:rPr>
            </a:br>
            <a:r>
              <a:rPr lang="en-GB" altLang="en-US" sz="1200" b="1" i="1">
                <a:solidFill>
                  <a:srgbClr val="1F60A9"/>
                </a:solidFill>
              </a:rPr>
              <a:t>change</a:t>
            </a:r>
          </a:p>
        </p:txBody>
      </p:sp>
      <p:sp>
        <p:nvSpPr>
          <p:cNvPr id="13" name="AutoShape 26"/>
          <p:cNvSpPr>
            <a:spLocks noChangeArrowheads="1"/>
          </p:cNvSpPr>
          <p:nvPr/>
        </p:nvSpPr>
        <p:spPr bwMode="auto">
          <a:xfrm>
            <a:off x="5353050" y="3760788"/>
            <a:ext cx="1306513" cy="1258887"/>
          </a:xfrm>
          <a:prstGeom prst="roundRect">
            <a:avLst>
              <a:gd name="adj" fmla="val 16667"/>
            </a:avLst>
          </a:prstGeom>
          <a:gradFill rotWithShape="1">
            <a:gsLst>
              <a:gs pos="0">
                <a:schemeClr val="bg1"/>
              </a:gs>
              <a:gs pos="100000">
                <a:srgbClr val="66FF66"/>
              </a:gs>
            </a:gsLst>
            <a:path path="shape">
              <a:fillToRect l="50000" t="50000" r="50000" b="50000"/>
            </a:path>
          </a:gradFill>
          <a:ln w="9525">
            <a:solidFill>
              <a:srgbClr val="009900"/>
            </a:solidFill>
            <a:round/>
            <a:headEnd/>
            <a:tailEnd/>
          </a:ln>
          <a:effectLst>
            <a:prstShdw prst="shdw17" dist="17961" dir="13500000">
              <a:srgbClr val="005C00"/>
            </a:prstShdw>
          </a:effectLst>
        </p:spPr>
        <p:txBody>
          <a:bodyPr wrap="none"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b="1" dirty="0">
                <a:solidFill>
                  <a:srgbClr val="06060E"/>
                </a:solidFill>
              </a:rPr>
              <a:t>The other</a:t>
            </a:r>
          </a:p>
          <a:p>
            <a:pPr algn="ctr" eaLnBrk="1" hangingPunct="1">
              <a:spcBef>
                <a:spcPct val="0"/>
              </a:spcBef>
              <a:buClrTx/>
              <a:buSzTx/>
              <a:buFontTx/>
              <a:buNone/>
            </a:pPr>
            <a:r>
              <a:rPr lang="en-GB" altLang="en-US" sz="1200" b="1" dirty="0">
                <a:solidFill>
                  <a:srgbClr val="06060E"/>
                </a:solidFill>
              </a:rPr>
              <a:t>factors </a:t>
            </a:r>
          </a:p>
          <a:p>
            <a:pPr algn="ctr" eaLnBrk="1" hangingPunct="1">
              <a:spcBef>
                <a:spcPct val="0"/>
              </a:spcBef>
              <a:buClrTx/>
              <a:buSzTx/>
              <a:buFontTx/>
              <a:buNone/>
            </a:pPr>
            <a:r>
              <a:rPr lang="en-GB" altLang="en-US" sz="1200" b="1" dirty="0">
                <a:solidFill>
                  <a:srgbClr val="06060E"/>
                </a:solidFill>
              </a:rPr>
              <a:t>evolve </a:t>
            </a:r>
            <a:r>
              <a:rPr lang="en-GB" altLang="en-US" sz="1200" b="1" dirty="0" smtClean="0">
                <a:solidFill>
                  <a:srgbClr val="06060E"/>
                </a:solidFill>
              </a:rPr>
              <a:t> to align </a:t>
            </a:r>
          </a:p>
          <a:p>
            <a:pPr algn="ctr" eaLnBrk="1" hangingPunct="1">
              <a:spcBef>
                <a:spcPct val="0"/>
              </a:spcBef>
              <a:buClrTx/>
              <a:buSzTx/>
              <a:buFontTx/>
              <a:buNone/>
            </a:pPr>
            <a:r>
              <a:rPr lang="en-GB" altLang="en-US" sz="1200" b="1" dirty="0" smtClean="0">
                <a:solidFill>
                  <a:srgbClr val="06060E"/>
                </a:solidFill>
              </a:rPr>
              <a:t>with the change</a:t>
            </a:r>
            <a:endParaRPr lang="en-GB" altLang="en-US" sz="1200" b="1" dirty="0">
              <a:solidFill>
                <a:srgbClr val="06060E"/>
              </a:solidFill>
            </a:endParaRPr>
          </a:p>
        </p:txBody>
      </p:sp>
      <p:sp>
        <p:nvSpPr>
          <p:cNvPr id="14" name="AutoShape 27"/>
          <p:cNvSpPr>
            <a:spLocks noChangeArrowheads="1"/>
          </p:cNvSpPr>
          <p:nvPr/>
        </p:nvSpPr>
        <p:spPr bwMode="auto">
          <a:xfrm>
            <a:off x="6929438" y="3760788"/>
            <a:ext cx="1395412" cy="1214437"/>
          </a:xfrm>
          <a:prstGeom prst="roundRect">
            <a:avLst>
              <a:gd name="adj" fmla="val 16667"/>
            </a:avLst>
          </a:prstGeom>
          <a:gradFill rotWithShape="0">
            <a:gsLst>
              <a:gs pos="0">
                <a:schemeClr val="bg1"/>
              </a:gs>
              <a:gs pos="100000">
                <a:srgbClr val="FF0000"/>
              </a:gs>
            </a:gsLst>
            <a:path path="shape">
              <a:fillToRect l="50000" t="50000" r="50000" b="50000"/>
            </a:path>
          </a:gradFill>
          <a:ln w="9525">
            <a:solidFill>
              <a:srgbClr val="FF0000"/>
            </a:solidFill>
            <a:round/>
            <a:headEnd/>
            <a:tailEnd/>
          </a:ln>
          <a:effectLst>
            <a:prstShdw prst="shdw17" dist="17961" dir="13500000">
              <a:srgbClr val="990000"/>
            </a:prstShdw>
          </a:effectLst>
        </p:spPr>
        <p:txBody>
          <a:bodyPr wrap="none" anchor="ct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b="1">
                <a:solidFill>
                  <a:srgbClr val="06060E"/>
                </a:solidFill>
              </a:rPr>
              <a:t>The other </a:t>
            </a:r>
          </a:p>
          <a:p>
            <a:pPr algn="ctr" eaLnBrk="1" hangingPunct="1">
              <a:spcBef>
                <a:spcPct val="0"/>
              </a:spcBef>
              <a:buClrTx/>
              <a:buSzTx/>
              <a:buFontTx/>
              <a:buNone/>
            </a:pPr>
            <a:r>
              <a:rPr lang="en-GB" altLang="en-US" sz="1200" b="1">
                <a:solidFill>
                  <a:srgbClr val="06060E"/>
                </a:solidFill>
              </a:rPr>
              <a:t>factors </a:t>
            </a:r>
          </a:p>
          <a:p>
            <a:pPr algn="ctr" eaLnBrk="1" hangingPunct="1">
              <a:spcBef>
                <a:spcPct val="0"/>
              </a:spcBef>
              <a:buClrTx/>
              <a:buSzTx/>
              <a:buFontTx/>
              <a:buNone/>
            </a:pPr>
            <a:r>
              <a:rPr lang="en-GB" altLang="en-US" sz="1200" b="1">
                <a:solidFill>
                  <a:srgbClr val="06060E"/>
                </a:solidFill>
              </a:rPr>
              <a:t>resist and</a:t>
            </a:r>
          </a:p>
          <a:p>
            <a:pPr algn="ctr" eaLnBrk="1" hangingPunct="1">
              <a:spcBef>
                <a:spcPct val="0"/>
              </a:spcBef>
              <a:buClrTx/>
              <a:buSzTx/>
              <a:buFontTx/>
              <a:buNone/>
            </a:pPr>
            <a:r>
              <a:rPr lang="en-GB" altLang="en-US" sz="1200" b="1">
                <a:solidFill>
                  <a:srgbClr val="06060E"/>
                </a:solidFill>
              </a:rPr>
              <a:t>the system returns</a:t>
            </a:r>
          </a:p>
          <a:p>
            <a:pPr algn="ctr" eaLnBrk="1" hangingPunct="1">
              <a:spcBef>
                <a:spcPct val="0"/>
              </a:spcBef>
              <a:buClrTx/>
              <a:buSzTx/>
              <a:buFontTx/>
              <a:buNone/>
            </a:pPr>
            <a:r>
              <a:rPr lang="en-GB" altLang="en-US" sz="1200" b="1">
                <a:solidFill>
                  <a:srgbClr val="06060E"/>
                </a:solidFill>
              </a:rPr>
              <a:t>to the status quo</a:t>
            </a:r>
          </a:p>
        </p:txBody>
      </p:sp>
      <p:sp>
        <p:nvSpPr>
          <p:cNvPr id="15" name="Cloud"/>
          <p:cNvSpPr>
            <a:spLocks noChangeAspect="1" noEditPoints="1" noChangeArrowheads="1"/>
          </p:cNvSpPr>
          <p:nvPr/>
        </p:nvSpPr>
        <p:spPr bwMode="auto">
          <a:xfrm>
            <a:off x="5310188" y="1358900"/>
            <a:ext cx="2295525" cy="1439863"/>
          </a:xfrm>
          <a:prstGeom prst="wedgeRoundRectCallout">
            <a:avLst>
              <a:gd name="adj1" fmla="val -69708"/>
              <a:gd name="adj2" fmla="val 31366"/>
              <a:gd name="adj3" fmla="val 16667"/>
            </a:avLst>
          </a:prstGeom>
          <a:solidFill>
            <a:schemeClr val="tx1">
              <a:lumMod val="75000"/>
            </a:schemeClr>
          </a:solidFill>
          <a:ln w="9525">
            <a:solidFill>
              <a:srgbClr val="000000"/>
            </a:solidFill>
            <a:miter lim="800000"/>
            <a:headEnd/>
            <a:tailEnd/>
          </a:ln>
          <a:effectLst>
            <a:outerShdw dist="107763" dir="2700000" algn="ctr" rotWithShape="0">
              <a:srgbClr val="808080"/>
            </a:outerShdw>
          </a:effectLst>
        </p:spPr>
        <p:txBody>
          <a:bodyPr/>
          <a:lstStyle/>
          <a:p>
            <a:pPr algn="ctr">
              <a:defRPr/>
            </a:pPr>
            <a:r>
              <a:rPr lang="en-GB" sz="1200" b="1" dirty="0">
                <a:solidFill>
                  <a:schemeClr val="bg1"/>
                </a:solidFill>
              </a:rPr>
              <a:t>A change to any of the factors upsets the system's balance. </a:t>
            </a:r>
          </a:p>
          <a:p>
            <a:pPr algn="ctr">
              <a:defRPr/>
            </a:pPr>
            <a:r>
              <a:rPr lang="en-GB" sz="1200" b="1" dirty="0">
                <a:solidFill>
                  <a:schemeClr val="bg1"/>
                </a:solidFill>
              </a:rPr>
              <a:t>Once the change has begun, there are 2 possible ways of recovering a balance :</a:t>
            </a:r>
          </a:p>
        </p:txBody>
      </p:sp>
      <p:sp>
        <p:nvSpPr>
          <p:cNvPr id="17" name="Flèche droite 2"/>
          <p:cNvSpPr/>
          <p:nvPr/>
        </p:nvSpPr>
        <p:spPr>
          <a:xfrm rot="17582447" flipH="1">
            <a:off x="6190456" y="3198020"/>
            <a:ext cx="619125" cy="328612"/>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8" name="Flèche droite 20"/>
          <p:cNvSpPr/>
          <p:nvPr/>
        </p:nvSpPr>
        <p:spPr>
          <a:xfrm rot="14713354" flipH="1">
            <a:off x="6962775" y="3182938"/>
            <a:ext cx="619125" cy="327025"/>
          </a:xfrm>
          <a:prstGeom prst="rightArrow">
            <a:avLst>
              <a:gd name="adj1" fmla="val 447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40154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par>
                          <p:cTn id="18" fill="hold">
                            <p:stCondLst>
                              <p:cond delay="2000"/>
                            </p:stCondLst>
                            <p:childTnLst>
                              <p:par>
                                <p:cTn id="19" presetID="5"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heckerboard(across)">
                                      <p:cBhvr>
                                        <p:cTn id="21" dur="500"/>
                                        <p:tgtEl>
                                          <p:spTgt spid="11"/>
                                        </p:tgtEl>
                                      </p:cBhvr>
                                    </p:animEffect>
                                  </p:childTnLst>
                                </p:cTn>
                              </p:par>
                            </p:childTnLst>
                          </p:cTn>
                        </p:par>
                        <p:par>
                          <p:cTn id="22" fill="hold">
                            <p:stCondLst>
                              <p:cond delay="2500"/>
                            </p:stCondLst>
                            <p:childTnLst>
                              <p:par>
                                <p:cTn id="23" presetID="22" presetClass="entr" presetSubtype="1" fill="hold" grpId="0" nodeType="after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3500"/>
                            </p:stCondLst>
                            <p:childTnLst>
                              <p:par>
                                <p:cTn id="27" presetID="5" presetClass="entr" presetSubtype="1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checkerboard(across)">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44643"/>
            <a:ext cx="4241758" cy="4241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Title 1"/>
          <p:cNvSpPr>
            <a:spLocks noGrp="1"/>
          </p:cNvSpPr>
          <p:nvPr>
            <p:ph type="title"/>
          </p:nvPr>
        </p:nvSpPr>
        <p:spPr/>
        <p:txBody>
          <a:bodyPr>
            <a:normAutofit fontScale="90000"/>
          </a:bodyPr>
          <a:lstStyle/>
          <a:p>
            <a:r>
              <a:rPr lang="en-US" altLang="en-US" dirty="0" smtClean="0">
                <a:latin typeface="Arial" charset="0"/>
                <a:cs typeface="Arial" charset="0"/>
              </a:rPr>
              <a:t>Changes are Strategic and Tactical</a:t>
            </a:r>
            <a:endParaRPr altLang="en-US" sz="3200" dirty="0" smtClean="0">
              <a:latin typeface="Arial" charset="0"/>
              <a:cs typeface="Arial" charset="0"/>
            </a:endParaRPr>
          </a:p>
        </p:txBody>
      </p:sp>
      <p:sp>
        <p:nvSpPr>
          <p:cNvPr id="2" name="Rectangle 2"/>
          <p:cNvSpPr>
            <a:spLocks noChangeArrowheads="1"/>
          </p:cNvSpPr>
          <p:nvPr/>
        </p:nvSpPr>
        <p:spPr bwMode="auto">
          <a:xfrm>
            <a:off x="0" y="0"/>
            <a:ext cx="9144000" cy="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defRPr/>
            </a:pPr>
            <a:endParaRPr lang="en-IE"/>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066800"/>
            <a:ext cx="3014943" cy="4105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233206" y="5981700"/>
            <a:ext cx="2304008" cy="381000"/>
          </a:xfrm>
          <a:prstGeom prst="rect">
            <a:avLst/>
          </a:prstGeom>
          <a:noFill/>
        </p:spPr>
        <p:txBody>
          <a:bodyPr wrap="square" rtlCol="0">
            <a:spAutoFit/>
          </a:bodyPr>
          <a:lstStyle/>
          <a:p>
            <a:r>
              <a:rPr lang="en-US" dirty="0" smtClean="0"/>
              <a:t>Learning Objective 3</a:t>
            </a:r>
            <a:endParaRPr lang="en-US" dirty="0"/>
          </a:p>
        </p:txBody>
      </p:sp>
    </p:spTree>
    <p:extLst>
      <p:ext uri="{BB962C8B-B14F-4D97-AF65-F5344CB8AC3E}">
        <p14:creationId xmlns:p14="http://schemas.microsoft.com/office/powerpoint/2010/main" val="780922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Change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86248046"/>
              </p:ext>
            </p:extLst>
          </p:nvPr>
        </p:nvGraphicFramePr>
        <p:xfrm>
          <a:off x="838200" y="1371600"/>
          <a:ext cx="7239000" cy="3657600"/>
        </p:xfrm>
        <a:graphic>
          <a:graphicData uri="http://schemas.openxmlformats.org/drawingml/2006/table">
            <a:tbl>
              <a:tblPr firstRow="1" bandRow="1">
                <a:tableStyleId>{5C22544A-7EE6-4342-B048-85BDC9FD1C3A}</a:tableStyleId>
              </a:tblPr>
              <a:tblGrid>
                <a:gridCol w="2362200"/>
                <a:gridCol w="2209800"/>
                <a:gridCol w="2667000"/>
              </a:tblGrid>
              <a:tr h="370840">
                <a:tc>
                  <a:txBody>
                    <a:bodyPr/>
                    <a:lstStyle/>
                    <a:p>
                      <a:r>
                        <a:rPr lang="en-US" sz="2400" dirty="0" smtClean="0"/>
                        <a:t>Level</a:t>
                      </a:r>
                      <a:r>
                        <a:rPr lang="en-US" sz="2400" baseline="0" dirty="0" smtClean="0"/>
                        <a:t> of Change</a:t>
                      </a:r>
                      <a:endParaRPr lang="en-US" sz="2400" dirty="0"/>
                    </a:p>
                  </a:txBody>
                  <a:tcPr/>
                </a:tc>
                <a:tc>
                  <a:txBody>
                    <a:bodyPr/>
                    <a:lstStyle/>
                    <a:p>
                      <a:r>
                        <a:rPr lang="en-US" sz="2400" dirty="0" smtClean="0"/>
                        <a:t>Change Management</a:t>
                      </a:r>
                      <a:endParaRPr lang="en-US" sz="2400" dirty="0"/>
                    </a:p>
                  </a:txBody>
                  <a:tcPr/>
                </a:tc>
                <a:tc>
                  <a:txBody>
                    <a:bodyPr/>
                    <a:lstStyle/>
                    <a:p>
                      <a:r>
                        <a:rPr lang="en-US" sz="2400" dirty="0" smtClean="0"/>
                        <a:t>Change Control</a:t>
                      </a:r>
                      <a:endParaRPr lang="en-US" sz="2400" dirty="0"/>
                    </a:p>
                  </a:txBody>
                  <a:tcPr/>
                </a:tc>
              </a:tr>
              <a:tr h="370840">
                <a:tc>
                  <a:txBody>
                    <a:bodyPr/>
                    <a:lstStyle/>
                    <a:p>
                      <a:r>
                        <a:rPr lang="en-US" sz="2400" dirty="0" smtClean="0"/>
                        <a:t>Transactional</a:t>
                      </a:r>
                      <a:endParaRPr lang="en-US" sz="2400" dirty="0"/>
                    </a:p>
                  </a:txBody>
                  <a:tcPr/>
                </a:tc>
                <a:tc>
                  <a:txBody>
                    <a:bodyPr/>
                    <a:lstStyle/>
                    <a:p>
                      <a:r>
                        <a:rPr lang="en-US" sz="2400" dirty="0" smtClean="0"/>
                        <a:t>Minor</a:t>
                      </a:r>
                      <a:endParaRPr lang="en-US" sz="2400" dirty="0"/>
                    </a:p>
                  </a:txBody>
                  <a:tcPr/>
                </a:tc>
                <a:tc>
                  <a:txBody>
                    <a:bodyPr/>
                    <a:lstStyle/>
                    <a:p>
                      <a:r>
                        <a:rPr lang="en-US" sz="2400" dirty="0" smtClean="0"/>
                        <a:t>Few</a:t>
                      </a:r>
                    </a:p>
                    <a:p>
                      <a:r>
                        <a:rPr lang="en-US" sz="2400" dirty="0" smtClean="0"/>
                        <a:t>Closely clustered</a:t>
                      </a:r>
                      <a:endParaRPr lang="en-US" sz="2400" dirty="0"/>
                    </a:p>
                  </a:txBody>
                  <a:tcPr/>
                </a:tc>
              </a:tr>
              <a:tr h="370840">
                <a:tc>
                  <a:txBody>
                    <a:bodyPr/>
                    <a:lstStyle/>
                    <a:p>
                      <a:r>
                        <a:rPr lang="en-US" sz="2400" dirty="0" smtClean="0"/>
                        <a:t>Operational</a:t>
                      </a:r>
                      <a:endParaRPr lang="en-US" sz="2400" dirty="0"/>
                    </a:p>
                  </a:txBody>
                  <a:tcPr/>
                </a:tc>
                <a:tc>
                  <a:txBody>
                    <a:bodyPr/>
                    <a:lstStyle/>
                    <a:p>
                      <a:r>
                        <a:rPr lang="en-US" sz="2400" dirty="0" smtClean="0"/>
                        <a:t>Major</a:t>
                      </a:r>
                      <a:endParaRPr lang="en-US" sz="2400" dirty="0"/>
                    </a:p>
                  </a:txBody>
                  <a:tcPr/>
                </a:tc>
                <a:tc>
                  <a:txBody>
                    <a:bodyPr/>
                    <a:lstStyle/>
                    <a:p>
                      <a:r>
                        <a:rPr lang="en-US" sz="2400" dirty="0" smtClean="0"/>
                        <a:t>Several </a:t>
                      </a:r>
                    </a:p>
                    <a:p>
                      <a:r>
                        <a:rPr lang="en-US" sz="2400" dirty="0" smtClean="0"/>
                        <a:t>Across several areas</a:t>
                      </a:r>
                      <a:endParaRPr lang="en-US" sz="2400" dirty="0"/>
                    </a:p>
                  </a:txBody>
                  <a:tcPr/>
                </a:tc>
              </a:tr>
              <a:tr h="370840">
                <a:tc>
                  <a:txBody>
                    <a:bodyPr/>
                    <a:lstStyle/>
                    <a:p>
                      <a:r>
                        <a:rPr lang="en-US" sz="2400" dirty="0" smtClean="0"/>
                        <a:t>Transformational</a:t>
                      </a:r>
                      <a:endParaRPr lang="en-US" sz="2400" dirty="0"/>
                    </a:p>
                  </a:txBody>
                  <a:tcPr/>
                </a:tc>
                <a:tc>
                  <a:txBody>
                    <a:bodyPr/>
                    <a:lstStyle/>
                    <a:p>
                      <a:r>
                        <a:rPr lang="en-US" sz="2400" dirty="0" smtClean="0"/>
                        <a:t>Fundamental</a:t>
                      </a:r>
                      <a:endParaRPr lang="en-US" sz="2400" dirty="0"/>
                    </a:p>
                  </a:txBody>
                  <a:tcPr/>
                </a:tc>
                <a:tc>
                  <a:txBody>
                    <a:bodyPr/>
                    <a:lstStyle/>
                    <a:p>
                      <a:r>
                        <a:rPr lang="en-US" sz="2400" dirty="0" smtClean="0"/>
                        <a:t>Many</a:t>
                      </a:r>
                    </a:p>
                    <a:p>
                      <a:r>
                        <a:rPr lang="en-US" sz="2400" dirty="0" smtClean="0"/>
                        <a:t>Iterative</a:t>
                      </a:r>
                    </a:p>
                    <a:p>
                      <a:r>
                        <a:rPr lang="en-US" sz="2400" dirty="0" smtClean="0"/>
                        <a:t>Often</a:t>
                      </a:r>
                      <a:r>
                        <a:rPr lang="en-US" sz="2400" baseline="0" dirty="0" smtClean="0"/>
                        <a:t> in waves</a:t>
                      </a:r>
                      <a:endParaRPr lang="en-US" sz="2400" dirty="0"/>
                    </a:p>
                  </a:txBody>
                  <a:tcPr/>
                </a:tc>
              </a:tr>
            </a:tbl>
          </a:graphicData>
        </a:graphic>
      </p:graphicFrame>
    </p:spTree>
    <p:extLst>
      <p:ext uri="{BB962C8B-B14F-4D97-AF65-F5344CB8AC3E}">
        <p14:creationId xmlns:p14="http://schemas.microsoft.com/office/powerpoint/2010/main" val="286062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Management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55" y="1143000"/>
            <a:ext cx="6786119" cy="519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00800" y="6338888"/>
            <a:ext cx="2304008" cy="381000"/>
          </a:xfrm>
          <a:prstGeom prst="rect">
            <a:avLst/>
          </a:prstGeom>
          <a:noFill/>
        </p:spPr>
        <p:txBody>
          <a:bodyPr wrap="square" rtlCol="0">
            <a:spAutoFit/>
          </a:bodyPr>
          <a:lstStyle/>
          <a:p>
            <a:r>
              <a:rPr lang="en-US" dirty="0" smtClean="0"/>
              <a:t>Learning Objective 4</a:t>
            </a:r>
            <a:endParaRPr lang="en-US" dirty="0"/>
          </a:p>
        </p:txBody>
      </p:sp>
    </p:spTree>
    <p:extLst>
      <p:ext uri="{BB962C8B-B14F-4D97-AF65-F5344CB8AC3E}">
        <p14:creationId xmlns:p14="http://schemas.microsoft.com/office/powerpoint/2010/main" val="252618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Control: One or Many?</a:t>
            </a:r>
            <a:endParaRPr lang="en-US" dirty="0"/>
          </a:p>
        </p:txBody>
      </p:sp>
      <p:sp>
        <p:nvSpPr>
          <p:cNvPr id="3" name="Text Placeholder 2"/>
          <p:cNvSpPr>
            <a:spLocks noGrp="1"/>
          </p:cNvSpPr>
          <p:nvPr>
            <p:ph type="body" sz="quarter" idx="10"/>
          </p:nvPr>
        </p:nvSpPr>
        <p:spPr/>
        <p:txBody>
          <a:bodyPr/>
          <a:lstStyle/>
          <a:p>
            <a:r>
              <a:rPr lang="en-US" dirty="0" smtClean="0"/>
              <a:t>Simplify your variety of change controls</a:t>
            </a:r>
          </a:p>
          <a:p>
            <a:r>
              <a:rPr lang="en-US" dirty="0" smtClean="0"/>
              <a:t>Understand levers:</a:t>
            </a:r>
          </a:p>
          <a:p>
            <a:pPr lvl="1"/>
            <a:r>
              <a:rPr lang="en-US" dirty="0" smtClean="0"/>
              <a:t>Regulatory</a:t>
            </a:r>
          </a:p>
          <a:p>
            <a:pPr lvl="1"/>
            <a:r>
              <a:rPr lang="en-US" dirty="0" smtClean="0"/>
              <a:t>Product release</a:t>
            </a:r>
          </a:p>
          <a:p>
            <a:pPr lvl="1"/>
            <a:r>
              <a:rPr lang="en-US" dirty="0" smtClean="0"/>
              <a:t>Risk</a:t>
            </a:r>
          </a:p>
          <a:p>
            <a:r>
              <a:rPr lang="en-US" dirty="0" smtClean="0"/>
              <a:t>Strive for scalability within one change control system.</a:t>
            </a:r>
            <a:endParaRPr lang="en-US" dirty="0"/>
          </a:p>
        </p:txBody>
      </p:sp>
    </p:spTree>
    <p:extLst>
      <p:ext uri="{BB962C8B-B14F-4D97-AF65-F5344CB8AC3E}">
        <p14:creationId xmlns:p14="http://schemas.microsoft.com/office/powerpoint/2010/main" val="1406936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sz="3600" dirty="0"/>
              <a:t>Understand the regulatory landscape</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295400"/>
            <a:ext cx="5934075" cy="4460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2567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Change is…</a:t>
            </a:r>
            <a:endParaRPr lang="en-US" dirty="0"/>
          </a:p>
        </p:txBody>
      </p:sp>
      <p:grpSp>
        <p:nvGrpSpPr>
          <p:cNvPr id="108" name="Group 107"/>
          <p:cNvGrpSpPr/>
          <p:nvPr/>
        </p:nvGrpSpPr>
        <p:grpSpPr>
          <a:xfrm>
            <a:off x="2057400" y="912600"/>
            <a:ext cx="5460976" cy="5708817"/>
            <a:chOff x="1625626" y="728666"/>
            <a:chExt cx="5892750" cy="5892752"/>
          </a:xfrm>
        </p:grpSpPr>
        <p:grpSp>
          <p:nvGrpSpPr>
            <p:cNvPr id="109" name="Group 108"/>
            <p:cNvGrpSpPr/>
            <p:nvPr/>
          </p:nvGrpSpPr>
          <p:grpSpPr>
            <a:xfrm>
              <a:off x="1625626" y="728666"/>
              <a:ext cx="5892750" cy="5892752"/>
              <a:chOff x="1625626" y="728666"/>
              <a:chExt cx="5892750" cy="5892752"/>
            </a:xfrm>
            <a:effectLst>
              <a:outerShdw blurRad="76200" sx="101000" sy="101000" algn="ctr" rotWithShape="0">
                <a:prstClr val="black">
                  <a:alpha val="25000"/>
                </a:prstClr>
              </a:outerShdw>
            </a:effectLst>
          </p:grpSpPr>
          <p:grpSp>
            <p:nvGrpSpPr>
              <p:cNvPr id="137" name="Group 136"/>
              <p:cNvGrpSpPr/>
              <p:nvPr/>
            </p:nvGrpSpPr>
            <p:grpSpPr>
              <a:xfrm>
                <a:off x="2414017" y="1516100"/>
                <a:ext cx="4315968" cy="4317884"/>
                <a:chOff x="2411162" y="1514201"/>
                <a:chExt cx="4315968" cy="4317884"/>
              </a:xfrm>
            </p:grpSpPr>
            <p:sp>
              <p:nvSpPr>
                <p:cNvPr id="144" name="Freeform 143"/>
                <p:cNvSpPr/>
                <p:nvPr/>
              </p:nvSpPr>
              <p:spPr>
                <a:xfrm>
                  <a:off x="2411162" y="1514201"/>
                  <a:ext cx="2049341" cy="2048256"/>
                </a:xfrm>
                <a:custGeom>
                  <a:avLst/>
                  <a:gdLst>
                    <a:gd name="connsiteX0" fmla="*/ 2052055 w 2052055"/>
                    <a:gd name="connsiteY0" fmla="*/ 0 h 2052055"/>
                    <a:gd name="connsiteX1" fmla="*/ 2052055 w 2052055"/>
                    <a:gd name="connsiteY1" fmla="*/ 1147880 h 2052055"/>
                    <a:gd name="connsiteX2" fmla="*/ 1955491 w 2052055"/>
                    <a:gd name="connsiteY2" fmla="*/ 1162617 h 2052055"/>
                    <a:gd name="connsiteX3" fmla="*/ 1162613 w 2052055"/>
                    <a:gd name="connsiteY3" fmla="*/ 1955494 h 2052055"/>
                    <a:gd name="connsiteX4" fmla="*/ 1147877 w 2052055"/>
                    <a:gd name="connsiteY4" fmla="*/ 2052055 h 2052055"/>
                    <a:gd name="connsiteX5" fmla="*/ 0 w 2052055"/>
                    <a:gd name="connsiteY5" fmla="*/ 2052055 h 2052055"/>
                    <a:gd name="connsiteX6" fmla="*/ 5691 w 2052055"/>
                    <a:gd name="connsiteY6" fmla="*/ 1939347 h 2052055"/>
                    <a:gd name="connsiteX7" fmla="*/ 1939347 w 2052055"/>
                    <a:gd name="connsiteY7" fmla="*/ 5692 h 2052055"/>
                    <a:gd name="connsiteX8" fmla="*/ 2052055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2052055" y="0"/>
                      </a:moveTo>
                      <a:lnTo>
                        <a:pt x="2052055" y="1147880"/>
                      </a:lnTo>
                      <a:lnTo>
                        <a:pt x="1955491" y="1162617"/>
                      </a:lnTo>
                      <a:cubicBezTo>
                        <a:pt x="1557512" y="1244055"/>
                        <a:pt x="1244051" y="1557516"/>
                        <a:pt x="1162613" y="1955494"/>
                      </a:cubicBezTo>
                      <a:lnTo>
                        <a:pt x="1147877" y="2052055"/>
                      </a:lnTo>
                      <a:lnTo>
                        <a:pt x="0" y="2052055"/>
                      </a:lnTo>
                      <a:lnTo>
                        <a:pt x="5691" y="1939347"/>
                      </a:lnTo>
                      <a:cubicBezTo>
                        <a:pt x="109233" y="919785"/>
                        <a:pt x="919785" y="109234"/>
                        <a:pt x="1939347" y="5692"/>
                      </a:cubicBezTo>
                      <a:lnTo>
                        <a:pt x="2052055" y="0"/>
                      </a:lnTo>
                      <a:close/>
                    </a:path>
                  </a:pathLst>
                </a:custGeom>
                <a:gradFill flip="none" rotWithShape="1">
                  <a:gsLst>
                    <a:gs pos="17000">
                      <a:schemeClr val="accent5">
                        <a:lumMod val="75000"/>
                      </a:schemeClr>
                    </a:gs>
                    <a:gs pos="77000">
                      <a:schemeClr val="accent5"/>
                    </a:gs>
                  </a:gsLst>
                  <a:lin ang="2700000" scaled="1"/>
                  <a:tileRect/>
                </a:gradFill>
                <a:ln>
                  <a:gradFill>
                    <a:gsLst>
                      <a:gs pos="0">
                        <a:schemeClr val="accent5">
                          <a:lumMod val="50000"/>
                        </a:schemeClr>
                      </a:gs>
                      <a:gs pos="100000">
                        <a:schemeClr val="accent5">
                          <a:lumMod val="75000"/>
                        </a:schemeClr>
                      </a:gs>
                    </a:gsLst>
                    <a:lin ang="2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5" name="Freeform 144"/>
                <p:cNvSpPr/>
                <p:nvPr/>
              </p:nvSpPr>
              <p:spPr>
                <a:xfrm>
                  <a:off x="4677789" y="1514201"/>
                  <a:ext cx="2049341" cy="2048256"/>
                </a:xfrm>
                <a:custGeom>
                  <a:avLst/>
                  <a:gdLst>
                    <a:gd name="connsiteX0" fmla="*/ 0 w 2052055"/>
                    <a:gd name="connsiteY0" fmla="*/ 0 h 2052055"/>
                    <a:gd name="connsiteX1" fmla="*/ 112708 w 2052055"/>
                    <a:gd name="connsiteY1" fmla="*/ 5692 h 2052055"/>
                    <a:gd name="connsiteX2" fmla="*/ 2046364 w 2052055"/>
                    <a:gd name="connsiteY2" fmla="*/ 1939347 h 2052055"/>
                    <a:gd name="connsiteX3" fmla="*/ 2052055 w 2052055"/>
                    <a:gd name="connsiteY3" fmla="*/ 2052055 h 2052055"/>
                    <a:gd name="connsiteX4" fmla="*/ 904176 w 2052055"/>
                    <a:gd name="connsiteY4" fmla="*/ 2052055 h 2052055"/>
                    <a:gd name="connsiteX5" fmla="*/ 889439 w 2052055"/>
                    <a:gd name="connsiteY5" fmla="*/ 1955494 h 2052055"/>
                    <a:gd name="connsiteX6" fmla="*/ 96561 w 2052055"/>
                    <a:gd name="connsiteY6" fmla="*/ 1162617 h 2052055"/>
                    <a:gd name="connsiteX7" fmla="*/ 0 w 2052055"/>
                    <a:gd name="connsiteY7" fmla="*/ 1147881 h 2052055"/>
                    <a:gd name="connsiteX8" fmla="*/ 0 w 2052055"/>
                    <a:gd name="connsiteY8" fmla="*/ 0 h 205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5">
                      <a:moveTo>
                        <a:pt x="0" y="0"/>
                      </a:moveTo>
                      <a:lnTo>
                        <a:pt x="112708" y="5692"/>
                      </a:lnTo>
                      <a:cubicBezTo>
                        <a:pt x="1132270" y="109234"/>
                        <a:pt x="1942822" y="919785"/>
                        <a:pt x="2046364" y="1939347"/>
                      </a:cubicBezTo>
                      <a:lnTo>
                        <a:pt x="2052055" y="2052055"/>
                      </a:lnTo>
                      <a:lnTo>
                        <a:pt x="904176" y="2052055"/>
                      </a:lnTo>
                      <a:lnTo>
                        <a:pt x="889439" y="1955494"/>
                      </a:lnTo>
                      <a:cubicBezTo>
                        <a:pt x="808001" y="1557516"/>
                        <a:pt x="494540" y="1244055"/>
                        <a:pt x="96561" y="1162617"/>
                      </a:cubicBezTo>
                      <a:lnTo>
                        <a:pt x="0" y="1147881"/>
                      </a:lnTo>
                      <a:lnTo>
                        <a:pt x="0" y="0"/>
                      </a:lnTo>
                      <a:close/>
                    </a:path>
                  </a:pathLst>
                </a:custGeom>
                <a:gradFill flip="none" rotWithShape="1">
                  <a:gsLst>
                    <a:gs pos="33000">
                      <a:schemeClr val="accent2"/>
                    </a:gs>
                    <a:gs pos="78000">
                      <a:schemeClr val="accent2">
                        <a:lumMod val="75000"/>
                      </a:schemeClr>
                    </a:gs>
                  </a:gsLst>
                  <a:lin ang="19200000" scaled="0"/>
                  <a:tileRect/>
                </a:gradFill>
                <a:ln>
                  <a:gradFill>
                    <a:gsLst>
                      <a:gs pos="0">
                        <a:schemeClr val="accent2">
                          <a:lumMod val="50000"/>
                        </a:schemeClr>
                      </a:gs>
                      <a:gs pos="100000">
                        <a:schemeClr val="accent2">
                          <a:lumMod val="75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6" name="Freeform 145"/>
                <p:cNvSpPr/>
                <p:nvPr/>
              </p:nvSpPr>
              <p:spPr>
                <a:xfrm>
                  <a:off x="2411162" y="3783829"/>
                  <a:ext cx="2049341" cy="2048256"/>
                </a:xfrm>
                <a:custGeom>
                  <a:avLst/>
                  <a:gdLst>
                    <a:gd name="connsiteX0" fmla="*/ 0 w 2052055"/>
                    <a:gd name="connsiteY0" fmla="*/ 0 h 2052054"/>
                    <a:gd name="connsiteX1" fmla="*/ 1147876 w 2052055"/>
                    <a:gd name="connsiteY1" fmla="*/ 0 h 2052054"/>
                    <a:gd name="connsiteX2" fmla="*/ 1162613 w 2052055"/>
                    <a:gd name="connsiteY2" fmla="*/ 96562 h 2052054"/>
                    <a:gd name="connsiteX3" fmla="*/ 1955491 w 2052055"/>
                    <a:gd name="connsiteY3" fmla="*/ 889439 h 2052054"/>
                    <a:gd name="connsiteX4" fmla="*/ 2052055 w 2052055"/>
                    <a:gd name="connsiteY4" fmla="*/ 904176 h 2052054"/>
                    <a:gd name="connsiteX5" fmla="*/ 2052055 w 2052055"/>
                    <a:gd name="connsiteY5" fmla="*/ 2052054 h 2052054"/>
                    <a:gd name="connsiteX6" fmla="*/ 1939347 w 2052055"/>
                    <a:gd name="connsiteY6" fmla="*/ 2046363 h 2052054"/>
                    <a:gd name="connsiteX7" fmla="*/ 5691 w 2052055"/>
                    <a:gd name="connsiteY7" fmla="*/ 112707 h 2052054"/>
                    <a:gd name="connsiteX8" fmla="*/ 0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0" y="0"/>
                      </a:moveTo>
                      <a:lnTo>
                        <a:pt x="1147876" y="0"/>
                      </a:lnTo>
                      <a:lnTo>
                        <a:pt x="1162613" y="96562"/>
                      </a:lnTo>
                      <a:cubicBezTo>
                        <a:pt x="1244051" y="494541"/>
                        <a:pt x="1557512" y="808001"/>
                        <a:pt x="1955491" y="889439"/>
                      </a:cubicBezTo>
                      <a:lnTo>
                        <a:pt x="2052055" y="904176"/>
                      </a:lnTo>
                      <a:lnTo>
                        <a:pt x="2052055" y="2052054"/>
                      </a:lnTo>
                      <a:lnTo>
                        <a:pt x="1939347" y="2046363"/>
                      </a:lnTo>
                      <a:cubicBezTo>
                        <a:pt x="919785" y="1942821"/>
                        <a:pt x="109233" y="1132269"/>
                        <a:pt x="5691" y="112707"/>
                      </a:cubicBezTo>
                      <a:lnTo>
                        <a:pt x="0" y="0"/>
                      </a:lnTo>
                      <a:close/>
                    </a:path>
                  </a:pathLst>
                </a:custGeom>
                <a:gradFill flip="none" rotWithShape="1">
                  <a:gsLst>
                    <a:gs pos="71000">
                      <a:schemeClr val="accent4">
                        <a:lumMod val="75000"/>
                      </a:schemeClr>
                    </a:gs>
                    <a:gs pos="33000">
                      <a:schemeClr val="accent4"/>
                    </a:gs>
                  </a:gsLst>
                  <a:lin ang="8400000" scaled="0"/>
                  <a:tileRect/>
                </a:gradFill>
                <a:ln>
                  <a:gradFill>
                    <a:gsLst>
                      <a:gs pos="0">
                        <a:schemeClr val="accent4">
                          <a:lumMod val="50000"/>
                        </a:schemeClr>
                      </a:gs>
                      <a:gs pos="100000">
                        <a:schemeClr val="accent4">
                          <a:lumMod val="75000"/>
                        </a:schemeClr>
                      </a:gs>
                    </a:gsLst>
                    <a:lin ang="19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7" name="Freeform 146"/>
                <p:cNvSpPr/>
                <p:nvPr/>
              </p:nvSpPr>
              <p:spPr>
                <a:xfrm>
                  <a:off x="4677789" y="3783829"/>
                  <a:ext cx="2049341" cy="2048256"/>
                </a:xfrm>
                <a:custGeom>
                  <a:avLst/>
                  <a:gdLst>
                    <a:gd name="connsiteX0" fmla="*/ 904176 w 2052055"/>
                    <a:gd name="connsiteY0" fmla="*/ 0 h 2052054"/>
                    <a:gd name="connsiteX1" fmla="*/ 2052055 w 2052055"/>
                    <a:gd name="connsiteY1" fmla="*/ 0 h 2052054"/>
                    <a:gd name="connsiteX2" fmla="*/ 2046364 w 2052055"/>
                    <a:gd name="connsiteY2" fmla="*/ 112707 h 2052054"/>
                    <a:gd name="connsiteX3" fmla="*/ 112708 w 2052055"/>
                    <a:gd name="connsiteY3" fmla="*/ 2046363 h 2052054"/>
                    <a:gd name="connsiteX4" fmla="*/ 0 w 2052055"/>
                    <a:gd name="connsiteY4" fmla="*/ 2052054 h 2052054"/>
                    <a:gd name="connsiteX5" fmla="*/ 0 w 2052055"/>
                    <a:gd name="connsiteY5" fmla="*/ 904176 h 2052054"/>
                    <a:gd name="connsiteX6" fmla="*/ 96561 w 2052055"/>
                    <a:gd name="connsiteY6" fmla="*/ 889439 h 2052054"/>
                    <a:gd name="connsiteX7" fmla="*/ 889439 w 2052055"/>
                    <a:gd name="connsiteY7" fmla="*/ 96562 h 2052054"/>
                    <a:gd name="connsiteX8" fmla="*/ 904176 w 2052055"/>
                    <a:gd name="connsiteY8" fmla="*/ 0 h 205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2055" h="2052054">
                      <a:moveTo>
                        <a:pt x="904176" y="0"/>
                      </a:moveTo>
                      <a:lnTo>
                        <a:pt x="2052055" y="0"/>
                      </a:lnTo>
                      <a:lnTo>
                        <a:pt x="2046364" y="112707"/>
                      </a:lnTo>
                      <a:cubicBezTo>
                        <a:pt x="1942822" y="1132269"/>
                        <a:pt x="1132270" y="1942821"/>
                        <a:pt x="112708" y="2046363"/>
                      </a:cubicBezTo>
                      <a:lnTo>
                        <a:pt x="0" y="2052054"/>
                      </a:lnTo>
                      <a:lnTo>
                        <a:pt x="0" y="904176"/>
                      </a:lnTo>
                      <a:lnTo>
                        <a:pt x="96561" y="889439"/>
                      </a:lnTo>
                      <a:cubicBezTo>
                        <a:pt x="494540" y="808001"/>
                        <a:pt x="808001" y="494541"/>
                        <a:pt x="889439" y="96562"/>
                      </a:cubicBezTo>
                      <a:lnTo>
                        <a:pt x="904176" y="0"/>
                      </a:lnTo>
                      <a:close/>
                    </a:path>
                  </a:pathLst>
                </a:custGeom>
                <a:gradFill flip="none" rotWithShape="1">
                  <a:gsLst>
                    <a:gs pos="0">
                      <a:schemeClr val="accent3"/>
                    </a:gs>
                    <a:gs pos="73000">
                      <a:schemeClr val="accent3">
                        <a:lumMod val="75000"/>
                      </a:schemeClr>
                    </a:gs>
                  </a:gsLst>
                  <a:lin ang="2400000" scaled="0"/>
                  <a:tileRect/>
                </a:gradFill>
                <a:ln>
                  <a:gradFill>
                    <a:gsLst>
                      <a:gs pos="0">
                        <a:schemeClr val="accent3">
                          <a:lumMod val="50000"/>
                        </a:schemeClr>
                      </a:gs>
                      <a:gs pos="100000">
                        <a:schemeClr val="accent3">
                          <a:lumMod val="75000"/>
                        </a:schemeClr>
                      </a:gs>
                    </a:gsLst>
                    <a:lin ang="13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grpSp>
            <p:nvGrpSpPr>
              <p:cNvPr id="138" name="Group 137"/>
              <p:cNvGrpSpPr/>
              <p:nvPr/>
            </p:nvGrpSpPr>
            <p:grpSpPr>
              <a:xfrm>
                <a:off x="1625626" y="728666"/>
                <a:ext cx="5892750" cy="5892752"/>
                <a:chOff x="1625626" y="728666"/>
                <a:chExt cx="5892750" cy="5892752"/>
              </a:xfrm>
            </p:grpSpPr>
            <p:sp>
              <p:nvSpPr>
                <p:cNvPr id="140" name="Freeform 139"/>
                <p:cNvSpPr/>
                <p:nvPr/>
              </p:nvSpPr>
              <p:spPr>
                <a:xfrm>
                  <a:off x="1625626" y="728666"/>
                  <a:ext cx="2837589" cy="2837588"/>
                </a:xfrm>
                <a:custGeom>
                  <a:avLst/>
                  <a:gdLst>
                    <a:gd name="connsiteX0" fmla="*/ 2969382 w 2969382"/>
                    <a:gd name="connsiteY0" fmla="*/ 0 h 2969382"/>
                    <a:gd name="connsiteX1" fmla="*/ 2969382 w 2969382"/>
                    <a:gd name="connsiteY1" fmla="*/ 558737 h 2969382"/>
                    <a:gd name="connsiteX2" fmla="*/ 2824519 w 2969382"/>
                    <a:gd name="connsiteY2" fmla="*/ 566052 h 2969382"/>
                    <a:gd name="connsiteX3" fmla="*/ 566052 w 2969382"/>
                    <a:gd name="connsiteY3" fmla="*/ 2824519 h 2969382"/>
                    <a:gd name="connsiteX4" fmla="*/ 558737 w 2969382"/>
                    <a:gd name="connsiteY4" fmla="*/ 2969382 h 2969382"/>
                    <a:gd name="connsiteX5" fmla="*/ 0 w 2969382"/>
                    <a:gd name="connsiteY5" fmla="*/ 2969382 h 2969382"/>
                    <a:gd name="connsiteX6" fmla="*/ 1137 w 2969382"/>
                    <a:gd name="connsiteY6" fmla="*/ 2924411 h 2969382"/>
                    <a:gd name="connsiteX7" fmla="*/ 2924411 w 2969382"/>
                    <a:gd name="connsiteY7" fmla="*/ 1137 h 2969382"/>
                    <a:gd name="connsiteX8" fmla="*/ 2969382 w 2969382"/>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2">
                      <a:moveTo>
                        <a:pt x="2969382" y="0"/>
                      </a:moveTo>
                      <a:lnTo>
                        <a:pt x="2969382" y="558737"/>
                      </a:lnTo>
                      <a:lnTo>
                        <a:pt x="2824519" y="566052"/>
                      </a:lnTo>
                      <a:cubicBezTo>
                        <a:pt x="1633693" y="686987"/>
                        <a:pt x="686987" y="1633693"/>
                        <a:pt x="566052" y="2824519"/>
                      </a:cubicBezTo>
                      <a:lnTo>
                        <a:pt x="558737" y="2969382"/>
                      </a:lnTo>
                      <a:lnTo>
                        <a:pt x="0" y="2969382"/>
                      </a:lnTo>
                      <a:lnTo>
                        <a:pt x="1137" y="2924411"/>
                      </a:lnTo>
                      <a:cubicBezTo>
                        <a:pt x="81126" y="1346409"/>
                        <a:pt x="1346409" y="81126"/>
                        <a:pt x="2924411" y="1137"/>
                      </a:cubicBezTo>
                      <a:lnTo>
                        <a:pt x="2969382" y="0"/>
                      </a:lnTo>
                      <a:close/>
                    </a:path>
                  </a:pathLst>
                </a:custGeom>
                <a:gradFill flip="none" rotWithShape="1">
                  <a:gsLst>
                    <a:gs pos="0">
                      <a:schemeClr val="accent5"/>
                    </a:gs>
                    <a:gs pos="100000">
                      <a:schemeClr val="accent5">
                        <a:lumMod val="60000"/>
                        <a:lumOff val="40000"/>
                      </a:schemeClr>
                    </a:gs>
                  </a:gsLst>
                  <a:lin ang="0" scaled="0"/>
                  <a:tileRect/>
                </a:gradFill>
                <a:ln>
                  <a:gradFill>
                    <a:gsLst>
                      <a:gs pos="0">
                        <a:schemeClr val="accent5">
                          <a:lumMod val="75000"/>
                        </a:schemeClr>
                      </a:gs>
                      <a:gs pos="100000">
                        <a:schemeClr val="accent5"/>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1" name="Freeform 140"/>
                <p:cNvSpPr/>
                <p:nvPr/>
              </p:nvSpPr>
              <p:spPr>
                <a:xfrm>
                  <a:off x="4680788" y="728666"/>
                  <a:ext cx="2837588" cy="2837588"/>
                </a:xfrm>
                <a:custGeom>
                  <a:avLst/>
                  <a:gdLst>
                    <a:gd name="connsiteX0" fmla="*/ 0 w 2969381"/>
                    <a:gd name="connsiteY0" fmla="*/ 0 h 2969382"/>
                    <a:gd name="connsiteX1" fmla="*/ 44970 w 2969381"/>
                    <a:gd name="connsiteY1" fmla="*/ 1137 h 2969382"/>
                    <a:gd name="connsiteX2" fmla="*/ 2968244 w 2969381"/>
                    <a:gd name="connsiteY2" fmla="*/ 2924411 h 2969382"/>
                    <a:gd name="connsiteX3" fmla="*/ 2969381 w 2969381"/>
                    <a:gd name="connsiteY3" fmla="*/ 2969382 h 2969382"/>
                    <a:gd name="connsiteX4" fmla="*/ 2410644 w 2969381"/>
                    <a:gd name="connsiteY4" fmla="*/ 2969382 h 2969382"/>
                    <a:gd name="connsiteX5" fmla="*/ 2403329 w 2969381"/>
                    <a:gd name="connsiteY5" fmla="*/ 2824519 h 2969382"/>
                    <a:gd name="connsiteX6" fmla="*/ 144862 w 2969381"/>
                    <a:gd name="connsiteY6" fmla="*/ 566052 h 2969382"/>
                    <a:gd name="connsiteX7" fmla="*/ 0 w 2969381"/>
                    <a:gd name="connsiteY7" fmla="*/ 558737 h 2969382"/>
                    <a:gd name="connsiteX8" fmla="*/ 0 w 2969381"/>
                    <a:gd name="connsiteY8" fmla="*/ 0 h 296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2">
                      <a:moveTo>
                        <a:pt x="0" y="0"/>
                      </a:moveTo>
                      <a:lnTo>
                        <a:pt x="44970" y="1137"/>
                      </a:lnTo>
                      <a:cubicBezTo>
                        <a:pt x="1622973" y="81126"/>
                        <a:pt x="2888256" y="1346409"/>
                        <a:pt x="2968244" y="2924411"/>
                      </a:cubicBezTo>
                      <a:lnTo>
                        <a:pt x="2969381" y="2969382"/>
                      </a:lnTo>
                      <a:lnTo>
                        <a:pt x="2410644" y="2969382"/>
                      </a:lnTo>
                      <a:lnTo>
                        <a:pt x="2403329" y="2824519"/>
                      </a:lnTo>
                      <a:cubicBezTo>
                        <a:pt x="2282394" y="1633693"/>
                        <a:pt x="1335688" y="686987"/>
                        <a:pt x="144862" y="566052"/>
                      </a:cubicBezTo>
                      <a:lnTo>
                        <a:pt x="0" y="558737"/>
                      </a:lnTo>
                      <a:lnTo>
                        <a:pt x="0" y="0"/>
                      </a:lnTo>
                      <a:close/>
                    </a:path>
                  </a:pathLst>
                </a:custGeom>
                <a:gradFill flip="none" rotWithShape="1">
                  <a:gsLst>
                    <a:gs pos="11000">
                      <a:schemeClr val="accent2"/>
                    </a:gs>
                    <a:gs pos="100000">
                      <a:schemeClr val="accent2">
                        <a:lumMod val="60000"/>
                        <a:lumOff val="40000"/>
                      </a:schemeClr>
                    </a:gs>
                  </a:gsLst>
                  <a:lin ang="1800000" scaled="0"/>
                  <a:tileRect/>
                </a:gradFill>
                <a:ln>
                  <a:gradFill>
                    <a:gsLst>
                      <a:gs pos="0">
                        <a:schemeClr val="accent2"/>
                      </a:gs>
                      <a:gs pos="100000">
                        <a:schemeClr val="accent2">
                          <a:lumMod val="75000"/>
                        </a:schemeClr>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2" name="Freeform 141"/>
                <p:cNvSpPr/>
                <p:nvPr/>
              </p:nvSpPr>
              <p:spPr>
                <a:xfrm>
                  <a:off x="1625626" y="3783831"/>
                  <a:ext cx="2837589" cy="2837587"/>
                </a:xfrm>
                <a:custGeom>
                  <a:avLst/>
                  <a:gdLst>
                    <a:gd name="connsiteX0" fmla="*/ 0 w 2969382"/>
                    <a:gd name="connsiteY0" fmla="*/ 0 h 2969381"/>
                    <a:gd name="connsiteX1" fmla="*/ 558737 w 2969382"/>
                    <a:gd name="connsiteY1" fmla="*/ 0 h 2969381"/>
                    <a:gd name="connsiteX2" fmla="*/ 566052 w 2969382"/>
                    <a:gd name="connsiteY2" fmla="*/ 144862 h 2969381"/>
                    <a:gd name="connsiteX3" fmla="*/ 2824519 w 2969382"/>
                    <a:gd name="connsiteY3" fmla="*/ 2403329 h 2969381"/>
                    <a:gd name="connsiteX4" fmla="*/ 2969382 w 2969382"/>
                    <a:gd name="connsiteY4" fmla="*/ 2410644 h 2969381"/>
                    <a:gd name="connsiteX5" fmla="*/ 2969382 w 2969382"/>
                    <a:gd name="connsiteY5" fmla="*/ 2969381 h 2969381"/>
                    <a:gd name="connsiteX6" fmla="*/ 2924411 w 2969382"/>
                    <a:gd name="connsiteY6" fmla="*/ 2968244 h 2969381"/>
                    <a:gd name="connsiteX7" fmla="*/ 1137 w 2969382"/>
                    <a:gd name="connsiteY7" fmla="*/ 44970 h 2969381"/>
                    <a:gd name="connsiteX8" fmla="*/ 0 w 2969382"/>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2" h="2969381">
                      <a:moveTo>
                        <a:pt x="0" y="0"/>
                      </a:moveTo>
                      <a:lnTo>
                        <a:pt x="558737" y="0"/>
                      </a:lnTo>
                      <a:lnTo>
                        <a:pt x="566052" y="144862"/>
                      </a:lnTo>
                      <a:cubicBezTo>
                        <a:pt x="686987" y="1335688"/>
                        <a:pt x="1633693" y="2282394"/>
                        <a:pt x="2824519" y="2403329"/>
                      </a:cubicBezTo>
                      <a:lnTo>
                        <a:pt x="2969382" y="2410644"/>
                      </a:lnTo>
                      <a:lnTo>
                        <a:pt x="2969382" y="2969381"/>
                      </a:lnTo>
                      <a:lnTo>
                        <a:pt x="2924411" y="2968244"/>
                      </a:lnTo>
                      <a:cubicBezTo>
                        <a:pt x="1346409" y="2888256"/>
                        <a:pt x="81126" y="1622973"/>
                        <a:pt x="1137" y="44970"/>
                      </a:cubicBezTo>
                      <a:lnTo>
                        <a:pt x="0" y="0"/>
                      </a:lnTo>
                      <a:close/>
                    </a:path>
                  </a:pathLst>
                </a:custGeom>
                <a:gradFill flip="none" rotWithShape="1">
                  <a:gsLst>
                    <a:gs pos="100000">
                      <a:schemeClr val="accent4"/>
                    </a:gs>
                    <a:gs pos="0">
                      <a:schemeClr val="accent4">
                        <a:lumMod val="60000"/>
                        <a:lumOff val="40000"/>
                      </a:schemeClr>
                    </a:gs>
                  </a:gsLst>
                  <a:lin ang="1200000" scaled="0"/>
                  <a:tileRect/>
                </a:gradFill>
                <a:ln>
                  <a:gradFill>
                    <a:gsLst>
                      <a:gs pos="0">
                        <a:schemeClr val="accent4">
                          <a:lumMod val="75000"/>
                        </a:schemeClr>
                      </a:gs>
                      <a:gs pos="100000">
                        <a:schemeClr val="accent4">
                          <a:lumMod val="5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143" name="Freeform 142"/>
                <p:cNvSpPr/>
                <p:nvPr/>
              </p:nvSpPr>
              <p:spPr>
                <a:xfrm>
                  <a:off x="4680788" y="3783831"/>
                  <a:ext cx="2837588" cy="2837587"/>
                </a:xfrm>
                <a:custGeom>
                  <a:avLst/>
                  <a:gdLst>
                    <a:gd name="connsiteX0" fmla="*/ 2410644 w 2969381"/>
                    <a:gd name="connsiteY0" fmla="*/ 0 h 2969381"/>
                    <a:gd name="connsiteX1" fmla="*/ 2969381 w 2969381"/>
                    <a:gd name="connsiteY1" fmla="*/ 0 h 2969381"/>
                    <a:gd name="connsiteX2" fmla="*/ 2968244 w 2969381"/>
                    <a:gd name="connsiteY2" fmla="*/ 44970 h 2969381"/>
                    <a:gd name="connsiteX3" fmla="*/ 44970 w 2969381"/>
                    <a:gd name="connsiteY3" fmla="*/ 2968244 h 2969381"/>
                    <a:gd name="connsiteX4" fmla="*/ 0 w 2969381"/>
                    <a:gd name="connsiteY4" fmla="*/ 2969381 h 2969381"/>
                    <a:gd name="connsiteX5" fmla="*/ 0 w 2969381"/>
                    <a:gd name="connsiteY5" fmla="*/ 2410644 h 2969381"/>
                    <a:gd name="connsiteX6" fmla="*/ 144862 w 2969381"/>
                    <a:gd name="connsiteY6" fmla="*/ 2403329 h 2969381"/>
                    <a:gd name="connsiteX7" fmla="*/ 2403329 w 2969381"/>
                    <a:gd name="connsiteY7" fmla="*/ 144862 h 2969381"/>
                    <a:gd name="connsiteX8" fmla="*/ 2410644 w 2969381"/>
                    <a:gd name="connsiteY8" fmla="*/ 0 h 296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9381" h="2969381">
                      <a:moveTo>
                        <a:pt x="2410644" y="0"/>
                      </a:moveTo>
                      <a:lnTo>
                        <a:pt x="2969381" y="0"/>
                      </a:lnTo>
                      <a:lnTo>
                        <a:pt x="2968244" y="44970"/>
                      </a:lnTo>
                      <a:cubicBezTo>
                        <a:pt x="2888256" y="1622973"/>
                        <a:pt x="1622973" y="2888256"/>
                        <a:pt x="44970" y="2968244"/>
                      </a:cubicBezTo>
                      <a:lnTo>
                        <a:pt x="0" y="2969381"/>
                      </a:lnTo>
                      <a:lnTo>
                        <a:pt x="0" y="2410644"/>
                      </a:lnTo>
                      <a:lnTo>
                        <a:pt x="144862" y="2403329"/>
                      </a:lnTo>
                      <a:cubicBezTo>
                        <a:pt x="1335688" y="2282394"/>
                        <a:pt x="2282394" y="1335688"/>
                        <a:pt x="2403329" y="144862"/>
                      </a:cubicBezTo>
                      <a:lnTo>
                        <a:pt x="2410644" y="0"/>
                      </a:lnTo>
                      <a:close/>
                    </a:path>
                  </a:pathLst>
                </a:custGeom>
                <a:gradFill flip="none" rotWithShape="1">
                  <a:gsLst>
                    <a:gs pos="0">
                      <a:schemeClr val="accent3"/>
                    </a:gs>
                    <a:gs pos="100000">
                      <a:schemeClr val="accent3">
                        <a:lumMod val="60000"/>
                        <a:lumOff val="40000"/>
                      </a:schemeClr>
                    </a:gs>
                  </a:gsLst>
                  <a:lin ang="6000000" scaled="0"/>
                  <a:tileRect/>
                </a:gradFill>
                <a:ln>
                  <a:gradFill>
                    <a:gsLst>
                      <a:gs pos="0">
                        <a:schemeClr val="accent3">
                          <a:lumMod val="75000"/>
                        </a:schemeClr>
                      </a:gs>
                      <a:gs pos="100000">
                        <a:schemeClr val="accent3"/>
                      </a:gs>
                    </a:gsLst>
                    <a:lin ang="21594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grpSp>
          <p:sp>
            <p:nvSpPr>
              <p:cNvPr id="139" name="Oval 138"/>
              <p:cNvSpPr/>
              <p:nvPr/>
            </p:nvSpPr>
            <p:spPr>
              <a:xfrm>
                <a:off x="3699577" y="2802619"/>
                <a:ext cx="1744848" cy="1744847"/>
              </a:xfrm>
              <a:prstGeom prst="ellipse">
                <a:avLst/>
              </a:prstGeom>
              <a:gradFill flip="none" rotWithShape="1">
                <a:gsLst>
                  <a:gs pos="0">
                    <a:schemeClr val="accent3">
                      <a:lumMod val="0"/>
                      <a:lumOff val="100000"/>
                    </a:schemeClr>
                  </a:gs>
                  <a:gs pos="35000">
                    <a:schemeClr val="accent3">
                      <a:lumMod val="0"/>
                      <a:lumOff val="100000"/>
                    </a:schemeClr>
                  </a:gs>
                  <a:gs pos="100000">
                    <a:schemeClr val="bg2">
                      <a:lumMod val="65000"/>
                    </a:schemeClr>
                  </a:gs>
                </a:gsLst>
                <a:path path="circle">
                  <a:fillToRect l="50000" t="-80000" r="50000" b="180000"/>
                </a:path>
                <a:tileRect/>
              </a:gradFill>
              <a:ln>
                <a:gradFill flip="none" rotWithShape="1">
                  <a:gsLst>
                    <a:gs pos="0">
                      <a:schemeClr val="bg2">
                        <a:lumMod val="85000"/>
                      </a:schemeClr>
                    </a:gs>
                    <a:gs pos="46000">
                      <a:schemeClr val="bg2">
                        <a:lumMod val="65000"/>
                      </a:schemeClr>
                    </a:gs>
                    <a:gs pos="100000">
                      <a:schemeClr val="bg2">
                        <a:lumMod val="50000"/>
                      </a:schemeClr>
                    </a:gs>
                  </a:gsLst>
                  <a:path path="circle">
                    <a:fillToRect l="50000" t="130000" r="50000" b="-30000"/>
                  </a:path>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0" name="Group 109"/>
            <p:cNvGrpSpPr/>
            <p:nvPr/>
          </p:nvGrpSpPr>
          <p:grpSpPr>
            <a:xfrm>
              <a:off x="3288839" y="2525062"/>
              <a:ext cx="2507099" cy="2275540"/>
              <a:chOff x="3288839" y="2525062"/>
              <a:chExt cx="2507099" cy="2275540"/>
            </a:xfrm>
          </p:grpSpPr>
          <p:sp>
            <p:nvSpPr>
              <p:cNvPr id="111" name="Freeform 110"/>
              <p:cNvSpPr>
                <a:spLocks noEditPoints="1"/>
              </p:cNvSpPr>
              <p:nvPr/>
            </p:nvSpPr>
            <p:spPr bwMode="auto">
              <a:xfrm>
                <a:off x="5322029" y="2525062"/>
                <a:ext cx="473909" cy="463018"/>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grpSp>
            <p:nvGrpSpPr>
              <p:cNvPr id="112" name="Group 111"/>
              <p:cNvGrpSpPr/>
              <p:nvPr/>
            </p:nvGrpSpPr>
            <p:grpSpPr>
              <a:xfrm>
                <a:off x="3288839" y="2707195"/>
                <a:ext cx="444963" cy="424665"/>
                <a:chOff x="253731" y="1467253"/>
                <a:chExt cx="465629" cy="444389"/>
              </a:xfrm>
              <a:solidFill>
                <a:schemeClr val="bg2"/>
              </a:solidFill>
            </p:grpSpPr>
            <p:sp>
              <p:nvSpPr>
                <p:cNvPr id="128" name="Freeform 49"/>
                <p:cNvSpPr>
                  <a:spLocks/>
                </p:cNvSpPr>
                <p:nvPr/>
              </p:nvSpPr>
              <p:spPr bwMode="auto">
                <a:xfrm>
                  <a:off x="609896" y="1535872"/>
                  <a:ext cx="109464" cy="65351"/>
                </a:xfrm>
                <a:custGeom>
                  <a:avLst/>
                  <a:gdLst>
                    <a:gd name="T0" fmla="*/ 44 w 67"/>
                    <a:gd name="T1" fmla="*/ 0 h 40"/>
                    <a:gd name="T2" fmla="*/ 46 w 67"/>
                    <a:gd name="T3" fmla="*/ 1 h 40"/>
                    <a:gd name="T4" fmla="*/ 54 w 67"/>
                    <a:gd name="T5" fmla="*/ 3 h 40"/>
                    <a:gd name="T6" fmla="*/ 61 w 67"/>
                    <a:gd name="T7" fmla="*/ 7 h 40"/>
                    <a:gd name="T8" fmla="*/ 63 w 67"/>
                    <a:gd name="T9" fmla="*/ 9 h 40"/>
                    <a:gd name="T10" fmla="*/ 66 w 67"/>
                    <a:gd name="T11" fmla="*/ 17 h 40"/>
                    <a:gd name="T12" fmla="*/ 67 w 67"/>
                    <a:gd name="T13" fmla="*/ 24 h 40"/>
                    <a:gd name="T14" fmla="*/ 67 w 67"/>
                    <a:gd name="T15" fmla="*/ 30 h 40"/>
                    <a:gd name="T16" fmla="*/ 67 w 67"/>
                    <a:gd name="T17" fmla="*/ 38 h 40"/>
                    <a:gd name="T18" fmla="*/ 55 w 67"/>
                    <a:gd name="T19" fmla="*/ 39 h 40"/>
                    <a:gd name="T20" fmla="*/ 55 w 67"/>
                    <a:gd name="T21" fmla="*/ 31 h 40"/>
                    <a:gd name="T22" fmla="*/ 55 w 67"/>
                    <a:gd name="T23" fmla="*/ 25 h 40"/>
                    <a:gd name="T24" fmla="*/ 54 w 67"/>
                    <a:gd name="T25" fmla="*/ 20 h 40"/>
                    <a:gd name="T26" fmla="*/ 33 w 67"/>
                    <a:gd name="T27" fmla="*/ 40 h 40"/>
                    <a:gd name="T28" fmla="*/ 13 w 67"/>
                    <a:gd name="T29" fmla="*/ 39 h 40"/>
                    <a:gd name="T30" fmla="*/ 13 w 67"/>
                    <a:gd name="T31" fmla="*/ 21 h 40"/>
                    <a:gd name="T32" fmla="*/ 12 w 67"/>
                    <a:gd name="T33" fmla="*/ 26 h 40"/>
                    <a:gd name="T34" fmla="*/ 12 w 67"/>
                    <a:gd name="T35" fmla="*/ 31 h 40"/>
                    <a:gd name="T36" fmla="*/ 12 w 67"/>
                    <a:gd name="T37" fmla="*/ 39 h 40"/>
                    <a:gd name="T38" fmla="*/ 0 w 67"/>
                    <a:gd name="T39" fmla="*/ 38 h 40"/>
                    <a:gd name="T40" fmla="*/ 0 w 67"/>
                    <a:gd name="T41" fmla="*/ 30 h 40"/>
                    <a:gd name="T42" fmla="*/ 0 w 67"/>
                    <a:gd name="T43" fmla="*/ 24 h 40"/>
                    <a:gd name="T44" fmla="*/ 1 w 67"/>
                    <a:gd name="T45" fmla="*/ 17 h 40"/>
                    <a:gd name="T46" fmla="*/ 4 w 67"/>
                    <a:gd name="T47" fmla="*/ 9 h 40"/>
                    <a:gd name="T48" fmla="*/ 6 w 67"/>
                    <a:gd name="T49" fmla="*/ 7 h 40"/>
                    <a:gd name="T50" fmla="*/ 12 w 67"/>
                    <a:gd name="T51" fmla="*/ 3 h 40"/>
                    <a:gd name="T52" fmla="*/ 20 w 67"/>
                    <a:gd name="T53" fmla="*/ 1 h 40"/>
                    <a:gd name="T54" fmla="*/ 23 w 67"/>
                    <a:gd name="T55" fmla="*/ 0 h 40"/>
                    <a:gd name="T56" fmla="*/ 24 w 67"/>
                    <a:gd name="T57" fmla="*/ 5 h 40"/>
                    <a:gd name="T58" fmla="*/ 26 w 67"/>
                    <a:gd name="T59" fmla="*/ 18 h 40"/>
                    <a:gd name="T60" fmla="*/ 29 w 67"/>
                    <a:gd name="T61" fmla="*/ 26 h 40"/>
                    <a:gd name="T62" fmla="*/ 30 w 67"/>
                    <a:gd name="T63" fmla="*/ 5 h 40"/>
                    <a:gd name="T64" fmla="*/ 35 w 67"/>
                    <a:gd name="T65" fmla="*/ 2 h 40"/>
                    <a:gd name="T66" fmla="*/ 37 w 67"/>
                    <a:gd name="T67" fmla="*/ 5 h 40"/>
                    <a:gd name="T68" fmla="*/ 36 w 67"/>
                    <a:gd name="T69" fmla="*/ 8 h 40"/>
                    <a:gd name="T70" fmla="*/ 36 w 67"/>
                    <a:gd name="T71" fmla="*/ 9 h 40"/>
                    <a:gd name="T72" fmla="*/ 36 w 67"/>
                    <a:gd name="T73" fmla="*/ 14 h 40"/>
                    <a:gd name="T74" fmla="*/ 37 w 67"/>
                    <a:gd name="T75" fmla="*/ 20 h 40"/>
                    <a:gd name="T76" fmla="*/ 38 w 67"/>
                    <a:gd name="T77" fmla="*/ 25 h 40"/>
                    <a:gd name="T78" fmla="*/ 39 w 67"/>
                    <a:gd name="T79" fmla="*/ 24 h 40"/>
                    <a:gd name="T80" fmla="*/ 42 w 67"/>
                    <a:gd name="T81" fmla="*/ 11 h 40"/>
                    <a:gd name="T82" fmla="*/ 44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44" y="0"/>
                      </a:moveTo>
                      <a:lnTo>
                        <a:pt x="44" y="0"/>
                      </a:lnTo>
                      <a:lnTo>
                        <a:pt x="44" y="0"/>
                      </a:lnTo>
                      <a:lnTo>
                        <a:pt x="46" y="1"/>
                      </a:lnTo>
                      <a:lnTo>
                        <a:pt x="50" y="2"/>
                      </a:lnTo>
                      <a:lnTo>
                        <a:pt x="54" y="3"/>
                      </a:lnTo>
                      <a:lnTo>
                        <a:pt x="58" y="6"/>
                      </a:lnTo>
                      <a:lnTo>
                        <a:pt x="61" y="7"/>
                      </a:lnTo>
                      <a:lnTo>
                        <a:pt x="62" y="8"/>
                      </a:lnTo>
                      <a:lnTo>
                        <a:pt x="63" y="9"/>
                      </a:lnTo>
                      <a:lnTo>
                        <a:pt x="64" y="13"/>
                      </a:lnTo>
                      <a:lnTo>
                        <a:pt x="66" y="17"/>
                      </a:lnTo>
                      <a:lnTo>
                        <a:pt x="67" y="21"/>
                      </a:lnTo>
                      <a:lnTo>
                        <a:pt x="67" y="24"/>
                      </a:lnTo>
                      <a:lnTo>
                        <a:pt x="67" y="26"/>
                      </a:lnTo>
                      <a:lnTo>
                        <a:pt x="67" y="30"/>
                      </a:lnTo>
                      <a:lnTo>
                        <a:pt x="67" y="33"/>
                      </a:lnTo>
                      <a:lnTo>
                        <a:pt x="67" y="38"/>
                      </a:lnTo>
                      <a:lnTo>
                        <a:pt x="61" y="38"/>
                      </a:lnTo>
                      <a:lnTo>
                        <a:pt x="55" y="39"/>
                      </a:lnTo>
                      <a:lnTo>
                        <a:pt x="55" y="36"/>
                      </a:lnTo>
                      <a:lnTo>
                        <a:pt x="55" y="31"/>
                      </a:lnTo>
                      <a:lnTo>
                        <a:pt x="55" y="27"/>
                      </a:lnTo>
                      <a:lnTo>
                        <a:pt x="55" y="25"/>
                      </a:lnTo>
                      <a:lnTo>
                        <a:pt x="54" y="23"/>
                      </a:lnTo>
                      <a:lnTo>
                        <a:pt x="54" y="20"/>
                      </a:lnTo>
                      <a:lnTo>
                        <a:pt x="54" y="39"/>
                      </a:lnTo>
                      <a:lnTo>
                        <a:pt x="33" y="40"/>
                      </a:lnTo>
                      <a:lnTo>
                        <a:pt x="23" y="40"/>
                      </a:lnTo>
                      <a:lnTo>
                        <a:pt x="13" y="39"/>
                      </a:lnTo>
                      <a:lnTo>
                        <a:pt x="13" y="20"/>
                      </a:lnTo>
                      <a:lnTo>
                        <a:pt x="13" y="21"/>
                      </a:lnTo>
                      <a:lnTo>
                        <a:pt x="12" y="24"/>
                      </a:lnTo>
                      <a:lnTo>
                        <a:pt x="12" y="26"/>
                      </a:lnTo>
                      <a:lnTo>
                        <a:pt x="12" y="27"/>
                      </a:lnTo>
                      <a:lnTo>
                        <a:pt x="12" y="31"/>
                      </a:lnTo>
                      <a:lnTo>
                        <a:pt x="12" y="36"/>
                      </a:lnTo>
                      <a:lnTo>
                        <a:pt x="12" y="39"/>
                      </a:lnTo>
                      <a:lnTo>
                        <a:pt x="6" y="39"/>
                      </a:lnTo>
                      <a:lnTo>
                        <a:pt x="0" y="38"/>
                      </a:lnTo>
                      <a:lnTo>
                        <a:pt x="0" y="33"/>
                      </a:lnTo>
                      <a:lnTo>
                        <a:pt x="0" y="30"/>
                      </a:lnTo>
                      <a:lnTo>
                        <a:pt x="0" y="26"/>
                      </a:lnTo>
                      <a:lnTo>
                        <a:pt x="0" y="24"/>
                      </a:lnTo>
                      <a:lnTo>
                        <a:pt x="0" y="21"/>
                      </a:lnTo>
                      <a:lnTo>
                        <a:pt x="1" y="17"/>
                      </a:lnTo>
                      <a:lnTo>
                        <a:pt x="1" y="13"/>
                      </a:lnTo>
                      <a:lnTo>
                        <a:pt x="4" y="9"/>
                      </a:lnTo>
                      <a:lnTo>
                        <a:pt x="5" y="8"/>
                      </a:lnTo>
                      <a:lnTo>
                        <a:pt x="6" y="7"/>
                      </a:lnTo>
                      <a:lnTo>
                        <a:pt x="8" y="6"/>
                      </a:lnTo>
                      <a:lnTo>
                        <a:pt x="12" y="3"/>
                      </a:lnTo>
                      <a:lnTo>
                        <a:pt x="17" y="2"/>
                      </a:lnTo>
                      <a:lnTo>
                        <a:pt x="20" y="1"/>
                      </a:lnTo>
                      <a:lnTo>
                        <a:pt x="23" y="0"/>
                      </a:lnTo>
                      <a:lnTo>
                        <a:pt x="23" y="0"/>
                      </a:lnTo>
                      <a:lnTo>
                        <a:pt x="23" y="0"/>
                      </a:lnTo>
                      <a:lnTo>
                        <a:pt x="24" y="5"/>
                      </a:lnTo>
                      <a:lnTo>
                        <a:pt x="25" y="11"/>
                      </a:lnTo>
                      <a:lnTo>
                        <a:pt x="26" y="18"/>
                      </a:lnTo>
                      <a:lnTo>
                        <a:pt x="27" y="24"/>
                      </a:lnTo>
                      <a:lnTo>
                        <a:pt x="29" y="26"/>
                      </a:lnTo>
                      <a:lnTo>
                        <a:pt x="31" y="8"/>
                      </a:lnTo>
                      <a:lnTo>
                        <a:pt x="30" y="5"/>
                      </a:lnTo>
                      <a:lnTo>
                        <a:pt x="32" y="2"/>
                      </a:lnTo>
                      <a:lnTo>
                        <a:pt x="35" y="2"/>
                      </a:lnTo>
                      <a:lnTo>
                        <a:pt x="37" y="5"/>
                      </a:lnTo>
                      <a:lnTo>
                        <a:pt x="37" y="5"/>
                      </a:lnTo>
                      <a:lnTo>
                        <a:pt x="36" y="6"/>
                      </a:lnTo>
                      <a:lnTo>
                        <a:pt x="36" y="8"/>
                      </a:lnTo>
                      <a:lnTo>
                        <a:pt x="36" y="8"/>
                      </a:lnTo>
                      <a:lnTo>
                        <a:pt x="36" y="9"/>
                      </a:lnTo>
                      <a:lnTo>
                        <a:pt x="36" y="11"/>
                      </a:lnTo>
                      <a:lnTo>
                        <a:pt x="36" y="14"/>
                      </a:lnTo>
                      <a:lnTo>
                        <a:pt x="37" y="17"/>
                      </a:lnTo>
                      <a:lnTo>
                        <a:pt x="37" y="20"/>
                      </a:lnTo>
                      <a:lnTo>
                        <a:pt x="38" y="23"/>
                      </a:lnTo>
                      <a:lnTo>
                        <a:pt x="38" y="25"/>
                      </a:lnTo>
                      <a:lnTo>
                        <a:pt x="38" y="26"/>
                      </a:lnTo>
                      <a:lnTo>
                        <a:pt x="39" y="24"/>
                      </a:lnTo>
                      <a:lnTo>
                        <a:pt x="41" y="18"/>
                      </a:lnTo>
                      <a:lnTo>
                        <a:pt x="42" y="11"/>
                      </a:lnTo>
                      <a:lnTo>
                        <a:pt x="43" y="5"/>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9" name="Freeform 50"/>
                <p:cNvSpPr>
                  <a:spLocks/>
                </p:cNvSpPr>
                <p:nvPr/>
              </p:nvSpPr>
              <p:spPr bwMode="auto">
                <a:xfrm>
                  <a:off x="637671" y="1467253"/>
                  <a:ext cx="53915" cy="65351"/>
                </a:xfrm>
                <a:custGeom>
                  <a:avLst/>
                  <a:gdLst>
                    <a:gd name="T0" fmla="*/ 16 w 33"/>
                    <a:gd name="T1" fmla="*/ 0 h 40"/>
                    <a:gd name="T2" fmla="*/ 20 w 33"/>
                    <a:gd name="T3" fmla="*/ 0 h 40"/>
                    <a:gd name="T4" fmla="*/ 24 w 33"/>
                    <a:gd name="T5" fmla="*/ 3 h 40"/>
                    <a:gd name="T6" fmla="*/ 27 w 33"/>
                    <a:gd name="T7" fmla="*/ 5 h 40"/>
                    <a:gd name="T8" fmla="*/ 29 w 33"/>
                    <a:gd name="T9" fmla="*/ 9 h 40"/>
                    <a:gd name="T10" fmla="*/ 31 w 33"/>
                    <a:gd name="T11" fmla="*/ 12 h 40"/>
                    <a:gd name="T12" fmla="*/ 31 w 33"/>
                    <a:gd name="T13" fmla="*/ 17 h 40"/>
                    <a:gd name="T14" fmla="*/ 33 w 33"/>
                    <a:gd name="T15" fmla="*/ 17 h 40"/>
                    <a:gd name="T16" fmla="*/ 33 w 33"/>
                    <a:gd name="T17" fmla="*/ 19 h 40"/>
                    <a:gd name="T18" fmla="*/ 33 w 33"/>
                    <a:gd name="T19" fmla="*/ 22 h 40"/>
                    <a:gd name="T20" fmla="*/ 32 w 33"/>
                    <a:gd name="T21" fmla="*/ 24 h 40"/>
                    <a:gd name="T22" fmla="*/ 31 w 33"/>
                    <a:gd name="T23" fmla="*/ 25 h 40"/>
                    <a:gd name="T24" fmla="*/ 28 w 33"/>
                    <a:gd name="T25" fmla="*/ 30 h 40"/>
                    <a:gd name="T26" fmla="*/ 27 w 33"/>
                    <a:gd name="T27" fmla="*/ 34 h 40"/>
                    <a:gd name="T28" fmla="*/ 24 w 33"/>
                    <a:gd name="T29" fmla="*/ 37 h 40"/>
                    <a:gd name="T30" fmla="*/ 20 w 33"/>
                    <a:gd name="T31" fmla="*/ 40 h 40"/>
                    <a:gd name="T32" fmla="*/ 16 w 33"/>
                    <a:gd name="T33" fmla="*/ 40 h 40"/>
                    <a:gd name="T34" fmla="*/ 13 w 33"/>
                    <a:gd name="T35" fmla="*/ 40 h 40"/>
                    <a:gd name="T36" fmla="*/ 9 w 33"/>
                    <a:gd name="T37" fmla="*/ 37 h 40"/>
                    <a:gd name="T38" fmla="*/ 7 w 33"/>
                    <a:gd name="T39" fmla="*/ 34 h 40"/>
                    <a:gd name="T40" fmla="*/ 4 w 33"/>
                    <a:gd name="T41" fmla="*/ 30 h 40"/>
                    <a:gd name="T42" fmla="*/ 3 w 33"/>
                    <a:gd name="T43" fmla="*/ 25 h 40"/>
                    <a:gd name="T44" fmla="*/ 1 w 33"/>
                    <a:gd name="T45" fmla="*/ 25 h 40"/>
                    <a:gd name="T46" fmla="*/ 0 w 33"/>
                    <a:gd name="T47" fmla="*/ 23 h 40"/>
                    <a:gd name="T48" fmla="*/ 0 w 33"/>
                    <a:gd name="T49" fmla="*/ 22 h 40"/>
                    <a:gd name="T50" fmla="*/ 0 w 33"/>
                    <a:gd name="T51" fmla="*/ 19 h 40"/>
                    <a:gd name="T52" fmla="*/ 0 w 33"/>
                    <a:gd name="T53" fmla="*/ 18 h 40"/>
                    <a:gd name="T54" fmla="*/ 1 w 33"/>
                    <a:gd name="T55" fmla="*/ 17 h 40"/>
                    <a:gd name="T56" fmla="*/ 2 w 33"/>
                    <a:gd name="T57" fmla="*/ 16 h 40"/>
                    <a:gd name="T58" fmla="*/ 2 w 33"/>
                    <a:gd name="T59" fmla="*/ 12 h 40"/>
                    <a:gd name="T60" fmla="*/ 4 w 33"/>
                    <a:gd name="T61" fmla="*/ 7 h 40"/>
                    <a:gd name="T62" fmla="*/ 6 w 33"/>
                    <a:gd name="T63" fmla="*/ 5 h 40"/>
                    <a:gd name="T64" fmla="*/ 9 w 33"/>
                    <a:gd name="T65" fmla="*/ 3 h 40"/>
                    <a:gd name="T66" fmla="*/ 13 w 33"/>
                    <a:gd name="T67" fmla="*/ 0 h 40"/>
                    <a:gd name="T68" fmla="*/ 16 w 33"/>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0">
                      <a:moveTo>
                        <a:pt x="16" y="0"/>
                      </a:moveTo>
                      <a:lnTo>
                        <a:pt x="20" y="0"/>
                      </a:lnTo>
                      <a:lnTo>
                        <a:pt x="24" y="3"/>
                      </a:lnTo>
                      <a:lnTo>
                        <a:pt x="27" y="5"/>
                      </a:lnTo>
                      <a:lnTo>
                        <a:pt x="29" y="9"/>
                      </a:lnTo>
                      <a:lnTo>
                        <a:pt x="31" y="12"/>
                      </a:lnTo>
                      <a:lnTo>
                        <a:pt x="31" y="17"/>
                      </a:lnTo>
                      <a:lnTo>
                        <a:pt x="33" y="17"/>
                      </a:lnTo>
                      <a:lnTo>
                        <a:pt x="33" y="19"/>
                      </a:lnTo>
                      <a:lnTo>
                        <a:pt x="33" y="22"/>
                      </a:lnTo>
                      <a:lnTo>
                        <a:pt x="32" y="24"/>
                      </a:lnTo>
                      <a:lnTo>
                        <a:pt x="31" y="25"/>
                      </a:lnTo>
                      <a:lnTo>
                        <a:pt x="28" y="30"/>
                      </a:lnTo>
                      <a:lnTo>
                        <a:pt x="27" y="34"/>
                      </a:lnTo>
                      <a:lnTo>
                        <a:pt x="24" y="37"/>
                      </a:lnTo>
                      <a:lnTo>
                        <a:pt x="20" y="40"/>
                      </a:lnTo>
                      <a:lnTo>
                        <a:pt x="16" y="40"/>
                      </a:lnTo>
                      <a:lnTo>
                        <a:pt x="13" y="40"/>
                      </a:lnTo>
                      <a:lnTo>
                        <a:pt x="9" y="37"/>
                      </a:lnTo>
                      <a:lnTo>
                        <a:pt x="7" y="34"/>
                      </a:lnTo>
                      <a:lnTo>
                        <a:pt x="4" y="30"/>
                      </a:lnTo>
                      <a:lnTo>
                        <a:pt x="3" y="25"/>
                      </a:lnTo>
                      <a:lnTo>
                        <a:pt x="1" y="25"/>
                      </a:lnTo>
                      <a:lnTo>
                        <a:pt x="0" y="23"/>
                      </a:lnTo>
                      <a:lnTo>
                        <a:pt x="0" y="22"/>
                      </a:lnTo>
                      <a:lnTo>
                        <a:pt x="0" y="19"/>
                      </a:lnTo>
                      <a:lnTo>
                        <a:pt x="0" y="18"/>
                      </a:lnTo>
                      <a:lnTo>
                        <a:pt x="1" y="17"/>
                      </a:lnTo>
                      <a:lnTo>
                        <a:pt x="2" y="16"/>
                      </a:lnTo>
                      <a:lnTo>
                        <a:pt x="2" y="12"/>
                      </a:lnTo>
                      <a:lnTo>
                        <a:pt x="4" y="7"/>
                      </a:lnTo>
                      <a:lnTo>
                        <a:pt x="6" y="5"/>
                      </a:lnTo>
                      <a:lnTo>
                        <a:pt x="9" y="3"/>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0" name="Freeform 51"/>
                <p:cNvSpPr>
                  <a:spLocks/>
                </p:cNvSpPr>
                <p:nvPr/>
              </p:nvSpPr>
              <p:spPr bwMode="auto">
                <a:xfrm>
                  <a:off x="609896" y="1691081"/>
                  <a:ext cx="109464" cy="63718"/>
                </a:xfrm>
                <a:custGeom>
                  <a:avLst/>
                  <a:gdLst>
                    <a:gd name="T0" fmla="*/ 24 w 67"/>
                    <a:gd name="T1" fmla="*/ 4 h 39"/>
                    <a:gd name="T2" fmla="*/ 26 w 67"/>
                    <a:gd name="T3" fmla="*/ 17 h 39"/>
                    <a:gd name="T4" fmla="*/ 29 w 67"/>
                    <a:gd name="T5" fmla="*/ 25 h 39"/>
                    <a:gd name="T6" fmla="*/ 30 w 67"/>
                    <a:gd name="T7" fmla="*/ 4 h 39"/>
                    <a:gd name="T8" fmla="*/ 35 w 67"/>
                    <a:gd name="T9" fmla="*/ 1 h 39"/>
                    <a:gd name="T10" fmla="*/ 37 w 67"/>
                    <a:gd name="T11" fmla="*/ 5 h 39"/>
                    <a:gd name="T12" fmla="*/ 36 w 67"/>
                    <a:gd name="T13" fmla="*/ 7 h 39"/>
                    <a:gd name="T14" fmla="*/ 36 w 67"/>
                    <a:gd name="T15" fmla="*/ 9 h 39"/>
                    <a:gd name="T16" fmla="*/ 36 w 67"/>
                    <a:gd name="T17" fmla="*/ 13 h 39"/>
                    <a:gd name="T18" fmla="*/ 37 w 67"/>
                    <a:gd name="T19" fmla="*/ 19 h 39"/>
                    <a:gd name="T20" fmla="*/ 38 w 67"/>
                    <a:gd name="T21" fmla="*/ 24 h 39"/>
                    <a:gd name="T22" fmla="*/ 39 w 67"/>
                    <a:gd name="T23" fmla="*/ 23 h 39"/>
                    <a:gd name="T24" fmla="*/ 42 w 67"/>
                    <a:gd name="T25" fmla="*/ 10 h 39"/>
                    <a:gd name="T26" fmla="*/ 44 w 67"/>
                    <a:gd name="T27" fmla="*/ 0 h 39"/>
                    <a:gd name="T28" fmla="*/ 44 w 67"/>
                    <a:gd name="T29" fmla="*/ 0 h 39"/>
                    <a:gd name="T30" fmla="*/ 50 w 67"/>
                    <a:gd name="T31" fmla="*/ 3 h 39"/>
                    <a:gd name="T32" fmla="*/ 58 w 67"/>
                    <a:gd name="T33" fmla="*/ 5 h 39"/>
                    <a:gd name="T34" fmla="*/ 62 w 67"/>
                    <a:gd name="T35" fmla="*/ 7 h 39"/>
                    <a:gd name="T36" fmla="*/ 64 w 67"/>
                    <a:gd name="T37" fmla="*/ 12 h 39"/>
                    <a:gd name="T38" fmla="*/ 67 w 67"/>
                    <a:gd name="T39" fmla="*/ 22 h 39"/>
                    <a:gd name="T40" fmla="*/ 67 w 67"/>
                    <a:gd name="T41" fmla="*/ 25 h 39"/>
                    <a:gd name="T42" fmla="*/ 67 w 67"/>
                    <a:gd name="T43" fmla="*/ 34 h 39"/>
                    <a:gd name="T44" fmla="*/ 61 w 67"/>
                    <a:gd name="T45" fmla="*/ 38 h 39"/>
                    <a:gd name="T46" fmla="*/ 55 w 67"/>
                    <a:gd name="T47" fmla="*/ 35 h 39"/>
                    <a:gd name="T48" fmla="*/ 55 w 67"/>
                    <a:gd name="T49" fmla="*/ 28 h 39"/>
                    <a:gd name="T50" fmla="*/ 54 w 67"/>
                    <a:gd name="T51" fmla="*/ 22 h 39"/>
                    <a:gd name="T52" fmla="*/ 54 w 67"/>
                    <a:gd name="T53" fmla="*/ 39 h 39"/>
                    <a:gd name="T54" fmla="*/ 23 w 67"/>
                    <a:gd name="T55" fmla="*/ 39 h 39"/>
                    <a:gd name="T56" fmla="*/ 13 w 67"/>
                    <a:gd name="T57" fmla="*/ 19 h 39"/>
                    <a:gd name="T58" fmla="*/ 12 w 67"/>
                    <a:gd name="T59" fmla="*/ 23 h 39"/>
                    <a:gd name="T60" fmla="*/ 12 w 67"/>
                    <a:gd name="T61" fmla="*/ 28 h 39"/>
                    <a:gd name="T62" fmla="*/ 12 w 67"/>
                    <a:gd name="T63" fmla="*/ 35 h 39"/>
                    <a:gd name="T64" fmla="*/ 6 w 67"/>
                    <a:gd name="T65" fmla="*/ 38 h 39"/>
                    <a:gd name="T66" fmla="*/ 0 w 67"/>
                    <a:gd name="T67" fmla="*/ 34 h 39"/>
                    <a:gd name="T68" fmla="*/ 0 w 67"/>
                    <a:gd name="T69" fmla="*/ 25 h 39"/>
                    <a:gd name="T70" fmla="*/ 0 w 67"/>
                    <a:gd name="T71" fmla="*/ 22 h 39"/>
                    <a:gd name="T72" fmla="*/ 1 w 67"/>
                    <a:gd name="T73" fmla="*/ 12 h 39"/>
                    <a:gd name="T74" fmla="*/ 5 w 67"/>
                    <a:gd name="T75" fmla="*/ 7 h 39"/>
                    <a:gd name="T76" fmla="*/ 8 w 67"/>
                    <a:gd name="T77" fmla="*/ 5 h 39"/>
                    <a:gd name="T78" fmla="*/ 17 w 67"/>
                    <a:gd name="T79" fmla="*/ 3 h 39"/>
                    <a:gd name="T80" fmla="*/ 23 w 67"/>
                    <a:gd name="T81" fmla="*/ 0 h 39"/>
                    <a:gd name="T82" fmla="*/ 23 w 67"/>
                    <a:gd name="T8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39">
                      <a:moveTo>
                        <a:pt x="23" y="0"/>
                      </a:moveTo>
                      <a:lnTo>
                        <a:pt x="24" y="4"/>
                      </a:lnTo>
                      <a:lnTo>
                        <a:pt x="25" y="10"/>
                      </a:lnTo>
                      <a:lnTo>
                        <a:pt x="26" y="17"/>
                      </a:lnTo>
                      <a:lnTo>
                        <a:pt x="27" y="23"/>
                      </a:lnTo>
                      <a:lnTo>
                        <a:pt x="29" y="25"/>
                      </a:lnTo>
                      <a:lnTo>
                        <a:pt x="31" y="9"/>
                      </a:lnTo>
                      <a:lnTo>
                        <a:pt x="30" y="4"/>
                      </a:lnTo>
                      <a:lnTo>
                        <a:pt x="32" y="1"/>
                      </a:lnTo>
                      <a:lnTo>
                        <a:pt x="35" y="1"/>
                      </a:lnTo>
                      <a:lnTo>
                        <a:pt x="37" y="4"/>
                      </a:lnTo>
                      <a:lnTo>
                        <a:pt x="37" y="5"/>
                      </a:lnTo>
                      <a:lnTo>
                        <a:pt x="36" y="6"/>
                      </a:lnTo>
                      <a:lnTo>
                        <a:pt x="36" y="7"/>
                      </a:lnTo>
                      <a:lnTo>
                        <a:pt x="36" y="9"/>
                      </a:lnTo>
                      <a:lnTo>
                        <a:pt x="36" y="9"/>
                      </a:lnTo>
                      <a:lnTo>
                        <a:pt x="36" y="11"/>
                      </a:lnTo>
                      <a:lnTo>
                        <a:pt x="36" y="13"/>
                      </a:lnTo>
                      <a:lnTo>
                        <a:pt x="37" y="17"/>
                      </a:lnTo>
                      <a:lnTo>
                        <a:pt x="37" y="19"/>
                      </a:lnTo>
                      <a:lnTo>
                        <a:pt x="38" y="23"/>
                      </a:lnTo>
                      <a:lnTo>
                        <a:pt x="38" y="24"/>
                      </a:lnTo>
                      <a:lnTo>
                        <a:pt x="38" y="25"/>
                      </a:lnTo>
                      <a:lnTo>
                        <a:pt x="39" y="23"/>
                      </a:lnTo>
                      <a:lnTo>
                        <a:pt x="41" y="17"/>
                      </a:lnTo>
                      <a:lnTo>
                        <a:pt x="42" y="10"/>
                      </a:lnTo>
                      <a:lnTo>
                        <a:pt x="43" y="4"/>
                      </a:lnTo>
                      <a:lnTo>
                        <a:pt x="44" y="0"/>
                      </a:lnTo>
                      <a:lnTo>
                        <a:pt x="44" y="0"/>
                      </a:lnTo>
                      <a:lnTo>
                        <a:pt x="44" y="0"/>
                      </a:lnTo>
                      <a:lnTo>
                        <a:pt x="46" y="1"/>
                      </a:lnTo>
                      <a:lnTo>
                        <a:pt x="50" y="3"/>
                      </a:lnTo>
                      <a:lnTo>
                        <a:pt x="54" y="4"/>
                      </a:lnTo>
                      <a:lnTo>
                        <a:pt x="58" y="5"/>
                      </a:lnTo>
                      <a:lnTo>
                        <a:pt x="61" y="6"/>
                      </a:lnTo>
                      <a:lnTo>
                        <a:pt x="62" y="7"/>
                      </a:lnTo>
                      <a:lnTo>
                        <a:pt x="63" y="10"/>
                      </a:lnTo>
                      <a:lnTo>
                        <a:pt x="64" y="12"/>
                      </a:lnTo>
                      <a:lnTo>
                        <a:pt x="66" y="16"/>
                      </a:lnTo>
                      <a:lnTo>
                        <a:pt x="67" y="22"/>
                      </a:lnTo>
                      <a:lnTo>
                        <a:pt x="67" y="23"/>
                      </a:lnTo>
                      <a:lnTo>
                        <a:pt x="67" y="25"/>
                      </a:lnTo>
                      <a:lnTo>
                        <a:pt x="67" y="29"/>
                      </a:lnTo>
                      <a:lnTo>
                        <a:pt x="67" y="34"/>
                      </a:lnTo>
                      <a:lnTo>
                        <a:pt x="67" y="37"/>
                      </a:lnTo>
                      <a:lnTo>
                        <a:pt x="61" y="38"/>
                      </a:lnTo>
                      <a:lnTo>
                        <a:pt x="55" y="38"/>
                      </a:lnTo>
                      <a:lnTo>
                        <a:pt x="55" y="35"/>
                      </a:lnTo>
                      <a:lnTo>
                        <a:pt x="55" y="31"/>
                      </a:lnTo>
                      <a:lnTo>
                        <a:pt x="55" y="28"/>
                      </a:lnTo>
                      <a:lnTo>
                        <a:pt x="55" y="25"/>
                      </a:lnTo>
                      <a:lnTo>
                        <a:pt x="54" y="22"/>
                      </a:lnTo>
                      <a:lnTo>
                        <a:pt x="54" y="19"/>
                      </a:lnTo>
                      <a:lnTo>
                        <a:pt x="54" y="39"/>
                      </a:lnTo>
                      <a:lnTo>
                        <a:pt x="33" y="39"/>
                      </a:lnTo>
                      <a:lnTo>
                        <a:pt x="23" y="39"/>
                      </a:lnTo>
                      <a:lnTo>
                        <a:pt x="13" y="39"/>
                      </a:lnTo>
                      <a:lnTo>
                        <a:pt x="13" y="19"/>
                      </a:lnTo>
                      <a:lnTo>
                        <a:pt x="13" y="22"/>
                      </a:lnTo>
                      <a:lnTo>
                        <a:pt x="12" y="23"/>
                      </a:lnTo>
                      <a:lnTo>
                        <a:pt x="12" y="25"/>
                      </a:lnTo>
                      <a:lnTo>
                        <a:pt x="12" y="28"/>
                      </a:lnTo>
                      <a:lnTo>
                        <a:pt x="12" y="31"/>
                      </a:lnTo>
                      <a:lnTo>
                        <a:pt x="12" y="35"/>
                      </a:lnTo>
                      <a:lnTo>
                        <a:pt x="12" y="38"/>
                      </a:lnTo>
                      <a:lnTo>
                        <a:pt x="6" y="38"/>
                      </a:lnTo>
                      <a:lnTo>
                        <a:pt x="0" y="37"/>
                      </a:lnTo>
                      <a:lnTo>
                        <a:pt x="0" y="34"/>
                      </a:lnTo>
                      <a:lnTo>
                        <a:pt x="0" y="29"/>
                      </a:lnTo>
                      <a:lnTo>
                        <a:pt x="0" y="25"/>
                      </a:lnTo>
                      <a:lnTo>
                        <a:pt x="0" y="23"/>
                      </a:lnTo>
                      <a:lnTo>
                        <a:pt x="0" y="22"/>
                      </a:lnTo>
                      <a:lnTo>
                        <a:pt x="1" y="16"/>
                      </a:lnTo>
                      <a:lnTo>
                        <a:pt x="1" y="12"/>
                      </a:lnTo>
                      <a:lnTo>
                        <a:pt x="4" y="10"/>
                      </a:lnTo>
                      <a:lnTo>
                        <a:pt x="5" y="7"/>
                      </a:lnTo>
                      <a:lnTo>
                        <a:pt x="6" y="6"/>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1" name="Freeform 52"/>
                <p:cNvSpPr>
                  <a:spLocks/>
                </p:cNvSpPr>
                <p:nvPr/>
              </p:nvSpPr>
              <p:spPr bwMode="auto">
                <a:xfrm>
                  <a:off x="637671" y="1620828"/>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2 h 41"/>
                    <a:gd name="T12" fmla="*/ 31 w 33"/>
                    <a:gd name="T13" fmla="*/ 17 h 41"/>
                    <a:gd name="T14" fmla="*/ 33 w 33"/>
                    <a:gd name="T15" fmla="*/ 18 h 41"/>
                    <a:gd name="T16" fmla="*/ 33 w 33"/>
                    <a:gd name="T17" fmla="*/ 19 h 41"/>
                    <a:gd name="T18" fmla="*/ 33 w 33"/>
                    <a:gd name="T19" fmla="*/ 22 h 41"/>
                    <a:gd name="T20" fmla="*/ 32 w 33"/>
                    <a:gd name="T21" fmla="*/ 24 h 41"/>
                    <a:gd name="T22" fmla="*/ 31 w 33"/>
                    <a:gd name="T23" fmla="*/ 27 h 41"/>
                    <a:gd name="T24" fmla="*/ 28 w 33"/>
                    <a:gd name="T25" fmla="*/ 30 h 41"/>
                    <a:gd name="T26" fmla="*/ 27 w 33"/>
                    <a:gd name="T27" fmla="*/ 35 h 41"/>
                    <a:gd name="T28" fmla="*/ 24 w 33"/>
                    <a:gd name="T29" fmla="*/ 37 h 41"/>
                    <a:gd name="T30" fmla="*/ 20 w 33"/>
                    <a:gd name="T31" fmla="*/ 40 h 41"/>
                    <a:gd name="T32" fmla="*/ 16 w 33"/>
                    <a:gd name="T33" fmla="*/ 41 h 41"/>
                    <a:gd name="T34" fmla="*/ 13 w 33"/>
                    <a:gd name="T35" fmla="*/ 40 h 41"/>
                    <a:gd name="T36" fmla="*/ 9 w 33"/>
                    <a:gd name="T37" fmla="*/ 37 h 41"/>
                    <a:gd name="T38" fmla="*/ 7 w 33"/>
                    <a:gd name="T39" fmla="*/ 35 h 41"/>
                    <a:gd name="T40" fmla="*/ 4 w 33"/>
                    <a:gd name="T41" fmla="*/ 30 h 41"/>
                    <a:gd name="T42" fmla="*/ 3 w 33"/>
                    <a:gd name="T43" fmla="*/ 27 h 41"/>
                    <a:gd name="T44" fmla="*/ 1 w 33"/>
                    <a:gd name="T45" fmla="*/ 25 h 41"/>
                    <a:gd name="T46" fmla="*/ 0 w 33"/>
                    <a:gd name="T47" fmla="*/ 24 h 41"/>
                    <a:gd name="T48" fmla="*/ 0 w 33"/>
                    <a:gd name="T49" fmla="*/ 22 h 41"/>
                    <a:gd name="T50" fmla="*/ 0 w 33"/>
                    <a:gd name="T51" fmla="*/ 19 h 41"/>
                    <a:gd name="T52" fmla="*/ 0 w 33"/>
                    <a:gd name="T53" fmla="*/ 18 h 41"/>
                    <a:gd name="T54" fmla="*/ 1 w 33"/>
                    <a:gd name="T55" fmla="*/ 17 h 41"/>
                    <a:gd name="T56" fmla="*/ 2 w 33"/>
                    <a:gd name="T57" fmla="*/ 17 h 41"/>
                    <a:gd name="T58" fmla="*/ 2 w 33"/>
                    <a:gd name="T59" fmla="*/ 12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2"/>
                      </a:lnTo>
                      <a:lnTo>
                        <a:pt x="31" y="17"/>
                      </a:lnTo>
                      <a:lnTo>
                        <a:pt x="33" y="18"/>
                      </a:lnTo>
                      <a:lnTo>
                        <a:pt x="33" y="19"/>
                      </a:lnTo>
                      <a:lnTo>
                        <a:pt x="33" y="22"/>
                      </a:lnTo>
                      <a:lnTo>
                        <a:pt x="32" y="24"/>
                      </a:lnTo>
                      <a:lnTo>
                        <a:pt x="31" y="27"/>
                      </a:lnTo>
                      <a:lnTo>
                        <a:pt x="28" y="30"/>
                      </a:lnTo>
                      <a:lnTo>
                        <a:pt x="27" y="35"/>
                      </a:lnTo>
                      <a:lnTo>
                        <a:pt x="24" y="37"/>
                      </a:lnTo>
                      <a:lnTo>
                        <a:pt x="20" y="40"/>
                      </a:lnTo>
                      <a:lnTo>
                        <a:pt x="16" y="41"/>
                      </a:lnTo>
                      <a:lnTo>
                        <a:pt x="13" y="40"/>
                      </a:lnTo>
                      <a:lnTo>
                        <a:pt x="9" y="37"/>
                      </a:lnTo>
                      <a:lnTo>
                        <a:pt x="7" y="35"/>
                      </a:lnTo>
                      <a:lnTo>
                        <a:pt x="4" y="30"/>
                      </a:lnTo>
                      <a:lnTo>
                        <a:pt x="3" y="27"/>
                      </a:lnTo>
                      <a:lnTo>
                        <a:pt x="1" y="25"/>
                      </a:lnTo>
                      <a:lnTo>
                        <a:pt x="0" y="24"/>
                      </a:lnTo>
                      <a:lnTo>
                        <a:pt x="0" y="22"/>
                      </a:lnTo>
                      <a:lnTo>
                        <a:pt x="0" y="19"/>
                      </a:lnTo>
                      <a:lnTo>
                        <a:pt x="0" y="18"/>
                      </a:lnTo>
                      <a:lnTo>
                        <a:pt x="1" y="17"/>
                      </a:lnTo>
                      <a:lnTo>
                        <a:pt x="2" y="17"/>
                      </a:lnTo>
                      <a:lnTo>
                        <a:pt x="2" y="12"/>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2" name="Freeform 53"/>
                <p:cNvSpPr>
                  <a:spLocks/>
                </p:cNvSpPr>
                <p:nvPr/>
              </p:nvSpPr>
              <p:spPr bwMode="auto">
                <a:xfrm>
                  <a:off x="609896" y="1844657"/>
                  <a:ext cx="109464" cy="65351"/>
                </a:xfrm>
                <a:custGeom>
                  <a:avLst/>
                  <a:gdLst>
                    <a:gd name="T0" fmla="*/ 24 w 67"/>
                    <a:gd name="T1" fmla="*/ 4 h 40"/>
                    <a:gd name="T2" fmla="*/ 26 w 67"/>
                    <a:gd name="T3" fmla="*/ 18 h 40"/>
                    <a:gd name="T4" fmla="*/ 29 w 67"/>
                    <a:gd name="T5" fmla="*/ 25 h 40"/>
                    <a:gd name="T6" fmla="*/ 30 w 67"/>
                    <a:gd name="T7" fmla="*/ 5 h 40"/>
                    <a:gd name="T8" fmla="*/ 35 w 67"/>
                    <a:gd name="T9" fmla="*/ 1 h 40"/>
                    <a:gd name="T10" fmla="*/ 37 w 67"/>
                    <a:gd name="T11" fmla="*/ 5 h 40"/>
                    <a:gd name="T12" fmla="*/ 36 w 67"/>
                    <a:gd name="T13" fmla="*/ 7 h 40"/>
                    <a:gd name="T14" fmla="*/ 36 w 67"/>
                    <a:gd name="T15" fmla="*/ 10 h 40"/>
                    <a:gd name="T16" fmla="*/ 36 w 67"/>
                    <a:gd name="T17" fmla="*/ 13 h 40"/>
                    <a:gd name="T18" fmla="*/ 37 w 67"/>
                    <a:gd name="T19" fmla="*/ 21 h 40"/>
                    <a:gd name="T20" fmla="*/ 38 w 67"/>
                    <a:gd name="T21" fmla="*/ 25 h 40"/>
                    <a:gd name="T22" fmla="*/ 39 w 67"/>
                    <a:gd name="T23" fmla="*/ 23 h 40"/>
                    <a:gd name="T24" fmla="*/ 42 w 67"/>
                    <a:gd name="T25" fmla="*/ 11 h 40"/>
                    <a:gd name="T26" fmla="*/ 44 w 67"/>
                    <a:gd name="T27" fmla="*/ 0 h 40"/>
                    <a:gd name="T28" fmla="*/ 44 w 67"/>
                    <a:gd name="T29" fmla="*/ 0 h 40"/>
                    <a:gd name="T30" fmla="*/ 50 w 67"/>
                    <a:gd name="T31" fmla="*/ 3 h 40"/>
                    <a:gd name="T32" fmla="*/ 58 w 67"/>
                    <a:gd name="T33" fmla="*/ 5 h 40"/>
                    <a:gd name="T34" fmla="*/ 62 w 67"/>
                    <a:gd name="T35" fmla="*/ 9 h 40"/>
                    <a:gd name="T36" fmla="*/ 64 w 67"/>
                    <a:gd name="T37" fmla="*/ 12 h 40"/>
                    <a:gd name="T38" fmla="*/ 67 w 67"/>
                    <a:gd name="T39" fmla="*/ 22 h 40"/>
                    <a:gd name="T40" fmla="*/ 67 w 67"/>
                    <a:gd name="T41" fmla="*/ 26 h 40"/>
                    <a:gd name="T42" fmla="*/ 67 w 67"/>
                    <a:gd name="T43" fmla="*/ 34 h 40"/>
                    <a:gd name="T44" fmla="*/ 61 w 67"/>
                    <a:gd name="T45" fmla="*/ 38 h 40"/>
                    <a:gd name="T46" fmla="*/ 55 w 67"/>
                    <a:gd name="T47" fmla="*/ 35 h 40"/>
                    <a:gd name="T48" fmla="*/ 55 w 67"/>
                    <a:gd name="T49" fmla="*/ 28 h 40"/>
                    <a:gd name="T50" fmla="*/ 54 w 67"/>
                    <a:gd name="T51" fmla="*/ 23 h 40"/>
                    <a:gd name="T52" fmla="*/ 54 w 67"/>
                    <a:gd name="T53" fmla="*/ 40 h 40"/>
                    <a:gd name="T54" fmla="*/ 23 w 67"/>
                    <a:gd name="T55" fmla="*/ 40 h 40"/>
                    <a:gd name="T56" fmla="*/ 13 w 67"/>
                    <a:gd name="T57" fmla="*/ 21 h 40"/>
                    <a:gd name="T58" fmla="*/ 12 w 67"/>
                    <a:gd name="T59" fmla="*/ 24 h 40"/>
                    <a:gd name="T60" fmla="*/ 12 w 67"/>
                    <a:gd name="T61" fmla="*/ 28 h 40"/>
                    <a:gd name="T62" fmla="*/ 12 w 67"/>
                    <a:gd name="T63" fmla="*/ 36 h 40"/>
                    <a:gd name="T64" fmla="*/ 6 w 67"/>
                    <a:gd name="T65" fmla="*/ 38 h 40"/>
                    <a:gd name="T66" fmla="*/ 0 w 67"/>
                    <a:gd name="T67" fmla="*/ 34 h 40"/>
                    <a:gd name="T68" fmla="*/ 0 w 67"/>
                    <a:gd name="T69" fmla="*/ 26 h 40"/>
                    <a:gd name="T70" fmla="*/ 0 w 67"/>
                    <a:gd name="T71" fmla="*/ 22 h 40"/>
                    <a:gd name="T72" fmla="*/ 1 w 67"/>
                    <a:gd name="T73" fmla="*/ 12 h 40"/>
                    <a:gd name="T74" fmla="*/ 5 w 67"/>
                    <a:gd name="T75" fmla="*/ 9 h 40"/>
                    <a:gd name="T76" fmla="*/ 8 w 67"/>
                    <a:gd name="T77" fmla="*/ 5 h 40"/>
                    <a:gd name="T78" fmla="*/ 17 w 67"/>
                    <a:gd name="T79" fmla="*/ 3 h 40"/>
                    <a:gd name="T80" fmla="*/ 23 w 67"/>
                    <a:gd name="T81" fmla="*/ 0 h 40"/>
                    <a:gd name="T82" fmla="*/ 23 w 67"/>
                    <a:gd name="T8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40">
                      <a:moveTo>
                        <a:pt x="23" y="0"/>
                      </a:moveTo>
                      <a:lnTo>
                        <a:pt x="24" y="4"/>
                      </a:lnTo>
                      <a:lnTo>
                        <a:pt x="25" y="11"/>
                      </a:lnTo>
                      <a:lnTo>
                        <a:pt x="26" y="18"/>
                      </a:lnTo>
                      <a:lnTo>
                        <a:pt x="27" y="23"/>
                      </a:lnTo>
                      <a:lnTo>
                        <a:pt x="29" y="25"/>
                      </a:lnTo>
                      <a:lnTo>
                        <a:pt x="31" y="9"/>
                      </a:lnTo>
                      <a:lnTo>
                        <a:pt x="30" y="5"/>
                      </a:lnTo>
                      <a:lnTo>
                        <a:pt x="32" y="1"/>
                      </a:lnTo>
                      <a:lnTo>
                        <a:pt x="35" y="1"/>
                      </a:lnTo>
                      <a:lnTo>
                        <a:pt x="37" y="5"/>
                      </a:lnTo>
                      <a:lnTo>
                        <a:pt x="37" y="5"/>
                      </a:lnTo>
                      <a:lnTo>
                        <a:pt x="36" y="6"/>
                      </a:lnTo>
                      <a:lnTo>
                        <a:pt x="36" y="7"/>
                      </a:lnTo>
                      <a:lnTo>
                        <a:pt x="36" y="9"/>
                      </a:lnTo>
                      <a:lnTo>
                        <a:pt x="36" y="10"/>
                      </a:lnTo>
                      <a:lnTo>
                        <a:pt x="36" y="11"/>
                      </a:lnTo>
                      <a:lnTo>
                        <a:pt x="36" y="13"/>
                      </a:lnTo>
                      <a:lnTo>
                        <a:pt x="37" y="17"/>
                      </a:lnTo>
                      <a:lnTo>
                        <a:pt x="37" y="21"/>
                      </a:lnTo>
                      <a:lnTo>
                        <a:pt x="38" y="23"/>
                      </a:lnTo>
                      <a:lnTo>
                        <a:pt x="38" y="25"/>
                      </a:lnTo>
                      <a:lnTo>
                        <a:pt x="38" y="25"/>
                      </a:lnTo>
                      <a:lnTo>
                        <a:pt x="39" y="23"/>
                      </a:lnTo>
                      <a:lnTo>
                        <a:pt x="41" y="18"/>
                      </a:lnTo>
                      <a:lnTo>
                        <a:pt x="42" y="11"/>
                      </a:lnTo>
                      <a:lnTo>
                        <a:pt x="43" y="4"/>
                      </a:lnTo>
                      <a:lnTo>
                        <a:pt x="44" y="0"/>
                      </a:lnTo>
                      <a:lnTo>
                        <a:pt x="44" y="0"/>
                      </a:lnTo>
                      <a:lnTo>
                        <a:pt x="44" y="0"/>
                      </a:lnTo>
                      <a:lnTo>
                        <a:pt x="46" y="1"/>
                      </a:lnTo>
                      <a:lnTo>
                        <a:pt x="50" y="3"/>
                      </a:lnTo>
                      <a:lnTo>
                        <a:pt x="54" y="4"/>
                      </a:lnTo>
                      <a:lnTo>
                        <a:pt x="58" y="5"/>
                      </a:lnTo>
                      <a:lnTo>
                        <a:pt x="61" y="7"/>
                      </a:lnTo>
                      <a:lnTo>
                        <a:pt x="62" y="9"/>
                      </a:lnTo>
                      <a:lnTo>
                        <a:pt x="63" y="10"/>
                      </a:lnTo>
                      <a:lnTo>
                        <a:pt x="64" y="12"/>
                      </a:lnTo>
                      <a:lnTo>
                        <a:pt x="66" y="17"/>
                      </a:lnTo>
                      <a:lnTo>
                        <a:pt x="67" y="22"/>
                      </a:lnTo>
                      <a:lnTo>
                        <a:pt x="67" y="23"/>
                      </a:lnTo>
                      <a:lnTo>
                        <a:pt x="67" y="26"/>
                      </a:lnTo>
                      <a:lnTo>
                        <a:pt x="67" y="30"/>
                      </a:lnTo>
                      <a:lnTo>
                        <a:pt x="67" y="34"/>
                      </a:lnTo>
                      <a:lnTo>
                        <a:pt x="67" y="38"/>
                      </a:lnTo>
                      <a:lnTo>
                        <a:pt x="61" y="38"/>
                      </a:lnTo>
                      <a:lnTo>
                        <a:pt x="55" y="40"/>
                      </a:lnTo>
                      <a:lnTo>
                        <a:pt x="55" y="35"/>
                      </a:lnTo>
                      <a:lnTo>
                        <a:pt x="55" y="31"/>
                      </a:lnTo>
                      <a:lnTo>
                        <a:pt x="55" y="28"/>
                      </a:lnTo>
                      <a:lnTo>
                        <a:pt x="55" y="25"/>
                      </a:lnTo>
                      <a:lnTo>
                        <a:pt x="54" y="23"/>
                      </a:lnTo>
                      <a:lnTo>
                        <a:pt x="54" y="21"/>
                      </a:lnTo>
                      <a:lnTo>
                        <a:pt x="54" y="40"/>
                      </a:lnTo>
                      <a:lnTo>
                        <a:pt x="33" y="40"/>
                      </a:lnTo>
                      <a:lnTo>
                        <a:pt x="23" y="40"/>
                      </a:lnTo>
                      <a:lnTo>
                        <a:pt x="13" y="40"/>
                      </a:lnTo>
                      <a:lnTo>
                        <a:pt x="13" y="21"/>
                      </a:lnTo>
                      <a:lnTo>
                        <a:pt x="13" y="22"/>
                      </a:lnTo>
                      <a:lnTo>
                        <a:pt x="12" y="24"/>
                      </a:lnTo>
                      <a:lnTo>
                        <a:pt x="12" y="25"/>
                      </a:lnTo>
                      <a:lnTo>
                        <a:pt x="12" y="28"/>
                      </a:lnTo>
                      <a:lnTo>
                        <a:pt x="12" y="31"/>
                      </a:lnTo>
                      <a:lnTo>
                        <a:pt x="12" y="36"/>
                      </a:lnTo>
                      <a:lnTo>
                        <a:pt x="12" y="40"/>
                      </a:lnTo>
                      <a:lnTo>
                        <a:pt x="6" y="38"/>
                      </a:lnTo>
                      <a:lnTo>
                        <a:pt x="0" y="38"/>
                      </a:lnTo>
                      <a:lnTo>
                        <a:pt x="0" y="34"/>
                      </a:lnTo>
                      <a:lnTo>
                        <a:pt x="0" y="30"/>
                      </a:lnTo>
                      <a:lnTo>
                        <a:pt x="0" y="26"/>
                      </a:lnTo>
                      <a:lnTo>
                        <a:pt x="0" y="23"/>
                      </a:lnTo>
                      <a:lnTo>
                        <a:pt x="0" y="22"/>
                      </a:lnTo>
                      <a:lnTo>
                        <a:pt x="1" y="17"/>
                      </a:lnTo>
                      <a:lnTo>
                        <a:pt x="1" y="12"/>
                      </a:lnTo>
                      <a:lnTo>
                        <a:pt x="4" y="10"/>
                      </a:lnTo>
                      <a:lnTo>
                        <a:pt x="5" y="9"/>
                      </a:lnTo>
                      <a:lnTo>
                        <a:pt x="6" y="7"/>
                      </a:lnTo>
                      <a:lnTo>
                        <a:pt x="8" y="5"/>
                      </a:lnTo>
                      <a:lnTo>
                        <a:pt x="12" y="4"/>
                      </a:lnTo>
                      <a:lnTo>
                        <a:pt x="17" y="3"/>
                      </a:lnTo>
                      <a:lnTo>
                        <a:pt x="20" y="1"/>
                      </a:lnTo>
                      <a:lnTo>
                        <a:pt x="23" y="0"/>
                      </a:lnTo>
                      <a:lnTo>
                        <a:pt x="23"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3" name="Freeform 54"/>
                <p:cNvSpPr>
                  <a:spLocks/>
                </p:cNvSpPr>
                <p:nvPr/>
              </p:nvSpPr>
              <p:spPr bwMode="auto">
                <a:xfrm>
                  <a:off x="637671" y="1774404"/>
                  <a:ext cx="53915" cy="66985"/>
                </a:xfrm>
                <a:custGeom>
                  <a:avLst/>
                  <a:gdLst>
                    <a:gd name="T0" fmla="*/ 16 w 33"/>
                    <a:gd name="T1" fmla="*/ 0 h 41"/>
                    <a:gd name="T2" fmla="*/ 20 w 33"/>
                    <a:gd name="T3" fmla="*/ 2 h 41"/>
                    <a:gd name="T4" fmla="*/ 24 w 33"/>
                    <a:gd name="T5" fmla="*/ 3 h 41"/>
                    <a:gd name="T6" fmla="*/ 27 w 33"/>
                    <a:gd name="T7" fmla="*/ 5 h 41"/>
                    <a:gd name="T8" fmla="*/ 29 w 33"/>
                    <a:gd name="T9" fmla="*/ 9 h 41"/>
                    <a:gd name="T10" fmla="*/ 31 w 33"/>
                    <a:gd name="T11" fmla="*/ 14 h 41"/>
                    <a:gd name="T12" fmla="*/ 31 w 33"/>
                    <a:gd name="T13" fmla="*/ 17 h 41"/>
                    <a:gd name="T14" fmla="*/ 33 w 33"/>
                    <a:gd name="T15" fmla="*/ 18 h 41"/>
                    <a:gd name="T16" fmla="*/ 33 w 33"/>
                    <a:gd name="T17" fmla="*/ 21 h 41"/>
                    <a:gd name="T18" fmla="*/ 33 w 33"/>
                    <a:gd name="T19" fmla="*/ 23 h 41"/>
                    <a:gd name="T20" fmla="*/ 32 w 33"/>
                    <a:gd name="T21" fmla="*/ 25 h 41"/>
                    <a:gd name="T22" fmla="*/ 31 w 33"/>
                    <a:gd name="T23" fmla="*/ 27 h 41"/>
                    <a:gd name="T24" fmla="*/ 28 w 33"/>
                    <a:gd name="T25" fmla="*/ 31 h 41"/>
                    <a:gd name="T26" fmla="*/ 27 w 33"/>
                    <a:gd name="T27" fmla="*/ 35 h 41"/>
                    <a:gd name="T28" fmla="*/ 24 w 33"/>
                    <a:gd name="T29" fmla="*/ 39 h 41"/>
                    <a:gd name="T30" fmla="*/ 20 w 33"/>
                    <a:gd name="T31" fmla="*/ 40 h 41"/>
                    <a:gd name="T32" fmla="*/ 16 w 33"/>
                    <a:gd name="T33" fmla="*/ 41 h 41"/>
                    <a:gd name="T34" fmla="*/ 13 w 33"/>
                    <a:gd name="T35" fmla="*/ 40 h 41"/>
                    <a:gd name="T36" fmla="*/ 9 w 33"/>
                    <a:gd name="T37" fmla="*/ 39 h 41"/>
                    <a:gd name="T38" fmla="*/ 7 w 33"/>
                    <a:gd name="T39" fmla="*/ 35 h 41"/>
                    <a:gd name="T40" fmla="*/ 4 w 33"/>
                    <a:gd name="T41" fmla="*/ 31 h 41"/>
                    <a:gd name="T42" fmla="*/ 3 w 33"/>
                    <a:gd name="T43" fmla="*/ 27 h 41"/>
                    <a:gd name="T44" fmla="*/ 1 w 33"/>
                    <a:gd name="T45" fmla="*/ 25 h 41"/>
                    <a:gd name="T46" fmla="*/ 0 w 33"/>
                    <a:gd name="T47" fmla="*/ 24 h 41"/>
                    <a:gd name="T48" fmla="*/ 0 w 33"/>
                    <a:gd name="T49" fmla="*/ 22 h 41"/>
                    <a:gd name="T50" fmla="*/ 0 w 33"/>
                    <a:gd name="T51" fmla="*/ 21 h 41"/>
                    <a:gd name="T52" fmla="*/ 0 w 33"/>
                    <a:gd name="T53" fmla="*/ 18 h 41"/>
                    <a:gd name="T54" fmla="*/ 1 w 33"/>
                    <a:gd name="T55" fmla="*/ 18 h 41"/>
                    <a:gd name="T56" fmla="*/ 2 w 33"/>
                    <a:gd name="T57" fmla="*/ 17 h 41"/>
                    <a:gd name="T58" fmla="*/ 2 w 33"/>
                    <a:gd name="T59" fmla="*/ 14 h 41"/>
                    <a:gd name="T60" fmla="*/ 4 w 33"/>
                    <a:gd name="T61" fmla="*/ 9 h 41"/>
                    <a:gd name="T62" fmla="*/ 6 w 33"/>
                    <a:gd name="T63" fmla="*/ 5 h 41"/>
                    <a:gd name="T64" fmla="*/ 9 w 33"/>
                    <a:gd name="T65" fmla="*/ 3 h 41"/>
                    <a:gd name="T66" fmla="*/ 13 w 33"/>
                    <a:gd name="T67" fmla="*/ 2 h 41"/>
                    <a:gd name="T68" fmla="*/ 16 w 33"/>
                    <a:gd name="T6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41">
                      <a:moveTo>
                        <a:pt x="16" y="0"/>
                      </a:moveTo>
                      <a:lnTo>
                        <a:pt x="20" y="2"/>
                      </a:lnTo>
                      <a:lnTo>
                        <a:pt x="24" y="3"/>
                      </a:lnTo>
                      <a:lnTo>
                        <a:pt x="27" y="5"/>
                      </a:lnTo>
                      <a:lnTo>
                        <a:pt x="29" y="9"/>
                      </a:lnTo>
                      <a:lnTo>
                        <a:pt x="31" y="14"/>
                      </a:lnTo>
                      <a:lnTo>
                        <a:pt x="31" y="17"/>
                      </a:lnTo>
                      <a:lnTo>
                        <a:pt x="33" y="18"/>
                      </a:lnTo>
                      <a:lnTo>
                        <a:pt x="33" y="21"/>
                      </a:lnTo>
                      <a:lnTo>
                        <a:pt x="33" y="23"/>
                      </a:lnTo>
                      <a:lnTo>
                        <a:pt x="32" y="25"/>
                      </a:lnTo>
                      <a:lnTo>
                        <a:pt x="31" y="27"/>
                      </a:lnTo>
                      <a:lnTo>
                        <a:pt x="28" y="31"/>
                      </a:lnTo>
                      <a:lnTo>
                        <a:pt x="27" y="35"/>
                      </a:lnTo>
                      <a:lnTo>
                        <a:pt x="24" y="39"/>
                      </a:lnTo>
                      <a:lnTo>
                        <a:pt x="20" y="40"/>
                      </a:lnTo>
                      <a:lnTo>
                        <a:pt x="16" y="41"/>
                      </a:lnTo>
                      <a:lnTo>
                        <a:pt x="13" y="40"/>
                      </a:lnTo>
                      <a:lnTo>
                        <a:pt x="9" y="39"/>
                      </a:lnTo>
                      <a:lnTo>
                        <a:pt x="7" y="35"/>
                      </a:lnTo>
                      <a:lnTo>
                        <a:pt x="4" y="31"/>
                      </a:lnTo>
                      <a:lnTo>
                        <a:pt x="3" y="27"/>
                      </a:lnTo>
                      <a:lnTo>
                        <a:pt x="1" y="25"/>
                      </a:lnTo>
                      <a:lnTo>
                        <a:pt x="0" y="24"/>
                      </a:lnTo>
                      <a:lnTo>
                        <a:pt x="0" y="22"/>
                      </a:lnTo>
                      <a:lnTo>
                        <a:pt x="0" y="21"/>
                      </a:lnTo>
                      <a:lnTo>
                        <a:pt x="0" y="18"/>
                      </a:lnTo>
                      <a:lnTo>
                        <a:pt x="1" y="18"/>
                      </a:lnTo>
                      <a:lnTo>
                        <a:pt x="2" y="17"/>
                      </a:lnTo>
                      <a:lnTo>
                        <a:pt x="2" y="14"/>
                      </a:lnTo>
                      <a:lnTo>
                        <a:pt x="4" y="9"/>
                      </a:lnTo>
                      <a:lnTo>
                        <a:pt x="6" y="5"/>
                      </a:lnTo>
                      <a:lnTo>
                        <a:pt x="9" y="3"/>
                      </a:lnTo>
                      <a:lnTo>
                        <a:pt x="13" y="2"/>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4" name="Freeform 55"/>
                <p:cNvSpPr>
                  <a:spLocks/>
                </p:cNvSpPr>
                <p:nvPr/>
              </p:nvSpPr>
              <p:spPr bwMode="auto">
                <a:xfrm>
                  <a:off x="253731" y="1570181"/>
                  <a:ext cx="179716" cy="341461"/>
                </a:xfrm>
                <a:custGeom>
                  <a:avLst/>
                  <a:gdLst>
                    <a:gd name="T0" fmla="*/ 39 w 110"/>
                    <a:gd name="T1" fmla="*/ 0 h 209"/>
                    <a:gd name="T2" fmla="*/ 41 w 110"/>
                    <a:gd name="T3" fmla="*/ 7 h 209"/>
                    <a:gd name="T4" fmla="*/ 49 w 110"/>
                    <a:gd name="T5" fmla="*/ 31 h 209"/>
                    <a:gd name="T6" fmla="*/ 50 w 110"/>
                    <a:gd name="T7" fmla="*/ 21 h 209"/>
                    <a:gd name="T8" fmla="*/ 51 w 110"/>
                    <a:gd name="T9" fmla="*/ 13 h 209"/>
                    <a:gd name="T10" fmla="*/ 49 w 110"/>
                    <a:gd name="T11" fmla="*/ 6 h 209"/>
                    <a:gd name="T12" fmla="*/ 56 w 110"/>
                    <a:gd name="T13" fmla="*/ 3 h 209"/>
                    <a:gd name="T14" fmla="*/ 58 w 110"/>
                    <a:gd name="T15" fmla="*/ 12 h 209"/>
                    <a:gd name="T16" fmla="*/ 58 w 110"/>
                    <a:gd name="T17" fmla="*/ 17 h 209"/>
                    <a:gd name="T18" fmla="*/ 60 w 110"/>
                    <a:gd name="T19" fmla="*/ 25 h 209"/>
                    <a:gd name="T20" fmla="*/ 67 w 110"/>
                    <a:gd name="T21" fmla="*/ 18 h 209"/>
                    <a:gd name="T22" fmla="*/ 70 w 110"/>
                    <a:gd name="T23" fmla="*/ 0 h 209"/>
                    <a:gd name="T24" fmla="*/ 70 w 110"/>
                    <a:gd name="T25" fmla="*/ 0 h 209"/>
                    <a:gd name="T26" fmla="*/ 76 w 110"/>
                    <a:gd name="T27" fmla="*/ 3 h 209"/>
                    <a:gd name="T28" fmla="*/ 95 w 110"/>
                    <a:gd name="T29" fmla="*/ 10 h 209"/>
                    <a:gd name="T30" fmla="*/ 100 w 110"/>
                    <a:gd name="T31" fmla="*/ 19 h 209"/>
                    <a:gd name="T32" fmla="*/ 107 w 110"/>
                    <a:gd name="T33" fmla="*/ 43 h 209"/>
                    <a:gd name="T34" fmla="*/ 110 w 110"/>
                    <a:gd name="T35" fmla="*/ 73 h 209"/>
                    <a:gd name="T36" fmla="*/ 108 w 110"/>
                    <a:gd name="T37" fmla="*/ 94 h 209"/>
                    <a:gd name="T38" fmla="*/ 107 w 110"/>
                    <a:gd name="T39" fmla="*/ 100 h 209"/>
                    <a:gd name="T40" fmla="*/ 106 w 110"/>
                    <a:gd name="T41" fmla="*/ 106 h 209"/>
                    <a:gd name="T42" fmla="*/ 103 w 110"/>
                    <a:gd name="T43" fmla="*/ 109 h 209"/>
                    <a:gd name="T44" fmla="*/ 95 w 110"/>
                    <a:gd name="T45" fmla="*/ 109 h 209"/>
                    <a:gd name="T46" fmla="*/ 91 w 110"/>
                    <a:gd name="T47" fmla="*/ 105 h 209"/>
                    <a:gd name="T48" fmla="*/ 89 w 110"/>
                    <a:gd name="T49" fmla="*/ 99 h 209"/>
                    <a:gd name="T50" fmla="*/ 91 w 110"/>
                    <a:gd name="T51" fmla="*/ 87 h 209"/>
                    <a:gd name="T52" fmla="*/ 91 w 110"/>
                    <a:gd name="T53" fmla="*/ 65 h 209"/>
                    <a:gd name="T54" fmla="*/ 88 w 110"/>
                    <a:gd name="T55" fmla="*/ 44 h 209"/>
                    <a:gd name="T56" fmla="*/ 85 w 110"/>
                    <a:gd name="T57" fmla="*/ 33 h 209"/>
                    <a:gd name="T58" fmla="*/ 85 w 110"/>
                    <a:gd name="T59" fmla="*/ 93 h 209"/>
                    <a:gd name="T60" fmla="*/ 85 w 110"/>
                    <a:gd name="T61" fmla="*/ 99 h 209"/>
                    <a:gd name="T62" fmla="*/ 83 w 110"/>
                    <a:gd name="T63" fmla="*/ 200 h 209"/>
                    <a:gd name="T64" fmla="*/ 79 w 110"/>
                    <a:gd name="T65" fmla="*/ 206 h 209"/>
                    <a:gd name="T66" fmla="*/ 72 w 110"/>
                    <a:gd name="T67" fmla="*/ 209 h 209"/>
                    <a:gd name="T68" fmla="*/ 67 w 110"/>
                    <a:gd name="T69" fmla="*/ 209 h 209"/>
                    <a:gd name="T70" fmla="*/ 61 w 110"/>
                    <a:gd name="T71" fmla="*/ 204 h 209"/>
                    <a:gd name="T72" fmla="*/ 58 w 110"/>
                    <a:gd name="T73" fmla="*/ 196 h 209"/>
                    <a:gd name="T74" fmla="*/ 51 w 110"/>
                    <a:gd name="T75" fmla="*/ 110 h 209"/>
                    <a:gd name="T76" fmla="*/ 51 w 110"/>
                    <a:gd name="T77" fmla="*/ 200 h 209"/>
                    <a:gd name="T78" fmla="*/ 47 w 110"/>
                    <a:gd name="T79" fmla="*/ 206 h 209"/>
                    <a:gd name="T80" fmla="*/ 39 w 110"/>
                    <a:gd name="T81" fmla="*/ 209 h 209"/>
                    <a:gd name="T82" fmla="*/ 35 w 110"/>
                    <a:gd name="T83" fmla="*/ 209 h 209"/>
                    <a:gd name="T84" fmla="*/ 29 w 110"/>
                    <a:gd name="T85" fmla="*/ 204 h 209"/>
                    <a:gd name="T86" fmla="*/ 26 w 110"/>
                    <a:gd name="T87" fmla="*/ 196 h 209"/>
                    <a:gd name="T88" fmla="*/ 25 w 110"/>
                    <a:gd name="T89" fmla="*/ 97 h 209"/>
                    <a:gd name="T90" fmla="*/ 25 w 110"/>
                    <a:gd name="T91" fmla="*/ 33 h 209"/>
                    <a:gd name="T92" fmla="*/ 24 w 110"/>
                    <a:gd name="T93" fmla="*/ 36 h 209"/>
                    <a:gd name="T94" fmla="*/ 20 w 110"/>
                    <a:gd name="T95" fmla="*/ 54 h 209"/>
                    <a:gd name="T96" fmla="*/ 19 w 110"/>
                    <a:gd name="T97" fmla="*/ 77 h 209"/>
                    <a:gd name="T98" fmla="*/ 20 w 110"/>
                    <a:gd name="T99" fmla="*/ 96 h 209"/>
                    <a:gd name="T100" fmla="*/ 20 w 110"/>
                    <a:gd name="T101" fmla="*/ 103 h 209"/>
                    <a:gd name="T102" fmla="*/ 17 w 110"/>
                    <a:gd name="T103" fmla="*/ 108 h 209"/>
                    <a:gd name="T104" fmla="*/ 11 w 110"/>
                    <a:gd name="T105" fmla="*/ 110 h 209"/>
                    <a:gd name="T106" fmla="*/ 6 w 110"/>
                    <a:gd name="T107" fmla="*/ 108 h 209"/>
                    <a:gd name="T108" fmla="*/ 4 w 110"/>
                    <a:gd name="T109" fmla="*/ 104 h 209"/>
                    <a:gd name="T110" fmla="*/ 2 w 110"/>
                    <a:gd name="T111" fmla="*/ 98 h 209"/>
                    <a:gd name="T112" fmla="*/ 1 w 110"/>
                    <a:gd name="T113" fmla="*/ 85 h 209"/>
                    <a:gd name="T114" fmla="*/ 0 w 110"/>
                    <a:gd name="T115" fmla="*/ 63 h 209"/>
                    <a:gd name="T116" fmla="*/ 6 w 110"/>
                    <a:gd name="T117" fmla="*/ 29 h 209"/>
                    <a:gd name="T118" fmla="*/ 12 w 110"/>
                    <a:gd name="T119" fmla="*/ 13 h 209"/>
                    <a:gd name="T120" fmla="*/ 24 w 110"/>
                    <a:gd name="T121" fmla="*/ 6 h 209"/>
                    <a:gd name="T122" fmla="*/ 37 w 110"/>
                    <a:gd name="T123" fmla="*/ 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209">
                      <a:moveTo>
                        <a:pt x="39" y="0"/>
                      </a:moveTo>
                      <a:lnTo>
                        <a:pt x="39" y="0"/>
                      </a:lnTo>
                      <a:lnTo>
                        <a:pt x="39" y="0"/>
                      </a:lnTo>
                      <a:lnTo>
                        <a:pt x="41" y="7"/>
                      </a:lnTo>
                      <a:lnTo>
                        <a:pt x="44" y="18"/>
                      </a:lnTo>
                      <a:lnTo>
                        <a:pt x="49" y="31"/>
                      </a:lnTo>
                      <a:lnTo>
                        <a:pt x="50" y="25"/>
                      </a:lnTo>
                      <a:lnTo>
                        <a:pt x="50" y="21"/>
                      </a:lnTo>
                      <a:lnTo>
                        <a:pt x="51" y="17"/>
                      </a:lnTo>
                      <a:lnTo>
                        <a:pt x="51" y="13"/>
                      </a:lnTo>
                      <a:lnTo>
                        <a:pt x="53" y="12"/>
                      </a:lnTo>
                      <a:lnTo>
                        <a:pt x="49" y="6"/>
                      </a:lnTo>
                      <a:lnTo>
                        <a:pt x="54" y="3"/>
                      </a:lnTo>
                      <a:lnTo>
                        <a:pt x="56" y="3"/>
                      </a:lnTo>
                      <a:lnTo>
                        <a:pt x="61" y="6"/>
                      </a:lnTo>
                      <a:lnTo>
                        <a:pt x="58" y="12"/>
                      </a:lnTo>
                      <a:lnTo>
                        <a:pt x="58" y="13"/>
                      </a:lnTo>
                      <a:lnTo>
                        <a:pt x="58" y="17"/>
                      </a:lnTo>
                      <a:lnTo>
                        <a:pt x="60" y="21"/>
                      </a:lnTo>
                      <a:lnTo>
                        <a:pt x="60" y="25"/>
                      </a:lnTo>
                      <a:lnTo>
                        <a:pt x="61" y="31"/>
                      </a:lnTo>
                      <a:lnTo>
                        <a:pt x="67" y="18"/>
                      </a:lnTo>
                      <a:lnTo>
                        <a:pt x="69" y="7"/>
                      </a:lnTo>
                      <a:lnTo>
                        <a:pt x="70" y="0"/>
                      </a:lnTo>
                      <a:lnTo>
                        <a:pt x="70" y="0"/>
                      </a:lnTo>
                      <a:lnTo>
                        <a:pt x="70" y="0"/>
                      </a:lnTo>
                      <a:lnTo>
                        <a:pt x="73" y="2"/>
                      </a:lnTo>
                      <a:lnTo>
                        <a:pt x="76" y="3"/>
                      </a:lnTo>
                      <a:lnTo>
                        <a:pt x="86" y="6"/>
                      </a:lnTo>
                      <a:lnTo>
                        <a:pt x="95" y="10"/>
                      </a:lnTo>
                      <a:lnTo>
                        <a:pt x="98" y="13"/>
                      </a:lnTo>
                      <a:lnTo>
                        <a:pt x="100" y="19"/>
                      </a:lnTo>
                      <a:lnTo>
                        <a:pt x="104" y="29"/>
                      </a:lnTo>
                      <a:lnTo>
                        <a:pt x="107" y="43"/>
                      </a:lnTo>
                      <a:lnTo>
                        <a:pt x="110" y="63"/>
                      </a:lnTo>
                      <a:lnTo>
                        <a:pt x="110" y="73"/>
                      </a:lnTo>
                      <a:lnTo>
                        <a:pt x="108" y="85"/>
                      </a:lnTo>
                      <a:lnTo>
                        <a:pt x="108" y="94"/>
                      </a:lnTo>
                      <a:lnTo>
                        <a:pt x="108" y="98"/>
                      </a:lnTo>
                      <a:lnTo>
                        <a:pt x="107" y="100"/>
                      </a:lnTo>
                      <a:lnTo>
                        <a:pt x="106" y="104"/>
                      </a:lnTo>
                      <a:lnTo>
                        <a:pt x="106" y="106"/>
                      </a:lnTo>
                      <a:lnTo>
                        <a:pt x="104" y="108"/>
                      </a:lnTo>
                      <a:lnTo>
                        <a:pt x="103" y="109"/>
                      </a:lnTo>
                      <a:lnTo>
                        <a:pt x="99" y="110"/>
                      </a:lnTo>
                      <a:lnTo>
                        <a:pt x="95" y="109"/>
                      </a:lnTo>
                      <a:lnTo>
                        <a:pt x="93" y="108"/>
                      </a:lnTo>
                      <a:lnTo>
                        <a:pt x="91" y="105"/>
                      </a:lnTo>
                      <a:lnTo>
                        <a:pt x="89" y="103"/>
                      </a:lnTo>
                      <a:lnTo>
                        <a:pt x="89" y="99"/>
                      </a:lnTo>
                      <a:lnTo>
                        <a:pt x="89" y="96"/>
                      </a:lnTo>
                      <a:lnTo>
                        <a:pt x="91" y="87"/>
                      </a:lnTo>
                      <a:lnTo>
                        <a:pt x="91" y="77"/>
                      </a:lnTo>
                      <a:lnTo>
                        <a:pt x="91" y="65"/>
                      </a:lnTo>
                      <a:lnTo>
                        <a:pt x="89" y="54"/>
                      </a:lnTo>
                      <a:lnTo>
                        <a:pt x="88" y="44"/>
                      </a:lnTo>
                      <a:lnTo>
                        <a:pt x="86" y="36"/>
                      </a:lnTo>
                      <a:lnTo>
                        <a:pt x="85" y="33"/>
                      </a:lnTo>
                      <a:lnTo>
                        <a:pt x="85" y="33"/>
                      </a:lnTo>
                      <a:lnTo>
                        <a:pt x="85" y="93"/>
                      </a:lnTo>
                      <a:lnTo>
                        <a:pt x="85" y="97"/>
                      </a:lnTo>
                      <a:lnTo>
                        <a:pt x="85" y="99"/>
                      </a:lnTo>
                      <a:lnTo>
                        <a:pt x="85" y="196"/>
                      </a:lnTo>
                      <a:lnTo>
                        <a:pt x="83" y="200"/>
                      </a:lnTo>
                      <a:lnTo>
                        <a:pt x="81" y="204"/>
                      </a:lnTo>
                      <a:lnTo>
                        <a:pt x="79" y="206"/>
                      </a:lnTo>
                      <a:lnTo>
                        <a:pt x="75" y="209"/>
                      </a:lnTo>
                      <a:lnTo>
                        <a:pt x="72" y="209"/>
                      </a:lnTo>
                      <a:lnTo>
                        <a:pt x="72" y="209"/>
                      </a:lnTo>
                      <a:lnTo>
                        <a:pt x="67" y="209"/>
                      </a:lnTo>
                      <a:lnTo>
                        <a:pt x="63" y="206"/>
                      </a:lnTo>
                      <a:lnTo>
                        <a:pt x="61" y="204"/>
                      </a:lnTo>
                      <a:lnTo>
                        <a:pt x="58" y="200"/>
                      </a:lnTo>
                      <a:lnTo>
                        <a:pt x="58" y="196"/>
                      </a:lnTo>
                      <a:lnTo>
                        <a:pt x="58" y="110"/>
                      </a:lnTo>
                      <a:lnTo>
                        <a:pt x="51" y="110"/>
                      </a:lnTo>
                      <a:lnTo>
                        <a:pt x="51" y="196"/>
                      </a:lnTo>
                      <a:lnTo>
                        <a:pt x="51" y="200"/>
                      </a:lnTo>
                      <a:lnTo>
                        <a:pt x="49" y="204"/>
                      </a:lnTo>
                      <a:lnTo>
                        <a:pt x="47" y="206"/>
                      </a:lnTo>
                      <a:lnTo>
                        <a:pt x="43" y="209"/>
                      </a:lnTo>
                      <a:lnTo>
                        <a:pt x="39" y="209"/>
                      </a:lnTo>
                      <a:lnTo>
                        <a:pt x="39" y="209"/>
                      </a:lnTo>
                      <a:lnTo>
                        <a:pt x="35" y="209"/>
                      </a:lnTo>
                      <a:lnTo>
                        <a:pt x="31" y="206"/>
                      </a:lnTo>
                      <a:lnTo>
                        <a:pt x="29" y="204"/>
                      </a:lnTo>
                      <a:lnTo>
                        <a:pt x="26" y="200"/>
                      </a:lnTo>
                      <a:lnTo>
                        <a:pt x="26" y="196"/>
                      </a:lnTo>
                      <a:lnTo>
                        <a:pt x="26" y="99"/>
                      </a:lnTo>
                      <a:lnTo>
                        <a:pt x="25" y="97"/>
                      </a:lnTo>
                      <a:lnTo>
                        <a:pt x="25" y="93"/>
                      </a:lnTo>
                      <a:lnTo>
                        <a:pt x="25" y="33"/>
                      </a:lnTo>
                      <a:lnTo>
                        <a:pt x="25" y="33"/>
                      </a:lnTo>
                      <a:lnTo>
                        <a:pt x="24" y="36"/>
                      </a:lnTo>
                      <a:lnTo>
                        <a:pt x="22" y="44"/>
                      </a:lnTo>
                      <a:lnTo>
                        <a:pt x="20" y="54"/>
                      </a:lnTo>
                      <a:lnTo>
                        <a:pt x="19" y="65"/>
                      </a:lnTo>
                      <a:lnTo>
                        <a:pt x="19" y="77"/>
                      </a:lnTo>
                      <a:lnTo>
                        <a:pt x="19" y="87"/>
                      </a:lnTo>
                      <a:lnTo>
                        <a:pt x="20" y="96"/>
                      </a:lnTo>
                      <a:lnTo>
                        <a:pt x="20" y="99"/>
                      </a:lnTo>
                      <a:lnTo>
                        <a:pt x="20" y="103"/>
                      </a:lnTo>
                      <a:lnTo>
                        <a:pt x="19" y="105"/>
                      </a:lnTo>
                      <a:lnTo>
                        <a:pt x="17" y="108"/>
                      </a:lnTo>
                      <a:lnTo>
                        <a:pt x="14" y="109"/>
                      </a:lnTo>
                      <a:lnTo>
                        <a:pt x="11" y="110"/>
                      </a:lnTo>
                      <a:lnTo>
                        <a:pt x="7" y="109"/>
                      </a:lnTo>
                      <a:lnTo>
                        <a:pt x="6" y="108"/>
                      </a:lnTo>
                      <a:lnTo>
                        <a:pt x="5" y="106"/>
                      </a:lnTo>
                      <a:lnTo>
                        <a:pt x="4" y="104"/>
                      </a:lnTo>
                      <a:lnTo>
                        <a:pt x="2" y="100"/>
                      </a:lnTo>
                      <a:lnTo>
                        <a:pt x="2" y="98"/>
                      </a:lnTo>
                      <a:lnTo>
                        <a:pt x="1" y="94"/>
                      </a:lnTo>
                      <a:lnTo>
                        <a:pt x="1" y="85"/>
                      </a:lnTo>
                      <a:lnTo>
                        <a:pt x="0" y="73"/>
                      </a:lnTo>
                      <a:lnTo>
                        <a:pt x="0" y="63"/>
                      </a:lnTo>
                      <a:lnTo>
                        <a:pt x="2" y="43"/>
                      </a:lnTo>
                      <a:lnTo>
                        <a:pt x="6" y="29"/>
                      </a:lnTo>
                      <a:lnTo>
                        <a:pt x="10" y="19"/>
                      </a:lnTo>
                      <a:lnTo>
                        <a:pt x="12" y="13"/>
                      </a:lnTo>
                      <a:lnTo>
                        <a:pt x="14" y="10"/>
                      </a:lnTo>
                      <a:lnTo>
                        <a:pt x="24" y="6"/>
                      </a:lnTo>
                      <a:lnTo>
                        <a:pt x="35" y="3"/>
                      </a:lnTo>
                      <a:lnTo>
                        <a:pt x="37"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5" name="Freeform 56"/>
                <p:cNvSpPr>
                  <a:spLocks/>
                </p:cNvSpPr>
                <p:nvPr/>
              </p:nvSpPr>
              <p:spPr bwMode="auto">
                <a:xfrm>
                  <a:off x="301111" y="1468886"/>
                  <a:ext cx="84957" cy="96393"/>
                </a:xfrm>
                <a:custGeom>
                  <a:avLst/>
                  <a:gdLst>
                    <a:gd name="T0" fmla="*/ 26 w 52"/>
                    <a:gd name="T1" fmla="*/ 0 h 59"/>
                    <a:gd name="T2" fmla="*/ 35 w 52"/>
                    <a:gd name="T3" fmla="*/ 3 h 59"/>
                    <a:gd name="T4" fmla="*/ 43 w 52"/>
                    <a:gd name="T5" fmla="*/ 8 h 59"/>
                    <a:gd name="T6" fmla="*/ 47 w 52"/>
                    <a:gd name="T7" fmla="*/ 16 h 59"/>
                    <a:gd name="T8" fmla="*/ 49 w 52"/>
                    <a:gd name="T9" fmla="*/ 25 h 59"/>
                    <a:gd name="T10" fmla="*/ 51 w 52"/>
                    <a:gd name="T11" fmla="*/ 25 h 59"/>
                    <a:gd name="T12" fmla="*/ 52 w 52"/>
                    <a:gd name="T13" fmla="*/ 27 h 59"/>
                    <a:gd name="T14" fmla="*/ 52 w 52"/>
                    <a:gd name="T15" fmla="*/ 29 h 59"/>
                    <a:gd name="T16" fmla="*/ 52 w 52"/>
                    <a:gd name="T17" fmla="*/ 31 h 59"/>
                    <a:gd name="T18" fmla="*/ 51 w 52"/>
                    <a:gd name="T19" fmla="*/ 35 h 59"/>
                    <a:gd name="T20" fmla="*/ 50 w 52"/>
                    <a:gd name="T21" fmla="*/ 37 h 59"/>
                    <a:gd name="T22" fmla="*/ 47 w 52"/>
                    <a:gd name="T23" fmla="*/ 39 h 59"/>
                    <a:gd name="T24" fmla="*/ 44 w 52"/>
                    <a:gd name="T25" fmla="*/ 49 h 59"/>
                    <a:gd name="T26" fmla="*/ 37 w 52"/>
                    <a:gd name="T27" fmla="*/ 56 h 59"/>
                    <a:gd name="T28" fmla="*/ 26 w 52"/>
                    <a:gd name="T29" fmla="*/ 59 h 59"/>
                    <a:gd name="T30" fmla="*/ 16 w 52"/>
                    <a:gd name="T31" fmla="*/ 56 h 59"/>
                    <a:gd name="T32" fmla="*/ 9 w 52"/>
                    <a:gd name="T33" fmla="*/ 49 h 59"/>
                    <a:gd name="T34" fmla="*/ 6 w 52"/>
                    <a:gd name="T35" fmla="*/ 39 h 59"/>
                    <a:gd name="T36" fmla="*/ 2 w 52"/>
                    <a:gd name="T37" fmla="*/ 37 h 59"/>
                    <a:gd name="T38" fmla="*/ 1 w 52"/>
                    <a:gd name="T39" fmla="*/ 35 h 59"/>
                    <a:gd name="T40" fmla="*/ 0 w 52"/>
                    <a:gd name="T41" fmla="*/ 33 h 59"/>
                    <a:gd name="T42" fmla="*/ 0 w 52"/>
                    <a:gd name="T43" fmla="*/ 29 h 59"/>
                    <a:gd name="T44" fmla="*/ 1 w 52"/>
                    <a:gd name="T45" fmla="*/ 27 h 59"/>
                    <a:gd name="T46" fmla="*/ 2 w 52"/>
                    <a:gd name="T47" fmla="*/ 25 h 59"/>
                    <a:gd name="T48" fmla="*/ 3 w 52"/>
                    <a:gd name="T49" fmla="*/ 25 h 59"/>
                    <a:gd name="T50" fmla="*/ 6 w 52"/>
                    <a:gd name="T51" fmla="*/ 16 h 59"/>
                    <a:gd name="T52" fmla="*/ 10 w 52"/>
                    <a:gd name="T53" fmla="*/ 8 h 59"/>
                    <a:gd name="T54" fmla="*/ 18 w 52"/>
                    <a:gd name="T55" fmla="*/ 3 h 59"/>
                    <a:gd name="T56" fmla="*/ 26 w 52"/>
                    <a:gd name="T5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59">
                      <a:moveTo>
                        <a:pt x="26" y="0"/>
                      </a:moveTo>
                      <a:lnTo>
                        <a:pt x="35" y="3"/>
                      </a:lnTo>
                      <a:lnTo>
                        <a:pt x="43" y="8"/>
                      </a:lnTo>
                      <a:lnTo>
                        <a:pt x="47" y="16"/>
                      </a:lnTo>
                      <a:lnTo>
                        <a:pt x="49" y="25"/>
                      </a:lnTo>
                      <a:lnTo>
                        <a:pt x="51" y="25"/>
                      </a:lnTo>
                      <a:lnTo>
                        <a:pt x="52" y="27"/>
                      </a:lnTo>
                      <a:lnTo>
                        <a:pt x="52" y="29"/>
                      </a:lnTo>
                      <a:lnTo>
                        <a:pt x="52" y="31"/>
                      </a:lnTo>
                      <a:lnTo>
                        <a:pt x="51" y="35"/>
                      </a:lnTo>
                      <a:lnTo>
                        <a:pt x="50" y="37"/>
                      </a:lnTo>
                      <a:lnTo>
                        <a:pt x="47" y="39"/>
                      </a:lnTo>
                      <a:lnTo>
                        <a:pt x="44" y="49"/>
                      </a:lnTo>
                      <a:lnTo>
                        <a:pt x="37" y="56"/>
                      </a:lnTo>
                      <a:lnTo>
                        <a:pt x="26" y="59"/>
                      </a:lnTo>
                      <a:lnTo>
                        <a:pt x="16" y="56"/>
                      </a:lnTo>
                      <a:lnTo>
                        <a:pt x="9" y="49"/>
                      </a:lnTo>
                      <a:lnTo>
                        <a:pt x="6" y="39"/>
                      </a:lnTo>
                      <a:lnTo>
                        <a:pt x="2" y="37"/>
                      </a:lnTo>
                      <a:lnTo>
                        <a:pt x="1" y="35"/>
                      </a:lnTo>
                      <a:lnTo>
                        <a:pt x="0" y="33"/>
                      </a:lnTo>
                      <a:lnTo>
                        <a:pt x="0" y="29"/>
                      </a:lnTo>
                      <a:lnTo>
                        <a:pt x="1" y="27"/>
                      </a:lnTo>
                      <a:lnTo>
                        <a:pt x="2" y="25"/>
                      </a:lnTo>
                      <a:lnTo>
                        <a:pt x="3" y="25"/>
                      </a:lnTo>
                      <a:lnTo>
                        <a:pt x="6" y="16"/>
                      </a:lnTo>
                      <a:lnTo>
                        <a:pt x="10" y="8"/>
                      </a:lnTo>
                      <a:lnTo>
                        <a:pt x="18" y="3"/>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36" name="Freeform 57"/>
                <p:cNvSpPr>
                  <a:spLocks/>
                </p:cNvSpPr>
                <p:nvPr/>
              </p:nvSpPr>
              <p:spPr bwMode="auto">
                <a:xfrm>
                  <a:off x="444884" y="1548942"/>
                  <a:ext cx="150308" cy="330025"/>
                </a:xfrm>
                <a:custGeom>
                  <a:avLst/>
                  <a:gdLst>
                    <a:gd name="T0" fmla="*/ 59 w 92"/>
                    <a:gd name="T1" fmla="*/ 0 h 202"/>
                    <a:gd name="T2" fmla="*/ 87 w 92"/>
                    <a:gd name="T3" fmla="*/ 0 h 202"/>
                    <a:gd name="T4" fmla="*/ 89 w 92"/>
                    <a:gd name="T5" fmla="*/ 0 h 202"/>
                    <a:gd name="T6" fmla="*/ 92 w 92"/>
                    <a:gd name="T7" fmla="*/ 3 h 202"/>
                    <a:gd name="T8" fmla="*/ 92 w 92"/>
                    <a:gd name="T9" fmla="*/ 5 h 202"/>
                    <a:gd name="T10" fmla="*/ 92 w 92"/>
                    <a:gd name="T11" fmla="*/ 7 h 202"/>
                    <a:gd name="T12" fmla="*/ 89 w 92"/>
                    <a:gd name="T13" fmla="*/ 10 h 202"/>
                    <a:gd name="T14" fmla="*/ 87 w 92"/>
                    <a:gd name="T15" fmla="*/ 10 h 202"/>
                    <a:gd name="T16" fmla="*/ 59 w 92"/>
                    <a:gd name="T17" fmla="*/ 10 h 202"/>
                    <a:gd name="T18" fmla="*/ 56 w 92"/>
                    <a:gd name="T19" fmla="*/ 11 h 202"/>
                    <a:gd name="T20" fmla="*/ 52 w 92"/>
                    <a:gd name="T21" fmla="*/ 12 h 202"/>
                    <a:gd name="T22" fmla="*/ 50 w 92"/>
                    <a:gd name="T23" fmla="*/ 13 h 202"/>
                    <a:gd name="T24" fmla="*/ 49 w 92"/>
                    <a:gd name="T25" fmla="*/ 16 h 202"/>
                    <a:gd name="T26" fmla="*/ 47 w 92"/>
                    <a:gd name="T27" fmla="*/ 19 h 202"/>
                    <a:gd name="T28" fmla="*/ 46 w 92"/>
                    <a:gd name="T29" fmla="*/ 23 h 202"/>
                    <a:gd name="T30" fmla="*/ 46 w 92"/>
                    <a:gd name="T31" fmla="*/ 97 h 202"/>
                    <a:gd name="T32" fmla="*/ 87 w 92"/>
                    <a:gd name="T33" fmla="*/ 97 h 202"/>
                    <a:gd name="T34" fmla="*/ 89 w 92"/>
                    <a:gd name="T35" fmla="*/ 97 h 202"/>
                    <a:gd name="T36" fmla="*/ 92 w 92"/>
                    <a:gd name="T37" fmla="*/ 99 h 202"/>
                    <a:gd name="T38" fmla="*/ 92 w 92"/>
                    <a:gd name="T39" fmla="*/ 101 h 202"/>
                    <a:gd name="T40" fmla="*/ 92 w 92"/>
                    <a:gd name="T41" fmla="*/ 104 h 202"/>
                    <a:gd name="T42" fmla="*/ 89 w 92"/>
                    <a:gd name="T43" fmla="*/ 105 h 202"/>
                    <a:gd name="T44" fmla="*/ 87 w 92"/>
                    <a:gd name="T45" fmla="*/ 106 h 202"/>
                    <a:gd name="T46" fmla="*/ 46 w 92"/>
                    <a:gd name="T47" fmla="*/ 106 h 202"/>
                    <a:gd name="T48" fmla="*/ 46 w 92"/>
                    <a:gd name="T49" fmla="*/ 180 h 202"/>
                    <a:gd name="T50" fmla="*/ 47 w 92"/>
                    <a:gd name="T51" fmla="*/ 182 h 202"/>
                    <a:gd name="T52" fmla="*/ 49 w 92"/>
                    <a:gd name="T53" fmla="*/ 186 h 202"/>
                    <a:gd name="T54" fmla="*/ 50 w 92"/>
                    <a:gd name="T55" fmla="*/ 188 h 202"/>
                    <a:gd name="T56" fmla="*/ 52 w 92"/>
                    <a:gd name="T57" fmla="*/ 191 h 202"/>
                    <a:gd name="T58" fmla="*/ 56 w 92"/>
                    <a:gd name="T59" fmla="*/ 192 h 202"/>
                    <a:gd name="T60" fmla="*/ 59 w 92"/>
                    <a:gd name="T61" fmla="*/ 192 h 202"/>
                    <a:gd name="T62" fmla="*/ 87 w 92"/>
                    <a:gd name="T63" fmla="*/ 192 h 202"/>
                    <a:gd name="T64" fmla="*/ 89 w 92"/>
                    <a:gd name="T65" fmla="*/ 193 h 202"/>
                    <a:gd name="T66" fmla="*/ 92 w 92"/>
                    <a:gd name="T67" fmla="*/ 194 h 202"/>
                    <a:gd name="T68" fmla="*/ 92 w 92"/>
                    <a:gd name="T69" fmla="*/ 197 h 202"/>
                    <a:gd name="T70" fmla="*/ 92 w 92"/>
                    <a:gd name="T71" fmla="*/ 199 h 202"/>
                    <a:gd name="T72" fmla="*/ 89 w 92"/>
                    <a:gd name="T73" fmla="*/ 202 h 202"/>
                    <a:gd name="T74" fmla="*/ 87 w 92"/>
                    <a:gd name="T75" fmla="*/ 202 h 202"/>
                    <a:gd name="T76" fmla="*/ 59 w 92"/>
                    <a:gd name="T77" fmla="*/ 202 h 202"/>
                    <a:gd name="T78" fmla="*/ 47 w 92"/>
                    <a:gd name="T79" fmla="*/ 199 h 202"/>
                    <a:gd name="T80" fmla="*/ 39 w 92"/>
                    <a:gd name="T81" fmla="*/ 191 h 202"/>
                    <a:gd name="T82" fmla="*/ 37 w 92"/>
                    <a:gd name="T83" fmla="*/ 180 h 202"/>
                    <a:gd name="T84" fmla="*/ 37 w 92"/>
                    <a:gd name="T85" fmla="*/ 106 h 202"/>
                    <a:gd name="T86" fmla="*/ 5 w 92"/>
                    <a:gd name="T87" fmla="*/ 106 h 202"/>
                    <a:gd name="T88" fmla="*/ 2 w 92"/>
                    <a:gd name="T89" fmla="*/ 105 h 202"/>
                    <a:gd name="T90" fmla="*/ 0 w 92"/>
                    <a:gd name="T91" fmla="*/ 104 h 202"/>
                    <a:gd name="T92" fmla="*/ 0 w 92"/>
                    <a:gd name="T93" fmla="*/ 101 h 202"/>
                    <a:gd name="T94" fmla="*/ 0 w 92"/>
                    <a:gd name="T95" fmla="*/ 99 h 202"/>
                    <a:gd name="T96" fmla="*/ 2 w 92"/>
                    <a:gd name="T97" fmla="*/ 97 h 202"/>
                    <a:gd name="T98" fmla="*/ 5 w 92"/>
                    <a:gd name="T99" fmla="*/ 97 h 202"/>
                    <a:gd name="T100" fmla="*/ 37 w 92"/>
                    <a:gd name="T101" fmla="*/ 97 h 202"/>
                    <a:gd name="T102" fmla="*/ 37 w 92"/>
                    <a:gd name="T103" fmla="*/ 23 h 202"/>
                    <a:gd name="T104" fmla="*/ 39 w 92"/>
                    <a:gd name="T105" fmla="*/ 11 h 202"/>
                    <a:gd name="T106" fmla="*/ 47 w 92"/>
                    <a:gd name="T107" fmla="*/ 3 h 202"/>
                    <a:gd name="T108" fmla="*/ 59 w 92"/>
                    <a:gd name="T10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202">
                      <a:moveTo>
                        <a:pt x="59" y="0"/>
                      </a:moveTo>
                      <a:lnTo>
                        <a:pt x="87" y="0"/>
                      </a:lnTo>
                      <a:lnTo>
                        <a:pt x="89" y="0"/>
                      </a:lnTo>
                      <a:lnTo>
                        <a:pt x="92" y="3"/>
                      </a:lnTo>
                      <a:lnTo>
                        <a:pt x="92" y="5"/>
                      </a:lnTo>
                      <a:lnTo>
                        <a:pt x="92" y="7"/>
                      </a:lnTo>
                      <a:lnTo>
                        <a:pt x="89" y="10"/>
                      </a:lnTo>
                      <a:lnTo>
                        <a:pt x="87" y="10"/>
                      </a:lnTo>
                      <a:lnTo>
                        <a:pt x="59" y="10"/>
                      </a:lnTo>
                      <a:lnTo>
                        <a:pt x="56" y="11"/>
                      </a:lnTo>
                      <a:lnTo>
                        <a:pt x="52" y="12"/>
                      </a:lnTo>
                      <a:lnTo>
                        <a:pt x="50" y="13"/>
                      </a:lnTo>
                      <a:lnTo>
                        <a:pt x="49" y="16"/>
                      </a:lnTo>
                      <a:lnTo>
                        <a:pt x="47" y="19"/>
                      </a:lnTo>
                      <a:lnTo>
                        <a:pt x="46" y="23"/>
                      </a:lnTo>
                      <a:lnTo>
                        <a:pt x="46" y="97"/>
                      </a:lnTo>
                      <a:lnTo>
                        <a:pt x="87" y="97"/>
                      </a:lnTo>
                      <a:lnTo>
                        <a:pt x="89" y="97"/>
                      </a:lnTo>
                      <a:lnTo>
                        <a:pt x="92" y="99"/>
                      </a:lnTo>
                      <a:lnTo>
                        <a:pt x="92" y="101"/>
                      </a:lnTo>
                      <a:lnTo>
                        <a:pt x="92" y="104"/>
                      </a:lnTo>
                      <a:lnTo>
                        <a:pt x="89" y="105"/>
                      </a:lnTo>
                      <a:lnTo>
                        <a:pt x="87" y="106"/>
                      </a:lnTo>
                      <a:lnTo>
                        <a:pt x="46" y="106"/>
                      </a:lnTo>
                      <a:lnTo>
                        <a:pt x="46" y="180"/>
                      </a:lnTo>
                      <a:lnTo>
                        <a:pt x="47" y="182"/>
                      </a:lnTo>
                      <a:lnTo>
                        <a:pt x="49" y="186"/>
                      </a:lnTo>
                      <a:lnTo>
                        <a:pt x="50" y="188"/>
                      </a:lnTo>
                      <a:lnTo>
                        <a:pt x="52" y="191"/>
                      </a:lnTo>
                      <a:lnTo>
                        <a:pt x="56" y="192"/>
                      </a:lnTo>
                      <a:lnTo>
                        <a:pt x="59" y="192"/>
                      </a:lnTo>
                      <a:lnTo>
                        <a:pt x="87" y="192"/>
                      </a:lnTo>
                      <a:lnTo>
                        <a:pt x="89" y="193"/>
                      </a:lnTo>
                      <a:lnTo>
                        <a:pt x="92" y="194"/>
                      </a:lnTo>
                      <a:lnTo>
                        <a:pt x="92" y="197"/>
                      </a:lnTo>
                      <a:lnTo>
                        <a:pt x="92" y="199"/>
                      </a:lnTo>
                      <a:lnTo>
                        <a:pt x="89" y="202"/>
                      </a:lnTo>
                      <a:lnTo>
                        <a:pt x="87" y="202"/>
                      </a:lnTo>
                      <a:lnTo>
                        <a:pt x="59" y="202"/>
                      </a:lnTo>
                      <a:lnTo>
                        <a:pt x="47" y="199"/>
                      </a:lnTo>
                      <a:lnTo>
                        <a:pt x="39" y="191"/>
                      </a:lnTo>
                      <a:lnTo>
                        <a:pt x="37" y="180"/>
                      </a:lnTo>
                      <a:lnTo>
                        <a:pt x="37" y="106"/>
                      </a:lnTo>
                      <a:lnTo>
                        <a:pt x="5" y="106"/>
                      </a:lnTo>
                      <a:lnTo>
                        <a:pt x="2" y="105"/>
                      </a:lnTo>
                      <a:lnTo>
                        <a:pt x="0" y="104"/>
                      </a:lnTo>
                      <a:lnTo>
                        <a:pt x="0" y="101"/>
                      </a:lnTo>
                      <a:lnTo>
                        <a:pt x="0" y="99"/>
                      </a:lnTo>
                      <a:lnTo>
                        <a:pt x="2" y="97"/>
                      </a:lnTo>
                      <a:lnTo>
                        <a:pt x="5" y="97"/>
                      </a:lnTo>
                      <a:lnTo>
                        <a:pt x="37" y="97"/>
                      </a:lnTo>
                      <a:lnTo>
                        <a:pt x="37" y="23"/>
                      </a:lnTo>
                      <a:lnTo>
                        <a:pt x="39" y="11"/>
                      </a:lnTo>
                      <a:lnTo>
                        <a:pt x="47"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3" name="Group 112"/>
              <p:cNvGrpSpPr/>
              <p:nvPr/>
            </p:nvGrpSpPr>
            <p:grpSpPr>
              <a:xfrm>
                <a:off x="5227364" y="4514889"/>
                <a:ext cx="485555" cy="285713"/>
                <a:chOff x="232492" y="3857480"/>
                <a:chExt cx="508107" cy="298983"/>
              </a:xfrm>
              <a:solidFill>
                <a:schemeClr val="bg2"/>
              </a:solidFill>
            </p:grpSpPr>
            <p:sp>
              <p:nvSpPr>
                <p:cNvPr id="120" name="Freeform 65"/>
                <p:cNvSpPr>
                  <a:spLocks/>
                </p:cNvSpPr>
                <p:nvPr/>
              </p:nvSpPr>
              <p:spPr bwMode="auto">
                <a:xfrm>
                  <a:off x="454687" y="4100915"/>
                  <a:ext cx="35943" cy="45746"/>
                </a:xfrm>
                <a:custGeom>
                  <a:avLst/>
                  <a:gdLst>
                    <a:gd name="T0" fmla="*/ 15 w 22"/>
                    <a:gd name="T1" fmla="*/ 0 h 28"/>
                    <a:gd name="T2" fmla="*/ 19 w 22"/>
                    <a:gd name="T3" fmla="*/ 1 h 28"/>
                    <a:gd name="T4" fmla="*/ 20 w 22"/>
                    <a:gd name="T5" fmla="*/ 2 h 28"/>
                    <a:gd name="T6" fmla="*/ 21 w 22"/>
                    <a:gd name="T7" fmla="*/ 3 h 28"/>
                    <a:gd name="T8" fmla="*/ 22 w 22"/>
                    <a:gd name="T9" fmla="*/ 6 h 28"/>
                    <a:gd name="T10" fmla="*/ 22 w 22"/>
                    <a:gd name="T11" fmla="*/ 8 h 28"/>
                    <a:gd name="T12" fmla="*/ 21 w 22"/>
                    <a:gd name="T13" fmla="*/ 10 h 28"/>
                    <a:gd name="T14" fmla="*/ 20 w 22"/>
                    <a:gd name="T15" fmla="*/ 13 h 28"/>
                    <a:gd name="T16" fmla="*/ 20 w 22"/>
                    <a:gd name="T17" fmla="*/ 13 h 28"/>
                    <a:gd name="T18" fmla="*/ 14 w 22"/>
                    <a:gd name="T19" fmla="*/ 23 h 28"/>
                    <a:gd name="T20" fmla="*/ 12 w 22"/>
                    <a:gd name="T21" fmla="*/ 27 h 28"/>
                    <a:gd name="T22" fmla="*/ 9 w 22"/>
                    <a:gd name="T23" fmla="*/ 28 h 28"/>
                    <a:gd name="T24" fmla="*/ 6 w 22"/>
                    <a:gd name="T25" fmla="*/ 28 h 28"/>
                    <a:gd name="T26" fmla="*/ 3 w 22"/>
                    <a:gd name="T27" fmla="*/ 28 h 28"/>
                    <a:gd name="T28" fmla="*/ 2 w 22"/>
                    <a:gd name="T29" fmla="*/ 27 h 28"/>
                    <a:gd name="T30" fmla="*/ 1 w 22"/>
                    <a:gd name="T31" fmla="*/ 25 h 28"/>
                    <a:gd name="T32" fmla="*/ 0 w 22"/>
                    <a:gd name="T33" fmla="*/ 23 h 28"/>
                    <a:gd name="T34" fmla="*/ 0 w 22"/>
                    <a:gd name="T35" fmla="*/ 21 h 28"/>
                    <a:gd name="T36" fmla="*/ 0 w 22"/>
                    <a:gd name="T37" fmla="*/ 19 h 28"/>
                    <a:gd name="T38" fmla="*/ 1 w 22"/>
                    <a:gd name="T39" fmla="*/ 16 h 28"/>
                    <a:gd name="T40" fmla="*/ 2 w 22"/>
                    <a:gd name="T41" fmla="*/ 15 h 28"/>
                    <a:gd name="T42" fmla="*/ 2 w 22"/>
                    <a:gd name="T43" fmla="*/ 13 h 28"/>
                    <a:gd name="T44" fmla="*/ 3 w 22"/>
                    <a:gd name="T45" fmla="*/ 12 h 28"/>
                    <a:gd name="T46" fmla="*/ 5 w 22"/>
                    <a:gd name="T47" fmla="*/ 9 h 28"/>
                    <a:gd name="T48" fmla="*/ 6 w 22"/>
                    <a:gd name="T49" fmla="*/ 8 h 28"/>
                    <a:gd name="T50" fmla="*/ 6 w 22"/>
                    <a:gd name="T51" fmla="*/ 8 h 28"/>
                    <a:gd name="T52" fmla="*/ 7 w 22"/>
                    <a:gd name="T53" fmla="*/ 4 h 28"/>
                    <a:gd name="T54" fmla="*/ 9 w 22"/>
                    <a:gd name="T55" fmla="*/ 2 h 28"/>
                    <a:gd name="T56" fmla="*/ 13 w 22"/>
                    <a:gd name="T57" fmla="*/ 0 h 28"/>
                    <a:gd name="T58" fmla="*/ 15 w 22"/>
                    <a:gd name="T5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 h="28">
                      <a:moveTo>
                        <a:pt x="15" y="0"/>
                      </a:moveTo>
                      <a:lnTo>
                        <a:pt x="19" y="1"/>
                      </a:lnTo>
                      <a:lnTo>
                        <a:pt x="20" y="2"/>
                      </a:lnTo>
                      <a:lnTo>
                        <a:pt x="21" y="3"/>
                      </a:lnTo>
                      <a:lnTo>
                        <a:pt x="22" y="6"/>
                      </a:lnTo>
                      <a:lnTo>
                        <a:pt x="22" y="8"/>
                      </a:lnTo>
                      <a:lnTo>
                        <a:pt x="21" y="10"/>
                      </a:lnTo>
                      <a:lnTo>
                        <a:pt x="20" y="13"/>
                      </a:lnTo>
                      <a:lnTo>
                        <a:pt x="20" y="13"/>
                      </a:lnTo>
                      <a:lnTo>
                        <a:pt x="14" y="23"/>
                      </a:lnTo>
                      <a:lnTo>
                        <a:pt x="12" y="27"/>
                      </a:lnTo>
                      <a:lnTo>
                        <a:pt x="9" y="28"/>
                      </a:lnTo>
                      <a:lnTo>
                        <a:pt x="6" y="28"/>
                      </a:lnTo>
                      <a:lnTo>
                        <a:pt x="3" y="28"/>
                      </a:lnTo>
                      <a:lnTo>
                        <a:pt x="2" y="27"/>
                      </a:lnTo>
                      <a:lnTo>
                        <a:pt x="1" y="25"/>
                      </a:lnTo>
                      <a:lnTo>
                        <a:pt x="0" y="23"/>
                      </a:lnTo>
                      <a:lnTo>
                        <a:pt x="0" y="21"/>
                      </a:lnTo>
                      <a:lnTo>
                        <a:pt x="0" y="19"/>
                      </a:lnTo>
                      <a:lnTo>
                        <a:pt x="1" y="16"/>
                      </a:lnTo>
                      <a:lnTo>
                        <a:pt x="2" y="15"/>
                      </a:lnTo>
                      <a:lnTo>
                        <a:pt x="2" y="13"/>
                      </a:lnTo>
                      <a:lnTo>
                        <a:pt x="3" y="12"/>
                      </a:lnTo>
                      <a:lnTo>
                        <a:pt x="5" y="9"/>
                      </a:lnTo>
                      <a:lnTo>
                        <a:pt x="6" y="8"/>
                      </a:lnTo>
                      <a:lnTo>
                        <a:pt x="6" y="8"/>
                      </a:lnTo>
                      <a:lnTo>
                        <a:pt x="7" y="4"/>
                      </a:lnTo>
                      <a:lnTo>
                        <a:pt x="9" y="2"/>
                      </a:lnTo>
                      <a:lnTo>
                        <a:pt x="13"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1" name="Freeform 66"/>
                <p:cNvSpPr>
                  <a:spLocks/>
                </p:cNvSpPr>
                <p:nvPr/>
              </p:nvSpPr>
              <p:spPr bwMode="auto">
                <a:xfrm>
                  <a:off x="423645" y="4064971"/>
                  <a:ext cx="45746" cy="68619"/>
                </a:xfrm>
                <a:custGeom>
                  <a:avLst/>
                  <a:gdLst>
                    <a:gd name="T0" fmla="*/ 21 w 28"/>
                    <a:gd name="T1" fmla="*/ 0 h 42"/>
                    <a:gd name="T2" fmla="*/ 24 w 28"/>
                    <a:gd name="T3" fmla="*/ 0 h 42"/>
                    <a:gd name="T4" fmla="*/ 26 w 28"/>
                    <a:gd name="T5" fmla="*/ 3 h 42"/>
                    <a:gd name="T6" fmla="*/ 27 w 28"/>
                    <a:gd name="T7" fmla="*/ 4 h 42"/>
                    <a:gd name="T8" fmla="*/ 28 w 28"/>
                    <a:gd name="T9" fmla="*/ 6 h 42"/>
                    <a:gd name="T10" fmla="*/ 28 w 28"/>
                    <a:gd name="T11" fmla="*/ 10 h 42"/>
                    <a:gd name="T12" fmla="*/ 28 w 28"/>
                    <a:gd name="T13" fmla="*/ 12 h 42"/>
                    <a:gd name="T14" fmla="*/ 27 w 28"/>
                    <a:gd name="T15" fmla="*/ 15 h 42"/>
                    <a:gd name="T16" fmla="*/ 27 w 28"/>
                    <a:gd name="T17" fmla="*/ 15 h 42"/>
                    <a:gd name="T18" fmla="*/ 20 w 28"/>
                    <a:gd name="T19" fmla="*/ 30 h 42"/>
                    <a:gd name="T20" fmla="*/ 16 w 28"/>
                    <a:gd name="T21" fmla="*/ 37 h 42"/>
                    <a:gd name="T22" fmla="*/ 13 w 28"/>
                    <a:gd name="T23" fmla="*/ 40 h 42"/>
                    <a:gd name="T24" fmla="*/ 10 w 28"/>
                    <a:gd name="T25" fmla="*/ 42 h 42"/>
                    <a:gd name="T26" fmla="*/ 7 w 28"/>
                    <a:gd name="T27" fmla="*/ 42 h 42"/>
                    <a:gd name="T28" fmla="*/ 4 w 28"/>
                    <a:gd name="T29" fmla="*/ 41 h 42"/>
                    <a:gd name="T30" fmla="*/ 2 w 28"/>
                    <a:gd name="T31" fmla="*/ 40 h 42"/>
                    <a:gd name="T32" fmla="*/ 1 w 28"/>
                    <a:gd name="T33" fmla="*/ 37 h 42"/>
                    <a:gd name="T34" fmla="*/ 0 w 28"/>
                    <a:gd name="T35" fmla="*/ 35 h 42"/>
                    <a:gd name="T36" fmla="*/ 0 w 28"/>
                    <a:gd name="T37" fmla="*/ 32 h 42"/>
                    <a:gd name="T38" fmla="*/ 0 w 28"/>
                    <a:gd name="T39" fmla="*/ 30 h 42"/>
                    <a:gd name="T40" fmla="*/ 1 w 28"/>
                    <a:gd name="T41" fmla="*/ 28 h 42"/>
                    <a:gd name="T42" fmla="*/ 4 w 28"/>
                    <a:gd name="T43" fmla="*/ 20 h 42"/>
                    <a:gd name="T44" fmla="*/ 8 w 28"/>
                    <a:gd name="T45" fmla="*/ 13 h 42"/>
                    <a:gd name="T46" fmla="*/ 10 w 28"/>
                    <a:gd name="T47" fmla="*/ 7 h 42"/>
                    <a:gd name="T48" fmla="*/ 12 w 28"/>
                    <a:gd name="T49" fmla="*/ 5 h 42"/>
                    <a:gd name="T50" fmla="*/ 14 w 28"/>
                    <a:gd name="T51" fmla="*/ 1 h 42"/>
                    <a:gd name="T52" fmla="*/ 18 w 28"/>
                    <a:gd name="T53" fmla="*/ 0 h 42"/>
                    <a:gd name="T54" fmla="*/ 21 w 28"/>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21" y="0"/>
                      </a:moveTo>
                      <a:lnTo>
                        <a:pt x="24" y="0"/>
                      </a:lnTo>
                      <a:lnTo>
                        <a:pt x="26" y="3"/>
                      </a:lnTo>
                      <a:lnTo>
                        <a:pt x="27" y="4"/>
                      </a:lnTo>
                      <a:lnTo>
                        <a:pt x="28" y="6"/>
                      </a:lnTo>
                      <a:lnTo>
                        <a:pt x="28" y="10"/>
                      </a:lnTo>
                      <a:lnTo>
                        <a:pt x="28" y="12"/>
                      </a:lnTo>
                      <a:lnTo>
                        <a:pt x="27" y="15"/>
                      </a:lnTo>
                      <a:lnTo>
                        <a:pt x="27" y="15"/>
                      </a:lnTo>
                      <a:lnTo>
                        <a:pt x="20" y="30"/>
                      </a:lnTo>
                      <a:lnTo>
                        <a:pt x="16" y="37"/>
                      </a:lnTo>
                      <a:lnTo>
                        <a:pt x="13" y="40"/>
                      </a:lnTo>
                      <a:lnTo>
                        <a:pt x="10" y="42"/>
                      </a:lnTo>
                      <a:lnTo>
                        <a:pt x="7" y="42"/>
                      </a:lnTo>
                      <a:lnTo>
                        <a:pt x="4" y="41"/>
                      </a:lnTo>
                      <a:lnTo>
                        <a:pt x="2" y="40"/>
                      </a:lnTo>
                      <a:lnTo>
                        <a:pt x="1" y="37"/>
                      </a:lnTo>
                      <a:lnTo>
                        <a:pt x="0" y="35"/>
                      </a:lnTo>
                      <a:lnTo>
                        <a:pt x="0" y="32"/>
                      </a:lnTo>
                      <a:lnTo>
                        <a:pt x="0" y="30"/>
                      </a:lnTo>
                      <a:lnTo>
                        <a:pt x="1" y="28"/>
                      </a:lnTo>
                      <a:lnTo>
                        <a:pt x="4" y="20"/>
                      </a:lnTo>
                      <a:lnTo>
                        <a:pt x="8" y="13"/>
                      </a:lnTo>
                      <a:lnTo>
                        <a:pt x="10" y="7"/>
                      </a:lnTo>
                      <a:lnTo>
                        <a:pt x="12" y="5"/>
                      </a:lnTo>
                      <a:lnTo>
                        <a:pt x="14" y="1"/>
                      </a:lnTo>
                      <a:lnTo>
                        <a:pt x="18"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2" name="Freeform 67"/>
                <p:cNvSpPr>
                  <a:spLocks/>
                </p:cNvSpPr>
                <p:nvPr/>
              </p:nvSpPr>
              <p:spPr bwMode="auto">
                <a:xfrm>
                  <a:off x="366462" y="4040464"/>
                  <a:ext cx="31042" cy="45746"/>
                </a:xfrm>
                <a:custGeom>
                  <a:avLst/>
                  <a:gdLst>
                    <a:gd name="T0" fmla="*/ 12 w 19"/>
                    <a:gd name="T1" fmla="*/ 0 h 28"/>
                    <a:gd name="T2" fmla="*/ 13 w 19"/>
                    <a:gd name="T3" fmla="*/ 1 h 28"/>
                    <a:gd name="T4" fmla="*/ 13 w 19"/>
                    <a:gd name="T5" fmla="*/ 1 h 28"/>
                    <a:gd name="T6" fmla="*/ 16 w 19"/>
                    <a:gd name="T7" fmla="*/ 2 h 28"/>
                    <a:gd name="T8" fmla="*/ 18 w 19"/>
                    <a:gd name="T9" fmla="*/ 3 h 28"/>
                    <a:gd name="T10" fmla="*/ 19 w 19"/>
                    <a:gd name="T11" fmla="*/ 7 h 28"/>
                    <a:gd name="T12" fmla="*/ 19 w 19"/>
                    <a:gd name="T13" fmla="*/ 10 h 28"/>
                    <a:gd name="T14" fmla="*/ 19 w 19"/>
                    <a:gd name="T15" fmla="*/ 13 h 28"/>
                    <a:gd name="T16" fmla="*/ 14 w 19"/>
                    <a:gd name="T17" fmla="*/ 25 h 28"/>
                    <a:gd name="T18" fmla="*/ 12 w 19"/>
                    <a:gd name="T19" fmla="*/ 27 h 28"/>
                    <a:gd name="T20" fmla="*/ 10 w 19"/>
                    <a:gd name="T21" fmla="*/ 28 h 28"/>
                    <a:gd name="T22" fmla="*/ 7 w 19"/>
                    <a:gd name="T23" fmla="*/ 28 h 28"/>
                    <a:gd name="T24" fmla="*/ 6 w 19"/>
                    <a:gd name="T25" fmla="*/ 28 h 28"/>
                    <a:gd name="T26" fmla="*/ 4 w 19"/>
                    <a:gd name="T27" fmla="*/ 27 h 28"/>
                    <a:gd name="T28" fmla="*/ 1 w 19"/>
                    <a:gd name="T29" fmla="*/ 25 h 28"/>
                    <a:gd name="T30" fmla="*/ 0 w 19"/>
                    <a:gd name="T31" fmla="*/ 22 h 28"/>
                    <a:gd name="T32" fmla="*/ 0 w 19"/>
                    <a:gd name="T33" fmla="*/ 19 h 28"/>
                    <a:gd name="T34" fmla="*/ 0 w 19"/>
                    <a:gd name="T35" fmla="*/ 15 h 28"/>
                    <a:gd name="T36" fmla="*/ 1 w 19"/>
                    <a:gd name="T37" fmla="*/ 9 h 28"/>
                    <a:gd name="T38" fmla="*/ 1 w 19"/>
                    <a:gd name="T39" fmla="*/ 9 h 28"/>
                    <a:gd name="T40" fmla="*/ 4 w 19"/>
                    <a:gd name="T41" fmla="*/ 5 h 28"/>
                    <a:gd name="T42" fmla="*/ 6 w 19"/>
                    <a:gd name="T43" fmla="*/ 2 h 28"/>
                    <a:gd name="T44" fmla="*/ 9 w 19"/>
                    <a:gd name="T45" fmla="*/ 1 h 28"/>
                    <a:gd name="T46" fmla="*/ 12 w 19"/>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28">
                      <a:moveTo>
                        <a:pt x="12" y="0"/>
                      </a:moveTo>
                      <a:lnTo>
                        <a:pt x="13" y="1"/>
                      </a:lnTo>
                      <a:lnTo>
                        <a:pt x="13" y="1"/>
                      </a:lnTo>
                      <a:lnTo>
                        <a:pt x="16" y="2"/>
                      </a:lnTo>
                      <a:lnTo>
                        <a:pt x="18" y="3"/>
                      </a:lnTo>
                      <a:lnTo>
                        <a:pt x="19" y="7"/>
                      </a:lnTo>
                      <a:lnTo>
                        <a:pt x="19" y="10"/>
                      </a:lnTo>
                      <a:lnTo>
                        <a:pt x="19" y="13"/>
                      </a:lnTo>
                      <a:lnTo>
                        <a:pt x="14" y="25"/>
                      </a:lnTo>
                      <a:lnTo>
                        <a:pt x="12" y="27"/>
                      </a:lnTo>
                      <a:lnTo>
                        <a:pt x="10" y="28"/>
                      </a:lnTo>
                      <a:lnTo>
                        <a:pt x="7" y="28"/>
                      </a:lnTo>
                      <a:lnTo>
                        <a:pt x="6" y="28"/>
                      </a:lnTo>
                      <a:lnTo>
                        <a:pt x="4" y="27"/>
                      </a:lnTo>
                      <a:lnTo>
                        <a:pt x="1" y="25"/>
                      </a:lnTo>
                      <a:lnTo>
                        <a:pt x="0" y="22"/>
                      </a:lnTo>
                      <a:lnTo>
                        <a:pt x="0" y="19"/>
                      </a:lnTo>
                      <a:lnTo>
                        <a:pt x="0" y="15"/>
                      </a:lnTo>
                      <a:lnTo>
                        <a:pt x="1" y="9"/>
                      </a:lnTo>
                      <a:lnTo>
                        <a:pt x="1" y="9"/>
                      </a:lnTo>
                      <a:lnTo>
                        <a:pt x="4" y="5"/>
                      </a:lnTo>
                      <a:lnTo>
                        <a:pt x="6" y="2"/>
                      </a:lnTo>
                      <a:lnTo>
                        <a:pt x="9"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3" name="Freeform 68"/>
                <p:cNvSpPr>
                  <a:spLocks/>
                </p:cNvSpPr>
                <p:nvPr/>
              </p:nvSpPr>
              <p:spPr bwMode="auto">
                <a:xfrm>
                  <a:off x="392603" y="4051901"/>
                  <a:ext cx="42478" cy="60450"/>
                </a:xfrm>
                <a:custGeom>
                  <a:avLst/>
                  <a:gdLst>
                    <a:gd name="T0" fmla="*/ 19 w 26"/>
                    <a:gd name="T1" fmla="*/ 0 h 37"/>
                    <a:gd name="T2" fmla="*/ 21 w 26"/>
                    <a:gd name="T3" fmla="*/ 1 h 37"/>
                    <a:gd name="T4" fmla="*/ 23 w 26"/>
                    <a:gd name="T5" fmla="*/ 2 h 37"/>
                    <a:gd name="T6" fmla="*/ 25 w 26"/>
                    <a:gd name="T7" fmla="*/ 3 h 37"/>
                    <a:gd name="T8" fmla="*/ 26 w 26"/>
                    <a:gd name="T9" fmla="*/ 7 h 37"/>
                    <a:gd name="T10" fmla="*/ 26 w 26"/>
                    <a:gd name="T11" fmla="*/ 9 h 37"/>
                    <a:gd name="T12" fmla="*/ 26 w 26"/>
                    <a:gd name="T13" fmla="*/ 11 h 37"/>
                    <a:gd name="T14" fmla="*/ 26 w 26"/>
                    <a:gd name="T15" fmla="*/ 12 h 37"/>
                    <a:gd name="T16" fmla="*/ 25 w 26"/>
                    <a:gd name="T17" fmla="*/ 15 h 37"/>
                    <a:gd name="T18" fmla="*/ 23 w 26"/>
                    <a:gd name="T19" fmla="*/ 17 h 37"/>
                    <a:gd name="T20" fmla="*/ 22 w 26"/>
                    <a:gd name="T21" fmla="*/ 18 h 37"/>
                    <a:gd name="T22" fmla="*/ 21 w 26"/>
                    <a:gd name="T23" fmla="*/ 20 h 37"/>
                    <a:gd name="T24" fmla="*/ 20 w 26"/>
                    <a:gd name="T25" fmla="*/ 24 h 37"/>
                    <a:gd name="T26" fmla="*/ 19 w 26"/>
                    <a:gd name="T27" fmla="*/ 27 h 37"/>
                    <a:gd name="T28" fmla="*/ 18 w 26"/>
                    <a:gd name="T29" fmla="*/ 30 h 37"/>
                    <a:gd name="T30" fmla="*/ 16 w 26"/>
                    <a:gd name="T31" fmla="*/ 31 h 37"/>
                    <a:gd name="T32" fmla="*/ 16 w 26"/>
                    <a:gd name="T33" fmla="*/ 32 h 37"/>
                    <a:gd name="T34" fmla="*/ 14 w 26"/>
                    <a:gd name="T35" fmla="*/ 34 h 37"/>
                    <a:gd name="T36" fmla="*/ 12 w 26"/>
                    <a:gd name="T37" fmla="*/ 36 h 37"/>
                    <a:gd name="T38" fmla="*/ 9 w 26"/>
                    <a:gd name="T39" fmla="*/ 37 h 37"/>
                    <a:gd name="T40" fmla="*/ 8 w 26"/>
                    <a:gd name="T41" fmla="*/ 37 h 37"/>
                    <a:gd name="T42" fmla="*/ 6 w 26"/>
                    <a:gd name="T43" fmla="*/ 36 h 37"/>
                    <a:gd name="T44" fmla="*/ 6 w 26"/>
                    <a:gd name="T45" fmla="*/ 36 h 37"/>
                    <a:gd name="T46" fmla="*/ 3 w 26"/>
                    <a:gd name="T47" fmla="*/ 34 h 37"/>
                    <a:gd name="T48" fmla="*/ 1 w 26"/>
                    <a:gd name="T49" fmla="*/ 33 h 37"/>
                    <a:gd name="T50" fmla="*/ 1 w 26"/>
                    <a:gd name="T51" fmla="*/ 30 h 37"/>
                    <a:gd name="T52" fmla="*/ 0 w 26"/>
                    <a:gd name="T53" fmla="*/ 27 h 37"/>
                    <a:gd name="T54" fmla="*/ 1 w 26"/>
                    <a:gd name="T55" fmla="*/ 23 h 37"/>
                    <a:gd name="T56" fmla="*/ 8 w 26"/>
                    <a:gd name="T57" fmla="*/ 7 h 37"/>
                    <a:gd name="T58" fmla="*/ 8 w 26"/>
                    <a:gd name="T59" fmla="*/ 7 h 37"/>
                    <a:gd name="T60" fmla="*/ 10 w 26"/>
                    <a:gd name="T61" fmla="*/ 3 h 37"/>
                    <a:gd name="T62" fmla="*/ 13 w 26"/>
                    <a:gd name="T63" fmla="*/ 1 h 37"/>
                    <a:gd name="T64" fmla="*/ 16 w 26"/>
                    <a:gd name="T65" fmla="*/ 0 h 37"/>
                    <a:gd name="T66" fmla="*/ 19 w 26"/>
                    <a:gd name="T6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37">
                      <a:moveTo>
                        <a:pt x="19" y="0"/>
                      </a:moveTo>
                      <a:lnTo>
                        <a:pt x="21" y="1"/>
                      </a:lnTo>
                      <a:lnTo>
                        <a:pt x="23" y="2"/>
                      </a:lnTo>
                      <a:lnTo>
                        <a:pt x="25" y="3"/>
                      </a:lnTo>
                      <a:lnTo>
                        <a:pt x="26" y="7"/>
                      </a:lnTo>
                      <a:lnTo>
                        <a:pt x="26" y="9"/>
                      </a:lnTo>
                      <a:lnTo>
                        <a:pt x="26" y="11"/>
                      </a:lnTo>
                      <a:lnTo>
                        <a:pt x="26" y="12"/>
                      </a:lnTo>
                      <a:lnTo>
                        <a:pt x="25" y="15"/>
                      </a:lnTo>
                      <a:lnTo>
                        <a:pt x="23" y="17"/>
                      </a:lnTo>
                      <a:lnTo>
                        <a:pt x="22" y="18"/>
                      </a:lnTo>
                      <a:lnTo>
                        <a:pt x="21" y="20"/>
                      </a:lnTo>
                      <a:lnTo>
                        <a:pt x="20" y="24"/>
                      </a:lnTo>
                      <a:lnTo>
                        <a:pt x="19" y="27"/>
                      </a:lnTo>
                      <a:lnTo>
                        <a:pt x="18" y="30"/>
                      </a:lnTo>
                      <a:lnTo>
                        <a:pt x="16" y="31"/>
                      </a:lnTo>
                      <a:lnTo>
                        <a:pt x="16" y="32"/>
                      </a:lnTo>
                      <a:lnTo>
                        <a:pt x="14" y="34"/>
                      </a:lnTo>
                      <a:lnTo>
                        <a:pt x="12" y="36"/>
                      </a:lnTo>
                      <a:lnTo>
                        <a:pt x="9" y="37"/>
                      </a:lnTo>
                      <a:lnTo>
                        <a:pt x="8" y="37"/>
                      </a:lnTo>
                      <a:lnTo>
                        <a:pt x="6" y="36"/>
                      </a:lnTo>
                      <a:lnTo>
                        <a:pt x="6" y="36"/>
                      </a:lnTo>
                      <a:lnTo>
                        <a:pt x="3" y="34"/>
                      </a:lnTo>
                      <a:lnTo>
                        <a:pt x="1" y="33"/>
                      </a:lnTo>
                      <a:lnTo>
                        <a:pt x="1" y="30"/>
                      </a:lnTo>
                      <a:lnTo>
                        <a:pt x="0" y="27"/>
                      </a:lnTo>
                      <a:lnTo>
                        <a:pt x="1" y="23"/>
                      </a:lnTo>
                      <a:lnTo>
                        <a:pt x="8" y="7"/>
                      </a:lnTo>
                      <a:lnTo>
                        <a:pt x="8" y="7"/>
                      </a:lnTo>
                      <a:lnTo>
                        <a:pt x="10" y="3"/>
                      </a:lnTo>
                      <a:lnTo>
                        <a:pt x="13" y="1"/>
                      </a:lnTo>
                      <a:lnTo>
                        <a:pt x="16"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4" name="Freeform 69"/>
                <p:cNvSpPr>
                  <a:spLocks/>
                </p:cNvSpPr>
                <p:nvPr/>
              </p:nvSpPr>
              <p:spPr bwMode="auto">
                <a:xfrm>
                  <a:off x="232492" y="3862382"/>
                  <a:ext cx="112731" cy="178083"/>
                </a:xfrm>
                <a:custGeom>
                  <a:avLst/>
                  <a:gdLst>
                    <a:gd name="T0" fmla="*/ 39 w 69"/>
                    <a:gd name="T1" fmla="*/ 0 h 109"/>
                    <a:gd name="T2" fmla="*/ 69 w 69"/>
                    <a:gd name="T3" fmla="*/ 17 h 109"/>
                    <a:gd name="T4" fmla="*/ 67 w 69"/>
                    <a:gd name="T5" fmla="*/ 18 h 109"/>
                    <a:gd name="T6" fmla="*/ 63 w 69"/>
                    <a:gd name="T7" fmla="*/ 23 h 109"/>
                    <a:gd name="T8" fmla="*/ 57 w 69"/>
                    <a:gd name="T9" fmla="*/ 29 h 109"/>
                    <a:gd name="T10" fmla="*/ 50 w 69"/>
                    <a:gd name="T11" fmla="*/ 40 h 109"/>
                    <a:gd name="T12" fmla="*/ 44 w 69"/>
                    <a:gd name="T13" fmla="*/ 53 h 109"/>
                    <a:gd name="T14" fmla="*/ 38 w 69"/>
                    <a:gd name="T15" fmla="*/ 71 h 109"/>
                    <a:gd name="T16" fmla="*/ 36 w 69"/>
                    <a:gd name="T17" fmla="*/ 91 h 109"/>
                    <a:gd name="T18" fmla="*/ 36 w 69"/>
                    <a:gd name="T19" fmla="*/ 93 h 109"/>
                    <a:gd name="T20" fmla="*/ 36 w 69"/>
                    <a:gd name="T21" fmla="*/ 97 h 109"/>
                    <a:gd name="T22" fmla="*/ 36 w 69"/>
                    <a:gd name="T23" fmla="*/ 99 h 109"/>
                    <a:gd name="T24" fmla="*/ 37 w 69"/>
                    <a:gd name="T25" fmla="*/ 102 h 109"/>
                    <a:gd name="T26" fmla="*/ 37 w 69"/>
                    <a:gd name="T27" fmla="*/ 103 h 109"/>
                    <a:gd name="T28" fmla="*/ 38 w 69"/>
                    <a:gd name="T29" fmla="*/ 104 h 109"/>
                    <a:gd name="T30" fmla="*/ 40 w 69"/>
                    <a:gd name="T31" fmla="*/ 104 h 109"/>
                    <a:gd name="T32" fmla="*/ 43 w 69"/>
                    <a:gd name="T33" fmla="*/ 102 h 109"/>
                    <a:gd name="T34" fmla="*/ 45 w 69"/>
                    <a:gd name="T35" fmla="*/ 99 h 109"/>
                    <a:gd name="T36" fmla="*/ 50 w 69"/>
                    <a:gd name="T37" fmla="*/ 102 h 109"/>
                    <a:gd name="T38" fmla="*/ 49 w 69"/>
                    <a:gd name="T39" fmla="*/ 102 h 109"/>
                    <a:gd name="T40" fmla="*/ 48 w 69"/>
                    <a:gd name="T41" fmla="*/ 103 h 109"/>
                    <a:gd name="T42" fmla="*/ 46 w 69"/>
                    <a:gd name="T43" fmla="*/ 104 h 109"/>
                    <a:gd name="T44" fmla="*/ 44 w 69"/>
                    <a:gd name="T45" fmla="*/ 106 h 109"/>
                    <a:gd name="T46" fmla="*/ 42 w 69"/>
                    <a:gd name="T47" fmla="*/ 108 h 109"/>
                    <a:gd name="T48" fmla="*/ 39 w 69"/>
                    <a:gd name="T49" fmla="*/ 109 h 109"/>
                    <a:gd name="T50" fmla="*/ 37 w 69"/>
                    <a:gd name="T51" fmla="*/ 109 h 109"/>
                    <a:gd name="T52" fmla="*/ 35 w 69"/>
                    <a:gd name="T53" fmla="*/ 109 h 109"/>
                    <a:gd name="T54" fmla="*/ 0 w 69"/>
                    <a:gd name="T55" fmla="*/ 90 h 109"/>
                    <a:gd name="T56" fmla="*/ 0 w 69"/>
                    <a:gd name="T57" fmla="*/ 86 h 109"/>
                    <a:gd name="T58" fmla="*/ 1 w 69"/>
                    <a:gd name="T59" fmla="*/ 78 h 109"/>
                    <a:gd name="T60" fmla="*/ 2 w 69"/>
                    <a:gd name="T61" fmla="*/ 65 h 109"/>
                    <a:gd name="T62" fmla="*/ 7 w 69"/>
                    <a:gd name="T63" fmla="*/ 48 h 109"/>
                    <a:gd name="T64" fmla="*/ 14 w 69"/>
                    <a:gd name="T65" fmla="*/ 31 h 109"/>
                    <a:gd name="T66" fmla="*/ 24 w 69"/>
                    <a:gd name="T67" fmla="*/ 15 h 109"/>
                    <a:gd name="T68" fmla="*/ 39 w 69"/>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9">
                      <a:moveTo>
                        <a:pt x="39" y="0"/>
                      </a:moveTo>
                      <a:lnTo>
                        <a:pt x="69" y="17"/>
                      </a:lnTo>
                      <a:lnTo>
                        <a:pt x="67" y="18"/>
                      </a:lnTo>
                      <a:lnTo>
                        <a:pt x="63" y="23"/>
                      </a:lnTo>
                      <a:lnTo>
                        <a:pt x="57" y="29"/>
                      </a:lnTo>
                      <a:lnTo>
                        <a:pt x="50" y="40"/>
                      </a:lnTo>
                      <a:lnTo>
                        <a:pt x="44" y="53"/>
                      </a:lnTo>
                      <a:lnTo>
                        <a:pt x="38" y="71"/>
                      </a:lnTo>
                      <a:lnTo>
                        <a:pt x="36" y="91"/>
                      </a:lnTo>
                      <a:lnTo>
                        <a:pt x="36" y="93"/>
                      </a:lnTo>
                      <a:lnTo>
                        <a:pt x="36" y="97"/>
                      </a:lnTo>
                      <a:lnTo>
                        <a:pt x="36" y="99"/>
                      </a:lnTo>
                      <a:lnTo>
                        <a:pt x="37" y="102"/>
                      </a:lnTo>
                      <a:lnTo>
                        <a:pt x="37" y="103"/>
                      </a:lnTo>
                      <a:lnTo>
                        <a:pt x="38" y="104"/>
                      </a:lnTo>
                      <a:lnTo>
                        <a:pt x="40" y="104"/>
                      </a:lnTo>
                      <a:lnTo>
                        <a:pt x="43" y="102"/>
                      </a:lnTo>
                      <a:lnTo>
                        <a:pt x="45" y="99"/>
                      </a:lnTo>
                      <a:lnTo>
                        <a:pt x="50" y="102"/>
                      </a:lnTo>
                      <a:lnTo>
                        <a:pt x="49" y="102"/>
                      </a:lnTo>
                      <a:lnTo>
                        <a:pt x="48" y="103"/>
                      </a:lnTo>
                      <a:lnTo>
                        <a:pt x="46" y="104"/>
                      </a:lnTo>
                      <a:lnTo>
                        <a:pt x="44" y="106"/>
                      </a:lnTo>
                      <a:lnTo>
                        <a:pt x="42" y="108"/>
                      </a:lnTo>
                      <a:lnTo>
                        <a:pt x="39" y="109"/>
                      </a:lnTo>
                      <a:lnTo>
                        <a:pt x="37" y="109"/>
                      </a:lnTo>
                      <a:lnTo>
                        <a:pt x="35" y="109"/>
                      </a:lnTo>
                      <a:lnTo>
                        <a:pt x="0" y="90"/>
                      </a:lnTo>
                      <a:lnTo>
                        <a:pt x="0" y="86"/>
                      </a:lnTo>
                      <a:lnTo>
                        <a:pt x="1" y="78"/>
                      </a:lnTo>
                      <a:lnTo>
                        <a:pt x="2" y="65"/>
                      </a:lnTo>
                      <a:lnTo>
                        <a:pt x="7" y="48"/>
                      </a:lnTo>
                      <a:lnTo>
                        <a:pt x="14" y="31"/>
                      </a:lnTo>
                      <a:lnTo>
                        <a:pt x="24" y="15"/>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5" name="Freeform 70"/>
                <p:cNvSpPr>
                  <a:spLocks/>
                </p:cNvSpPr>
                <p:nvPr/>
              </p:nvSpPr>
              <p:spPr bwMode="auto">
                <a:xfrm>
                  <a:off x="627868" y="3857480"/>
                  <a:ext cx="112731" cy="174815"/>
                </a:xfrm>
                <a:custGeom>
                  <a:avLst/>
                  <a:gdLst>
                    <a:gd name="T0" fmla="*/ 28 w 69"/>
                    <a:gd name="T1" fmla="*/ 0 h 107"/>
                    <a:gd name="T2" fmla="*/ 44 w 69"/>
                    <a:gd name="T3" fmla="*/ 15 h 107"/>
                    <a:gd name="T4" fmla="*/ 56 w 69"/>
                    <a:gd name="T5" fmla="*/ 32 h 107"/>
                    <a:gd name="T6" fmla="*/ 63 w 69"/>
                    <a:gd name="T7" fmla="*/ 49 h 107"/>
                    <a:gd name="T8" fmla="*/ 66 w 69"/>
                    <a:gd name="T9" fmla="*/ 63 h 107"/>
                    <a:gd name="T10" fmla="*/ 69 w 69"/>
                    <a:gd name="T11" fmla="*/ 76 h 107"/>
                    <a:gd name="T12" fmla="*/ 69 w 69"/>
                    <a:gd name="T13" fmla="*/ 84 h 107"/>
                    <a:gd name="T14" fmla="*/ 69 w 69"/>
                    <a:gd name="T15" fmla="*/ 88 h 107"/>
                    <a:gd name="T16" fmla="*/ 33 w 69"/>
                    <a:gd name="T17" fmla="*/ 107 h 107"/>
                    <a:gd name="T18" fmla="*/ 32 w 69"/>
                    <a:gd name="T19" fmla="*/ 107 h 107"/>
                    <a:gd name="T20" fmla="*/ 28 w 69"/>
                    <a:gd name="T21" fmla="*/ 107 h 107"/>
                    <a:gd name="T22" fmla="*/ 26 w 69"/>
                    <a:gd name="T23" fmla="*/ 106 h 107"/>
                    <a:gd name="T24" fmla="*/ 24 w 69"/>
                    <a:gd name="T25" fmla="*/ 105 h 107"/>
                    <a:gd name="T26" fmla="*/ 22 w 69"/>
                    <a:gd name="T27" fmla="*/ 103 h 107"/>
                    <a:gd name="T28" fmla="*/ 20 w 69"/>
                    <a:gd name="T29" fmla="*/ 101 h 107"/>
                    <a:gd name="T30" fmla="*/ 19 w 69"/>
                    <a:gd name="T31" fmla="*/ 101 h 107"/>
                    <a:gd name="T32" fmla="*/ 19 w 69"/>
                    <a:gd name="T33" fmla="*/ 100 h 107"/>
                    <a:gd name="T34" fmla="*/ 24 w 69"/>
                    <a:gd name="T35" fmla="*/ 99 h 107"/>
                    <a:gd name="T36" fmla="*/ 26 w 69"/>
                    <a:gd name="T37" fmla="*/ 101 h 107"/>
                    <a:gd name="T38" fmla="*/ 28 w 69"/>
                    <a:gd name="T39" fmla="*/ 102 h 107"/>
                    <a:gd name="T40" fmla="*/ 30 w 69"/>
                    <a:gd name="T41" fmla="*/ 102 h 107"/>
                    <a:gd name="T42" fmla="*/ 31 w 69"/>
                    <a:gd name="T43" fmla="*/ 101 h 107"/>
                    <a:gd name="T44" fmla="*/ 32 w 69"/>
                    <a:gd name="T45" fmla="*/ 100 h 107"/>
                    <a:gd name="T46" fmla="*/ 32 w 69"/>
                    <a:gd name="T47" fmla="*/ 97 h 107"/>
                    <a:gd name="T48" fmla="*/ 32 w 69"/>
                    <a:gd name="T49" fmla="*/ 95 h 107"/>
                    <a:gd name="T50" fmla="*/ 33 w 69"/>
                    <a:gd name="T51" fmla="*/ 93 h 107"/>
                    <a:gd name="T52" fmla="*/ 33 w 69"/>
                    <a:gd name="T53" fmla="*/ 90 h 107"/>
                    <a:gd name="T54" fmla="*/ 30 w 69"/>
                    <a:gd name="T55" fmla="*/ 69 h 107"/>
                    <a:gd name="T56" fmla="*/ 25 w 69"/>
                    <a:gd name="T57" fmla="*/ 52 h 107"/>
                    <a:gd name="T58" fmla="*/ 18 w 69"/>
                    <a:gd name="T59" fmla="*/ 39 h 107"/>
                    <a:gd name="T60" fmla="*/ 12 w 69"/>
                    <a:gd name="T61" fmla="*/ 30 h 107"/>
                    <a:gd name="T62" fmla="*/ 6 w 69"/>
                    <a:gd name="T63" fmla="*/ 24 h 107"/>
                    <a:gd name="T64" fmla="*/ 1 w 69"/>
                    <a:gd name="T65" fmla="*/ 20 h 107"/>
                    <a:gd name="T66" fmla="*/ 0 w 69"/>
                    <a:gd name="T67" fmla="*/ 19 h 107"/>
                    <a:gd name="T68" fmla="*/ 28 w 69"/>
                    <a:gd name="T6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107">
                      <a:moveTo>
                        <a:pt x="28" y="0"/>
                      </a:moveTo>
                      <a:lnTo>
                        <a:pt x="44" y="15"/>
                      </a:lnTo>
                      <a:lnTo>
                        <a:pt x="56" y="32"/>
                      </a:lnTo>
                      <a:lnTo>
                        <a:pt x="63" y="49"/>
                      </a:lnTo>
                      <a:lnTo>
                        <a:pt x="66" y="63"/>
                      </a:lnTo>
                      <a:lnTo>
                        <a:pt x="69" y="76"/>
                      </a:lnTo>
                      <a:lnTo>
                        <a:pt x="69" y="84"/>
                      </a:lnTo>
                      <a:lnTo>
                        <a:pt x="69" y="88"/>
                      </a:lnTo>
                      <a:lnTo>
                        <a:pt x="33" y="107"/>
                      </a:lnTo>
                      <a:lnTo>
                        <a:pt x="32" y="107"/>
                      </a:lnTo>
                      <a:lnTo>
                        <a:pt x="28" y="107"/>
                      </a:lnTo>
                      <a:lnTo>
                        <a:pt x="26" y="106"/>
                      </a:lnTo>
                      <a:lnTo>
                        <a:pt x="24" y="105"/>
                      </a:lnTo>
                      <a:lnTo>
                        <a:pt x="22" y="103"/>
                      </a:lnTo>
                      <a:lnTo>
                        <a:pt x="20" y="101"/>
                      </a:lnTo>
                      <a:lnTo>
                        <a:pt x="19" y="101"/>
                      </a:lnTo>
                      <a:lnTo>
                        <a:pt x="19" y="100"/>
                      </a:lnTo>
                      <a:lnTo>
                        <a:pt x="24" y="99"/>
                      </a:lnTo>
                      <a:lnTo>
                        <a:pt x="26" y="101"/>
                      </a:lnTo>
                      <a:lnTo>
                        <a:pt x="28" y="102"/>
                      </a:lnTo>
                      <a:lnTo>
                        <a:pt x="30" y="102"/>
                      </a:lnTo>
                      <a:lnTo>
                        <a:pt x="31" y="101"/>
                      </a:lnTo>
                      <a:lnTo>
                        <a:pt x="32" y="100"/>
                      </a:lnTo>
                      <a:lnTo>
                        <a:pt x="32" y="97"/>
                      </a:lnTo>
                      <a:lnTo>
                        <a:pt x="32" y="95"/>
                      </a:lnTo>
                      <a:lnTo>
                        <a:pt x="33" y="93"/>
                      </a:lnTo>
                      <a:lnTo>
                        <a:pt x="33" y="90"/>
                      </a:lnTo>
                      <a:lnTo>
                        <a:pt x="30" y="69"/>
                      </a:lnTo>
                      <a:lnTo>
                        <a:pt x="25" y="52"/>
                      </a:lnTo>
                      <a:lnTo>
                        <a:pt x="18" y="39"/>
                      </a:lnTo>
                      <a:lnTo>
                        <a:pt x="12" y="30"/>
                      </a:lnTo>
                      <a:lnTo>
                        <a:pt x="6" y="24"/>
                      </a:lnTo>
                      <a:lnTo>
                        <a:pt x="1" y="20"/>
                      </a:lnTo>
                      <a:lnTo>
                        <a:pt x="0" y="1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6" name="Freeform 71"/>
                <p:cNvSpPr>
                  <a:spLocks/>
                </p:cNvSpPr>
                <p:nvPr/>
              </p:nvSpPr>
              <p:spPr bwMode="auto">
                <a:xfrm>
                  <a:off x="372997" y="3890156"/>
                  <a:ext cx="294081" cy="266307"/>
                </a:xfrm>
                <a:custGeom>
                  <a:avLst/>
                  <a:gdLst>
                    <a:gd name="T0" fmla="*/ 100 w 180"/>
                    <a:gd name="T1" fmla="*/ 7 h 163"/>
                    <a:gd name="T2" fmla="*/ 136 w 180"/>
                    <a:gd name="T3" fmla="*/ 18 h 163"/>
                    <a:gd name="T4" fmla="*/ 150 w 180"/>
                    <a:gd name="T5" fmla="*/ 14 h 163"/>
                    <a:gd name="T6" fmla="*/ 156 w 180"/>
                    <a:gd name="T7" fmla="*/ 13 h 163"/>
                    <a:gd name="T8" fmla="*/ 177 w 180"/>
                    <a:gd name="T9" fmla="*/ 55 h 163"/>
                    <a:gd name="T10" fmla="*/ 175 w 180"/>
                    <a:gd name="T11" fmla="*/ 75 h 163"/>
                    <a:gd name="T12" fmla="*/ 163 w 180"/>
                    <a:gd name="T13" fmla="*/ 80 h 163"/>
                    <a:gd name="T14" fmla="*/ 164 w 180"/>
                    <a:gd name="T15" fmla="*/ 86 h 163"/>
                    <a:gd name="T16" fmla="*/ 170 w 180"/>
                    <a:gd name="T17" fmla="*/ 99 h 163"/>
                    <a:gd name="T18" fmla="*/ 165 w 180"/>
                    <a:gd name="T19" fmla="*/ 111 h 163"/>
                    <a:gd name="T20" fmla="*/ 155 w 180"/>
                    <a:gd name="T21" fmla="*/ 114 h 163"/>
                    <a:gd name="T22" fmla="*/ 149 w 180"/>
                    <a:gd name="T23" fmla="*/ 126 h 163"/>
                    <a:gd name="T24" fmla="*/ 139 w 180"/>
                    <a:gd name="T25" fmla="*/ 132 h 163"/>
                    <a:gd name="T26" fmla="*/ 130 w 180"/>
                    <a:gd name="T27" fmla="*/ 132 h 163"/>
                    <a:gd name="T28" fmla="*/ 121 w 180"/>
                    <a:gd name="T29" fmla="*/ 147 h 163"/>
                    <a:gd name="T30" fmla="*/ 113 w 180"/>
                    <a:gd name="T31" fmla="*/ 148 h 163"/>
                    <a:gd name="T32" fmla="*/ 105 w 180"/>
                    <a:gd name="T33" fmla="*/ 157 h 163"/>
                    <a:gd name="T34" fmla="*/ 95 w 180"/>
                    <a:gd name="T35" fmla="*/ 162 h 163"/>
                    <a:gd name="T36" fmla="*/ 87 w 180"/>
                    <a:gd name="T37" fmla="*/ 161 h 163"/>
                    <a:gd name="T38" fmla="*/ 70 w 180"/>
                    <a:gd name="T39" fmla="*/ 154 h 163"/>
                    <a:gd name="T40" fmla="*/ 74 w 180"/>
                    <a:gd name="T41" fmla="*/ 147 h 163"/>
                    <a:gd name="T42" fmla="*/ 93 w 180"/>
                    <a:gd name="T43" fmla="*/ 154 h 163"/>
                    <a:gd name="T44" fmla="*/ 97 w 180"/>
                    <a:gd name="T45" fmla="*/ 151 h 163"/>
                    <a:gd name="T46" fmla="*/ 97 w 180"/>
                    <a:gd name="T47" fmla="*/ 144 h 163"/>
                    <a:gd name="T48" fmla="*/ 82 w 180"/>
                    <a:gd name="T49" fmla="*/ 135 h 163"/>
                    <a:gd name="T50" fmla="*/ 81 w 180"/>
                    <a:gd name="T51" fmla="*/ 126 h 163"/>
                    <a:gd name="T52" fmla="*/ 97 w 180"/>
                    <a:gd name="T53" fmla="*/ 132 h 163"/>
                    <a:gd name="T54" fmla="*/ 113 w 180"/>
                    <a:gd name="T55" fmla="*/ 139 h 163"/>
                    <a:gd name="T56" fmla="*/ 118 w 180"/>
                    <a:gd name="T57" fmla="*/ 138 h 163"/>
                    <a:gd name="T58" fmla="*/ 120 w 180"/>
                    <a:gd name="T59" fmla="*/ 130 h 163"/>
                    <a:gd name="T60" fmla="*/ 115 w 180"/>
                    <a:gd name="T61" fmla="*/ 123 h 163"/>
                    <a:gd name="T62" fmla="*/ 100 w 180"/>
                    <a:gd name="T63" fmla="*/ 114 h 163"/>
                    <a:gd name="T64" fmla="*/ 90 w 180"/>
                    <a:gd name="T65" fmla="*/ 108 h 163"/>
                    <a:gd name="T66" fmla="*/ 94 w 180"/>
                    <a:gd name="T67" fmla="*/ 102 h 163"/>
                    <a:gd name="T68" fmla="*/ 101 w 180"/>
                    <a:gd name="T69" fmla="*/ 105 h 163"/>
                    <a:gd name="T70" fmla="*/ 119 w 180"/>
                    <a:gd name="T71" fmla="*/ 114 h 163"/>
                    <a:gd name="T72" fmla="*/ 132 w 180"/>
                    <a:gd name="T73" fmla="*/ 122 h 163"/>
                    <a:gd name="T74" fmla="*/ 139 w 180"/>
                    <a:gd name="T75" fmla="*/ 123 h 163"/>
                    <a:gd name="T76" fmla="*/ 144 w 180"/>
                    <a:gd name="T77" fmla="*/ 116 h 163"/>
                    <a:gd name="T78" fmla="*/ 139 w 180"/>
                    <a:gd name="T79" fmla="*/ 108 h 163"/>
                    <a:gd name="T80" fmla="*/ 101 w 180"/>
                    <a:gd name="T81" fmla="*/ 82 h 163"/>
                    <a:gd name="T82" fmla="*/ 137 w 180"/>
                    <a:gd name="T83" fmla="*/ 98 h 163"/>
                    <a:gd name="T84" fmla="*/ 152 w 180"/>
                    <a:gd name="T85" fmla="*/ 105 h 163"/>
                    <a:gd name="T86" fmla="*/ 159 w 180"/>
                    <a:gd name="T87" fmla="*/ 105 h 163"/>
                    <a:gd name="T88" fmla="*/ 162 w 180"/>
                    <a:gd name="T89" fmla="*/ 99 h 163"/>
                    <a:gd name="T90" fmla="*/ 158 w 180"/>
                    <a:gd name="T91" fmla="*/ 92 h 163"/>
                    <a:gd name="T92" fmla="*/ 44 w 180"/>
                    <a:gd name="T93" fmla="*/ 29 h 163"/>
                    <a:gd name="T94" fmla="*/ 40 w 180"/>
                    <a:gd name="T95" fmla="*/ 31 h 163"/>
                    <a:gd name="T96" fmla="*/ 22 w 180"/>
                    <a:gd name="T97" fmla="*/ 44 h 163"/>
                    <a:gd name="T98" fmla="*/ 0 w 180"/>
                    <a:gd name="T99" fmla="*/ 36 h 163"/>
                    <a:gd name="T100" fmla="*/ 10 w 180"/>
                    <a:gd name="T101" fmla="*/ 23 h 163"/>
                    <a:gd name="T102" fmla="*/ 24 w 180"/>
                    <a:gd name="T103" fmla="*/ 8 h 163"/>
                    <a:gd name="T104" fmla="*/ 31 w 180"/>
                    <a:gd name="T105" fmla="*/ 6 h 163"/>
                    <a:gd name="T106" fmla="*/ 66 w 180"/>
                    <a:gd name="T107" fmla="*/ 1 h 163"/>
                    <a:gd name="T108" fmla="*/ 77 w 180"/>
                    <a:gd name="T10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63">
                      <a:moveTo>
                        <a:pt x="81" y="0"/>
                      </a:moveTo>
                      <a:lnTo>
                        <a:pt x="83" y="1"/>
                      </a:lnTo>
                      <a:lnTo>
                        <a:pt x="90" y="4"/>
                      </a:lnTo>
                      <a:lnTo>
                        <a:pt x="100" y="7"/>
                      </a:lnTo>
                      <a:lnTo>
                        <a:pt x="111" y="11"/>
                      </a:lnTo>
                      <a:lnTo>
                        <a:pt x="121" y="14"/>
                      </a:lnTo>
                      <a:lnTo>
                        <a:pt x="130" y="18"/>
                      </a:lnTo>
                      <a:lnTo>
                        <a:pt x="136" y="18"/>
                      </a:lnTo>
                      <a:lnTo>
                        <a:pt x="139" y="18"/>
                      </a:lnTo>
                      <a:lnTo>
                        <a:pt x="144" y="17"/>
                      </a:lnTo>
                      <a:lnTo>
                        <a:pt x="146" y="16"/>
                      </a:lnTo>
                      <a:lnTo>
                        <a:pt x="150" y="14"/>
                      </a:lnTo>
                      <a:lnTo>
                        <a:pt x="152" y="12"/>
                      </a:lnTo>
                      <a:lnTo>
                        <a:pt x="153" y="12"/>
                      </a:lnTo>
                      <a:lnTo>
                        <a:pt x="155" y="11"/>
                      </a:lnTo>
                      <a:lnTo>
                        <a:pt x="156" y="13"/>
                      </a:lnTo>
                      <a:lnTo>
                        <a:pt x="161" y="18"/>
                      </a:lnTo>
                      <a:lnTo>
                        <a:pt x="166" y="27"/>
                      </a:lnTo>
                      <a:lnTo>
                        <a:pt x="172" y="39"/>
                      </a:lnTo>
                      <a:lnTo>
                        <a:pt x="177" y="55"/>
                      </a:lnTo>
                      <a:lnTo>
                        <a:pt x="180" y="73"/>
                      </a:lnTo>
                      <a:lnTo>
                        <a:pt x="178" y="73"/>
                      </a:lnTo>
                      <a:lnTo>
                        <a:pt x="177" y="74"/>
                      </a:lnTo>
                      <a:lnTo>
                        <a:pt x="175" y="75"/>
                      </a:lnTo>
                      <a:lnTo>
                        <a:pt x="171" y="76"/>
                      </a:lnTo>
                      <a:lnTo>
                        <a:pt x="168" y="77"/>
                      </a:lnTo>
                      <a:lnTo>
                        <a:pt x="163" y="80"/>
                      </a:lnTo>
                      <a:lnTo>
                        <a:pt x="163" y="80"/>
                      </a:lnTo>
                      <a:lnTo>
                        <a:pt x="161" y="81"/>
                      </a:lnTo>
                      <a:lnTo>
                        <a:pt x="159" y="82"/>
                      </a:lnTo>
                      <a:lnTo>
                        <a:pt x="163" y="85"/>
                      </a:lnTo>
                      <a:lnTo>
                        <a:pt x="164" y="86"/>
                      </a:lnTo>
                      <a:lnTo>
                        <a:pt x="165" y="88"/>
                      </a:lnTo>
                      <a:lnTo>
                        <a:pt x="168" y="91"/>
                      </a:lnTo>
                      <a:lnTo>
                        <a:pt x="169" y="94"/>
                      </a:lnTo>
                      <a:lnTo>
                        <a:pt x="170" y="99"/>
                      </a:lnTo>
                      <a:lnTo>
                        <a:pt x="170" y="102"/>
                      </a:lnTo>
                      <a:lnTo>
                        <a:pt x="169" y="106"/>
                      </a:lnTo>
                      <a:lnTo>
                        <a:pt x="166" y="108"/>
                      </a:lnTo>
                      <a:lnTo>
                        <a:pt x="165" y="111"/>
                      </a:lnTo>
                      <a:lnTo>
                        <a:pt x="163" y="112"/>
                      </a:lnTo>
                      <a:lnTo>
                        <a:pt x="158" y="114"/>
                      </a:lnTo>
                      <a:lnTo>
                        <a:pt x="155" y="114"/>
                      </a:lnTo>
                      <a:lnTo>
                        <a:pt x="155" y="114"/>
                      </a:lnTo>
                      <a:lnTo>
                        <a:pt x="152" y="114"/>
                      </a:lnTo>
                      <a:lnTo>
                        <a:pt x="152" y="116"/>
                      </a:lnTo>
                      <a:lnTo>
                        <a:pt x="151" y="120"/>
                      </a:lnTo>
                      <a:lnTo>
                        <a:pt x="149" y="126"/>
                      </a:lnTo>
                      <a:lnTo>
                        <a:pt x="146" y="129"/>
                      </a:lnTo>
                      <a:lnTo>
                        <a:pt x="144" y="130"/>
                      </a:lnTo>
                      <a:lnTo>
                        <a:pt x="141" y="131"/>
                      </a:lnTo>
                      <a:lnTo>
                        <a:pt x="139" y="132"/>
                      </a:lnTo>
                      <a:lnTo>
                        <a:pt x="137" y="132"/>
                      </a:lnTo>
                      <a:lnTo>
                        <a:pt x="133" y="132"/>
                      </a:lnTo>
                      <a:lnTo>
                        <a:pt x="130" y="131"/>
                      </a:lnTo>
                      <a:lnTo>
                        <a:pt x="130" y="132"/>
                      </a:lnTo>
                      <a:lnTo>
                        <a:pt x="128" y="137"/>
                      </a:lnTo>
                      <a:lnTo>
                        <a:pt x="126" y="142"/>
                      </a:lnTo>
                      <a:lnTo>
                        <a:pt x="124" y="144"/>
                      </a:lnTo>
                      <a:lnTo>
                        <a:pt x="121" y="147"/>
                      </a:lnTo>
                      <a:lnTo>
                        <a:pt x="119" y="148"/>
                      </a:lnTo>
                      <a:lnTo>
                        <a:pt x="115" y="148"/>
                      </a:lnTo>
                      <a:lnTo>
                        <a:pt x="113" y="148"/>
                      </a:lnTo>
                      <a:lnTo>
                        <a:pt x="113" y="148"/>
                      </a:lnTo>
                      <a:lnTo>
                        <a:pt x="107" y="148"/>
                      </a:lnTo>
                      <a:lnTo>
                        <a:pt x="107" y="148"/>
                      </a:lnTo>
                      <a:lnTo>
                        <a:pt x="107" y="152"/>
                      </a:lnTo>
                      <a:lnTo>
                        <a:pt x="105" y="157"/>
                      </a:lnTo>
                      <a:lnTo>
                        <a:pt x="102" y="160"/>
                      </a:lnTo>
                      <a:lnTo>
                        <a:pt x="100" y="161"/>
                      </a:lnTo>
                      <a:lnTo>
                        <a:pt x="97" y="162"/>
                      </a:lnTo>
                      <a:lnTo>
                        <a:pt x="95" y="162"/>
                      </a:lnTo>
                      <a:lnTo>
                        <a:pt x="93" y="163"/>
                      </a:lnTo>
                      <a:lnTo>
                        <a:pt x="89" y="162"/>
                      </a:lnTo>
                      <a:lnTo>
                        <a:pt x="87" y="161"/>
                      </a:lnTo>
                      <a:lnTo>
                        <a:pt x="87" y="161"/>
                      </a:lnTo>
                      <a:lnTo>
                        <a:pt x="87" y="161"/>
                      </a:lnTo>
                      <a:lnTo>
                        <a:pt x="87" y="161"/>
                      </a:lnTo>
                      <a:lnTo>
                        <a:pt x="87" y="161"/>
                      </a:lnTo>
                      <a:lnTo>
                        <a:pt x="70" y="154"/>
                      </a:lnTo>
                      <a:lnTo>
                        <a:pt x="70" y="154"/>
                      </a:lnTo>
                      <a:lnTo>
                        <a:pt x="71" y="151"/>
                      </a:lnTo>
                      <a:lnTo>
                        <a:pt x="72" y="149"/>
                      </a:lnTo>
                      <a:lnTo>
                        <a:pt x="74" y="147"/>
                      </a:lnTo>
                      <a:lnTo>
                        <a:pt x="74" y="145"/>
                      </a:lnTo>
                      <a:lnTo>
                        <a:pt x="90" y="154"/>
                      </a:lnTo>
                      <a:lnTo>
                        <a:pt x="90" y="154"/>
                      </a:lnTo>
                      <a:lnTo>
                        <a:pt x="93" y="154"/>
                      </a:lnTo>
                      <a:lnTo>
                        <a:pt x="94" y="154"/>
                      </a:lnTo>
                      <a:lnTo>
                        <a:pt x="95" y="154"/>
                      </a:lnTo>
                      <a:lnTo>
                        <a:pt x="96" y="152"/>
                      </a:lnTo>
                      <a:lnTo>
                        <a:pt x="97" y="151"/>
                      </a:lnTo>
                      <a:lnTo>
                        <a:pt x="99" y="150"/>
                      </a:lnTo>
                      <a:lnTo>
                        <a:pt x="99" y="148"/>
                      </a:lnTo>
                      <a:lnTo>
                        <a:pt x="99" y="147"/>
                      </a:lnTo>
                      <a:lnTo>
                        <a:pt x="97" y="144"/>
                      </a:lnTo>
                      <a:lnTo>
                        <a:pt x="96" y="143"/>
                      </a:lnTo>
                      <a:lnTo>
                        <a:pt x="95" y="142"/>
                      </a:lnTo>
                      <a:lnTo>
                        <a:pt x="95" y="142"/>
                      </a:lnTo>
                      <a:lnTo>
                        <a:pt x="82" y="135"/>
                      </a:lnTo>
                      <a:lnTo>
                        <a:pt x="80" y="132"/>
                      </a:lnTo>
                      <a:lnTo>
                        <a:pt x="80" y="131"/>
                      </a:lnTo>
                      <a:lnTo>
                        <a:pt x="80" y="129"/>
                      </a:lnTo>
                      <a:lnTo>
                        <a:pt x="81" y="126"/>
                      </a:lnTo>
                      <a:lnTo>
                        <a:pt x="83" y="126"/>
                      </a:lnTo>
                      <a:lnTo>
                        <a:pt x="85" y="126"/>
                      </a:lnTo>
                      <a:lnTo>
                        <a:pt x="96" y="132"/>
                      </a:lnTo>
                      <a:lnTo>
                        <a:pt x="97" y="132"/>
                      </a:lnTo>
                      <a:lnTo>
                        <a:pt x="100" y="133"/>
                      </a:lnTo>
                      <a:lnTo>
                        <a:pt x="109" y="138"/>
                      </a:lnTo>
                      <a:lnTo>
                        <a:pt x="112" y="139"/>
                      </a:lnTo>
                      <a:lnTo>
                        <a:pt x="113" y="139"/>
                      </a:lnTo>
                      <a:lnTo>
                        <a:pt x="113" y="139"/>
                      </a:lnTo>
                      <a:lnTo>
                        <a:pt x="114" y="139"/>
                      </a:lnTo>
                      <a:lnTo>
                        <a:pt x="116" y="139"/>
                      </a:lnTo>
                      <a:lnTo>
                        <a:pt x="118" y="138"/>
                      </a:lnTo>
                      <a:lnTo>
                        <a:pt x="119" y="137"/>
                      </a:lnTo>
                      <a:lnTo>
                        <a:pt x="120" y="135"/>
                      </a:lnTo>
                      <a:lnTo>
                        <a:pt x="121" y="132"/>
                      </a:lnTo>
                      <a:lnTo>
                        <a:pt x="120" y="130"/>
                      </a:lnTo>
                      <a:lnTo>
                        <a:pt x="120" y="127"/>
                      </a:lnTo>
                      <a:lnTo>
                        <a:pt x="118" y="125"/>
                      </a:lnTo>
                      <a:lnTo>
                        <a:pt x="116" y="124"/>
                      </a:lnTo>
                      <a:lnTo>
                        <a:pt x="115" y="123"/>
                      </a:lnTo>
                      <a:lnTo>
                        <a:pt x="115" y="123"/>
                      </a:lnTo>
                      <a:lnTo>
                        <a:pt x="114" y="123"/>
                      </a:lnTo>
                      <a:lnTo>
                        <a:pt x="107" y="118"/>
                      </a:lnTo>
                      <a:lnTo>
                        <a:pt x="100" y="114"/>
                      </a:lnTo>
                      <a:lnTo>
                        <a:pt x="95" y="112"/>
                      </a:lnTo>
                      <a:lnTo>
                        <a:pt x="93" y="111"/>
                      </a:lnTo>
                      <a:lnTo>
                        <a:pt x="93" y="111"/>
                      </a:lnTo>
                      <a:lnTo>
                        <a:pt x="90" y="108"/>
                      </a:lnTo>
                      <a:lnTo>
                        <a:pt x="90" y="106"/>
                      </a:lnTo>
                      <a:lnTo>
                        <a:pt x="90" y="105"/>
                      </a:lnTo>
                      <a:lnTo>
                        <a:pt x="93" y="102"/>
                      </a:lnTo>
                      <a:lnTo>
                        <a:pt x="94" y="102"/>
                      </a:lnTo>
                      <a:lnTo>
                        <a:pt x="96" y="102"/>
                      </a:lnTo>
                      <a:lnTo>
                        <a:pt x="97" y="102"/>
                      </a:lnTo>
                      <a:lnTo>
                        <a:pt x="97" y="104"/>
                      </a:lnTo>
                      <a:lnTo>
                        <a:pt x="101" y="105"/>
                      </a:lnTo>
                      <a:lnTo>
                        <a:pt x="105" y="107"/>
                      </a:lnTo>
                      <a:lnTo>
                        <a:pt x="109" y="110"/>
                      </a:lnTo>
                      <a:lnTo>
                        <a:pt x="114" y="112"/>
                      </a:lnTo>
                      <a:lnTo>
                        <a:pt x="119" y="114"/>
                      </a:lnTo>
                      <a:lnTo>
                        <a:pt x="124" y="117"/>
                      </a:lnTo>
                      <a:lnTo>
                        <a:pt x="127" y="119"/>
                      </a:lnTo>
                      <a:lnTo>
                        <a:pt x="131" y="120"/>
                      </a:lnTo>
                      <a:lnTo>
                        <a:pt x="132" y="122"/>
                      </a:lnTo>
                      <a:lnTo>
                        <a:pt x="133" y="123"/>
                      </a:lnTo>
                      <a:lnTo>
                        <a:pt x="137" y="123"/>
                      </a:lnTo>
                      <a:lnTo>
                        <a:pt x="137" y="123"/>
                      </a:lnTo>
                      <a:lnTo>
                        <a:pt x="139" y="123"/>
                      </a:lnTo>
                      <a:lnTo>
                        <a:pt x="140" y="122"/>
                      </a:lnTo>
                      <a:lnTo>
                        <a:pt x="141" y="120"/>
                      </a:lnTo>
                      <a:lnTo>
                        <a:pt x="143" y="118"/>
                      </a:lnTo>
                      <a:lnTo>
                        <a:pt x="144" y="116"/>
                      </a:lnTo>
                      <a:lnTo>
                        <a:pt x="143" y="113"/>
                      </a:lnTo>
                      <a:lnTo>
                        <a:pt x="141" y="111"/>
                      </a:lnTo>
                      <a:lnTo>
                        <a:pt x="140" y="110"/>
                      </a:lnTo>
                      <a:lnTo>
                        <a:pt x="139" y="108"/>
                      </a:lnTo>
                      <a:lnTo>
                        <a:pt x="102" y="88"/>
                      </a:lnTo>
                      <a:lnTo>
                        <a:pt x="101" y="87"/>
                      </a:lnTo>
                      <a:lnTo>
                        <a:pt x="100" y="85"/>
                      </a:lnTo>
                      <a:lnTo>
                        <a:pt x="101" y="82"/>
                      </a:lnTo>
                      <a:lnTo>
                        <a:pt x="102" y="81"/>
                      </a:lnTo>
                      <a:lnTo>
                        <a:pt x="105" y="80"/>
                      </a:lnTo>
                      <a:lnTo>
                        <a:pt x="107" y="81"/>
                      </a:lnTo>
                      <a:lnTo>
                        <a:pt x="137" y="98"/>
                      </a:lnTo>
                      <a:lnTo>
                        <a:pt x="138" y="98"/>
                      </a:lnTo>
                      <a:lnTo>
                        <a:pt x="143" y="100"/>
                      </a:lnTo>
                      <a:lnTo>
                        <a:pt x="143" y="100"/>
                      </a:lnTo>
                      <a:lnTo>
                        <a:pt x="152" y="105"/>
                      </a:lnTo>
                      <a:lnTo>
                        <a:pt x="155" y="106"/>
                      </a:lnTo>
                      <a:lnTo>
                        <a:pt x="156" y="106"/>
                      </a:lnTo>
                      <a:lnTo>
                        <a:pt x="157" y="105"/>
                      </a:lnTo>
                      <a:lnTo>
                        <a:pt x="159" y="105"/>
                      </a:lnTo>
                      <a:lnTo>
                        <a:pt x="161" y="104"/>
                      </a:lnTo>
                      <a:lnTo>
                        <a:pt x="161" y="102"/>
                      </a:lnTo>
                      <a:lnTo>
                        <a:pt x="162" y="100"/>
                      </a:lnTo>
                      <a:lnTo>
                        <a:pt x="162" y="99"/>
                      </a:lnTo>
                      <a:lnTo>
                        <a:pt x="161" y="97"/>
                      </a:lnTo>
                      <a:lnTo>
                        <a:pt x="161" y="95"/>
                      </a:lnTo>
                      <a:lnTo>
                        <a:pt x="159" y="94"/>
                      </a:lnTo>
                      <a:lnTo>
                        <a:pt x="158" y="92"/>
                      </a:lnTo>
                      <a:lnTo>
                        <a:pt x="130" y="71"/>
                      </a:lnTo>
                      <a:lnTo>
                        <a:pt x="96" y="50"/>
                      </a:lnTo>
                      <a:lnTo>
                        <a:pt x="70" y="32"/>
                      </a:lnTo>
                      <a:lnTo>
                        <a:pt x="44" y="29"/>
                      </a:lnTo>
                      <a:lnTo>
                        <a:pt x="43" y="29"/>
                      </a:lnTo>
                      <a:lnTo>
                        <a:pt x="41" y="30"/>
                      </a:lnTo>
                      <a:lnTo>
                        <a:pt x="41" y="30"/>
                      </a:lnTo>
                      <a:lnTo>
                        <a:pt x="40" y="31"/>
                      </a:lnTo>
                      <a:lnTo>
                        <a:pt x="39" y="32"/>
                      </a:lnTo>
                      <a:lnTo>
                        <a:pt x="37" y="36"/>
                      </a:lnTo>
                      <a:lnTo>
                        <a:pt x="33" y="38"/>
                      </a:lnTo>
                      <a:lnTo>
                        <a:pt x="22" y="44"/>
                      </a:lnTo>
                      <a:lnTo>
                        <a:pt x="14" y="45"/>
                      </a:lnTo>
                      <a:lnTo>
                        <a:pt x="7" y="43"/>
                      </a:lnTo>
                      <a:lnTo>
                        <a:pt x="2" y="39"/>
                      </a:lnTo>
                      <a:lnTo>
                        <a:pt x="0" y="36"/>
                      </a:lnTo>
                      <a:lnTo>
                        <a:pt x="0" y="33"/>
                      </a:lnTo>
                      <a:lnTo>
                        <a:pt x="0" y="33"/>
                      </a:lnTo>
                      <a:lnTo>
                        <a:pt x="6" y="29"/>
                      </a:lnTo>
                      <a:lnTo>
                        <a:pt x="10" y="23"/>
                      </a:lnTo>
                      <a:lnTo>
                        <a:pt x="15" y="17"/>
                      </a:lnTo>
                      <a:lnTo>
                        <a:pt x="19" y="13"/>
                      </a:lnTo>
                      <a:lnTo>
                        <a:pt x="22" y="10"/>
                      </a:lnTo>
                      <a:lnTo>
                        <a:pt x="24" y="8"/>
                      </a:lnTo>
                      <a:lnTo>
                        <a:pt x="25" y="7"/>
                      </a:lnTo>
                      <a:lnTo>
                        <a:pt x="26" y="7"/>
                      </a:lnTo>
                      <a:lnTo>
                        <a:pt x="28" y="7"/>
                      </a:lnTo>
                      <a:lnTo>
                        <a:pt x="31" y="6"/>
                      </a:lnTo>
                      <a:lnTo>
                        <a:pt x="37" y="6"/>
                      </a:lnTo>
                      <a:lnTo>
                        <a:pt x="47" y="4"/>
                      </a:lnTo>
                      <a:lnTo>
                        <a:pt x="58" y="2"/>
                      </a:lnTo>
                      <a:lnTo>
                        <a:pt x="66" y="1"/>
                      </a:lnTo>
                      <a:lnTo>
                        <a:pt x="71" y="1"/>
                      </a:lnTo>
                      <a:lnTo>
                        <a:pt x="72" y="0"/>
                      </a:lnTo>
                      <a:lnTo>
                        <a:pt x="75" y="0"/>
                      </a:lnTo>
                      <a:lnTo>
                        <a:pt x="77" y="0"/>
                      </a:lnTo>
                      <a:lnTo>
                        <a:pt x="80" y="0"/>
                      </a:lnTo>
                      <a:lnTo>
                        <a:pt x="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27" name="Freeform 72"/>
                <p:cNvSpPr>
                  <a:spLocks/>
                </p:cNvSpPr>
                <p:nvPr/>
              </p:nvSpPr>
              <p:spPr bwMode="auto">
                <a:xfrm>
                  <a:off x="304379" y="3903226"/>
                  <a:ext cx="81689" cy="151942"/>
                </a:xfrm>
                <a:custGeom>
                  <a:avLst/>
                  <a:gdLst>
                    <a:gd name="T0" fmla="*/ 30 w 50"/>
                    <a:gd name="T1" fmla="*/ 0 h 93"/>
                    <a:gd name="T2" fmla="*/ 31 w 50"/>
                    <a:gd name="T3" fmla="*/ 2 h 93"/>
                    <a:gd name="T4" fmla="*/ 33 w 50"/>
                    <a:gd name="T5" fmla="*/ 2 h 93"/>
                    <a:gd name="T6" fmla="*/ 43 w 50"/>
                    <a:gd name="T7" fmla="*/ 4 h 93"/>
                    <a:gd name="T8" fmla="*/ 50 w 50"/>
                    <a:gd name="T9" fmla="*/ 5 h 93"/>
                    <a:gd name="T10" fmla="*/ 47 w 50"/>
                    <a:gd name="T11" fmla="*/ 11 h 93"/>
                    <a:gd name="T12" fmla="*/ 39 w 50"/>
                    <a:gd name="T13" fmla="*/ 12 h 93"/>
                    <a:gd name="T14" fmla="*/ 30 w 50"/>
                    <a:gd name="T15" fmla="*/ 10 h 93"/>
                    <a:gd name="T16" fmla="*/ 26 w 50"/>
                    <a:gd name="T17" fmla="*/ 16 h 93"/>
                    <a:gd name="T18" fmla="*/ 20 w 50"/>
                    <a:gd name="T19" fmla="*/ 24 h 93"/>
                    <a:gd name="T20" fmla="*/ 11 w 50"/>
                    <a:gd name="T21" fmla="*/ 48 h 93"/>
                    <a:gd name="T22" fmla="*/ 12 w 50"/>
                    <a:gd name="T23" fmla="*/ 65 h 93"/>
                    <a:gd name="T24" fmla="*/ 22 w 50"/>
                    <a:gd name="T25" fmla="*/ 69 h 93"/>
                    <a:gd name="T26" fmla="*/ 23 w 50"/>
                    <a:gd name="T27" fmla="*/ 71 h 93"/>
                    <a:gd name="T28" fmla="*/ 26 w 50"/>
                    <a:gd name="T29" fmla="*/ 73 h 93"/>
                    <a:gd name="T30" fmla="*/ 33 w 50"/>
                    <a:gd name="T31" fmla="*/ 80 h 93"/>
                    <a:gd name="T32" fmla="*/ 37 w 50"/>
                    <a:gd name="T33" fmla="*/ 89 h 93"/>
                    <a:gd name="T34" fmla="*/ 35 w 50"/>
                    <a:gd name="T35" fmla="*/ 93 h 93"/>
                    <a:gd name="T36" fmla="*/ 32 w 50"/>
                    <a:gd name="T37" fmla="*/ 91 h 93"/>
                    <a:gd name="T38" fmla="*/ 27 w 50"/>
                    <a:gd name="T39" fmla="*/ 86 h 93"/>
                    <a:gd name="T40" fmla="*/ 24 w 50"/>
                    <a:gd name="T41" fmla="*/ 84 h 93"/>
                    <a:gd name="T42" fmla="*/ 20 w 50"/>
                    <a:gd name="T43" fmla="*/ 80 h 93"/>
                    <a:gd name="T44" fmla="*/ 18 w 50"/>
                    <a:gd name="T45" fmla="*/ 78 h 93"/>
                    <a:gd name="T46" fmla="*/ 7 w 50"/>
                    <a:gd name="T47" fmla="*/ 73 h 93"/>
                    <a:gd name="T48" fmla="*/ 2 w 50"/>
                    <a:gd name="T49" fmla="*/ 71 h 93"/>
                    <a:gd name="T50" fmla="*/ 0 w 50"/>
                    <a:gd name="T51" fmla="*/ 69 h 93"/>
                    <a:gd name="T52" fmla="*/ 0 w 50"/>
                    <a:gd name="T53" fmla="*/ 66 h 93"/>
                    <a:gd name="T54" fmla="*/ 6 w 50"/>
                    <a:gd name="T55" fmla="*/ 31 h 93"/>
                    <a:gd name="T56" fmla="*/ 16 w 50"/>
                    <a:gd name="T57" fmla="*/ 13 h 93"/>
                    <a:gd name="T58" fmla="*/ 22 w 50"/>
                    <a:gd name="T59" fmla="*/ 6 h 93"/>
                    <a:gd name="T60" fmla="*/ 25 w 50"/>
                    <a:gd name="T61" fmla="*/ 3 h 93"/>
                    <a:gd name="T62" fmla="*/ 27 w 50"/>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93">
                      <a:moveTo>
                        <a:pt x="27" y="0"/>
                      </a:moveTo>
                      <a:lnTo>
                        <a:pt x="30" y="0"/>
                      </a:lnTo>
                      <a:lnTo>
                        <a:pt x="30" y="0"/>
                      </a:lnTo>
                      <a:lnTo>
                        <a:pt x="31" y="2"/>
                      </a:lnTo>
                      <a:lnTo>
                        <a:pt x="32" y="2"/>
                      </a:lnTo>
                      <a:lnTo>
                        <a:pt x="33" y="2"/>
                      </a:lnTo>
                      <a:lnTo>
                        <a:pt x="37" y="3"/>
                      </a:lnTo>
                      <a:lnTo>
                        <a:pt x="43" y="4"/>
                      </a:lnTo>
                      <a:lnTo>
                        <a:pt x="49" y="5"/>
                      </a:lnTo>
                      <a:lnTo>
                        <a:pt x="50" y="5"/>
                      </a:lnTo>
                      <a:lnTo>
                        <a:pt x="49" y="8"/>
                      </a:lnTo>
                      <a:lnTo>
                        <a:pt x="47" y="11"/>
                      </a:lnTo>
                      <a:lnTo>
                        <a:pt x="44" y="13"/>
                      </a:lnTo>
                      <a:lnTo>
                        <a:pt x="39" y="12"/>
                      </a:lnTo>
                      <a:lnTo>
                        <a:pt x="35" y="11"/>
                      </a:lnTo>
                      <a:lnTo>
                        <a:pt x="30" y="10"/>
                      </a:lnTo>
                      <a:lnTo>
                        <a:pt x="29" y="12"/>
                      </a:lnTo>
                      <a:lnTo>
                        <a:pt x="26" y="16"/>
                      </a:lnTo>
                      <a:lnTo>
                        <a:pt x="23" y="19"/>
                      </a:lnTo>
                      <a:lnTo>
                        <a:pt x="20" y="24"/>
                      </a:lnTo>
                      <a:lnTo>
                        <a:pt x="14" y="35"/>
                      </a:lnTo>
                      <a:lnTo>
                        <a:pt x="11" y="48"/>
                      </a:lnTo>
                      <a:lnTo>
                        <a:pt x="8" y="63"/>
                      </a:lnTo>
                      <a:lnTo>
                        <a:pt x="12" y="65"/>
                      </a:lnTo>
                      <a:lnTo>
                        <a:pt x="17" y="67"/>
                      </a:lnTo>
                      <a:lnTo>
                        <a:pt x="22" y="69"/>
                      </a:lnTo>
                      <a:lnTo>
                        <a:pt x="23" y="71"/>
                      </a:lnTo>
                      <a:lnTo>
                        <a:pt x="23" y="71"/>
                      </a:lnTo>
                      <a:lnTo>
                        <a:pt x="24" y="72"/>
                      </a:lnTo>
                      <a:lnTo>
                        <a:pt x="26" y="73"/>
                      </a:lnTo>
                      <a:lnTo>
                        <a:pt x="29" y="75"/>
                      </a:lnTo>
                      <a:lnTo>
                        <a:pt x="33" y="80"/>
                      </a:lnTo>
                      <a:lnTo>
                        <a:pt x="38" y="85"/>
                      </a:lnTo>
                      <a:lnTo>
                        <a:pt x="37" y="89"/>
                      </a:lnTo>
                      <a:lnTo>
                        <a:pt x="36" y="93"/>
                      </a:lnTo>
                      <a:lnTo>
                        <a:pt x="35" y="93"/>
                      </a:lnTo>
                      <a:lnTo>
                        <a:pt x="33" y="92"/>
                      </a:lnTo>
                      <a:lnTo>
                        <a:pt x="32" y="91"/>
                      </a:lnTo>
                      <a:lnTo>
                        <a:pt x="30" y="89"/>
                      </a:lnTo>
                      <a:lnTo>
                        <a:pt x="27" y="86"/>
                      </a:lnTo>
                      <a:lnTo>
                        <a:pt x="26" y="85"/>
                      </a:lnTo>
                      <a:lnTo>
                        <a:pt x="24" y="84"/>
                      </a:lnTo>
                      <a:lnTo>
                        <a:pt x="22" y="81"/>
                      </a:lnTo>
                      <a:lnTo>
                        <a:pt x="20" y="80"/>
                      </a:lnTo>
                      <a:lnTo>
                        <a:pt x="18" y="79"/>
                      </a:lnTo>
                      <a:lnTo>
                        <a:pt x="18" y="78"/>
                      </a:lnTo>
                      <a:lnTo>
                        <a:pt x="12" y="75"/>
                      </a:lnTo>
                      <a:lnTo>
                        <a:pt x="7" y="73"/>
                      </a:lnTo>
                      <a:lnTo>
                        <a:pt x="5" y="72"/>
                      </a:lnTo>
                      <a:lnTo>
                        <a:pt x="2" y="71"/>
                      </a:lnTo>
                      <a:lnTo>
                        <a:pt x="2" y="71"/>
                      </a:lnTo>
                      <a:lnTo>
                        <a:pt x="0" y="69"/>
                      </a:lnTo>
                      <a:lnTo>
                        <a:pt x="0" y="66"/>
                      </a:lnTo>
                      <a:lnTo>
                        <a:pt x="0" y="66"/>
                      </a:lnTo>
                      <a:lnTo>
                        <a:pt x="1" y="47"/>
                      </a:lnTo>
                      <a:lnTo>
                        <a:pt x="6" y="31"/>
                      </a:lnTo>
                      <a:lnTo>
                        <a:pt x="13" y="18"/>
                      </a:lnTo>
                      <a:lnTo>
                        <a:pt x="16" y="13"/>
                      </a:lnTo>
                      <a:lnTo>
                        <a:pt x="19" y="10"/>
                      </a:lnTo>
                      <a:lnTo>
                        <a:pt x="22" y="6"/>
                      </a:lnTo>
                      <a:lnTo>
                        <a:pt x="24" y="4"/>
                      </a:lnTo>
                      <a:lnTo>
                        <a:pt x="25" y="3"/>
                      </a:lnTo>
                      <a:lnTo>
                        <a:pt x="26" y="2"/>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nvGrpSpPr>
              <p:cNvPr id="114" name="Group 113"/>
              <p:cNvGrpSpPr/>
              <p:nvPr/>
            </p:nvGrpSpPr>
            <p:grpSpPr>
              <a:xfrm>
                <a:off x="3334095" y="4282563"/>
                <a:ext cx="434034" cy="441839"/>
                <a:chOff x="260266" y="4707049"/>
                <a:chExt cx="454193" cy="462361"/>
              </a:xfrm>
              <a:solidFill>
                <a:schemeClr val="bg2"/>
              </a:solidFill>
            </p:grpSpPr>
            <p:sp>
              <p:nvSpPr>
                <p:cNvPr id="115" name="Freeform 73"/>
                <p:cNvSpPr>
                  <a:spLocks/>
                </p:cNvSpPr>
                <p:nvPr/>
              </p:nvSpPr>
              <p:spPr bwMode="auto">
                <a:xfrm>
                  <a:off x="469391" y="4749527"/>
                  <a:ext cx="207491" cy="207491"/>
                </a:xfrm>
                <a:custGeom>
                  <a:avLst/>
                  <a:gdLst>
                    <a:gd name="T0" fmla="*/ 121 w 127"/>
                    <a:gd name="T1" fmla="*/ 0 h 127"/>
                    <a:gd name="T2" fmla="*/ 123 w 127"/>
                    <a:gd name="T3" fmla="*/ 0 h 127"/>
                    <a:gd name="T4" fmla="*/ 125 w 127"/>
                    <a:gd name="T5" fmla="*/ 2 h 127"/>
                    <a:gd name="T6" fmla="*/ 127 w 127"/>
                    <a:gd name="T7" fmla="*/ 4 h 127"/>
                    <a:gd name="T8" fmla="*/ 127 w 127"/>
                    <a:gd name="T9" fmla="*/ 6 h 127"/>
                    <a:gd name="T10" fmla="*/ 127 w 127"/>
                    <a:gd name="T11" fmla="*/ 9 h 127"/>
                    <a:gd name="T12" fmla="*/ 125 w 127"/>
                    <a:gd name="T13" fmla="*/ 10 h 127"/>
                    <a:gd name="T14" fmla="*/ 11 w 127"/>
                    <a:gd name="T15" fmla="*/ 124 h 127"/>
                    <a:gd name="T16" fmla="*/ 9 w 127"/>
                    <a:gd name="T17" fmla="*/ 126 h 127"/>
                    <a:gd name="T18" fmla="*/ 6 w 127"/>
                    <a:gd name="T19" fmla="*/ 127 h 127"/>
                    <a:gd name="T20" fmla="*/ 4 w 127"/>
                    <a:gd name="T21" fmla="*/ 126 h 127"/>
                    <a:gd name="T22" fmla="*/ 3 w 127"/>
                    <a:gd name="T23" fmla="*/ 124 h 127"/>
                    <a:gd name="T24" fmla="*/ 1 w 127"/>
                    <a:gd name="T25" fmla="*/ 122 h 127"/>
                    <a:gd name="T26" fmla="*/ 0 w 127"/>
                    <a:gd name="T27" fmla="*/ 120 h 127"/>
                    <a:gd name="T28" fmla="*/ 1 w 127"/>
                    <a:gd name="T29" fmla="*/ 117 h 127"/>
                    <a:gd name="T30" fmla="*/ 3 w 127"/>
                    <a:gd name="T31" fmla="*/ 116 h 127"/>
                    <a:gd name="T32" fmla="*/ 116 w 127"/>
                    <a:gd name="T33" fmla="*/ 2 h 127"/>
                    <a:gd name="T34" fmla="*/ 118 w 127"/>
                    <a:gd name="T35" fmla="*/ 0 h 127"/>
                    <a:gd name="T36" fmla="*/ 121 w 12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27">
                      <a:moveTo>
                        <a:pt x="121" y="0"/>
                      </a:moveTo>
                      <a:lnTo>
                        <a:pt x="123" y="0"/>
                      </a:lnTo>
                      <a:lnTo>
                        <a:pt x="125" y="2"/>
                      </a:lnTo>
                      <a:lnTo>
                        <a:pt x="127" y="4"/>
                      </a:lnTo>
                      <a:lnTo>
                        <a:pt x="127" y="6"/>
                      </a:lnTo>
                      <a:lnTo>
                        <a:pt x="127" y="9"/>
                      </a:lnTo>
                      <a:lnTo>
                        <a:pt x="125" y="10"/>
                      </a:lnTo>
                      <a:lnTo>
                        <a:pt x="11" y="124"/>
                      </a:lnTo>
                      <a:lnTo>
                        <a:pt x="9" y="126"/>
                      </a:lnTo>
                      <a:lnTo>
                        <a:pt x="6" y="127"/>
                      </a:lnTo>
                      <a:lnTo>
                        <a:pt x="4" y="126"/>
                      </a:lnTo>
                      <a:lnTo>
                        <a:pt x="3" y="124"/>
                      </a:lnTo>
                      <a:lnTo>
                        <a:pt x="1" y="122"/>
                      </a:lnTo>
                      <a:lnTo>
                        <a:pt x="0" y="120"/>
                      </a:lnTo>
                      <a:lnTo>
                        <a:pt x="1" y="117"/>
                      </a:lnTo>
                      <a:lnTo>
                        <a:pt x="3" y="116"/>
                      </a:lnTo>
                      <a:lnTo>
                        <a:pt x="116" y="2"/>
                      </a:lnTo>
                      <a:lnTo>
                        <a:pt x="118" y="0"/>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6" name="Freeform 74"/>
                <p:cNvSpPr>
                  <a:spLocks/>
                </p:cNvSpPr>
                <p:nvPr/>
              </p:nvSpPr>
              <p:spPr bwMode="auto">
                <a:xfrm>
                  <a:off x="381166" y="4875329"/>
                  <a:ext cx="168280" cy="173181"/>
                </a:xfrm>
                <a:custGeom>
                  <a:avLst/>
                  <a:gdLst>
                    <a:gd name="T0" fmla="*/ 40 w 103"/>
                    <a:gd name="T1" fmla="*/ 0 h 106"/>
                    <a:gd name="T2" fmla="*/ 60 w 103"/>
                    <a:gd name="T3" fmla="*/ 2 h 106"/>
                    <a:gd name="T4" fmla="*/ 70 w 103"/>
                    <a:gd name="T5" fmla="*/ 6 h 106"/>
                    <a:gd name="T6" fmla="*/ 78 w 103"/>
                    <a:gd name="T7" fmla="*/ 10 h 106"/>
                    <a:gd name="T8" fmla="*/ 51 w 103"/>
                    <a:gd name="T9" fmla="*/ 38 h 106"/>
                    <a:gd name="T10" fmla="*/ 50 w 103"/>
                    <a:gd name="T11" fmla="*/ 40 h 106"/>
                    <a:gd name="T12" fmla="*/ 48 w 103"/>
                    <a:gd name="T13" fmla="*/ 44 h 106"/>
                    <a:gd name="T14" fmla="*/ 48 w 103"/>
                    <a:gd name="T15" fmla="*/ 46 h 106"/>
                    <a:gd name="T16" fmla="*/ 50 w 103"/>
                    <a:gd name="T17" fmla="*/ 50 h 106"/>
                    <a:gd name="T18" fmla="*/ 51 w 103"/>
                    <a:gd name="T19" fmla="*/ 52 h 106"/>
                    <a:gd name="T20" fmla="*/ 54 w 103"/>
                    <a:gd name="T21" fmla="*/ 54 h 106"/>
                    <a:gd name="T22" fmla="*/ 59 w 103"/>
                    <a:gd name="T23" fmla="*/ 56 h 106"/>
                    <a:gd name="T24" fmla="*/ 63 w 103"/>
                    <a:gd name="T25" fmla="*/ 54 h 106"/>
                    <a:gd name="T26" fmla="*/ 66 w 103"/>
                    <a:gd name="T27" fmla="*/ 52 h 106"/>
                    <a:gd name="T28" fmla="*/ 94 w 103"/>
                    <a:gd name="T29" fmla="*/ 26 h 106"/>
                    <a:gd name="T30" fmla="*/ 96 w 103"/>
                    <a:gd name="T31" fmla="*/ 32 h 106"/>
                    <a:gd name="T32" fmla="*/ 100 w 103"/>
                    <a:gd name="T33" fmla="*/ 38 h 106"/>
                    <a:gd name="T34" fmla="*/ 102 w 103"/>
                    <a:gd name="T35" fmla="*/ 44 h 106"/>
                    <a:gd name="T36" fmla="*/ 103 w 103"/>
                    <a:gd name="T37" fmla="*/ 54 h 106"/>
                    <a:gd name="T38" fmla="*/ 103 w 103"/>
                    <a:gd name="T39" fmla="*/ 64 h 106"/>
                    <a:gd name="T40" fmla="*/ 102 w 103"/>
                    <a:gd name="T41" fmla="*/ 71 h 106"/>
                    <a:gd name="T42" fmla="*/ 101 w 103"/>
                    <a:gd name="T43" fmla="*/ 77 h 106"/>
                    <a:gd name="T44" fmla="*/ 97 w 103"/>
                    <a:gd name="T45" fmla="*/ 83 h 106"/>
                    <a:gd name="T46" fmla="*/ 95 w 103"/>
                    <a:gd name="T47" fmla="*/ 88 h 106"/>
                    <a:gd name="T48" fmla="*/ 90 w 103"/>
                    <a:gd name="T49" fmla="*/ 93 h 106"/>
                    <a:gd name="T50" fmla="*/ 85 w 103"/>
                    <a:gd name="T51" fmla="*/ 96 h 106"/>
                    <a:gd name="T52" fmla="*/ 79 w 103"/>
                    <a:gd name="T53" fmla="*/ 100 h 106"/>
                    <a:gd name="T54" fmla="*/ 73 w 103"/>
                    <a:gd name="T55" fmla="*/ 103 h 106"/>
                    <a:gd name="T56" fmla="*/ 67 w 103"/>
                    <a:gd name="T57" fmla="*/ 104 h 106"/>
                    <a:gd name="T58" fmla="*/ 57 w 103"/>
                    <a:gd name="T59" fmla="*/ 106 h 106"/>
                    <a:gd name="T60" fmla="*/ 46 w 103"/>
                    <a:gd name="T61" fmla="*/ 104 h 106"/>
                    <a:gd name="T62" fmla="*/ 35 w 103"/>
                    <a:gd name="T63" fmla="*/ 101 h 106"/>
                    <a:gd name="T64" fmla="*/ 26 w 103"/>
                    <a:gd name="T65" fmla="*/ 95 h 106"/>
                    <a:gd name="T66" fmla="*/ 20 w 103"/>
                    <a:gd name="T67" fmla="*/ 90 h 106"/>
                    <a:gd name="T68" fmla="*/ 15 w 103"/>
                    <a:gd name="T69" fmla="*/ 85 h 106"/>
                    <a:gd name="T70" fmla="*/ 10 w 103"/>
                    <a:gd name="T71" fmla="*/ 79 h 106"/>
                    <a:gd name="T72" fmla="*/ 4 w 103"/>
                    <a:gd name="T73" fmla="*/ 70 h 106"/>
                    <a:gd name="T74" fmla="*/ 1 w 103"/>
                    <a:gd name="T75" fmla="*/ 59 h 106"/>
                    <a:gd name="T76" fmla="*/ 0 w 103"/>
                    <a:gd name="T77" fmla="*/ 47 h 106"/>
                    <a:gd name="T78" fmla="*/ 1 w 103"/>
                    <a:gd name="T79" fmla="*/ 37 h 106"/>
                    <a:gd name="T80" fmla="*/ 2 w 103"/>
                    <a:gd name="T81" fmla="*/ 31 h 106"/>
                    <a:gd name="T82" fmla="*/ 4 w 103"/>
                    <a:gd name="T83" fmla="*/ 25 h 106"/>
                    <a:gd name="T84" fmla="*/ 8 w 103"/>
                    <a:gd name="T85" fmla="*/ 19 h 106"/>
                    <a:gd name="T86" fmla="*/ 11 w 103"/>
                    <a:gd name="T87" fmla="*/ 14 h 106"/>
                    <a:gd name="T88" fmla="*/ 16 w 103"/>
                    <a:gd name="T89" fmla="*/ 9 h 106"/>
                    <a:gd name="T90" fmla="*/ 21 w 103"/>
                    <a:gd name="T91" fmla="*/ 6 h 106"/>
                    <a:gd name="T92" fmla="*/ 27 w 103"/>
                    <a:gd name="T93" fmla="*/ 3 h 106"/>
                    <a:gd name="T94" fmla="*/ 34 w 103"/>
                    <a:gd name="T95" fmla="*/ 1 h 106"/>
                    <a:gd name="T96" fmla="*/ 40 w 103"/>
                    <a:gd name="T9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06">
                      <a:moveTo>
                        <a:pt x="40" y="0"/>
                      </a:moveTo>
                      <a:lnTo>
                        <a:pt x="60" y="2"/>
                      </a:lnTo>
                      <a:lnTo>
                        <a:pt x="70" y="6"/>
                      </a:lnTo>
                      <a:lnTo>
                        <a:pt x="78" y="10"/>
                      </a:lnTo>
                      <a:lnTo>
                        <a:pt x="51" y="38"/>
                      </a:lnTo>
                      <a:lnTo>
                        <a:pt x="50" y="40"/>
                      </a:lnTo>
                      <a:lnTo>
                        <a:pt x="48" y="44"/>
                      </a:lnTo>
                      <a:lnTo>
                        <a:pt x="48" y="46"/>
                      </a:lnTo>
                      <a:lnTo>
                        <a:pt x="50" y="50"/>
                      </a:lnTo>
                      <a:lnTo>
                        <a:pt x="51" y="52"/>
                      </a:lnTo>
                      <a:lnTo>
                        <a:pt x="54" y="54"/>
                      </a:lnTo>
                      <a:lnTo>
                        <a:pt x="59" y="56"/>
                      </a:lnTo>
                      <a:lnTo>
                        <a:pt x="63" y="54"/>
                      </a:lnTo>
                      <a:lnTo>
                        <a:pt x="66" y="52"/>
                      </a:lnTo>
                      <a:lnTo>
                        <a:pt x="94" y="26"/>
                      </a:lnTo>
                      <a:lnTo>
                        <a:pt x="96" y="32"/>
                      </a:lnTo>
                      <a:lnTo>
                        <a:pt x="100" y="38"/>
                      </a:lnTo>
                      <a:lnTo>
                        <a:pt x="102" y="44"/>
                      </a:lnTo>
                      <a:lnTo>
                        <a:pt x="103" y="54"/>
                      </a:lnTo>
                      <a:lnTo>
                        <a:pt x="103" y="64"/>
                      </a:lnTo>
                      <a:lnTo>
                        <a:pt x="102" y="71"/>
                      </a:lnTo>
                      <a:lnTo>
                        <a:pt x="101" y="77"/>
                      </a:lnTo>
                      <a:lnTo>
                        <a:pt x="97" y="83"/>
                      </a:lnTo>
                      <a:lnTo>
                        <a:pt x="95" y="88"/>
                      </a:lnTo>
                      <a:lnTo>
                        <a:pt x="90" y="93"/>
                      </a:lnTo>
                      <a:lnTo>
                        <a:pt x="85" y="96"/>
                      </a:lnTo>
                      <a:lnTo>
                        <a:pt x="79" y="100"/>
                      </a:lnTo>
                      <a:lnTo>
                        <a:pt x="73" y="103"/>
                      </a:lnTo>
                      <a:lnTo>
                        <a:pt x="67" y="104"/>
                      </a:lnTo>
                      <a:lnTo>
                        <a:pt x="57" y="106"/>
                      </a:lnTo>
                      <a:lnTo>
                        <a:pt x="46" y="104"/>
                      </a:lnTo>
                      <a:lnTo>
                        <a:pt x="35" y="101"/>
                      </a:lnTo>
                      <a:lnTo>
                        <a:pt x="26" y="95"/>
                      </a:lnTo>
                      <a:lnTo>
                        <a:pt x="20" y="90"/>
                      </a:lnTo>
                      <a:lnTo>
                        <a:pt x="15" y="85"/>
                      </a:lnTo>
                      <a:lnTo>
                        <a:pt x="10" y="79"/>
                      </a:lnTo>
                      <a:lnTo>
                        <a:pt x="4" y="70"/>
                      </a:lnTo>
                      <a:lnTo>
                        <a:pt x="1" y="59"/>
                      </a:lnTo>
                      <a:lnTo>
                        <a:pt x="0" y="47"/>
                      </a:lnTo>
                      <a:lnTo>
                        <a:pt x="1" y="37"/>
                      </a:lnTo>
                      <a:lnTo>
                        <a:pt x="2" y="31"/>
                      </a:lnTo>
                      <a:lnTo>
                        <a:pt x="4" y="25"/>
                      </a:lnTo>
                      <a:lnTo>
                        <a:pt x="8" y="19"/>
                      </a:lnTo>
                      <a:lnTo>
                        <a:pt x="11" y="14"/>
                      </a:lnTo>
                      <a:lnTo>
                        <a:pt x="16" y="9"/>
                      </a:lnTo>
                      <a:lnTo>
                        <a:pt x="21" y="6"/>
                      </a:lnTo>
                      <a:lnTo>
                        <a:pt x="27" y="3"/>
                      </a:lnTo>
                      <a:lnTo>
                        <a:pt x="34" y="1"/>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7" name="Freeform 75"/>
                <p:cNvSpPr>
                  <a:spLocks/>
                </p:cNvSpPr>
                <p:nvPr/>
              </p:nvSpPr>
              <p:spPr bwMode="auto">
                <a:xfrm>
                  <a:off x="260266" y="4774034"/>
                  <a:ext cx="388841" cy="395376"/>
                </a:xfrm>
                <a:custGeom>
                  <a:avLst/>
                  <a:gdLst>
                    <a:gd name="T0" fmla="*/ 121 w 238"/>
                    <a:gd name="T1" fmla="*/ 1 h 242"/>
                    <a:gd name="T2" fmla="*/ 163 w 238"/>
                    <a:gd name="T3" fmla="*/ 14 h 242"/>
                    <a:gd name="T4" fmla="*/ 191 w 238"/>
                    <a:gd name="T5" fmla="*/ 34 h 242"/>
                    <a:gd name="T6" fmla="*/ 163 w 238"/>
                    <a:gd name="T7" fmla="*/ 56 h 242"/>
                    <a:gd name="T8" fmla="*/ 138 w 238"/>
                    <a:gd name="T9" fmla="*/ 43 h 242"/>
                    <a:gd name="T10" fmla="*/ 108 w 238"/>
                    <a:gd name="T11" fmla="*/ 39 h 242"/>
                    <a:gd name="T12" fmla="*/ 81 w 238"/>
                    <a:gd name="T13" fmla="*/ 47 h 242"/>
                    <a:gd name="T14" fmla="*/ 60 w 238"/>
                    <a:gd name="T15" fmla="*/ 66 h 242"/>
                    <a:gd name="T16" fmla="*/ 50 w 238"/>
                    <a:gd name="T17" fmla="*/ 93 h 242"/>
                    <a:gd name="T18" fmla="*/ 50 w 238"/>
                    <a:gd name="T19" fmla="*/ 125 h 242"/>
                    <a:gd name="T20" fmla="*/ 63 w 238"/>
                    <a:gd name="T21" fmla="*/ 156 h 242"/>
                    <a:gd name="T22" fmla="*/ 87 w 238"/>
                    <a:gd name="T23" fmla="*/ 178 h 242"/>
                    <a:gd name="T24" fmla="*/ 116 w 238"/>
                    <a:gd name="T25" fmla="*/ 192 h 242"/>
                    <a:gd name="T26" fmla="*/ 147 w 238"/>
                    <a:gd name="T27" fmla="*/ 192 h 242"/>
                    <a:gd name="T28" fmla="*/ 174 w 238"/>
                    <a:gd name="T29" fmla="*/ 180 h 242"/>
                    <a:gd name="T30" fmla="*/ 191 w 238"/>
                    <a:gd name="T31" fmla="*/ 158 h 242"/>
                    <a:gd name="T32" fmla="*/ 200 w 238"/>
                    <a:gd name="T33" fmla="*/ 132 h 242"/>
                    <a:gd name="T34" fmla="*/ 196 w 238"/>
                    <a:gd name="T35" fmla="*/ 103 h 242"/>
                    <a:gd name="T36" fmla="*/ 183 w 238"/>
                    <a:gd name="T37" fmla="*/ 76 h 242"/>
                    <a:gd name="T38" fmla="*/ 206 w 238"/>
                    <a:gd name="T39" fmla="*/ 49 h 242"/>
                    <a:gd name="T40" fmla="*/ 224 w 238"/>
                    <a:gd name="T41" fmla="*/ 76 h 242"/>
                    <a:gd name="T42" fmla="*/ 237 w 238"/>
                    <a:gd name="T43" fmla="*/ 120 h 242"/>
                    <a:gd name="T44" fmla="*/ 234 w 238"/>
                    <a:gd name="T45" fmla="*/ 164 h 242"/>
                    <a:gd name="T46" fmla="*/ 215 w 238"/>
                    <a:gd name="T47" fmla="*/ 202 h 242"/>
                    <a:gd name="T48" fmla="*/ 182 w 238"/>
                    <a:gd name="T49" fmla="*/ 230 h 242"/>
                    <a:gd name="T50" fmla="*/ 134 w 238"/>
                    <a:gd name="T51" fmla="*/ 242 h 242"/>
                    <a:gd name="T52" fmla="*/ 84 w 238"/>
                    <a:gd name="T53" fmla="*/ 232 h 242"/>
                    <a:gd name="T54" fmla="*/ 40 w 238"/>
                    <a:gd name="T55" fmla="*/ 202 h 242"/>
                    <a:gd name="T56" fmla="*/ 10 w 238"/>
                    <a:gd name="T57" fmla="*/ 158 h 242"/>
                    <a:gd name="T58" fmla="*/ 0 w 238"/>
                    <a:gd name="T59" fmla="*/ 105 h 242"/>
                    <a:gd name="T60" fmla="*/ 10 w 238"/>
                    <a:gd name="T61" fmla="*/ 58 h 242"/>
                    <a:gd name="T62" fmla="*/ 38 w 238"/>
                    <a:gd name="T63" fmla="*/ 24 h 242"/>
                    <a:gd name="T64" fmla="*/ 76 w 238"/>
                    <a:gd name="T65" fmla="*/ 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8" h="242">
                      <a:moveTo>
                        <a:pt x="99" y="0"/>
                      </a:moveTo>
                      <a:lnTo>
                        <a:pt x="121" y="1"/>
                      </a:lnTo>
                      <a:lnTo>
                        <a:pt x="143" y="6"/>
                      </a:lnTo>
                      <a:lnTo>
                        <a:pt x="163" y="14"/>
                      </a:lnTo>
                      <a:lnTo>
                        <a:pt x="181" y="26"/>
                      </a:lnTo>
                      <a:lnTo>
                        <a:pt x="191" y="34"/>
                      </a:lnTo>
                      <a:lnTo>
                        <a:pt x="166" y="58"/>
                      </a:lnTo>
                      <a:lnTo>
                        <a:pt x="163" y="56"/>
                      </a:lnTo>
                      <a:lnTo>
                        <a:pt x="151" y="47"/>
                      </a:lnTo>
                      <a:lnTo>
                        <a:pt x="138" y="43"/>
                      </a:lnTo>
                      <a:lnTo>
                        <a:pt x="124" y="39"/>
                      </a:lnTo>
                      <a:lnTo>
                        <a:pt x="108" y="39"/>
                      </a:lnTo>
                      <a:lnTo>
                        <a:pt x="94" y="43"/>
                      </a:lnTo>
                      <a:lnTo>
                        <a:pt x="81" y="47"/>
                      </a:lnTo>
                      <a:lnTo>
                        <a:pt x="70" y="56"/>
                      </a:lnTo>
                      <a:lnTo>
                        <a:pt x="60" y="66"/>
                      </a:lnTo>
                      <a:lnTo>
                        <a:pt x="53" y="78"/>
                      </a:lnTo>
                      <a:lnTo>
                        <a:pt x="50" y="93"/>
                      </a:lnTo>
                      <a:lnTo>
                        <a:pt x="47" y="108"/>
                      </a:lnTo>
                      <a:lnTo>
                        <a:pt x="50" y="125"/>
                      </a:lnTo>
                      <a:lnTo>
                        <a:pt x="54" y="140"/>
                      </a:lnTo>
                      <a:lnTo>
                        <a:pt x="63" y="156"/>
                      </a:lnTo>
                      <a:lnTo>
                        <a:pt x="74" y="168"/>
                      </a:lnTo>
                      <a:lnTo>
                        <a:pt x="87" y="178"/>
                      </a:lnTo>
                      <a:lnTo>
                        <a:pt x="101" y="187"/>
                      </a:lnTo>
                      <a:lnTo>
                        <a:pt x="116" y="192"/>
                      </a:lnTo>
                      <a:lnTo>
                        <a:pt x="132" y="194"/>
                      </a:lnTo>
                      <a:lnTo>
                        <a:pt x="147" y="192"/>
                      </a:lnTo>
                      <a:lnTo>
                        <a:pt x="162" y="187"/>
                      </a:lnTo>
                      <a:lnTo>
                        <a:pt x="174" y="180"/>
                      </a:lnTo>
                      <a:lnTo>
                        <a:pt x="184" y="170"/>
                      </a:lnTo>
                      <a:lnTo>
                        <a:pt x="191" y="158"/>
                      </a:lnTo>
                      <a:lnTo>
                        <a:pt x="196" y="146"/>
                      </a:lnTo>
                      <a:lnTo>
                        <a:pt x="200" y="132"/>
                      </a:lnTo>
                      <a:lnTo>
                        <a:pt x="200" y="118"/>
                      </a:lnTo>
                      <a:lnTo>
                        <a:pt x="196" y="103"/>
                      </a:lnTo>
                      <a:lnTo>
                        <a:pt x="191" y="89"/>
                      </a:lnTo>
                      <a:lnTo>
                        <a:pt x="183" y="76"/>
                      </a:lnTo>
                      <a:lnTo>
                        <a:pt x="182" y="74"/>
                      </a:lnTo>
                      <a:lnTo>
                        <a:pt x="206" y="49"/>
                      </a:lnTo>
                      <a:lnTo>
                        <a:pt x="212" y="57"/>
                      </a:lnTo>
                      <a:lnTo>
                        <a:pt x="224" y="76"/>
                      </a:lnTo>
                      <a:lnTo>
                        <a:pt x="232" y="97"/>
                      </a:lnTo>
                      <a:lnTo>
                        <a:pt x="237" y="120"/>
                      </a:lnTo>
                      <a:lnTo>
                        <a:pt x="238" y="143"/>
                      </a:lnTo>
                      <a:lnTo>
                        <a:pt x="234" y="164"/>
                      </a:lnTo>
                      <a:lnTo>
                        <a:pt x="227" y="183"/>
                      </a:lnTo>
                      <a:lnTo>
                        <a:pt x="215" y="202"/>
                      </a:lnTo>
                      <a:lnTo>
                        <a:pt x="201" y="218"/>
                      </a:lnTo>
                      <a:lnTo>
                        <a:pt x="182" y="230"/>
                      </a:lnTo>
                      <a:lnTo>
                        <a:pt x="159" y="238"/>
                      </a:lnTo>
                      <a:lnTo>
                        <a:pt x="134" y="242"/>
                      </a:lnTo>
                      <a:lnTo>
                        <a:pt x="109" y="239"/>
                      </a:lnTo>
                      <a:lnTo>
                        <a:pt x="84" y="232"/>
                      </a:lnTo>
                      <a:lnTo>
                        <a:pt x="62" y="220"/>
                      </a:lnTo>
                      <a:lnTo>
                        <a:pt x="40" y="202"/>
                      </a:lnTo>
                      <a:lnTo>
                        <a:pt x="23" y="182"/>
                      </a:lnTo>
                      <a:lnTo>
                        <a:pt x="10" y="158"/>
                      </a:lnTo>
                      <a:lnTo>
                        <a:pt x="2" y="131"/>
                      </a:lnTo>
                      <a:lnTo>
                        <a:pt x="0" y="105"/>
                      </a:lnTo>
                      <a:lnTo>
                        <a:pt x="2" y="80"/>
                      </a:lnTo>
                      <a:lnTo>
                        <a:pt x="10" y="58"/>
                      </a:lnTo>
                      <a:lnTo>
                        <a:pt x="22" y="39"/>
                      </a:lnTo>
                      <a:lnTo>
                        <a:pt x="38" y="24"/>
                      </a:lnTo>
                      <a:lnTo>
                        <a:pt x="56" y="12"/>
                      </a:lnTo>
                      <a:lnTo>
                        <a:pt x="76" y="3"/>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8" name="Freeform 76"/>
                <p:cNvSpPr>
                  <a:spLocks/>
                </p:cNvSpPr>
                <p:nvPr/>
              </p:nvSpPr>
              <p:spPr bwMode="auto">
                <a:xfrm>
                  <a:off x="595192" y="4707049"/>
                  <a:ext cx="62084" cy="88224"/>
                </a:xfrm>
                <a:custGeom>
                  <a:avLst/>
                  <a:gdLst>
                    <a:gd name="T0" fmla="*/ 33 w 38"/>
                    <a:gd name="T1" fmla="*/ 0 h 54"/>
                    <a:gd name="T2" fmla="*/ 38 w 38"/>
                    <a:gd name="T3" fmla="*/ 21 h 54"/>
                    <a:gd name="T4" fmla="*/ 4 w 38"/>
                    <a:gd name="T5" fmla="*/ 54 h 54"/>
                    <a:gd name="T6" fmla="*/ 0 w 38"/>
                    <a:gd name="T7" fmla="*/ 34 h 54"/>
                    <a:gd name="T8" fmla="*/ 33 w 38"/>
                    <a:gd name="T9" fmla="*/ 0 h 54"/>
                  </a:gdLst>
                  <a:ahLst/>
                  <a:cxnLst>
                    <a:cxn ang="0">
                      <a:pos x="T0" y="T1"/>
                    </a:cxn>
                    <a:cxn ang="0">
                      <a:pos x="T2" y="T3"/>
                    </a:cxn>
                    <a:cxn ang="0">
                      <a:pos x="T4" y="T5"/>
                    </a:cxn>
                    <a:cxn ang="0">
                      <a:pos x="T6" y="T7"/>
                    </a:cxn>
                    <a:cxn ang="0">
                      <a:pos x="T8" y="T9"/>
                    </a:cxn>
                  </a:cxnLst>
                  <a:rect l="0" t="0" r="r" b="b"/>
                  <a:pathLst>
                    <a:path w="38" h="54">
                      <a:moveTo>
                        <a:pt x="33" y="0"/>
                      </a:moveTo>
                      <a:lnTo>
                        <a:pt x="38" y="21"/>
                      </a:lnTo>
                      <a:lnTo>
                        <a:pt x="4" y="54"/>
                      </a:lnTo>
                      <a:lnTo>
                        <a:pt x="0" y="34"/>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9" name="Freeform 77"/>
                <p:cNvSpPr>
                  <a:spLocks/>
                </p:cNvSpPr>
                <p:nvPr/>
              </p:nvSpPr>
              <p:spPr bwMode="auto">
                <a:xfrm>
                  <a:off x="627868" y="4772400"/>
                  <a:ext cx="86591" cy="62084"/>
                </a:xfrm>
                <a:custGeom>
                  <a:avLst/>
                  <a:gdLst>
                    <a:gd name="T0" fmla="*/ 33 w 53"/>
                    <a:gd name="T1" fmla="*/ 0 h 38"/>
                    <a:gd name="T2" fmla="*/ 53 w 53"/>
                    <a:gd name="T3" fmla="*/ 4 h 38"/>
                    <a:gd name="T4" fmla="*/ 20 w 53"/>
                    <a:gd name="T5" fmla="*/ 38 h 38"/>
                    <a:gd name="T6" fmla="*/ 0 w 53"/>
                    <a:gd name="T7" fmla="*/ 33 h 38"/>
                    <a:gd name="T8" fmla="*/ 33 w 53"/>
                    <a:gd name="T9" fmla="*/ 0 h 38"/>
                  </a:gdLst>
                  <a:ahLst/>
                  <a:cxnLst>
                    <a:cxn ang="0">
                      <a:pos x="T0" y="T1"/>
                    </a:cxn>
                    <a:cxn ang="0">
                      <a:pos x="T2" y="T3"/>
                    </a:cxn>
                    <a:cxn ang="0">
                      <a:pos x="T4" y="T5"/>
                    </a:cxn>
                    <a:cxn ang="0">
                      <a:pos x="T6" y="T7"/>
                    </a:cxn>
                    <a:cxn ang="0">
                      <a:pos x="T8" y="T9"/>
                    </a:cxn>
                  </a:cxnLst>
                  <a:rect l="0" t="0" r="r" b="b"/>
                  <a:pathLst>
                    <a:path w="53" h="38">
                      <a:moveTo>
                        <a:pt x="33" y="0"/>
                      </a:moveTo>
                      <a:lnTo>
                        <a:pt x="53" y="4"/>
                      </a:lnTo>
                      <a:lnTo>
                        <a:pt x="20" y="38"/>
                      </a:lnTo>
                      <a:lnTo>
                        <a:pt x="0" y="3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grpSp>
        </p:grpSp>
      </p:grpSp>
      <p:grpSp>
        <p:nvGrpSpPr>
          <p:cNvPr id="148" name="Group 147"/>
          <p:cNvGrpSpPr/>
          <p:nvPr/>
        </p:nvGrpSpPr>
        <p:grpSpPr>
          <a:xfrm>
            <a:off x="2141726" y="1107856"/>
            <a:ext cx="5226847" cy="4715402"/>
            <a:chOff x="1748794" y="758194"/>
            <a:chExt cx="5902067" cy="5093396"/>
          </a:xfrm>
        </p:grpSpPr>
        <p:sp>
          <p:nvSpPr>
            <p:cNvPr id="149" name="Rectangle 148"/>
            <p:cNvSpPr/>
            <p:nvPr/>
          </p:nvSpPr>
          <p:spPr>
            <a:xfrm rot="8340000">
              <a:off x="4734495" y="4613443"/>
              <a:ext cx="2872452"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Do</a:t>
              </a:r>
              <a:endParaRPr lang="en-US" sz="2000" b="1" dirty="0">
                <a:solidFill>
                  <a:schemeClr val="bg2"/>
                </a:solidFill>
                <a:latin typeface="Bodoni MT Condensed" panose="02070606080606020203" pitchFamily="18" charset="0"/>
              </a:endParaRPr>
            </a:p>
          </p:txBody>
        </p:sp>
        <p:sp>
          <p:nvSpPr>
            <p:cNvPr id="150" name="Rectangle 149"/>
            <p:cNvSpPr/>
            <p:nvPr/>
          </p:nvSpPr>
          <p:spPr>
            <a:xfrm rot="13440000">
              <a:off x="1748794" y="4491115"/>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Check</a:t>
              </a:r>
              <a:endParaRPr lang="en-US" sz="2000" b="1" dirty="0">
                <a:solidFill>
                  <a:schemeClr val="bg2"/>
                </a:solidFill>
                <a:latin typeface="Bodoni MT Condensed" panose="02070606080606020203" pitchFamily="18" charset="0"/>
              </a:endParaRPr>
            </a:p>
          </p:txBody>
        </p:sp>
        <p:sp>
          <p:nvSpPr>
            <p:cNvPr id="151" name="Rectangle 150"/>
            <p:cNvSpPr/>
            <p:nvPr/>
          </p:nvSpPr>
          <p:spPr>
            <a:xfrm rot="18720000">
              <a:off x="1683185" y="1575347"/>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Act</a:t>
              </a:r>
              <a:endParaRPr lang="en-US" sz="2000" b="1" dirty="0">
                <a:solidFill>
                  <a:schemeClr val="bg2"/>
                </a:solidFill>
                <a:latin typeface="Bodoni MT Condensed" panose="02070606080606020203" pitchFamily="18" charset="0"/>
              </a:endParaRPr>
            </a:p>
          </p:txBody>
        </p:sp>
        <p:sp>
          <p:nvSpPr>
            <p:cNvPr id="152" name="Rectangle 151"/>
            <p:cNvSpPr/>
            <p:nvPr/>
          </p:nvSpPr>
          <p:spPr>
            <a:xfrm rot="2520000">
              <a:off x="4778408" y="1411611"/>
              <a:ext cx="2872453" cy="1238147"/>
            </a:xfrm>
            <a:prstGeom prst="rect">
              <a:avLst/>
            </a:prstGeom>
          </p:spPr>
          <p:txBody>
            <a:bodyPr wrap="none">
              <a:prstTxWarp prst="textArchUp">
                <a:avLst>
                  <a:gd name="adj" fmla="val 9664427"/>
                </a:avLst>
              </a:prstTxWarp>
              <a:spAutoFit/>
            </a:bodyPr>
            <a:lstStyle/>
            <a:p>
              <a:pPr algn="ctr"/>
              <a:r>
                <a:rPr lang="en-US" sz="2000" b="1" dirty="0" smtClean="0">
                  <a:solidFill>
                    <a:schemeClr val="bg2"/>
                  </a:solidFill>
                  <a:latin typeface="Bodoni MT Condensed" panose="02070606080606020203" pitchFamily="18" charset="0"/>
                </a:rPr>
                <a:t>Plan</a:t>
              </a:r>
              <a:endParaRPr lang="en-US" sz="2000" b="1" dirty="0">
                <a:solidFill>
                  <a:schemeClr val="bg2"/>
                </a:solidFill>
                <a:latin typeface="Bodoni MT Condensed" panose="02070606080606020203" pitchFamily="18" charset="0"/>
              </a:endParaRPr>
            </a:p>
          </p:txBody>
        </p:sp>
      </p:grpSp>
      <p:sp>
        <p:nvSpPr>
          <p:cNvPr id="153" name="TextBox 152"/>
          <p:cNvSpPr txBox="1"/>
          <p:nvPr/>
        </p:nvSpPr>
        <p:spPr>
          <a:xfrm>
            <a:off x="6781800" y="1034770"/>
            <a:ext cx="1978002" cy="1277273"/>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smtClean="0">
                <a:latin typeface="Agency FB" panose="020B0503020202020204" pitchFamily="34" charset="0"/>
              </a:rPr>
              <a:t>Propose</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Current and Future State</a:t>
            </a:r>
          </a:p>
          <a:p>
            <a:pPr marL="342900" indent="-342900">
              <a:buFont typeface="Arial" panose="020B0604020202020204" pitchFamily="34" charset="0"/>
              <a:buChar char="•"/>
            </a:pPr>
            <a:r>
              <a:rPr lang="en-US" sz="1100" b="1" dirty="0" smtClean="0">
                <a:latin typeface="Agency FB" panose="020B0503020202020204" pitchFamily="34" charset="0"/>
              </a:rPr>
              <a:t>Evaluate</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Assemble the Team</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Develop Change Plan</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Obtain Approvals</a:t>
            </a:r>
            <a:endParaRPr lang="en-US" sz="1100" b="1" dirty="0">
              <a:solidFill>
                <a:schemeClr val="bg2">
                  <a:lumMod val="50000"/>
                </a:schemeClr>
              </a:solidFill>
              <a:latin typeface="Agency FB" panose="020B0503020202020204" pitchFamily="34" charset="0"/>
            </a:endParaRPr>
          </a:p>
        </p:txBody>
      </p:sp>
      <p:grpSp>
        <p:nvGrpSpPr>
          <p:cNvPr id="154" name="Group 153"/>
          <p:cNvGrpSpPr/>
          <p:nvPr/>
        </p:nvGrpSpPr>
        <p:grpSpPr>
          <a:xfrm>
            <a:off x="2829775" y="1784193"/>
            <a:ext cx="3254987" cy="3870849"/>
            <a:chOff x="2631947" y="1494422"/>
            <a:chExt cx="3675476" cy="4181143"/>
          </a:xfrm>
        </p:grpSpPr>
        <p:sp>
          <p:nvSpPr>
            <p:cNvPr id="155" name="Rectangle 154"/>
            <p:cNvSpPr/>
            <p:nvPr/>
          </p:nvSpPr>
          <p:spPr>
            <a:xfrm rot="2700000">
              <a:off x="4835681" y="2089436"/>
              <a:ext cx="2066756" cy="876728"/>
            </a:xfrm>
            <a:prstGeom prst="rect">
              <a:avLst/>
            </a:prstGeom>
          </p:spPr>
          <p:txBody>
            <a:bodyPr wrap="none">
              <a:prstTxWarp prst="textArchUp">
                <a:avLst>
                  <a:gd name="adj" fmla="val 10772962"/>
                </a:avLst>
              </a:prstTxWarp>
              <a:spAutoFit/>
            </a:bodyPr>
            <a:lstStyle/>
            <a:p>
              <a:pPr algn="ctr"/>
              <a:r>
                <a:rPr lang="en-US" b="1" dirty="0" smtClean="0">
                  <a:solidFill>
                    <a:sysClr val="windowText" lastClr="000000"/>
                  </a:solidFill>
                  <a:latin typeface="Bodoni MT Condensed" panose="02070606080606020203" pitchFamily="18" charset="0"/>
                </a:rPr>
                <a:t>Propose and Evaluate</a:t>
              </a:r>
              <a:endParaRPr lang="en-US" b="1" dirty="0">
                <a:solidFill>
                  <a:sysClr val="windowText" lastClr="000000"/>
                </a:solidFill>
                <a:latin typeface="Bodoni MT Condensed" panose="02070606080606020203" pitchFamily="18" charset="0"/>
              </a:endParaRPr>
            </a:p>
          </p:txBody>
        </p:sp>
        <p:sp>
          <p:nvSpPr>
            <p:cNvPr id="156" name="Rectangle 155"/>
            <p:cNvSpPr/>
            <p:nvPr/>
          </p:nvSpPr>
          <p:spPr>
            <a:xfrm rot="7980000">
              <a:off x="4721963" y="4124156"/>
              <a:ext cx="2066756" cy="1036061"/>
            </a:xfrm>
            <a:prstGeom prst="rect">
              <a:avLst/>
            </a:prstGeom>
          </p:spPr>
          <p:txBody>
            <a:bodyPr wrap="none">
              <a:prstTxWarp prst="textArchUp">
                <a:avLst>
                  <a:gd name="adj" fmla="val 10234672"/>
                </a:avLst>
              </a:prstTxWarp>
              <a:spAutoFit/>
            </a:bodyPr>
            <a:lstStyle/>
            <a:p>
              <a:pPr algn="ctr"/>
              <a:r>
                <a:rPr lang="en-US" b="1" dirty="0" smtClean="0">
                  <a:solidFill>
                    <a:sysClr val="windowText" lastClr="000000"/>
                  </a:solidFill>
                  <a:latin typeface="Bodoni MT Condensed" panose="02070606080606020203" pitchFamily="18" charset="0"/>
                </a:rPr>
                <a:t>Implement</a:t>
              </a:r>
              <a:endParaRPr lang="en-US" b="1" dirty="0">
                <a:solidFill>
                  <a:sysClr val="windowText" lastClr="000000"/>
                </a:solidFill>
                <a:latin typeface="Bodoni MT Condensed" panose="02070606080606020203" pitchFamily="18" charset="0"/>
              </a:endParaRPr>
            </a:p>
          </p:txBody>
        </p:sp>
        <p:sp>
          <p:nvSpPr>
            <p:cNvPr id="157" name="Rectangle 156"/>
            <p:cNvSpPr/>
            <p:nvPr/>
          </p:nvSpPr>
          <p:spPr>
            <a:xfrm rot="13440000">
              <a:off x="2631947" y="4165441"/>
              <a:ext cx="2066756" cy="953493"/>
            </a:xfrm>
            <a:prstGeom prst="rect">
              <a:avLst/>
            </a:prstGeom>
          </p:spPr>
          <p:txBody>
            <a:bodyPr wrap="none">
              <a:prstTxWarp prst="textArchUp">
                <a:avLst>
                  <a:gd name="adj" fmla="val 9716094"/>
                </a:avLst>
              </a:prstTxWarp>
              <a:spAutoFit/>
            </a:bodyPr>
            <a:lstStyle/>
            <a:p>
              <a:pPr algn="ctr"/>
              <a:r>
                <a:rPr lang="en-US" b="1" dirty="0" smtClean="0">
                  <a:solidFill>
                    <a:sysClr val="windowText" lastClr="000000"/>
                  </a:solidFill>
                  <a:latin typeface="Bodoni MT Condensed" panose="02070606080606020203" pitchFamily="18" charset="0"/>
                </a:rPr>
                <a:t>Review - Close</a:t>
              </a:r>
              <a:endParaRPr lang="en-US" b="1" dirty="0">
                <a:solidFill>
                  <a:sysClr val="windowText" lastClr="000000"/>
                </a:solidFill>
                <a:latin typeface="Bodoni MT Condensed" panose="02070606080606020203" pitchFamily="18" charset="0"/>
              </a:endParaRPr>
            </a:p>
          </p:txBody>
        </p:sp>
        <p:sp>
          <p:nvSpPr>
            <p:cNvPr id="158" name="Rectangle 157"/>
            <p:cNvSpPr/>
            <p:nvPr/>
          </p:nvSpPr>
          <p:spPr>
            <a:xfrm rot="18780000">
              <a:off x="2832475" y="2013179"/>
              <a:ext cx="2066756" cy="1167306"/>
            </a:xfrm>
            <a:prstGeom prst="rect">
              <a:avLst/>
            </a:prstGeom>
          </p:spPr>
          <p:txBody>
            <a:bodyPr wrap="none">
              <a:prstTxWarp prst="textArchUp">
                <a:avLst>
                  <a:gd name="adj" fmla="val 9894740"/>
                </a:avLst>
              </a:prstTxWarp>
              <a:spAutoFit/>
            </a:bodyPr>
            <a:lstStyle/>
            <a:p>
              <a:pPr algn="ctr"/>
              <a:endParaRPr lang="en-US" b="1" dirty="0" smtClean="0">
                <a:solidFill>
                  <a:sysClr val="windowText" lastClr="000000"/>
                </a:solidFill>
                <a:latin typeface="Bodoni MT Condensed" panose="02070606080606020203" pitchFamily="18" charset="0"/>
              </a:endParaRPr>
            </a:p>
            <a:p>
              <a:pPr algn="ctr"/>
              <a:endParaRPr lang="en-US" b="1" dirty="0">
                <a:solidFill>
                  <a:sysClr val="windowText" lastClr="000000"/>
                </a:solidFill>
                <a:latin typeface="Bodoni MT Condensed" panose="02070606080606020203" pitchFamily="18" charset="0"/>
              </a:endParaRPr>
            </a:p>
            <a:p>
              <a:pPr algn="ctr"/>
              <a:r>
                <a:rPr lang="en-US" b="1" dirty="0" smtClean="0">
                  <a:solidFill>
                    <a:sysClr val="windowText" lastClr="000000"/>
                  </a:solidFill>
                  <a:latin typeface="Bodoni MT Condensed" panose="02070606080606020203" pitchFamily="18" charset="0"/>
                </a:rPr>
                <a:t>Review - Effectiveness Review</a:t>
              </a:r>
              <a:endParaRPr lang="en-US" b="1" dirty="0">
                <a:solidFill>
                  <a:sysClr val="windowText" lastClr="000000"/>
                </a:solidFill>
                <a:latin typeface="Bodoni MT Condensed" panose="02070606080606020203" pitchFamily="18" charset="0"/>
              </a:endParaRPr>
            </a:p>
          </p:txBody>
        </p:sp>
      </p:grpSp>
      <p:sp>
        <p:nvSpPr>
          <p:cNvPr id="159" name="TextBox 158"/>
          <p:cNvSpPr txBox="1"/>
          <p:nvPr/>
        </p:nvSpPr>
        <p:spPr>
          <a:xfrm>
            <a:off x="7080564" y="5250127"/>
            <a:ext cx="1978002" cy="769441"/>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smtClean="0">
                <a:latin typeface="Agency FB" panose="020B0503020202020204" pitchFamily="34" charset="0"/>
              </a:rPr>
              <a:t>Implement</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Execute Change Plan</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Escalate risks and delays</a:t>
            </a:r>
          </a:p>
        </p:txBody>
      </p:sp>
      <p:sp>
        <p:nvSpPr>
          <p:cNvPr id="160" name="TextBox 159"/>
          <p:cNvSpPr txBox="1"/>
          <p:nvPr/>
        </p:nvSpPr>
        <p:spPr>
          <a:xfrm>
            <a:off x="381000" y="4731929"/>
            <a:ext cx="1978002" cy="938719"/>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smtClean="0">
                <a:latin typeface="Agency FB" panose="020B0503020202020204" pitchFamily="34" charset="0"/>
              </a:rPr>
              <a:t>Close</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Ensure Change Plan executed</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Escalate unaddressed risks</a:t>
            </a:r>
          </a:p>
        </p:txBody>
      </p:sp>
      <p:sp>
        <p:nvSpPr>
          <p:cNvPr id="161" name="TextBox 160"/>
          <p:cNvSpPr txBox="1"/>
          <p:nvPr/>
        </p:nvSpPr>
        <p:spPr>
          <a:xfrm>
            <a:off x="841398" y="1304836"/>
            <a:ext cx="1978002" cy="600164"/>
          </a:xfrm>
          <a:prstGeom prst="rect">
            <a:avLst/>
          </a:prstGeom>
          <a:noFill/>
        </p:spPr>
        <p:txBody>
          <a:bodyPr wrap="square" rtlCol="0" anchor="ctr">
            <a:spAutoFit/>
          </a:bodyPr>
          <a:lstStyle/>
          <a:p>
            <a:pPr marL="342900" indent="-342900">
              <a:buFont typeface="Arial" panose="020B0604020202020204" pitchFamily="34" charset="0"/>
              <a:buChar char="•"/>
            </a:pPr>
            <a:r>
              <a:rPr lang="en-US" sz="1100" b="1" dirty="0" smtClean="0">
                <a:latin typeface="Agency FB" panose="020B0503020202020204" pitchFamily="34" charset="0"/>
              </a:rPr>
              <a:t>Effectiveness Review</a:t>
            </a:r>
          </a:p>
          <a:p>
            <a:pPr marL="800100" lvl="1" indent="-342900">
              <a:buFont typeface="Arial" panose="020B0604020202020204" pitchFamily="34" charset="0"/>
              <a:buChar char="•"/>
            </a:pPr>
            <a:r>
              <a:rPr lang="en-US" sz="1100" b="1" dirty="0" smtClean="0">
                <a:solidFill>
                  <a:schemeClr val="bg2">
                    <a:lumMod val="50000"/>
                  </a:schemeClr>
                </a:solidFill>
                <a:latin typeface="Agency FB" panose="020B0503020202020204" pitchFamily="34" charset="0"/>
              </a:rPr>
              <a:t>Evaluate Effectiveness</a:t>
            </a:r>
          </a:p>
        </p:txBody>
      </p:sp>
    </p:spTree>
    <p:extLst>
      <p:ext uri="{BB962C8B-B14F-4D97-AF65-F5344CB8AC3E}">
        <p14:creationId xmlns:p14="http://schemas.microsoft.com/office/powerpoint/2010/main" val="20097345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610"/>
            <a:ext cx="8229600" cy="592590"/>
          </a:xfrm>
        </p:spPr>
        <p:txBody>
          <a:bodyPr/>
          <a:lstStyle/>
          <a:p>
            <a:r>
              <a:rPr lang="en-US" sz="4000" dirty="0" smtClean="0"/>
              <a:t>Propose the Change</a:t>
            </a:r>
            <a:endParaRPr lang="en-US" sz="40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7945" y="1162051"/>
            <a:ext cx="35677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1452825" y="3410130"/>
            <a:ext cx="21336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Internal Questions</a:t>
            </a:r>
          </a:p>
          <a:p>
            <a:r>
              <a:rPr lang="en-US" sz="1600" dirty="0" smtClean="0"/>
              <a:t>Strategic alignment?</a:t>
            </a:r>
          </a:p>
          <a:p>
            <a:r>
              <a:rPr lang="en-US" sz="1600" dirty="0"/>
              <a:t>H</a:t>
            </a:r>
            <a:r>
              <a:rPr lang="en-US" sz="1600" dirty="0" smtClean="0"/>
              <a:t>idden cost</a:t>
            </a:r>
          </a:p>
          <a:p>
            <a:r>
              <a:rPr lang="en-US" sz="1600" dirty="0" smtClean="0"/>
              <a:t>Impact to team</a:t>
            </a:r>
            <a:endParaRPr lang="en-US" sz="1600" dirty="0"/>
          </a:p>
        </p:txBody>
      </p:sp>
      <p:sp>
        <p:nvSpPr>
          <p:cNvPr id="8" name="Rounded Rectangle 7"/>
          <p:cNvSpPr/>
          <p:nvPr/>
        </p:nvSpPr>
        <p:spPr>
          <a:xfrm>
            <a:off x="4043625" y="3360726"/>
            <a:ext cx="21336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External Questions</a:t>
            </a:r>
          </a:p>
          <a:p>
            <a:r>
              <a:rPr lang="en-US" sz="1600" dirty="0" smtClean="0"/>
              <a:t>Regulatory need?</a:t>
            </a:r>
          </a:p>
          <a:p>
            <a:r>
              <a:rPr lang="en-US" sz="1600" dirty="0" smtClean="0"/>
              <a:t>Internal control?</a:t>
            </a:r>
          </a:p>
          <a:p>
            <a:r>
              <a:rPr lang="en-US" sz="1600" dirty="0" smtClean="0"/>
              <a:t>Impact to other teams</a:t>
            </a:r>
          </a:p>
          <a:p>
            <a:r>
              <a:rPr lang="en-US" sz="1600" dirty="0" smtClean="0"/>
              <a:t>Impact customers?</a:t>
            </a:r>
            <a:endParaRPr lang="en-US" sz="1600" dirty="0"/>
          </a:p>
        </p:txBody>
      </p:sp>
      <p:sp>
        <p:nvSpPr>
          <p:cNvPr id="6" name="Down Arrow 5"/>
          <p:cNvSpPr/>
          <p:nvPr/>
        </p:nvSpPr>
        <p:spPr>
          <a:xfrm>
            <a:off x="2329962" y="4841183"/>
            <a:ext cx="228600" cy="9144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Down Arrow 9"/>
          <p:cNvSpPr/>
          <p:nvPr/>
        </p:nvSpPr>
        <p:spPr>
          <a:xfrm>
            <a:off x="5521989" y="4827785"/>
            <a:ext cx="228600" cy="9144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p:cNvSpPr txBox="1"/>
          <p:nvPr/>
        </p:nvSpPr>
        <p:spPr>
          <a:xfrm>
            <a:off x="1986225" y="5755583"/>
            <a:ext cx="1066800" cy="523220"/>
          </a:xfrm>
          <a:prstGeom prst="rect">
            <a:avLst/>
          </a:prstGeom>
          <a:noFill/>
        </p:spPr>
        <p:txBody>
          <a:bodyPr wrap="square" rtlCol="0">
            <a:spAutoFit/>
          </a:bodyPr>
          <a:lstStyle/>
          <a:p>
            <a:r>
              <a:rPr lang="en-US" sz="1400" dirty="0" smtClean="0"/>
              <a:t>Positive outcome</a:t>
            </a:r>
            <a:endParaRPr lang="en-US" sz="1400" dirty="0"/>
          </a:p>
        </p:txBody>
      </p:sp>
      <p:sp>
        <p:nvSpPr>
          <p:cNvPr id="12" name="TextBox 11"/>
          <p:cNvSpPr txBox="1"/>
          <p:nvPr/>
        </p:nvSpPr>
        <p:spPr>
          <a:xfrm>
            <a:off x="5138895" y="5760607"/>
            <a:ext cx="1066800" cy="523220"/>
          </a:xfrm>
          <a:prstGeom prst="rect">
            <a:avLst/>
          </a:prstGeom>
          <a:noFill/>
        </p:spPr>
        <p:txBody>
          <a:bodyPr wrap="square" rtlCol="0">
            <a:spAutoFit/>
          </a:bodyPr>
          <a:lstStyle/>
          <a:p>
            <a:r>
              <a:rPr lang="en-US" sz="1400" dirty="0" smtClean="0"/>
              <a:t>Positive Impact</a:t>
            </a:r>
            <a:endParaRPr lang="en-US" sz="1400" dirty="0"/>
          </a:p>
        </p:txBody>
      </p:sp>
      <p:sp>
        <p:nvSpPr>
          <p:cNvPr id="13" name="Down Arrow 12"/>
          <p:cNvSpPr/>
          <p:nvPr/>
        </p:nvSpPr>
        <p:spPr>
          <a:xfrm>
            <a:off x="4272225" y="4857931"/>
            <a:ext cx="228600" cy="9144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xtBox 13"/>
          <p:cNvSpPr txBox="1"/>
          <p:nvPr/>
        </p:nvSpPr>
        <p:spPr>
          <a:xfrm>
            <a:off x="3853125" y="5772331"/>
            <a:ext cx="1257300" cy="738664"/>
          </a:xfrm>
          <a:prstGeom prst="rect">
            <a:avLst/>
          </a:prstGeom>
          <a:noFill/>
        </p:spPr>
        <p:txBody>
          <a:bodyPr wrap="square" rtlCol="0">
            <a:spAutoFit/>
          </a:bodyPr>
          <a:lstStyle/>
          <a:p>
            <a:r>
              <a:rPr lang="en-US" sz="1400" dirty="0" smtClean="0"/>
              <a:t>Negative Impact, revise or stop</a:t>
            </a:r>
            <a:endParaRPr lang="en-US" sz="1400" dirty="0"/>
          </a:p>
        </p:txBody>
      </p:sp>
      <p:sp>
        <p:nvSpPr>
          <p:cNvPr id="15" name="Right Arrow 14"/>
          <p:cNvSpPr/>
          <p:nvPr/>
        </p:nvSpPr>
        <p:spPr>
          <a:xfrm rot="19053311">
            <a:off x="2611871" y="5315167"/>
            <a:ext cx="1807597" cy="146433"/>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Bevel 16"/>
          <p:cNvSpPr/>
          <p:nvPr/>
        </p:nvSpPr>
        <p:spPr>
          <a:xfrm>
            <a:off x="805125" y="1295400"/>
            <a:ext cx="1295400" cy="118110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State</a:t>
            </a:r>
            <a:endParaRPr lang="en-US" dirty="0"/>
          </a:p>
        </p:txBody>
      </p:sp>
      <p:sp>
        <p:nvSpPr>
          <p:cNvPr id="19" name="Bevel 18"/>
          <p:cNvSpPr/>
          <p:nvPr/>
        </p:nvSpPr>
        <p:spPr>
          <a:xfrm>
            <a:off x="6553200" y="1152526"/>
            <a:ext cx="1295400" cy="118110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Future State</a:t>
            </a:r>
            <a:endParaRPr lang="en-US" dirty="0"/>
          </a:p>
        </p:txBody>
      </p:sp>
      <p:sp>
        <p:nvSpPr>
          <p:cNvPr id="20" name="Freeform 19"/>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423704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50"/>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182" name="Group 181"/>
          <p:cNvGrpSpPr/>
          <p:nvPr/>
        </p:nvGrpSpPr>
        <p:grpSpPr>
          <a:xfrm>
            <a:off x="313117" y="1453481"/>
            <a:ext cx="8016240" cy="3990198"/>
            <a:chOff x="0" y="1488637"/>
            <a:chExt cx="9272632" cy="4615454"/>
          </a:xfrm>
        </p:grpSpPr>
        <p:grpSp>
          <p:nvGrpSpPr>
            <p:cNvPr id="183" name="Group 182"/>
            <p:cNvGrpSpPr/>
            <p:nvPr/>
          </p:nvGrpSpPr>
          <p:grpSpPr>
            <a:xfrm>
              <a:off x="1" y="4540501"/>
              <a:ext cx="9254912" cy="1563590"/>
              <a:chOff x="1" y="4540501"/>
              <a:chExt cx="9254912" cy="1563590"/>
            </a:xfrm>
          </p:grpSpPr>
          <p:grpSp>
            <p:nvGrpSpPr>
              <p:cNvPr id="227" name="Group 226"/>
              <p:cNvGrpSpPr/>
              <p:nvPr/>
            </p:nvGrpSpPr>
            <p:grpSpPr>
              <a:xfrm>
                <a:off x="619504" y="4701506"/>
                <a:ext cx="4686389" cy="1247115"/>
                <a:chOff x="626130" y="3287794"/>
                <a:chExt cx="2933867" cy="858818"/>
              </a:xfrm>
            </p:grpSpPr>
            <p:sp>
              <p:nvSpPr>
                <p:cNvPr id="229" name="Pentagon 228"/>
                <p:cNvSpPr/>
                <p:nvPr/>
              </p:nvSpPr>
              <p:spPr>
                <a:xfrm>
                  <a:off x="626130" y="3288577"/>
                  <a:ext cx="2933867" cy="857250"/>
                </a:xfrm>
                <a:prstGeom prst="homePlate">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30" name="Isosceles Triangle 229"/>
                <p:cNvSpPr/>
                <p:nvPr/>
              </p:nvSpPr>
              <p:spPr>
                <a:xfrm rot="5400000">
                  <a:off x="2882532" y="3516462"/>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grpSp>
            <p:nvGrpSpPr>
              <p:cNvPr id="217" name="Group 216"/>
              <p:cNvGrpSpPr/>
              <p:nvPr/>
            </p:nvGrpSpPr>
            <p:grpSpPr>
              <a:xfrm>
                <a:off x="1" y="4540501"/>
                <a:ext cx="1563592" cy="1563590"/>
                <a:chOff x="1" y="4540501"/>
                <a:chExt cx="1563592" cy="1563590"/>
              </a:xfrm>
            </p:grpSpPr>
            <p:grpSp>
              <p:nvGrpSpPr>
                <p:cNvPr id="223" name="Group 222"/>
                <p:cNvGrpSpPr/>
                <p:nvPr/>
              </p:nvGrpSpPr>
              <p:grpSpPr>
                <a:xfrm>
                  <a:off x="1" y="4540501"/>
                  <a:ext cx="1563592" cy="1563590"/>
                  <a:chOff x="6627" y="3126789"/>
                  <a:chExt cx="978871" cy="1076757"/>
                </a:xfrm>
              </p:grpSpPr>
              <p:sp>
                <p:nvSpPr>
                  <p:cNvPr id="225" name="Diamond 224"/>
                  <p:cNvSpPr/>
                  <p:nvPr/>
                </p:nvSpPr>
                <p:spPr>
                  <a:xfrm>
                    <a:off x="6627" y="3126789"/>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26" name="Diamond 225"/>
                  <p:cNvSpPr/>
                  <p:nvPr/>
                </p:nvSpPr>
                <p:spPr>
                  <a:xfrm>
                    <a:off x="51563" y="3176217"/>
                    <a:ext cx="889000" cy="977900"/>
                  </a:xfrm>
                  <a:prstGeom prst="diamond">
                    <a:avLst/>
                  </a:prstGeom>
                  <a:gradFill flip="none" rotWithShape="1">
                    <a:gsLst>
                      <a:gs pos="99115">
                        <a:srgbClr val="F1A209"/>
                      </a:gs>
                      <a:gs pos="6000">
                        <a:srgbClr val="F1A209"/>
                      </a:gs>
                      <a:gs pos="50000">
                        <a:srgbClr val="F8BE4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24" name="TextBox 168"/>
                <p:cNvSpPr txBox="1"/>
                <p:nvPr/>
              </p:nvSpPr>
              <p:spPr>
                <a:xfrm>
                  <a:off x="198578" y="5137629"/>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People</a:t>
                  </a:r>
                  <a:r>
                    <a:rPr lang="en-US" sz="1600" b="1" kern="1200" dirty="0">
                      <a:solidFill>
                        <a:srgbClr val="262626"/>
                      </a:solidFill>
                      <a:effectLst/>
                      <a:latin typeface="Arial"/>
                      <a:ea typeface="Times New Roman"/>
                    </a:rPr>
                    <a:t> </a:t>
                  </a:r>
                  <a:endParaRPr lang="en-US" sz="1400" dirty="0">
                    <a:effectLst/>
                    <a:latin typeface="Times New Roman"/>
                    <a:ea typeface="Times New Roman"/>
                  </a:endParaRPr>
                </a:p>
              </p:txBody>
            </p:sp>
          </p:grpSp>
          <p:grpSp>
            <p:nvGrpSpPr>
              <p:cNvPr id="218" name="Group 217"/>
              <p:cNvGrpSpPr/>
              <p:nvPr/>
            </p:nvGrpSpPr>
            <p:grpSpPr>
              <a:xfrm>
                <a:off x="5536630" y="4705136"/>
                <a:ext cx="3718283" cy="1234319"/>
                <a:chOff x="5536630" y="4705136"/>
                <a:chExt cx="3718283" cy="1234319"/>
              </a:xfrm>
            </p:grpSpPr>
            <p:sp>
              <p:nvSpPr>
                <p:cNvPr id="219" name="Frame 218"/>
                <p:cNvSpPr/>
                <p:nvPr/>
              </p:nvSpPr>
              <p:spPr>
                <a:xfrm>
                  <a:off x="5536630" y="4705136"/>
                  <a:ext cx="3718283" cy="1234319"/>
                </a:xfrm>
                <a:prstGeom prst="frame">
                  <a:avLst>
                    <a:gd name="adj1" fmla="val 2118"/>
                  </a:avLst>
                </a:prstGeom>
                <a:solidFill>
                  <a:srgbClr val="F1A2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20" name="Group 219"/>
                <p:cNvGrpSpPr/>
                <p:nvPr/>
              </p:nvGrpSpPr>
              <p:grpSpPr>
                <a:xfrm>
                  <a:off x="5652638" y="4879669"/>
                  <a:ext cx="3602267" cy="762565"/>
                  <a:chOff x="5652638" y="4879669"/>
                  <a:chExt cx="3602267" cy="762565"/>
                </a:xfrm>
              </p:grpSpPr>
              <p:sp>
                <p:nvSpPr>
                  <p:cNvPr id="221" name="TextBox 165"/>
                  <p:cNvSpPr txBox="1"/>
                  <p:nvPr/>
                </p:nvSpPr>
                <p:spPr>
                  <a:xfrm>
                    <a:off x="5652638" y="4879669"/>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People </a:t>
                    </a:r>
                    <a:endParaRPr lang="en-US" sz="1400">
                      <a:effectLst/>
                      <a:latin typeface="Times New Roman"/>
                      <a:ea typeface="Times New Roman"/>
                    </a:endParaRPr>
                  </a:p>
                </p:txBody>
              </p:sp>
              <p:sp>
                <p:nvSpPr>
                  <p:cNvPr id="222" name="Rectangle 221"/>
                  <p:cNvSpPr/>
                  <p:nvPr/>
                </p:nvSpPr>
                <p:spPr>
                  <a:xfrm>
                    <a:off x="5768640" y="5286228"/>
                    <a:ext cx="3486265" cy="356006"/>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What will people do differently? </a:t>
                    </a:r>
                    <a:endParaRPr lang="en-US" sz="1400" dirty="0">
                      <a:effectLst/>
                      <a:latin typeface="Times New Roman"/>
                      <a:ea typeface="Times New Roman"/>
                    </a:endParaRPr>
                  </a:p>
                </p:txBody>
              </p:sp>
            </p:grpSp>
          </p:grpSp>
        </p:grpSp>
        <p:grpSp>
          <p:nvGrpSpPr>
            <p:cNvPr id="184" name="Group 183"/>
            <p:cNvGrpSpPr/>
            <p:nvPr/>
          </p:nvGrpSpPr>
          <p:grpSpPr>
            <a:xfrm>
              <a:off x="17720" y="1488637"/>
              <a:ext cx="9254912" cy="1563590"/>
              <a:chOff x="17720" y="1488637"/>
              <a:chExt cx="9254912" cy="1563590"/>
            </a:xfrm>
          </p:grpSpPr>
          <p:grpSp>
            <p:nvGrpSpPr>
              <p:cNvPr id="201" name="Group 200"/>
              <p:cNvGrpSpPr/>
              <p:nvPr/>
            </p:nvGrpSpPr>
            <p:grpSpPr>
              <a:xfrm>
                <a:off x="637223" y="1649643"/>
                <a:ext cx="4686388" cy="1247115"/>
                <a:chOff x="637223" y="1649643"/>
                <a:chExt cx="4686388" cy="1247115"/>
              </a:xfrm>
            </p:grpSpPr>
            <p:grpSp>
              <p:nvGrpSpPr>
                <p:cNvPr id="212" name="Group 211"/>
                <p:cNvGrpSpPr/>
                <p:nvPr/>
              </p:nvGrpSpPr>
              <p:grpSpPr>
                <a:xfrm>
                  <a:off x="637223" y="1649643"/>
                  <a:ext cx="4686388" cy="1247115"/>
                  <a:chOff x="637223" y="1649643"/>
                  <a:chExt cx="2933867" cy="858818"/>
                </a:xfrm>
              </p:grpSpPr>
              <p:sp>
                <p:nvSpPr>
                  <p:cNvPr id="214" name="Pentagon 213"/>
                  <p:cNvSpPr/>
                  <p:nvPr/>
                </p:nvSpPr>
                <p:spPr>
                  <a:xfrm>
                    <a:off x="637223" y="1650425"/>
                    <a:ext cx="2933867" cy="857250"/>
                  </a:xfrm>
                  <a:prstGeom prst="homePlate">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5" name="Isosceles Triangle 214"/>
                  <p:cNvSpPr/>
                  <p:nvPr/>
                </p:nvSpPr>
                <p:spPr>
                  <a:xfrm rot="5400000">
                    <a:off x="2893625" y="1878311"/>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13" name="Rectangle 212"/>
                <p:cNvSpPr/>
                <p:nvPr/>
              </p:nvSpPr>
              <p:spPr>
                <a:xfrm>
                  <a:off x="1577596" y="1966678"/>
                  <a:ext cx="2836528" cy="605208"/>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processes</a:t>
                  </a:r>
                  <a:endParaRPr lang="en-US" sz="1400" dirty="0">
                    <a:effectLst/>
                    <a:latin typeface="Times New Roman"/>
                    <a:ea typeface="Times New Roman"/>
                  </a:endParaRPr>
                </a:p>
              </p:txBody>
            </p:sp>
          </p:grpSp>
          <p:grpSp>
            <p:nvGrpSpPr>
              <p:cNvPr id="202" name="Group 201"/>
              <p:cNvGrpSpPr/>
              <p:nvPr/>
            </p:nvGrpSpPr>
            <p:grpSpPr>
              <a:xfrm>
                <a:off x="17720" y="1488637"/>
                <a:ext cx="1563592" cy="1563590"/>
                <a:chOff x="17720" y="1488637"/>
                <a:chExt cx="1563592" cy="1563590"/>
              </a:xfrm>
            </p:grpSpPr>
            <p:grpSp>
              <p:nvGrpSpPr>
                <p:cNvPr id="208" name="Group 207"/>
                <p:cNvGrpSpPr/>
                <p:nvPr/>
              </p:nvGrpSpPr>
              <p:grpSpPr>
                <a:xfrm>
                  <a:off x="17720" y="1488637"/>
                  <a:ext cx="1563592" cy="1563590"/>
                  <a:chOff x="17720" y="1488637"/>
                  <a:chExt cx="978871" cy="1076757"/>
                </a:xfrm>
              </p:grpSpPr>
              <p:sp>
                <p:nvSpPr>
                  <p:cNvPr id="210" name="Diamond 209"/>
                  <p:cNvSpPr/>
                  <p:nvPr/>
                </p:nvSpPr>
                <p:spPr>
                  <a:xfrm>
                    <a:off x="17720" y="1488637"/>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211" name="Diamond 210"/>
                  <p:cNvSpPr/>
                  <p:nvPr/>
                </p:nvSpPr>
                <p:spPr>
                  <a:xfrm>
                    <a:off x="62656" y="1538064"/>
                    <a:ext cx="889000" cy="977900"/>
                  </a:xfrm>
                  <a:prstGeom prst="diamond">
                    <a:avLst/>
                  </a:prstGeom>
                  <a:gradFill flip="none" rotWithShape="1">
                    <a:gsLst>
                      <a:gs pos="100000">
                        <a:srgbClr val="166788"/>
                      </a:gs>
                      <a:gs pos="5000">
                        <a:srgbClr val="166788"/>
                      </a:gs>
                      <a:gs pos="50000">
                        <a:srgbClr val="1D8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209" name="TextBox 153"/>
                <p:cNvSpPr txBox="1"/>
                <p:nvPr/>
              </p:nvSpPr>
              <p:spPr>
                <a:xfrm>
                  <a:off x="216297" y="2085765"/>
                  <a:ext cx="1166430"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Process</a:t>
                  </a:r>
                  <a:endParaRPr lang="en-US" sz="1400" dirty="0">
                    <a:solidFill>
                      <a:schemeClr val="bg1"/>
                    </a:solidFill>
                    <a:effectLst/>
                    <a:latin typeface="Times New Roman"/>
                    <a:ea typeface="Times New Roman"/>
                  </a:endParaRPr>
                </a:p>
              </p:txBody>
            </p:sp>
          </p:grpSp>
          <p:grpSp>
            <p:nvGrpSpPr>
              <p:cNvPr id="203" name="Group 202"/>
              <p:cNvGrpSpPr/>
              <p:nvPr/>
            </p:nvGrpSpPr>
            <p:grpSpPr>
              <a:xfrm>
                <a:off x="5554349" y="1653272"/>
                <a:ext cx="3718283" cy="1234319"/>
                <a:chOff x="5554349" y="1653272"/>
                <a:chExt cx="3718283" cy="1234319"/>
              </a:xfrm>
            </p:grpSpPr>
            <p:sp>
              <p:nvSpPr>
                <p:cNvPr id="204" name="Frame 203"/>
                <p:cNvSpPr/>
                <p:nvPr/>
              </p:nvSpPr>
              <p:spPr>
                <a:xfrm>
                  <a:off x="5554349" y="1653272"/>
                  <a:ext cx="3718283" cy="1234319"/>
                </a:xfrm>
                <a:prstGeom prst="frame">
                  <a:avLst>
                    <a:gd name="adj1" fmla="val 2118"/>
                  </a:avLst>
                </a:prstGeom>
                <a:solidFill>
                  <a:srgbClr val="1667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205" name="Group 204"/>
                <p:cNvGrpSpPr/>
                <p:nvPr/>
              </p:nvGrpSpPr>
              <p:grpSpPr>
                <a:xfrm>
                  <a:off x="5670357" y="1827802"/>
                  <a:ext cx="3486266" cy="832430"/>
                  <a:chOff x="5670357" y="1827802"/>
                  <a:chExt cx="3486266" cy="832430"/>
                </a:xfrm>
              </p:grpSpPr>
              <p:sp>
                <p:nvSpPr>
                  <p:cNvPr id="206" name="TextBox 150"/>
                  <p:cNvSpPr txBox="1"/>
                  <p:nvPr/>
                </p:nvSpPr>
                <p:spPr>
                  <a:xfrm>
                    <a:off x="5670357" y="1827802"/>
                    <a:ext cx="1261175"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Process</a:t>
                    </a:r>
                    <a:endParaRPr lang="en-US" sz="1400">
                      <a:effectLst/>
                      <a:latin typeface="Times New Roman"/>
                      <a:ea typeface="Times New Roman"/>
                    </a:endParaRPr>
                  </a:p>
                </p:txBody>
              </p:sp>
              <p:sp>
                <p:nvSpPr>
                  <p:cNvPr id="207" name="Rectangle 206"/>
                  <p:cNvSpPr/>
                  <p:nvPr/>
                </p:nvSpPr>
                <p:spPr>
                  <a:xfrm>
                    <a:off x="5670357" y="2304227"/>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are your processes changing?</a:t>
                    </a:r>
                    <a:endParaRPr lang="en-US" sz="1400" dirty="0">
                      <a:effectLst/>
                      <a:latin typeface="Times New Roman"/>
                      <a:ea typeface="Times New Roman"/>
                    </a:endParaRPr>
                  </a:p>
                </p:txBody>
              </p:sp>
            </p:grpSp>
          </p:grpSp>
        </p:grpSp>
        <p:grpSp>
          <p:nvGrpSpPr>
            <p:cNvPr id="185" name="Group 184"/>
            <p:cNvGrpSpPr/>
            <p:nvPr/>
          </p:nvGrpSpPr>
          <p:grpSpPr>
            <a:xfrm>
              <a:off x="0" y="2977273"/>
              <a:ext cx="9272632" cy="1563590"/>
              <a:chOff x="0" y="2977273"/>
              <a:chExt cx="9272632" cy="1563590"/>
            </a:xfrm>
          </p:grpSpPr>
          <p:grpSp>
            <p:nvGrpSpPr>
              <p:cNvPr id="186" name="Group 185"/>
              <p:cNvGrpSpPr/>
              <p:nvPr/>
            </p:nvGrpSpPr>
            <p:grpSpPr>
              <a:xfrm>
                <a:off x="619504" y="3138280"/>
                <a:ext cx="4686388" cy="1402223"/>
                <a:chOff x="619504" y="3138280"/>
                <a:chExt cx="4686388" cy="1402223"/>
              </a:xfrm>
            </p:grpSpPr>
            <p:grpSp>
              <p:nvGrpSpPr>
                <p:cNvPr id="197" name="Group 196"/>
                <p:cNvGrpSpPr/>
                <p:nvPr/>
              </p:nvGrpSpPr>
              <p:grpSpPr>
                <a:xfrm>
                  <a:off x="619504" y="3138280"/>
                  <a:ext cx="4686388" cy="1402223"/>
                  <a:chOff x="626130" y="3138279"/>
                  <a:chExt cx="2933867" cy="965632"/>
                </a:xfrm>
              </p:grpSpPr>
              <p:sp>
                <p:nvSpPr>
                  <p:cNvPr id="199" name="Pentagon 198"/>
                  <p:cNvSpPr/>
                  <p:nvPr/>
                </p:nvSpPr>
                <p:spPr>
                  <a:xfrm>
                    <a:off x="626130" y="3246661"/>
                    <a:ext cx="2933867" cy="857250"/>
                  </a:xfrm>
                  <a:prstGeom prst="homePlate">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p>
                </p:txBody>
              </p:sp>
              <p:sp>
                <p:nvSpPr>
                  <p:cNvPr id="200" name="Isosceles Triangle 199"/>
                  <p:cNvSpPr/>
                  <p:nvPr/>
                </p:nvSpPr>
                <p:spPr>
                  <a:xfrm rot="5400000">
                    <a:off x="2893625" y="3366947"/>
                    <a:ext cx="858818" cy="401482"/>
                  </a:xfrm>
                  <a:prstGeom prst="triangl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8" name="Rectangle 197"/>
                <p:cNvSpPr/>
                <p:nvPr/>
              </p:nvSpPr>
              <p:spPr>
                <a:xfrm>
                  <a:off x="1577596" y="3205994"/>
                  <a:ext cx="2836528" cy="1103614"/>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the current technology. </a:t>
                  </a:r>
                </a:p>
                <a:p>
                  <a:pPr fontAlgn="base">
                    <a:spcAft>
                      <a:spcPts val="0"/>
                    </a:spcAft>
                  </a:pPr>
                  <a:r>
                    <a:rPr lang="en-US" sz="1400" kern="1200" dirty="0" smtClean="0">
                      <a:solidFill>
                        <a:srgbClr val="FFFFFF"/>
                      </a:solidFill>
                      <a:effectLst/>
                      <a:latin typeface="Arial"/>
                      <a:ea typeface="Times New Roman"/>
                    </a:rPr>
                    <a:t>The means.</a:t>
                  </a:r>
                </a:p>
                <a:p>
                  <a:pPr fontAlgn="base">
                    <a:spcAft>
                      <a:spcPts val="0"/>
                    </a:spcAft>
                  </a:pPr>
                  <a:endParaRPr lang="en-US" sz="1400" dirty="0">
                    <a:effectLst/>
                    <a:latin typeface="Times New Roman"/>
                    <a:ea typeface="Times New Roman"/>
                  </a:endParaRPr>
                </a:p>
              </p:txBody>
            </p:sp>
          </p:grpSp>
          <p:grpSp>
            <p:nvGrpSpPr>
              <p:cNvPr id="187" name="Group 186"/>
              <p:cNvGrpSpPr/>
              <p:nvPr/>
            </p:nvGrpSpPr>
            <p:grpSpPr>
              <a:xfrm>
                <a:off x="0" y="2977273"/>
                <a:ext cx="1599022" cy="1563590"/>
                <a:chOff x="0" y="2977273"/>
                <a:chExt cx="1599022" cy="1563590"/>
              </a:xfrm>
            </p:grpSpPr>
            <p:grpSp>
              <p:nvGrpSpPr>
                <p:cNvPr id="193" name="Group 192"/>
                <p:cNvGrpSpPr/>
                <p:nvPr/>
              </p:nvGrpSpPr>
              <p:grpSpPr>
                <a:xfrm>
                  <a:off x="17720" y="2977273"/>
                  <a:ext cx="1563592" cy="1563590"/>
                  <a:chOff x="17720" y="2977273"/>
                  <a:chExt cx="978871" cy="1076757"/>
                </a:xfrm>
              </p:grpSpPr>
              <p:sp>
                <p:nvSpPr>
                  <p:cNvPr id="195" name="Diamond 194"/>
                  <p:cNvSpPr/>
                  <p:nvPr/>
                </p:nvSpPr>
                <p:spPr>
                  <a:xfrm>
                    <a:off x="17720" y="2977273"/>
                    <a:ext cx="978871" cy="107675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sp>
                <p:nvSpPr>
                  <p:cNvPr id="196" name="Diamond 195"/>
                  <p:cNvSpPr/>
                  <p:nvPr/>
                </p:nvSpPr>
                <p:spPr>
                  <a:xfrm>
                    <a:off x="62656" y="3026700"/>
                    <a:ext cx="889000" cy="977900"/>
                  </a:xfrm>
                  <a:prstGeom prst="diamond">
                    <a:avLst/>
                  </a:prstGeom>
                  <a:gradFill flip="none" rotWithShape="1">
                    <a:gsLst>
                      <a:gs pos="0">
                        <a:srgbClr val="1B8E89"/>
                      </a:gs>
                      <a:gs pos="100000">
                        <a:srgbClr val="1B8E89"/>
                      </a:gs>
                      <a:gs pos="52000">
                        <a:srgbClr val="53DFD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sp>
              <p:nvSpPr>
                <p:cNvPr id="194" name="TextBox 138"/>
                <p:cNvSpPr txBox="1"/>
                <p:nvPr/>
              </p:nvSpPr>
              <p:spPr>
                <a:xfrm>
                  <a:off x="0" y="3574401"/>
                  <a:ext cx="1599022" cy="391605"/>
                </a:xfrm>
                <a:prstGeom prst="rect">
                  <a:avLst/>
                </a:prstGeom>
                <a:noFill/>
              </p:spPr>
              <p:txBody>
                <a:bodyPr wrap="square" rtlCol="0">
                  <a:spAutoFit/>
                </a:bodyPr>
                <a:lstStyle/>
                <a:p>
                  <a:pPr algn="ctr" fontAlgn="base">
                    <a:spcAft>
                      <a:spcPts val="0"/>
                    </a:spcAft>
                  </a:pPr>
                  <a:r>
                    <a:rPr lang="en-US" sz="1600" b="1" kern="1200" dirty="0">
                      <a:solidFill>
                        <a:schemeClr val="bg1"/>
                      </a:solidFill>
                      <a:effectLst/>
                      <a:latin typeface="Arial"/>
                      <a:ea typeface="Times New Roman"/>
                    </a:rPr>
                    <a:t>Technology</a:t>
                  </a:r>
                  <a:endParaRPr lang="en-US" sz="1400" dirty="0">
                    <a:solidFill>
                      <a:schemeClr val="bg1"/>
                    </a:solidFill>
                    <a:effectLst/>
                    <a:latin typeface="Times New Roman"/>
                    <a:ea typeface="Times New Roman"/>
                  </a:endParaRPr>
                </a:p>
              </p:txBody>
            </p:sp>
          </p:grpSp>
          <p:grpSp>
            <p:nvGrpSpPr>
              <p:cNvPr id="188" name="Group 187"/>
              <p:cNvGrpSpPr/>
              <p:nvPr/>
            </p:nvGrpSpPr>
            <p:grpSpPr>
              <a:xfrm>
                <a:off x="5554349" y="3141908"/>
                <a:ext cx="3718283" cy="1234319"/>
                <a:chOff x="5554349" y="3141908"/>
                <a:chExt cx="3718283" cy="1234319"/>
              </a:xfrm>
            </p:grpSpPr>
            <p:sp>
              <p:nvSpPr>
                <p:cNvPr id="189" name="Frame 188"/>
                <p:cNvSpPr/>
                <p:nvPr/>
              </p:nvSpPr>
              <p:spPr>
                <a:xfrm>
                  <a:off x="5554349" y="3141908"/>
                  <a:ext cx="3718283" cy="1234319"/>
                </a:xfrm>
                <a:prstGeom prst="frame">
                  <a:avLst>
                    <a:gd name="adj1" fmla="val 2118"/>
                  </a:avLst>
                </a:prstGeom>
                <a:solidFill>
                  <a:srgbClr val="1B8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p>
              </p:txBody>
            </p:sp>
            <p:grpSp>
              <p:nvGrpSpPr>
                <p:cNvPr id="190" name="Group 189"/>
                <p:cNvGrpSpPr/>
                <p:nvPr/>
              </p:nvGrpSpPr>
              <p:grpSpPr>
                <a:xfrm>
                  <a:off x="5670357" y="3316438"/>
                  <a:ext cx="3486266" cy="832429"/>
                  <a:chOff x="5670357" y="3316438"/>
                  <a:chExt cx="3486266" cy="832429"/>
                </a:xfrm>
              </p:grpSpPr>
              <p:sp>
                <p:nvSpPr>
                  <p:cNvPr id="191" name="TextBox 135"/>
                  <p:cNvSpPr txBox="1"/>
                  <p:nvPr/>
                </p:nvSpPr>
                <p:spPr>
                  <a:xfrm>
                    <a:off x="5670357" y="3316438"/>
                    <a:ext cx="1612667" cy="391605"/>
                  </a:xfrm>
                  <a:prstGeom prst="rect">
                    <a:avLst/>
                  </a:prstGeom>
                  <a:noFill/>
                </p:spPr>
                <p:txBody>
                  <a:bodyPr wrap="square" rtlCol="0">
                    <a:spAutoFit/>
                  </a:bodyPr>
                  <a:lstStyle/>
                  <a:p>
                    <a:pPr fontAlgn="base">
                      <a:spcAft>
                        <a:spcPts val="0"/>
                      </a:spcAft>
                    </a:pPr>
                    <a:r>
                      <a:rPr lang="en-US" sz="1600" b="1" kern="1200">
                        <a:solidFill>
                          <a:srgbClr val="262626"/>
                        </a:solidFill>
                        <a:effectLst/>
                        <a:latin typeface="Arial"/>
                        <a:ea typeface="Times New Roman"/>
                      </a:rPr>
                      <a:t>Technology</a:t>
                    </a:r>
                    <a:endParaRPr lang="en-US" sz="1400">
                      <a:effectLst/>
                      <a:latin typeface="Times New Roman"/>
                      <a:ea typeface="Times New Roman"/>
                    </a:endParaRPr>
                  </a:p>
                </p:txBody>
              </p:sp>
              <p:sp>
                <p:nvSpPr>
                  <p:cNvPr id="192" name="Rectangle 191"/>
                  <p:cNvSpPr/>
                  <p:nvPr/>
                </p:nvSpPr>
                <p:spPr>
                  <a:xfrm>
                    <a:off x="5670357" y="3792862"/>
                    <a:ext cx="3486266" cy="356005"/>
                  </a:xfrm>
                  <a:prstGeom prst="rect">
                    <a:avLst/>
                  </a:prstGeom>
                </p:spPr>
                <p:txBody>
                  <a:bodyPr wrap="square" anchor="ctr">
                    <a:spAutoFit/>
                  </a:bodyPr>
                  <a:lstStyle/>
                  <a:p>
                    <a:pPr fontAlgn="base">
                      <a:spcAft>
                        <a:spcPts val="0"/>
                      </a:spcAft>
                    </a:pPr>
                    <a:r>
                      <a:rPr lang="en-US" sz="1400" kern="1200" dirty="0" smtClean="0">
                        <a:solidFill>
                          <a:srgbClr val="595959"/>
                        </a:solidFill>
                        <a:effectLst/>
                        <a:latin typeface="Arial"/>
                        <a:ea typeface="Times New Roman"/>
                      </a:rPr>
                      <a:t>How is the technology changing?</a:t>
                    </a:r>
                    <a:endParaRPr lang="en-US" sz="1400" dirty="0">
                      <a:effectLst/>
                      <a:latin typeface="Times New Roman"/>
                      <a:ea typeface="Times New Roman"/>
                    </a:endParaRPr>
                  </a:p>
                </p:txBody>
              </p:sp>
            </p:grpSp>
          </p:grpSp>
        </p:grpSp>
      </p:grpSp>
      <p:sp>
        <p:nvSpPr>
          <p:cNvPr id="231" name="Title 230"/>
          <p:cNvSpPr>
            <a:spLocks noGrp="1"/>
          </p:cNvSpPr>
          <p:nvPr>
            <p:ph type="title"/>
          </p:nvPr>
        </p:nvSpPr>
        <p:spPr/>
        <p:txBody>
          <a:bodyPr/>
          <a:lstStyle/>
          <a:p>
            <a:r>
              <a:rPr lang="en-US" sz="4000" dirty="0" smtClean="0"/>
              <a:t>Current State		Future State</a:t>
            </a:r>
            <a:endParaRPr lang="en-US" sz="4000" dirty="0"/>
          </a:p>
        </p:txBody>
      </p:sp>
      <p:sp>
        <p:nvSpPr>
          <p:cNvPr id="232" name="Right Arrow 231"/>
          <p:cNvSpPr/>
          <p:nvPr/>
        </p:nvSpPr>
        <p:spPr>
          <a:xfrm>
            <a:off x="4280341" y="609600"/>
            <a:ext cx="635067"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a:off x="1695480" y="4185412"/>
            <a:ext cx="2452194" cy="1169551"/>
          </a:xfrm>
          <a:prstGeom prst="rect">
            <a:avLst/>
          </a:prstGeom>
        </p:spPr>
        <p:txBody>
          <a:bodyPr wrap="square" anchor="ctr">
            <a:spAutoFit/>
          </a:bodyPr>
          <a:lstStyle/>
          <a:p>
            <a:pPr fontAlgn="base">
              <a:spcAft>
                <a:spcPts val="0"/>
              </a:spcAft>
            </a:pPr>
            <a:r>
              <a:rPr lang="en-US" sz="1400" kern="1200" dirty="0" smtClean="0">
                <a:solidFill>
                  <a:srgbClr val="FFFFFF"/>
                </a:solidFill>
                <a:effectLst/>
                <a:latin typeface="Arial"/>
                <a:ea typeface="Times New Roman"/>
              </a:rPr>
              <a:t>Identify what do people do now</a:t>
            </a:r>
          </a:p>
          <a:p>
            <a:pPr fontAlgn="base">
              <a:spcAft>
                <a:spcPts val="0"/>
              </a:spcAft>
            </a:pPr>
            <a:r>
              <a:rPr lang="en-US" sz="1400" dirty="0" smtClean="0">
                <a:solidFill>
                  <a:srgbClr val="FFFFFF"/>
                </a:solidFill>
                <a:latin typeface="Arial"/>
                <a:ea typeface="Times New Roman"/>
              </a:rPr>
              <a:t>Identify what </a:t>
            </a:r>
            <a:r>
              <a:rPr lang="en-US" sz="1400" kern="1200" dirty="0" smtClean="0">
                <a:solidFill>
                  <a:srgbClr val="FFFFFF"/>
                </a:solidFill>
                <a:effectLst/>
                <a:latin typeface="Arial"/>
                <a:ea typeface="Times New Roman"/>
              </a:rPr>
              <a:t>is important to people now</a:t>
            </a:r>
          </a:p>
          <a:p>
            <a:pPr fontAlgn="base">
              <a:spcAft>
                <a:spcPts val="0"/>
              </a:spcAft>
            </a:pPr>
            <a:endParaRPr lang="en-US" sz="1400" dirty="0">
              <a:effectLst/>
              <a:latin typeface="Times New Roman"/>
              <a:ea typeface="Times New Roman"/>
            </a:endParaRPr>
          </a:p>
        </p:txBody>
      </p:sp>
      <p:sp>
        <p:nvSpPr>
          <p:cNvPr id="53" name="Freeform 52"/>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2428087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Set Success Metrics</a:t>
            </a:r>
            <a:endParaRPr lang="en-US" dirty="0"/>
          </a:p>
        </p:txBody>
      </p:sp>
      <p:sp>
        <p:nvSpPr>
          <p:cNvPr id="4" name="Text Placeholder 3"/>
          <p:cNvSpPr>
            <a:spLocks noGrp="1"/>
          </p:cNvSpPr>
          <p:nvPr>
            <p:ph type="body" sz="quarter" idx="10"/>
          </p:nvPr>
        </p:nvSpPr>
        <p:spPr/>
        <p:txBody>
          <a:bodyPr/>
          <a:lstStyle/>
          <a:p>
            <a:r>
              <a:rPr lang="en-US" dirty="0" smtClean="0"/>
              <a:t>Set the metrics</a:t>
            </a:r>
          </a:p>
          <a:p>
            <a:pPr lvl="1"/>
            <a:r>
              <a:rPr lang="en-US" dirty="0" smtClean="0"/>
              <a:t>Economic</a:t>
            </a:r>
          </a:p>
          <a:p>
            <a:pPr lvl="1"/>
            <a:r>
              <a:rPr lang="en-US" dirty="0" smtClean="0"/>
              <a:t>Quality</a:t>
            </a:r>
          </a:p>
          <a:p>
            <a:pPr lvl="1"/>
            <a:r>
              <a:rPr lang="en-US" dirty="0" smtClean="0"/>
              <a:t>Technical</a:t>
            </a:r>
          </a:p>
          <a:p>
            <a:pPr lvl="1"/>
            <a:r>
              <a:rPr lang="en-US" dirty="0" smtClean="0"/>
              <a:t>Organization</a:t>
            </a:r>
            <a:endParaRPr lang="en-US" dirty="0"/>
          </a:p>
          <a:p>
            <a:r>
              <a:rPr lang="en-US" dirty="0" smtClean="0"/>
              <a:t>Determine</a:t>
            </a:r>
          </a:p>
          <a:p>
            <a:pPr lvl="1"/>
            <a:r>
              <a:rPr lang="en-US" dirty="0" smtClean="0"/>
              <a:t>How</a:t>
            </a:r>
          </a:p>
          <a:p>
            <a:pPr lvl="1"/>
            <a:r>
              <a:rPr lang="en-US" dirty="0" smtClean="0"/>
              <a:t>When</a:t>
            </a:r>
          </a:p>
          <a:p>
            <a:pPr lvl="1"/>
            <a:r>
              <a:rPr lang="en-US" dirty="0" smtClean="0"/>
              <a:t>Why</a:t>
            </a:r>
            <a:endParaRPr lang="en-US" dirty="0"/>
          </a:p>
        </p:txBody>
      </p:sp>
      <p:sp>
        <p:nvSpPr>
          <p:cNvPr id="5" name="Freeform 4"/>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3719509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Activity</a:t>
            </a:r>
            <a:endParaRPr lang="en-US" sz="4000" dirty="0"/>
          </a:p>
        </p:txBody>
      </p:sp>
      <p:sp>
        <p:nvSpPr>
          <p:cNvPr id="3" name="Content Placeholder 2"/>
          <p:cNvSpPr>
            <a:spLocks noGrp="1"/>
          </p:cNvSpPr>
          <p:nvPr>
            <p:ph type="body" sz="quarter" idx="10"/>
          </p:nvPr>
        </p:nvSpPr>
        <p:spPr/>
        <p:txBody>
          <a:bodyPr/>
          <a:lstStyle/>
          <a:p>
            <a:r>
              <a:rPr lang="en-US" dirty="0" smtClean="0"/>
              <a:t>Identify a change</a:t>
            </a:r>
          </a:p>
          <a:p>
            <a:r>
              <a:rPr lang="en-US" dirty="0" smtClean="0"/>
              <a:t>Follow along on the template</a:t>
            </a:r>
            <a:endParaRPr lang="en-US" dirty="0"/>
          </a:p>
        </p:txBody>
      </p:sp>
      <p:sp>
        <p:nvSpPr>
          <p:cNvPr id="4" name="TextBox 3"/>
          <p:cNvSpPr txBox="1"/>
          <p:nvPr/>
        </p:nvSpPr>
        <p:spPr>
          <a:xfrm>
            <a:off x="7162800" y="6019800"/>
            <a:ext cx="1752600" cy="461665"/>
          </a:xfrm>
          <a:prstGeom prst="rect">
            <a:avLst/>
          </a:prstGeom>
          <a:noFill/>
        </p:spPr>
        <p:txBody>
          <a:bodyPr wrap="square" rtlCol="0">
            <a:spAutoFit/>
          </a:bodyPr>
          <a:lstStyle/>
          <a:p>
            <a:r>
              <a:rPr lang="en-US" sz="2400" dirty="0" smtClean="0"/>
              <a:t>Activity 1</a:t>
            </a:r>
            <a:endParaRPr lang="en-US" sz="2400" dirty="0"/>
          </a:p>
        </p:txBody>
      </p:sp>
      <p:sp>
        <p:nvSpPr>
          <p:cNvPr id="5" name="Freeform 4"/>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0192905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smtClean="0"/>
              <a:t>Evaluate</a:t>
            </a:r>
            <a:endParaRPr lang="en-US" sz="4000" dirty="0"/>
          </a:p>
        </p:txBody>
      </p:sp>
      <p:sp>
        <p:nvSpPr>
          <p:cNvPr id="6" name="Text Placeholder 5"/>
          <p:cNvSpPr>
            <a:spLocks noGrp="1"/>
          </p:cNvSpPr>
          <p:nvPr>
            <p:ph type="body" sz="quarter" idx="10"/>
          </p:nvPr>
        </p:nvSpPr>
        <p:spPr/>
        <p:txBody>
          <a:bodyPr/>
          <a:lstStyle/>
          <a:p>
            <a:r>
              <a:rPr lang="en-US" dirty="0"/>
              <a:t>There are three levers for change</a:t>
            </a:r>
          </a:p>
          <a:p>
            <a:pPr lvl="1"/>
            <a:r>
              <a:rPr lang="en-US" dirty="0"/>
              <a:t>Risk</a:t>
            </a:r>
          </a:p>
          <a:p>
            <a:pPr lvl="1"/>
            <a:r>
              <a:rPr lang="en-US" dirty="0"/>
              <a:t>Science/Technical</a:t>
            </a:r>
          </a:p>
          <a:p>
            <a:pPr lvl="1"/>
            <a:r>
              <a:rPr lang="en-US" dirty="0" smtClean="0"/>
              <a:t>Organization and people</a:t>
            </a:r>
            <a:endParaRPr lang="en-US" dirty="0"/>
          </a:p>
          <a:p>
            <a:r>
              <a:rPr lang="en-US" dirty="0"/>
              <a:t>Experts evaluate change and develop a change plan</a:t>
            </a:r>
          </a:p>
          <a:p>
            <a:pPr lvl="1"/>
            <a:r>
              <a:rPr lang="en-US" dirty="0"/>
              <a:t>	Know your organization</a:t>
            </a:r>
          </a:p>
          <a:p>
            <a:pPr lvl="1"/>
            <a:r>
              <a:rPr lang="en-US" dirty="0"/>
              <a:t>	Build a matrix to identify</a:t>
            </a:r>
          </a:p>
          <a:p>
            <a:endParaRPr lang="en-US" dirty="0"/>
          </a:p>
        </p:txBody>
      </p:sp>
      <p:sp>
        <p:nvSpPr>
          <p:cNvPr id="4" name="Freeform 3"/>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551549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Know your organization</a:t>
            </a:r>
            <a:endParaRPr lang="en-US" sz="4000" dirty="0"/>
          </a:p>
        </p:txBody>
      </p:sp>
      <p:graphicFrame>
        <p:nvGraphicFramePr>
          <p:cNvPr id="3" name="Table 2"/>
          <p:cNvGraphicFramePr>
            <a:graphicFrameLocks noGrp="1"/>
          </p:cNvGraphicFramePr>
          <p:nvPr>
            <p:extLst>
              <p:ext uri="{D42A27DB-BD31-4B8C-83A1-F6EECF244321}">
                <p14:modId xmlns:p14="http://schemas.microsoft.com/office/powerpoint/2010/main" val="386225592"/>
              </p:ext>
            </p:extLst>
          </p:nvPr>
        </p:nvGraphicFramePr>
        <p:xfrm>
          <a:off x="1524000" y="2286000"/>
          <a:ext cx="7027935" cy="4100830"/>
        </p:xfrm>
        <a:graphic>
          <a:graphicData uri="http://schemas.openxmlformats.org/drawingml/2006/table">
            <a:tbl>
              <a:tblPr>
                <a:tableStyleId>{5C22544A-7EE6-4342-B048-85BDC9FD1C3A}</a:tableStyleId>
              </a:tblPr>
              <a:tblGrid>
                <a:gridCol w="1198965"/>
                <a:gridCol w="5828970"/>
              </a:tblGrid>
              <a:tr h="75912">
                <a:tc>
                  <a:txBody>
                    <a:bodyPr/>
                    <a:lstStyle/>
                    <a:p>
                      <a:pPr>
                        <a:spcBef>
                          <a:spcPts val="100"/>
                        </a:spcBef>
                        <a:spcAft>
                          <a:spcPts val="100"/>
                        </a:spcAft>
                      </a:pPr>
                      <a:r>
                        <a:rPr lang="en-US" sz="900" dirty="0">
                          <a:effectLst/>
                        </a:rPr>
                        <a:t>Department</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Required if the change meets any of the following criteria:</a:t>
                      </a:r>
                      <a:endParaRPr lang="en-US" sz="1100" dirty="0">
                        <a:effectLst/>
                        <a:latin typeface="Times New Roman"/>
                        <a:ea typeface="Calibri"/>
                      </a:endParaRPr>
                    </a:p>
                  </a:txBody>
                  <a:tcPr marL="64047" marR="64047" marT="0" marB="0" anchor="ctr"/>
                </a:tc>
              </a:tr>
              <a:tr h="165881">
                <a:tc>
                  <a:txBody>
                    <a:bodyPr/>
                    <a:lstStyle/>
                    <a:p>
                      <a:pPr>
                        <a:spcBef>
                          <a:spcPts val="100"/>
                        </a:spcBef>
                        <a:spcAft>
                          <a:spcPts val="100"/>
                        </a:spcAft>
                      </a:pPr>
                      <a:r>
                        <a:rPr lang="en-US" sz="900">
                          <a:effectLst/>
                        </a:rPr>
                        <a:t>Automation Engineering</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Impacts a Process Automation System </a:t>
                      </a:r>
                      <a:endParaRPr lang="en-US" sz="900" dirty="0" smtClean="0">
                        <a:effectLst/>
                      </a:endParaRPr>
                    </a:p>
                    <a:p>
                      <a:pPr>
                        <a:spcBef>
                          <a:spcPts val="100"/>
                        </a:spcBef>
                        <a:spcAft>
                          <a:spcPts val="100"/>
                        </a:spcAft>
                      </a:pPr>
                      <a:r>
                        <a:rPr lang="en-US" sz="900" dirty="0" smtClean="0">
                          <a:effectLst/>
                        </a:rPr>
                        <a:t>Impacts </a:t>
                      </a:r>
                      <a:r>
                        <a:rPr lang="en-US" sz="900" dirty="0">
                          <a:effectLst/>
                        </a:rPr>
                        <a:t>any Process Automation SOPs</a:t>
                      </a:r>
                      <a:endParaRPr lang="en-US" sz="1100" dirty="0">
                        <a:effectLst/>
                        <a:latin typeface="Times New Roman"/>
                        <a:ea typeface="Calibri"/>
                      </a:endParaRPr>
                    </a:p>
                  </a:txBody>
                  <a:tcPr marL="64047" marR="64047" marT="0" marB="0" anchor="ctr"/>
                </a:tc>
              </a:tr>
              <a:tr h="720460">
                <a:tc>
                  <a:txBody>
                    <a:bodyPr/>
                    <a:lstStyle/>
                    <a:p>
                      <a:pPr>
                        <a:spcBef>
                          <a:spcPts val="100"/>
                        </a:spcBef>
                        <a:spcAft>
                          <a:spcPts val="100"/>
                        </a:spcAft>
                      </a:pPr>
                      <a:r>
                        <a:rPr lang="en-US" sz="900" dirty="0">
                          <a:effectLst/>
                        </a:rPr>
                        <a:t>Contamination Control</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impacts environment integrity, conditions or monitoring, including:</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Changes to a controlled room or area that impact integrity</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Changes in sampling methodology</a:t>
                      </a:r>
                      <a:endParaRPr lang="en-US" sz="1100" dirty="0">
                        <a:effectLst/>
                      </a:endParaRPr>
                    </a:p>
                    <a:p>
                      <a:pPr marL="342900" lvl="0" indent="-342900">
                        <a:lnSpc>
                          <a:spcPct val="115000"/>
                        </a:lnSpc>
                        <a:spcBef>
                          <a:spcPts val="100"/>
                        </a:spcBef>
                        <a:spcAft>
                          <a:spcPts val="100"/>
                        </a:spcAft>
                        <a:buFont typeface="Symbol"/>
                        <a:buChar char=""/>
                      </a:pPr>
                      <a:r>
                        <a:rPr lang="en-US" sz="900" dirty="0">
                          <a:effectLst/>
                        </a:rPr>
                        <a:t>Construction activities</a:t>
                      </a:r>
                      <a:endParaRPr lang="en-US" sz="1100" dirty="0">
                        <a:effectLst/>
                      </a:endParaRPr>
                    </a:p>
                    <a:p>
                      <a:pPr marL="342900" lvl="0" indent="-342900">
                        <a:lnSpc>
                          <a:spcPct val="115000"/>
                        </a:lnSpc>
                        <a:spcBef>
                          <a:spcPts val="100"/>
                        </a:spcBef>
                        <a:spcAft>
                          <a:spcPts val="0"/>
                        </a:spcAft>
                        <a:buFont typeface="Symbol"/>
                        <a:buChar char=""/>
                      </a:pPr>
                      <a:r>
                        <a:rPr lang="en-US" sz="900" dirty="0">
                          <a:effectLst/>
                        </a:rPr>
                        <a:t>Changes in personnel or material flow</a:t>
                      </a:r>
                      <a:br>
                        <a:rPr lang="en-US" sz="900" dirty="0">
                          <a:effectLst/>
                        </a:rPr>
                      </a:br>
                      <a:r>
                        <a:rPr lang="en-US" sz="900" dirty="0">
                          <a:effectLst/>
                        </a:rPr>
                        <a:t>The change will result in or modify exposure of product to the environment.</a:t>
                      </a:r>
                      <a:endParaRPr lang="en-US" sz="1100" dirty="0">
                        <a:effectLst/>
                      </a:endParaRPr>
                    </a:p>
                    <a:p>
                      <a:pPr>
                        <a:spcAft>
                          <a:spcPts val="0"/>
                        </a:spcAft>
                      </a:pPr>
                      <a:r>
                        <a:rPr lang="en-US" sz="900" dirty="0">
                          <a:effectLst/>
                        </a:rPr>
                        <a:t>The change can impact microbiological control within a process stream, raw material or process equipment.</a:t>
                      </a:r>
                      <a:endParaRPr lang="en-US" sz="1100" dirty="0">
                        <a:effectLst/>
                      </a:endParaRPr>
                    </a:p>
                    <a:p>
                      <a:pPr>
                        <a:spcAft>
                          <a:spcPts val="0"/>
                        </a:spcAft>
                      </a:pPr>
                      <a:r>
                        <a:rPr lang="en-US" sz="900" dirty="0">
                          <a:effectLst/>
                        </a:rPr>
                        <a:t>The changes are to water systems.</a:t>
                      </a:r>
                      <a:endParaRPr lang="en-US" sz="1100" dirty="0">
                        <a:effectLst/>
                        <a:latin typeface="Times New Roman"/>
                        <a:ea typeface="Calibri"/>
                      </a:endParaRPr>
                    </a:p>
                  </a:txBody>
                  <a:tcPr marL="64047" marR="64047" marT="0" marB="0" anchor="ctr"/>
                </a:tc>
              </a:tr>
              <a:tr h="435790">
                <a:tc>
                  <a:txBody>
                    <a:bodyPr/>
                    <a:lstStyle/>
                    <a:p>
                      <a:pPr>
                        <a:spcBef>
                          <a:spcPts val="100"/>
                        </a:spcBef>
                        <a:spcAft>
                          <a:spcPts val="100"/>
                        </a:spcAft>
                      </a:pPr>
                      <a:r>
                        <a:rPr lang="en-US" sz="900" dirty="0">
                          <a:effectLst/>
                        </a:rPr>
                        <a:t>Engineering</a:t>
                      </a:r>
                      <a:endParaRPr lang="en-US" sz="1100" dirty="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is to equipment, piping, or instrumentation</a:t>
                      </a:r>
                      <a:endParaRPr lang="en-US" sz="1100" dirty="0">
                        <a:effectLst/>
                      </a:endParaRPr>
                    </a:p>
                    <a:p>
                      <a:pPr>
                        <a:spcBef>
                          <a:spcPts val="100"/>
                        </a:spcBef>
                        <a:spcAft>
                          <a:spcPts val="100"/>
                        </a:spcAft>
                      </a:pPr>
                      <a:r>
                        <a:rPr lang="en-US" sz="900" dirty="0">
                          <a:effectLst/>
                        </a:rPr>
                        <a:t>Impacts equipment operating or control parameters</a:t>
                      </a:r>
                      <a:endParaRPr lang="en-US" sz="1100" dirty="0">
                        <a:effectLst/>
                      </a:endParaRPr>
                    </a:p>
                    <a:p>
                      <a:pPr>
                        <a:spcBef>
                          <a:spcPts val="100"/>
                        </a:spcBef>
                        <a:spcAft>
                          <a:spcPts val="100"/>
                        </a:spcAft>
                      </a:pPr>
                      <a:r>
                        <a:rPr lang="en-US" sz="900" dirty="0">
                          <a:effectLst/>
                        </a:rPr>
                        <a:t>Impacts plot plans</a:t>
                      </a:r>
                      <a:endParaRPr lang="en-US" sz="1100" dirty="0">
                        <a:effectLst/>
                      </a:endParaRPr>
                    </a:p>
                    <a:p>
                      <a:pPr>
                        <a:spcBef>
                          <a:spcPts val="100"/>
                        </a:spcBef>
                        <a:spcAft>
                          <a:spcPts val="100"/>
                        </a:spcAft>
                      </a:pPr>
                      <a:r>
                        <a:rPr lang="en-US" sz="900" dirty="0">
                          <a:effectLst/>
                        </a:rPr>
                        <a:t>Impacts design documents</a:t>
                      </a:r>
                      <a:endParaRPr lang="en-US" sz="1100" dirty="0">
                        <a:effectLst/>
                      </a:endParaRPr>
                    </a:p>
                    <a:p>
                      <a:pPr>
                        <a:spcBef>
                          <a:spcPts val="100"/>
                        </a:spcBef>
                        <a:spcAft>
                          <a:spcPts val="100"/>
                        </a:spcAft>
                      </a:pPr>
                      <a:r>
                        <a:rPr lang="en-US" sz="900" dirty="0">
                          <a:effectLst/>
                        </a:rPr>
                        <a:t>The dimensions of the room are changing</a:t>
                      </a:r>
                      <a:endParaRPr lang="en-US" sz="1100" dirty="0">
                        <a:effectLst/>
                        <a:latin typeface="Times New Roman"/>
                        <a:ea typeface="Calibri"/>
                      </a:endParaRPr>
                    </a:p>
                  </a:txBody>
                  <a:tcPr marL="64047" marR="64047" marT="0" marB="0" anchor="ctr"/>
                </a:tc>
              </a:tr>
              <a:tr h="672178">
                <a:tc>
                  <a:txBody>
                    <a:bodyPr/>
                    <a:lstStyle/>
                    <a:p>
                      <a:pPr>
                        <a:spcBef>
                          <a:spcPts val="100"/>
                        </a:spcBef>
                        <a:spcAft>
                          <a:spcPts val="100"/>
                        </a:spcAft>
                      </a:pPr>
                      <a:r>
                        <a:rPr lang="en-US" sz="900">
                          <a:effectLst/>
                        </a:rPr>
                        <a:t>Facilities</a:t>
                      </a:r>
                      <a:endParaRPr lang="en-US" sz="1100">
                        <a:effectLst/>
                      </a:endParaRPr>
                    </a:p>
                    <a:p>
                      <a:pPr>
                        <a:spcBef>
                          <a:spcPts val="100"/>
                        </a:spcBef>
                        <a:spcAft>
                          <a:spcPts val="100"/>
                        </a:spcAft>
                      </a:pPr>
                      <a:r>
                        <a:rPr lang="en-US" sz="900">
                          <a:effectLst/>
                        </a:rPr>
                        <a:t> </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It is new equipment and Facilities is the equipment owner</a:t>
                      </a:r>
                      <a:endParaRPr lang="en-US" sz="1100" dirty="0">
                        <a:effectLst/>
                      </a:endParaRPr>
                    </a:p>
                    <a:p>
                      <a:pPr>
                        <a:spcBef>
                          <a:spcPts val="100"/>
                        </a:spcBef>
                        <a:spcAft>
                          <a:spcPts val="100"/>
                        </a:spcAft>
                      </a:pPr>
                      <a:r>
                        <a:rPr lang="en-US" sz="900" dirty="0">
                          <a:effectLst/>
                        </a:rPr>
                        <a:t>Change to equipment and Facilities is the equipment owner</a:t>
                      </a:r>
                      <a:endParaRPr lang="en-US" sz="1100" dirty="0">
                        <a:effectLst/>
                      </a:endParaRPr>
                    </a:p>
                    <a:p>
                      <a:pPr>
                        <a:spcBef>
                          <a:spcPts val="100"/>
                        </a:spcBef>
                        <a:spcAft>
                          <a:spcPts val="100"/>
                        </a:spcAft>
                      </a:pPr>
                      <a:r>
                        <a:rPr lang="en-US" sz="900" dirty="0">
                          <a:effectLst/>
                        </a:rPr>
                        <a:t>The preventative maintenance cycle/document is impacted by this change</a:t>
                      </a:r>
                      <a:endParaRPr lang="en-US" sz="1100" dirty="0">
                        <a:effectLst/>
                      </a:endParaRPr>
                    </a:p>
                    <a:p>
                      <a:pPr>
                        <a:spcBef>
                          <a:spcPts val="100"/>
                        </a:spcBef>
                        <a:spcAft>
                          <a:spcPts val="100"/>
                        </a:spcAft>
                      </a:pPr>
                      <a:r>
                        <a:rPr lang="en-US" sz="900" dirty="0">
                          <a:effectLst/>
                        </a:rPr>
                        <a:t>There any Facilities SOP’s affected by this change</a:t>
                      </a:r>
                      <a:endParaRPr lang="en-US" sz="1100" dirty="0">
                        <a:effectLst/>
                      </a:endParaRPr>
                    </a:p>
                    <a:p>
                      <a:pPr>
                        <a:spcBef>
                          <a:spcPts val="100"/>
                        </a:spcBef>
                        <a:spcAft>
                          <a:spcPts val="100"/>
                        </a:spcAft>
                      </a:pPr>
                      <a:r>
                        <a:rPr lang="en-US" sz="900" dirty="0" smtClean="0">
                          <a:effectLst/>
                        </a:rPr>
                        <a:t>There </a:t>
                      </a:r>
                      <a:r>
                        <a:rPr lang="en-US" sz="900" dirty="0">
                          <a:effectLst/>
                        </a:rPr>
                        <a:t>are new requirements for materials or service providers</a:t>
                      </a:r>
                      <a:endParaRPr lang="en-US" sz="1100" dirty="0">
                        <a:effectLst/>
                      </a:endParaRPr>
                    </a:p>
                    <a:p>
                      <a:pPr>
                        <a:spcBef>
                          <a:spcPts val="100"/>
                        </a:spcBef>
                        <a:spcAft>
                          <a:spcPts val="100"/>
                        </a:spcAft>
                      </a:pPr>
                      <a:r>
                        <a:rPr lang="en-US" sz="900" dirty="0">
                          <a:effectLst/>
                        </a:rPr>
                        <a:t>Changes to </a:t>
                      </a:r>
                      <a:r>
                        <a:rPr lang="en-US" sz="900" dirty="0" smtClean="0">
                          <a:effectLst/>
                        </a:rPr>
                        <a:t>Business Management System </a:t>
                      </a:r>
                      <a:r>
                        <a:rPr lang="en-US" sz="900" dirty="0">
                          <a:effectLst/>
                        </a:rPr>
                        <a:t>or </a:t>
                      </a:r>
                      <a:r>
                        <a:rPr lang="en-US" sz="900" dirty="0" smtClean="0">
                          <a:effectLst/>
                        </a:rPr>
                        <a:t>Environmental</a:t>
                      </a:r>
                      <a:r>
                        <a:rPr lang="en-US" sz="900" baseline="0" dirty="0" smtClean="0">
                          <a:effectLst/>
                        </a:rPr>
                        <a:t> </a:t>
                      </a:r>
                      <a:r>
                        <a:rPr lang="en-US" sz="900" dirty="0" smtClean="0">
                          <a:effectLst/>
                        </a:rPr>
                        <a:t>Management System</a:t>
                      </a:r>
                      <a:endParaRPr lang="en-US" sz="1100" dirty="0">
                        <a:effectLst/>
                      </a:endParaRPr>
                    </a:p>
                    <a:p>
                      <a:pPr>
                        <a:spcBef>
                          <a:spcPts val="100"/>
                        </a:spcBef>
                        <a:spcAft>
                          <a:spcPts val="100"/>
                        </a:spcAft>
                      </a:pPr>
                      <a:r>
                        <a:rPr lang="en-US" sz="900" dirty="0">
                          <a:effectLst/>
                        </a:rPr>
                        <a:t>The dimensions of the room are changing</a:t>
                      </a:r>
                      <a:endParaRPr lang="en-US" sz="1100" dirty="0">
                        <a:effectLst/>
                        <a:latin typeface="Times New Roman"/>
                        <a:ea typeface="Calibri"/>
                      </a:endParaRPr>
                    </a:p>
                  </a:txBody>
                  <a:tcPr marL="64047" marR="64047" marT="0" marB="0" anchor="ctr"/>
                </a:tc>
              </a:tr>
              <a:tr h="345821">
                <a:tc>
                  <a:txBody>
                    <a:bodyPr/>
                    <a:lstStyle/>
                    <a:p>
                      <a:pPr>
                        <a:spcBef>
                          <a:spcPts val="100"/>
                        </a:spcBef>
                        <a:spcAft>
                          <a:spcPts val="100"/>
                        </a:spcAft>
                      </a:pPr>
                      <a:r>
                        <a:rPr lang="en-US" sz="900">
                          <a:effectLst/>
                        </a:rPr>
                        <a:t>Finance</a:t>
                      </a:r>
                      <a:endParaRPr lang="en-US" sz="1100">
                        <a:effectLst/>
                        <a:latin typeface="Times New Roman"/>
                        <a:ea typeface="Calibri"/>
                      </a:endParaRPr>
                    </a:p>
                  </a:txBody>
                  <a:tcPr marL="64047" marR="64047" marT="0" marB="0" anchor="ctr"/>
                </a:tc>
                <a:tc>
                  <a:txBody>
                    <a:bodyPr/>
                    <a:lstStyle/>
                    <a:p>
                      <a:pPr>
                        <a:spcBef>
                          <a:spcPts val="100"/>
                        </a:spcBef>
                        <a:spcAft>
                          <a:spcPts val="100"/>
                        </a:spcAft>
                      </a:pPr>
                      <a:r>
                        <a:rPr lang="en-US" sz="900" dirty="0">
                          <a:effectLst/>
                        </a:rPr>
                        <a:t>The change is to the functionality or use of </a:t>
                      </a:r>
                      <a:r>
                        <a:rPr lang="en-US" sz="900" dirty="0" smtClean="0">
                          <a:effectLst/>
                        </a:rPr>
                        <a:t>Enterprise</a:t>
                      </a:r>
                      <a:r>
                        <a:rPr lang="en-US" sz="900" baseline="0" dirty="0" smtClean="0">
                          <a:effectLst/>
                        </a:rPr>
                        <a:t> Resource Planning system</a:t>
                      </a:r>
                      <a:endParaRPr lang="en-US" sz="1100" dirty="0">
                        <a:effectLst/>
                      </a:endParaRPr>
                    </a:p>
                    <a:p>
                      <a:pPr>
                        <a:spcBef>
                          <a:spcPts val="100"/>
                        </a:spcBef>
                        <a:spcAft>
                          <a:spcPts val="100"/>
                        </a:spcAft>
                      </a:pPr>
                      <a:r>
                        <a:rPr lang="en-US" sz="900" dirty="0" smtClean="0">
                          <a:effectLst/>
                        </a:rPr>
                        <a:t>The </a:t>
                      </a:r>
                      <a:r>
                        <a:rPr lang="en-US" sz="900" dirty="0">
                          <a:effectLst/>
                        </a:rPr>
                        <a:t>change is to the warehouse operating system</a:t>
                      </a:r>
                      <a:endParaRPr lang="en-US" sz="1100" dirty="0">
                        <a:effectLst/>
                      </a:endParaRPr>
                    </a:p>
                    <a:p>
                      <a:pPr>
                        <a:spcBef>
                          <a:spcPts val="100"/>
                        </a:spcBef>
                        <a:spcAft>
                          <a:spcPts val="100"/>
                        </a:spcAft>
                      </a:pPr>
                      <a:r>
                        <a:rPr lang="en-US" sz="900" dirty="0">
                          <a:effectLst/>
                        </a:rPr>
                        <a:t>Product Costs may need to be updated</a:t>
                      </a:r>
                      <a:endParaRPr lang="en-US" sz="1100" dirty="0">
                        <a:effectLst/>
                        <a:latin typeface="Times New Roman"/>
                        <a:ea typeface="Calibri"/>
                      </a:endParaRPr>
                    </a:p>
                  </a:txBody>
                  <a:tcPr marL="64047" marR="64047" marT="0" marB="0" anchor="ctr"/>
                </a:tc>
              </a:tr>
            </a:tbl>
          </a:graphicData>
        </a:graphic>
      </p:graphicFrame>
      <p:sp>
        <p:nvSpPr>
          <p:cNvPr id="4" name="TextBox 3"/>
          <p:cNvSpPr txBox="1"/>
          <p:nvPr/>
        </p:nvSpPr>
        <p:spPr>
          <a:xfrm>
            <a:off x="685800" y="1219200"/>
            <a:ext cx="7010400"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Build a decision tree or matrix to drive changes to the right teams</a:t>
            </a:r>
          </a:p>
          <a:p>
            <a:pPr marL="285750" indent="-285750">
              <a:buFont typeface="Arial" panose="020B0604020202020204" pitchFamily="34" charset="0"/>
              <a:buChar char="•"/>
            </a:pPr>
            <a:r>
              <a:rPr lang="en-US" dirty="0" smtClean="0"/>
              <a:t>Ensure it is updated continually as changes are made </a:t>
            </a:r>
            <a:endParaRPr lang="en-US" dirty="0"/>
          </a:p>
        </p:txBody>
      </p:sp>
      <p:sp>
        <p:nvSpPr>
          <p:cNvPr id="5" name="Freeform 4"/>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3865706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argeted-social-media-marketing-300x2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2360" y="1381125"/>
            <a:ext cx="2381250" cy="2124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importance of experts</a:t>
            </a:r>
            <a:endParaRPr lang="en-US" i="1" dirty="0"/>
          </a:p>
        </p:txBody>
      </p:sp>
      <p:sp>
        <p:nvSpPr>
          <p:cNvPr id="3" name="Content Placeholder 2"/>
          <p:cNvSpPr>
            <a:spLocks noGrp="1"/>
          </p:cNvSpPr>
          <p:nvPr>
            <p:ph idx="4294967295"/>
          </p:nvPr>
        </p:nvSpPr>
        <p:spPr>
          <a:xfrm>
            <a:off x="307975" y="1132680"/>
            <a:ext cx="8229600" cy="4525963"/>
          </a:xfrm>
        </p:spPr>
        <p:txBody>
          <a:bodyPr/>
          <a:lstStyle/>
          <a:p>
            <a:r>
              <a:rPr lang="en-US" dirty="0" smtClean="0"/>
              <a:t>Relevancy</a:t>
            </a:r>
          </a:p>
          <a:p>
            <a:r>
              <a:rPr lang="en-US" dirty="0" smtClean="0"/>
              <a:t>Reliability</a:t>
            </a:r>
          </a:p>
          <a:p>
            <a:r>
              <a:rPr lang="en-US" dirty="0" smtClean="0"/>
              <a:t>Accuracy</a:t>
            </a:r>
          </a:p>
          <a:p>
            <a:r>
              <a:rPr lang="en-US" dirty="0" smtClean="0"/>
              <a:t>Efficiency</a:t>
            </a:r>
            <a:endParaRPr lang="en-US" dirty="0"/>
          </a:p>
        </p:txBody>
      </p:sp>
      <p:sp>
        <p:nvSpPr>
          <p:cNvPr id="5" name="AutoShape 4" descr="Image result for relevance mea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relevance mean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062" y="3675603"/>
            <a:ext cx="304800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642946"/>
            <a:ext cx="2066925"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utoShape 10" descr="Image result for accura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2" descr="Image result for accurat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7112867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4000" dirty="0" smtClean="0"/>
              <a:t>Risk Management</a:t>
            </a:r>
            <a:endParaRPr lang="en-US" sz="4000" dirty="0"/>
          </a:p>
        </p:txBody>
      </p:sp>
      <p:sp>
        <p:nvSpPr>
          <p:cNvPr id="3" name="Content Placeholder 2"/>
          <p:cNvSpPr>
            <a:spLocks noGrp="1"/>
          </p:cNvSpPr>
          <p:nvPr>
            <p:ph sz="quarter" idx="4294967295"/>
          </p:nvPr>
        </p:nvSpPr>
        <p:spPr>
          <a:xfrm>
            <a:off x="6705600" y="3048000"/>
            <a:ext cx="2095778" cy="2819400"/>
          </a:xfrm>
        </p:spPr>
        <p:txBody>
          <a:bodyPr>
            <a:normAutofit/>
          </a:bodyPr>
          <a:lstStyle/>
          <a:p>
            <a:pPr marL="0" lvl="0" indent="0">
              <a:buNone/>
            </a:pPr>
            <a:r>
              <a:rPr lang="en-US" sz="2400" dirty="0"/>
              <a:t>Differentiate between risk and </a:t>
            </a:r>
            <a:r>
              <a:rPr lang="en-US" sz="2400" dirty="0" smtClean="0"/>
              <a:t>impact</a:t>
            </a:r>
          </a:p>
          <a:p>
            <a:pPr lvl="0"/>
            <a:endParaRPr lang="en-US" sz="2400" dirty="0" smtClean="0"/>
          </a:p>
          <a:p>
            <a:pPr lvl="0"/>
            <a:endParaRPr lang="en-US" sz="2400" dirty="0"/>
          </a:p>
          <a:p>
            <a:endParaRPr lang="en-US" sz="2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292469"/>
            <a:ext cx="5884288"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2200" y="5486400"/>
            <a:ext cx="4495800" cy="830997"/>
          </a:xfrm>
          <a:prstGeom prst="rect">
            <a:avLst/>
          </a:prstGeom>
          <a:noFill/>
        </p:spPr>
        <p:txBody>
          <a:bodyPr wrap="square" rtlCol="0">
            <a:spAutoFit/>
          </a:bodyPr>
          <a:lstStyle/>
          <a:p>
            <a:r>
              <a:rPr lang="en-US" sz="2400" dirty="0" smtClean="0"/>
              <a:t>The level of effort commensurate with risk of the change</a:t>
            </a:r>
            <a:endParaRPr lang="en-US" sz="2400" dirty="0"/>
          </a:p>
        </p:txBody>
      </p:sp>
      <p:sp>
        <p:nvSpPr>
          <p:cNvPr id="6" name="TextBox 5"/>
          <p:cNvSpPr txBox="1"/>
          <p:nvPr/>
        </p:nvSpPr>
        <p:spPr>
          <a:xfrm>
            <a:off x="6233206" y="6172200"/>
            <a:ext cx="2304008" cy="381000"/>
          </a:xfrm>
          <a:prstGeom prst="rect">
            <a:avLst/>
          </a:prstGeom>
          <a:noFill/>
        </p:spPr>
        <p:txBody>
          <a:bodyPr wrap="square" rtlCol="0">
            <a:spAutoFit/>
          </a:bodyPr>
          <a:lstStyle/>
          <a:p>
            <a:r>
              <a:rPr lang="en-US" dirty="0" smtClean="0"/>
              <a:t>Learning Objective 4</a:t>
            </a:r>
            <a:endParaRPr lang="en-US" dirty="0"/>
          </a:p>
        </p:txBody>
      </p:sp>
      <p:sp>
        <p:nvSpPr>
          <p:cNvPr id="7" name="Freeform 6"/>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6668874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Differentiate between risk and impact</a:t>
            </a:r>
          </a:p>
        </p:txBody>
      </p:sp>
      <p:sp>
        <p:nvSpPr>
          <p:cNvPr id="3" name="Content Placeholder 2"/>
          <p:cNvSpPr>
            <a:spLocks noGrp="1"/>
          </p:cNvSpPr>
          <p:nvPr>
            <p:ph sz="quarter" idx="4294967295"/>
          </p:nvPr>
        </p:nvSpPr>
        <p:spPr>
          <a:xfrm>
            <a:off x="609600" y="1470025"/>
            <a:ext cx="4292600" cy="2616200"/>
          </a:xfrm>
        </p:spPr>
        <p:txBody>
          <a:bodyPr>
            <a:noAutofit/>
          </a:bodyPr>
          <a:lstStyle/>
          <a:p>
            <a:r>
              <a:rPr lang="en-US" sz="2000" dirty="0" smtClean="0"/>
              <a:t>Risk is an event that may or may not happen as a result of the change</a:t>
            </a:r>
          </a:p>
          <a:p>
            <a:endParaRPr lang="en-US" sz="2000" dirty="0"/>
          </a:p>
          <a:p>
            <a:r>
              <a:rPr lang="en-US" sz="2000" dirty="0" smtClean="0"/>
              <a:t>Impact is what always happens as a result of the change</a:t>
            </a:r>
          </a:p>
          <a:p>
            <a:pPr marL="685800" lvl="1" indent="-457200"/>
            <a:r>
              <a:rPr lang="en-US" sz="2000" dirty="0" smtClean="0"/>
              <a:t>Impacts are to the business and it’s operations</a:t>
            </a:r>
          </a:p>
          <a:p>
            <a:endParaRPr lang="en-US" sz="2000" dirty="0"/>
          </a:p>
        </p:txBody>
      </p:sp>
      <p:pic>
        <p:nvPicPr>
          <p:cNvPr id="3074" name="Picture 2" descr="http://theknowledgeeconomy.anorien.com/wp-content/uploads/2013/05/blog-risk_understand_impa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335" y="1328738"/>
            <a:ext cx="4000500" cy="28046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61853" y="4133390"/>
            <a:ext cx="7700963" cy="2308324"/>
          </a:xfrm>
          <a:prstGeom prst="rect">
            <a:avLst/>
          </a:prstGeom>
          <a:noFill/>
        </p:spPr>
        <p:txBody>
          <a:bodyPr wrap="square" rtlCol="0">
            <a:spAutoFit/>
          </a:bodyPr>
          <a:lstStyle/>
          <a:p>
            <a:r>
              <a:rPr lang="en-US" sz="2400" dirty="0"/>
              <a:t>All </a:t>
            </a:r>
            <a:r>
              <a:rPr lang="en-US" sz="2400" dirty="0" smtClean="0"/>
              <a:t>Changes have </a:t>
            </a:r>
            <a:r>
              <a:rPr lang="en-US" sz="2400" dirty="0"/>
              <a:t>some element of </a:t>
            </a:r>
            <a:r>
              <a:rPr lang="en-US" sz="2400" dirty="0" smtClean="0"/>
              <a:t>risk</a:t>
            </a:r>
          </a:p>
          <a:p>
            <a:endParaRPr lang="en-US" sz="2400" dirty="0"/>
          </a:p>
          <a:p>
            <a:r>
              <a:rPr lang="en-US" sz="2400" dirty="0"/>
              <a:t>Risk can be effectively managed ONLY if it is understood.</a:t>
            </a:r>
          </a:p>
          <a:p>
            <a:endParaRPr lang="en-US" sz="2400" dirty="0"/>
          </a:p>
          <a:p>
            <a:r>
              <a:rPr lang="en-US" sz="2400" dirty="0"/>
              <a:t>Understanding can only be </a:t>
            </a:r>
            <a:r>
              <a:rPr lang="en-US" sz="2400" dirty="0" smtClean="0"/>
              <a:t>realized </a:t>
            </a:r>
            <a:r>
              <a:rPr lang="en-US" sz="2400" dirty="0"/>
              <a:t>with sufficient </a:t>
            </a:r>
            <a:r>
              <a:rPr lang="en-US" sz="2400" dirty="0" smtClean="0"/>
              <a:t>information</a:t>
            </a:r>
            <a:endParaRPr lang="en-US" sz="2400" dirty="0"/>
          </a:p>
        </p:txBody>
      </p:sp>
      <p:sp>
        <p:nvSpPr>
          <p:cNvPr id="6" name="Freeform 5"/>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92140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Understand the change</a:t>
            </a:r>
            <a:endParaRPr lang="en-US" sz="4000"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092858324"/>
              </p:ext>
            </p:extLst>
          </p:nvPr>
        </p:nvGraphicFramePr>
        <p:xfrm>
          <a:off x="2560638" y="2971800"/>
          <a:ext cx="6583680" cy="1280160"/>
        </p:xfrm>
        <a:graphic>
          <a:graphicData uri="http://schemas.openxmlformats.org/drawingml/2006/table">
            <a:tbl>
              <a:tblPr firstRow="1" bandRow="1">
                <a:tableStyleId>{5C22544A-7EE6-4342-B048-85BDC9FD1C3A}</a:tableStyleId>
              </a:tblPr>
              <a:tblGrid>
                <a:gridCol w="1645920"/>
                <a:gridCol w="1645920"/>
                <a:gridCol w="1645920"/>
                <a:gridCol w="1645920"/>
              </a:tblGrid>
              <a:tr h="370840">
                <a:tc>
                  <a:txBody>
                    <a:bodyPr/>
                    <a:lstStyle/>
                    <a:p>
                      <a:r>
                        <a:rPr lang="en-US" sz="2400" dirty="0" smtClean="0"/>
                        <a:t>Critical Parameter</a:t>
                      </a:r>
                      <a:endParaRPr lang="en-US" sz="2400" dirty="0"/>
                    </a:p>
                  </a:txBody>
                  <a:tcPr/>
                </a:tc>
                <a:tc>
                  <a:txBody>
                    <a:bodyPr/>
                    <a:lstStyle/>
                    <a:p>
                      <a:r>
                        <a:rPr lang="en-US" sz="2400" dirty="0" smtClean="0"/>
                        <a:t>Current</a:t>
                      </a:r>
                      <a:endParaRPr lang="en-US" sz="2400" dirty="0"/>
                    </a:p>
                  </a:txBody>
                  <a:tcPr/>
                </a:tc>
                <a:tc>
                  <a:txBody>
                    <a:bodyPr/>
                    <a:lstStyle/>
                    <a:p>
                      <a:r>
                        <a:rPr lang="en-US" sz="2400" dirty="0" smtClean="0"/>
                        <a:t>Future</a:t>
                      </a:r>
                      <a:endParaRPr lang="en-US" sz="2400" dirty="0"/>
                    </a:p>
                  </a:txBody>
                  <a:tcPr/>
                </a:tc>
                <a:tc>
                  <a:txBody>
                    <a:bodyPr/>
                    <a:lstStyle/>
                    <a:p>
                      <a:r>
                        <a:rPr lang="en-US" sz="2400" dirty="0" smtClean="0"/>
                        <a:t>Differences</a:t>
                      </a:r>
                      <a:endParaRPr lang="en-US" sz="2400" dirty="0"/>
                    </a:p>
                  </a:txBody>
                  <a:tcPr/>
                </a:tc>
              </a:tr>
              <a:tr h="370840">
                <a:tc>
                  <a:txBody>
                    <a:bodyPr/>
                    <a:lstStyle/>
                    <a:p>
                      <a:endParaRPr lang="en-US" sz="2400"/>
                    </a:p>
                  </a:txBody>
                  <a:tcPr/>
                </a:tc>
                <a:tc>
                  <a:txBody>
                    <a:bodyPr/>
                    <a:lstStyle/>
                    <a:p>
                      <a:endParaRPr lang="en-US" sz="2400"/>
                    </a:p>
                  </a:txBody>
                  <a:tcPr/>
                </a:tc>
                <a:tc>
                  <a:txBody>
                    <a:bodyPr/>
                    <a:lstStyle/>
                    <a:p>
                      <a:endParaRPr lang="en-US" sz="2400"/>
                    </a:p>
                  </a:txBody>
                  <a:tcPr/>
                </a:tc>
                <a:tc>
                  <a:txBody>
                    <a:bodyPr/>
                    <a:lstStyle/>
                    <a:p>
                      <a:endParaRPr lang="en-US" sz="2400" dirty="0"/>
                    </a:p>
                  </a:txBody>
                  <a:tcPr/>
                </a:tc>
              </a:tr>
            </a:tbl>
          </a:graphicData>
        </a:graphic>
      </p:graphicFrame>
      <p:sp>
        <p:nvSpPr>
          <p:cNvPr id="5" name="Rectangular Callout 4"/>
          <p:cNvSpPr/>
          <p:nvPr/>
        </p:nvSpPr>
        <p:spPr>
          <a:xfrm>
            <a:off x="1096944" y="1143000"/>
            <a:ext cx="4160855" cy="1512332"/>
          </a:xfrm>
          <a:prstGeom prst="wedgeRectCallout">
            <a:avLst>
              <a:gd name="adj1" fmla="val -20550"/>
              <a:gd name="adj2" fmla="val 71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Aspect </a:t>
            </a:r>
            <a:r>
              <a:rPr lang="en-US" sz="2400" dirty="0"/>
              <a:t>of a system or process that is critical to the proper functioning of the system. </a:t>
            </a:r>
          </a:p>
        </p:txBody>
      </p:sp>
      <p:sp>
        <p:nvSpPr>
          <p:cNvPr id="8" name="Rectangular Callout 7"/>
          <p:cNvSpPr/>
          <p:nvPr/>
        </p:nvSpPr>
        <p:spPr>
          <a:xfrm>
            <a:off x="5257799" y="4343400"/>
            <a:ext cx="3048001" cy="2133600"/>
          </a:xfrm>
          <a:prstGeom prst="wedgeRectCallout">
            <a:avLst>
              <a:gd name="adj1" fmla="val -8470"/>
              <a:gd name="adj2" fmla="val -763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What changes?</a:t>
            </a:r>
          </a:p>
          <a:p>
            <a:pPr algn="ctr"/>
            <a:r>
              <a:rPr lang="en-US" sz="2400" dirty="0" smtClean="0"/>
              <a:t>What needs to happen to make the change?</a:t>
            </a:r>
            <a:endParaRPr lang="en-US" sz="2400" dirty="0"/>
          </a:p>
        </p:txBody>
      </p:sp>
      <p:sp>
        <p:nvSpPr>
          <p:cNvPr id="6" name="TextBox 5"/>
          <p:cNvSpPr txBox="1"/>
          <p:nvPr/>
        </p:nvSpPr>
        <p:spPr>
          <a:xfrm>
            <a:off x="2514600" y="6019800"/>
            <a:ext cx="1752600" cy="461665"/>
          </a:xfrm>
          <a:prstGeom prst="rect">
            <a:avLst/>
          </a:prstGeom>
          <a:noFill/>
        </p:spPr>
        <p:txBody>
          <a:bodyPr wrap="square" rtlCol="0">
            <a:spAutoFit/>
          </a:bodyPr>
          <a:lstStyle/>
          <a:p>
            <a:r>
              <a:rPr lang="en-US" sz="2400" dirty="0" smtClean="0"/>
              <a:t>Activity 1</a:t>
            </a:r>
            <a:endParaRPr lang="en-US" sz="2400" dirty="0"/>
          </a:p>
        </p:txBody>
      </p:sp>
      <p:sp>
        <p:nvSpPr>
          <p:cNvPr id="7" name="Freeform 6"/>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29305292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smtClean="0"/>
              <a:t>Understand the effects</a:t>
            </a:r>
            <a:endParaRPr lang="en-US" sz="4000" dirty="0"/>
          </a:p>
        </p:txBody>
      </p:sp>
      <p:graphicFrame>
        <p:nvGraphicFramePr>
          <p:cNvPr id="4" name="Content Placeholder 3"/>
          <p:cNvGraphicFramePr>
            <a:graphicFrameLocks/>
          </p:cNvGraphicFramePr>
          <p:nvPr>
            <p:extLst>
              <p:ext uri="{D42A27DB-BD31-4B8C-83A1-F6EECF244321}">
                <p14:modId xmlns:p14="http://schemas.microsoft.com/office/powerpoint/2010/main" val="3724684581"/>
              </p:ext>
            </p:extLst>
          </p:nvPr>
        </p:nvGraphicFramePr>
        <p:xfrm>
          <a:off x="457200" y="2819400"/>
          <a:ext cx="8153400" cy="741680"/>
        </p:xfrm>
        <a:graphic>
          <a:graphicData uri="http://schemas.openxmlformats.org/drawingml/2006/table">
            <a:tbl>
              <a:tblPr firstRow="1" bandRow="1">
                <a:tableStyleId>{5C22544A-7EE6-4342-B048-85BDC9FD1C3A}</a:tableStyleId>
              </a:tblPr>
              <a:tblGrid>
                <a:gridCol w="2717800"/>
                <a:gridCol w="2717800"/>
                <a:gridCol w="2717800"/>
              </a:tblGrid>
              <a:tr h="370840">
                <a:tc>
                  <a:txBody>
                    <a:bodyPr/>
                    <a:lstStyle/>
                    <a:p>
                      <a:r>
                        <a:rPr lang="en-US" dirty="0" smtClean="0"/>
                        <a:t>Potential Effects</a:t>
                      </a:r>
                      <a:endParaRPr lang="en-US" dirty="0"/>
                    </a:p>
                  </a:txBody>
                  <a:tcPr/>
                </a:tc>
                <a:tc>
                  <a:txBody>
                    <a:bodyPr/>
                    <a:lstStyle/>
                    <a:p>
                      <a:r>
                        <a:rPr lang="en-US" dirty="0" smtClean="0"/>
                        <a:t>Prevention Actions</a:t>
                      </a:r>
                      <a:endParaRPr lang="en-US" dirty="0"/>
                    </a:p>
                  </a:txBody>
                  <a:tcPr/>
                </a:tc>
                <a:tc>
                  <a:txBody>
                    <a:bodyPr/>
                    <a:lstStyle/>
                    <a:p>
                      <a:r>
                        <a:rPr lang="en-US" dirty="0" smtClean="0"/>
                        <a:t>Monitoring Actions</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6" name="Rectangular Callout 5"/>
          <p:cNvSpPr/>
          <p:nvPr/>
        </p:nvSpPr>
        <p:spPr>
          <a:xfrm>
            <a:off x="533400" y="1524000"/>
            <a:ext cx="3352800" cy="1066800"/>
          </a:xfrm>
          <a:prstGeom prst="wedgeRectCallout">
            <a:avLst>
              <a:gd name="adj1" fmla="val -23275"/>
              <a:gd name="adj2" fmla="val 752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Intended and potential side effects – also potential failures</a:t>
            </a:r>
            <a:endParaRPr lang="en-US" sz="2400" dirty="0"/>
          </a:p>
        </p:txBody>
      </p:sp>
      <p:sp>
        <p:nvSpPr>
          <p:cNvPr id="7" name="Rectangular Callout 6"/>
          <p:cNvSpPr/>
          <p:nvPr/>
        </p:nvSpPr>
        <p:spPr>
          <a:xfrm>
            <a:off x="3352800" y="3810000"/>
            <a:ext cx="2819400" cy="1219200"/>
          </a:xfrm>
          <a:prstGeom prst="wedgeRectCallout">
            <a:avLst>
              <a:gd name="adj1" fmla="val -10982"/>
              <a:gd name="adj2" fmla="val -807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What will be done to prevent the potential effect?</a:t>
            </a:r>
            <a:endParaRPr lang="en-US" sz="2400" dirty="0"/>
          </a:p>
        </p:txBody>
      </p:sp>
      <p:sp>
        <p:nvSpPr>
          <p:cNvPr id="8" name="Rectangular Callout 7"/>
          <p:cNvSpPr/>
          <p:nvPr/>
        </p:nvSpPr>
        <p:spPr>
          <a:xfrm>
            <a:off x="5334000" y="1143000"/>
            <a:ext cx="3352800" cy="1143000"/>
          </a:xfrm>
          <a:prstGeom prst="wedgeRectCallout">
            <a:avLst>
              <a:gd name="adj1" fmla="val -29317"/>
              <a:gd name="adj2" fmla="val 983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What will be done to monitor for the potential effect?</a:t>
            </a:r>
            <a:endParaRPr lang="en-US" sz="2400" dirty="0"/>
          </a:p>
        </p:txBody>
      </p:sp>
      <p:sp>
        <p:nvSpPr>
          <p:cNvPr id="9" name="Explosion 1 8"/>
          <p:cNvSpPr/>
          <p:nvPr/>
        </p:nvSpPr>
        <p:spPr>
          <a:xfrm>
            <a:off x="6477000" y="3162868"/>
            <a:ext cx="2667000" cy="2628332"/>
          </a:xfrm>
          <a:prstGeom prst="irregularSeal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Prove effective</a:t>
            </a:r>
            <a:endParaRPr lang="en-US" sz="2400" dirty="0"/>
          </a:p>
        </p:txBody>
      </p:sp>
      <p:sp>
        <p:nvSpPr>
          <p:cNvPr id="10" name="TextBox 9"/>
          <p:cNvSpPr txBox="1"/>
          <p:nvPr/>
        </p:nvSpPr>
        <p:spPr>
          <a:xfrm>
            <a:off x="2667000" y="6019800"/>
            <a:ext cx="1752600" cy="461665"/>
          </a:xfrm>
          <a:prstGeom prst="rect">
            <a:avLst/>
          </a:prstGeom>
          <a:noFill/>
        </p:spPr>
        <p:txBody>
          <a:bodyPr wrap="square" rtlCol="0">
            <a:spAutoFit/>
          </a:bodyPr>
          <a:lstStyle/>
          <a:p>
            <a:r>
              <a:rPr lang="en-US" sz="2400" dirty="0" smtClean="0"/>
              <a:t>Activity 1</a:t>
            </a:r>
            <a:endParaRPr lang="en-US" sz="2400" dirty="0"/>
          </a:p>
        </p:txBody>
      </p:sp>
      <p:sp>
        <p:nvSpPr>
          <p:cNvPr id="11" name="Freeform 10"/>
          <p:cNvSpPr>
            <a:spLocks noEditPoints="1"/>
          </p:cNvSpPr>
          <p:nvPr/>
        </p:nvSpPr>
        <p:spPr bwMode="auto">
          <a:xfrm>
            <a:off x="8534400" y="6052368"/>
            <a:ext cx="439185" cy="448565"/>
          </a:xfrm>
          <a:custGeom>
            <a:avLst/>
            <a:gdLst>
              <a:gd name="T0" fmla="*/ 141 w 221"/>
              <a:gd name="T1" fmla="*/ 110 h 262"/>
              <a:gd name="T2" fmla="*/ 130 w 221"/>
              <a:gd name="T3" fmla="*/ 120 h 262"/>
              <a:gd name="T4" fmla="*/ 126 w 221"/>
              <a:gd name="T5" fmla="*/ 136 h 262"/>
              <a:gd name="T6" fmla="*/ 132 w 221"/>
              <a:gd name="T7" fmla="*/ 157 h 262"/>
              <a:gd name="T8" fmla="*/ 146 w 221"/>
              <a:gd name="T9" fmla="*/ 165 h 262"/>
              <a:gd name="T10" fmla="*/ 166 w 221"/>
              <a:gd name="T11" fmla="*/ 156 h 262"/>
              <a:gd name="T12" fmla="*/ 177 w 221"/>
              <a:gd name="T13" fmla="*/ 145 h 262"/>
              <a:gd name="T14" fmla="*/ 180 w 221"/>
              <a:gd name="T15" fmla="*/ 130 h 262"/>
              <a:gd name="T16" fmla="*/ 174 w 221"/>
              <a:gd name="T17" fmla="*/ 109 h 262"/>
              <a:gd name="T18" fmla="*/ 161 w 221"/>
              <a:gd name="T19" fmla="*/ 101 h 262"/>
              <a:gd name="T20" fmla="*/ 162 w 221"/>
              <a:gd name="T21" fmla="*/ 39 h 262"/>
              <a:gd name="T22" fmla="*/ 149 w 221"/>
              <a:gd name="T23" fmla="*/ 49 h 262"/>
              <a:gd name="T24" fmla="*/ 137 w 221"/>
              <a:gd name="T25" fmla="*/ 67 h 262"/>
              <a:gd name="T26" fmla="*/ 142 w 221"/>
              <a:gd name="T27" fmla="*/ 81 h 262"/>
              <a:gd name="T28" fmla="*/ 162 w 221"/>
              <a:gd name="T29" fmla="*/ 91 h 262"/>
              <a:gd name="T30" fmla="*/ 178 w 221"/>
              <a:gd name="T31" fmla="*/ 91 h 262"/>
              <a:gd name="T32" fmla="*/ 191 w 221"/>
              <a:gd name="T33" fmla="*/ 81 h 262"/>
              <a:gd name="T34" fmla="*/ 203 w 221"/>
              <a:gd name="T35" fmla="*/ 62 h 262"/>
              <a:gd name="T36" fmla="*/ 198 w 221"/>
              <a:gd name="T37" fmla="*/ 48 h 262"/>
              <a:gd name="T38" fmla="*/ 178 w 221"/>
              <a:gd name="T39" fmla="*/ 39 h 262"/>
              <a:gd name="T40" fmla="*/ 81 w 221"/>
              <a:gd name="T41" fmla="*/ 38 h 262"/>
              <a:gd name="T42" fmla="*/ 49 w 221"/>
              <a:gd name="T43" fmla="*/ 47 h 262"/>
              <a:gd name="T44" fmla="*/ 40 w 221"/>
              <a:gd name="T45" fmla="*/ 66 h 262"/>
              <a:gd name="T46" fmla="*/ 51 w 221"/>
              <a:gd name="T47" fmla="*/ 97 h 262"/>
              <a:gd name="T48" fmla="*/ 68 w 221"/>
              <a:gd name="T49" fmla="*/ 112 h 262"/>
              <a:gd name="T50" fmla="*/ 91 w 221"/>
              <a:gd name="T51" fmla="*/ 117 h 262"/>
              <a:gd name="T52" fmla="*/ 123 w 221"/>
              <a:gd name="T53" fmla="*/ 109 h 262"/>
              <a:gd name="T54" fmla="*/ 132 w 221"/>
              <a:gd name="T55" fmla="*/ 89 h 262"/>
              <a:gd name="T56" fmla="*/ 121 w 221"/>
              <a:gd name="T57" fmla="*/ 59 h 262"/>
              <a:gd name="T58" fmla="*/ 104 w 221"/>
              <a:gd name="T59" fmla="*/ 43 h 262"/>
              <a:gd name="T60" fmla="*/ 111 w 221"/>
              <a:gd name="T61" fmla="*/ 0 h 262"/>
              <a:gd name="T62" fmla="*/ 186 w 221"/>
              <a:gd name="T63" fmla="*/ 23 h 262"/>
              <a:gd name="T64" fmla="*/ 221 w 221"/>
              <a:gd name="T65" fmla="*/ 91 h 262"/>
              <a:gd name="T66" fmla="*/ 196 w 221"/>
              <a:gd name="T67" fmla="*/ 168 h 262"/>
              <a:gd name="T68" fmla="*/ 175 w 221"/>
              <a:gd name="T69" fmla="*/ 234 h 262"/>
              <a:gd name="T70" fmla="*/ 125 w 221"/>
              <a:gd name="T71" fmla="*/ 249 h 262"/>
              <a:gd name="T72" fmla="*/ 86 w 221"/>
              <a:gd name="T73" fmla="*/ 262 h 262"/>
              <a:gd name="T74" fmla="*/ 65 w 221"/>
              <a:gd name="T75" fmla="*/ 241 h 262"/>
              <a:gd name="T76" fmla="*/ 38 w 221"/>
              <a:gd name="T77" fmla="*/ 241 h 262"/>
              <a:gd name="T78" fmla="*/ 31 w 221"/>
              <a:gd name="T79" fmla="*/ 230 h 262"/>
              <a:gd name="T80" fmla="*/ 32 w 221"/>
              <a:gd name="T81" fmla="*/ 213 h 262"/>
              <a:gd name="T82" fmla="*/ 23 w 221"/>
              <a:gd name="T83" fmla="*/ 205 h 262"/>
              <a:gd name="T84" fmla="*/ 21 w 221"/>
              <a:gd name="T85" fmla="*/ 199 h 262"/>
              <a:gd name="T86" fmla="*/ 24 w 221"/>
              <a:gd name="T87" fmla="*/ 193 h 262"/>
              <a:gd name="T88" fmla="*/ 23 w 221"/>
              <a:gd name="T89" fmla="*/ 190 h 262"/>
              <a:gd name="T90" fmla="*/ 15 w 221"/>
              <a:gd name="T91" fmla="*/ 187 h 262"/>
              <a:gd name="T92" fmla="*/ 12 w 221"/>
              <a:gd name="T93" fmla="*/ 179 h 262"/>
              <a:gd name="T94" fmla="*/ 16 w 221"/>
              <a:gd name="T95" fmla="*/ 173 h 262"/>
              <a:gd name="T96" fmla="*/ 7 w 221"/>
              <a:gd name="T97" fmla="*/ 168 h 262"/>
              <a:gd name="T98" fmla="*/ 0 w 221"/>
              <a:gd name="T99" fmla="*/ 162 h 262"/>
              <a:gd name="T100" fmla="*/ 3 w 221"/>
              <a:gd name="T101" fmla="*/ 150 h 262"/>
              <a:gd name="T102" fmla="*/ 18 w 221"/>
              <a:gd name="T103" fmla="*/ 116 h 262"/>
              <a:gd name="T104" fmla="*/ 17 w 221"/>
              <a:gd name="T105" fmla="*/ 103 h 262"/>
              <a:gd name="T106" fmla="*/ 25 w 221"/>
              <a:gd name="T107" fmla="*/ 55 h 262"/>
              <a:gd name="T108" fmla="*/ 87 w 221"/>
              <a:gd name="T109" fmla="*/ 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1" h="262">
                <a:moveTo>
                  <a:pt x="150" y="100"/>
                </a:moveTo>
                <a:lnTo>
                  <a:pt x="150" y="107"/>
                </a:lnTo>
                <a:lnTo>
                  <a:pt x="146" y="107"/>
                </a:lnTo>
                <a:lnTo>
                  <a:pt x="141" y="110"/>
                </a:lnTo>
                <a:lnTo>
                  <a:pt x="136" y="105"/>
                </a:lnTo>
                <a:lnTo>
                  <a:pt x="129" y="112"/>
                </a:lnTo>
                <a:lnTo>
                  <a:pt x="132" y="117"/>
                </a:lnTo>
                <a:lnTo>
                  <a:pt x="130" y="120"/>
                </a:lnTo>
                <a:lnTo>
                  <a:pt x="128" y="125"/>
                </a:lnTo>
                <a:lnTo>
                  <a:pt x="122" y="125"/>
                </a:lnTo>
                <a:lnTo>
                  <a:pt x="121" y="136"/>
                </a:lnTo>
                <a:lnTo>
                  <a:pt x="126" y="136"/>
                </a:lnTo>
                <a:lnTo>
                  <a:pt x="128" y="141"/>
                </a:lnTo>
                <a:lnTo>
                  <a:pt x="130" y="145"/>
                </a:lnTo>
                <a:lnTo>
                  <a:pt x="125" y="150"/>
                </a:lnTo>
                <a:lnTo>
                  <a:pt x="132" y="157"/>
                </a:lnTo>
                <a:lnTo>
                  <a:pt x="137" y="154"/>
                </a:lnTo>
                <a:lnTo>
                  <a:pt x="141" y="156"/>
                </a:lnTo>
                <a:lnTo>
                  <a:pt x="146" y="159"/>
                </a:lnTo>
                <a:lnTo>
                  <a:pt x="146" y="165"/>
                </a:lnTo>
                <a:lnTo>
                  <a:pt x="156" y="166"/>
                </a:lnTo>
                <a:lnTo>
                  <a:pt x="156" y="160"/>
                </a:lnTo>
                <a:lnTo>
                  <a:pt x="161" y="159"/>
                </a:lnTo>
                <a:lnTo>
                  <a:pt x="166" y="156"/>
                </a:lnTo>
                <a:lnTo>
                  <a:pt x="169" y="161"/>
                </a:lnTo>
                <a:lnTo>
                  <a:pt x="178" y="154"/>
                </a:lnTo>
                <a:lnTo>
                  <a:pt x="174" y="150"/>
                </a:lnTo>
                <a:lnTo>
                  <a:pt x="177" y="145"/>
                </a:lnTo>
                <a:lnTo>
                  <a:pt x="179" y="141"/>
                </a:lnTo>
                <a:lnTo>
                  <a:pt x="185" y="141"/>
                </a:lnTo>
                <a:lnTo>
                  <a:pt x="186" y="131"/>
                </a:lnTo>
                <a:lnTo>
                  <a:pt x="180" y="130"/>
                </a:lnTo>
                <a:lnTo>
                  <a:pt x="179" y="125"/>
                </a:lnTo>
                <a:lnTo>
                  <a:pt x="177" y="120"/>
                </a:lnTo>
                <a:lnTo>
                  <a:pt x="181" y="117"/>
                </a:lnTo>
                <a:lnTo>
                  <a:pt x="174" y="109"/>
                </a:lnTo>
                <a:lnTo>
                  <a:pt x="169" y="112"/>
                </a:lnTo>
                <a:lnTo>
                  <a:pt x="166" y="110"/>
                </a:lnTo>
                <a:lnTo>
                  <a:pt x="161" y="107"/>
                </a:lnTo>
                <a:lnTo>
                  <a:pt x="161" y="101"/>
                </a:lnTo>
                <a:lnTo>
                  <a:pt x="150" y="100"/>
                </a:lnTo>
                <a:close/>
                <a:moveTo>
                  <a:pt x="167" y="32"/>
                </a:moveTo>
                <a:lnTo>
                  <a:pt x="167" y="38"/>
                </a:lnTo>
                <a:lnTo>
                  <a:pt x="162" y="39"/>
                </a:lnTo>
                <a:lnTo>
                  <a:pt x="157" y="42"/>
                </a:lnTo>
                <a:lnTo>
                  <a:pt x="153" y="37"/>
                </a:lnTo>
                <a:lnTo>
                  <a:pt x="146" y="44"/>
                </a:lnTo>
                <a:lnTo>
                  <a:pt x="149" y="49"/>
                </a:lnTo>
                <a:lnTo>
                  <a:pt x="147" y="53"/>
                </a:lnTo>
                <a:lnTo>
                  <a:pt x="144" y="57"/>
                </a:lnTo>
                <a:lnTo>
                  <a:pt x="138" y="57"/>
                </a:lnTo>
                <a:lnTo>
                  <a:pt x="137" y="67"/>
                </a:lnTo>
                <a:lnTo>
                  <a:pt x="143" y="68"/>
                </a:lnTo>
                <a:lnTo>
                  <a:pt x="144" y="73"/>
                </a:lnTo>
                <a:lnTo>
                  <a:pt x="147" y="78"/>
                </a:lnTo>
                <a:lnTo>
                  <a:pt x="142" y="81"/>
                </a:lnTo>
                <a:lnTo>
                  <a:pt x="149" y="89"/>
                </a:lnTo>
                <a:lnTo>
                  <a:pt x="153" y="86"/>
                </a:lnTo>
                <a:lnTo>
                  <a:pt x="157" y="88"/>
                </a:lnTo>
                <a:lnTo>
                  <a:pt x="162" y="91"/>
                </a:lnTo>
                <a:lnTo>
                  <a:pt x="162" y="97"/>
                </a:lnTo>
                <a:lnTo>
                  <a:pt x="172" y="98"/>
                </a:lnTo>
                <a:lnTo>
                  <a:pt x="173" y="92"/>
                </a:lnTo>
                <a:lnTo>
                  <a:pt x="178" y="91"/>
                </a:lnTo>
                <a:lnTo>
                  <a:pt x="182" y="88"/>
                </a:lnTo>
                <a:lnTo>
                  <a:pt x="186" y="93"/>
                </a:lnTo>
                <a:lnTo>
                  <a:pt x="194" y="86"/>
                </a:lnTo>
                <a:lnTo>
                  <a:pt x="191" y="81"/>
                </a:lnTo>
                <a:lnTo>
                  <a:pt x="193" y="78"/>
                </a:lnTo>
                <a:lnTo>
                  <a:pt x="196" y="73"/>
                </a:lnTo>
                <a:lnTo>
                  <a:pt x="202" y="73"/>
                </a:lnTo>
                <a:lnTo>
                  <a:pt x="203" y="62"/>
                </a:lnTo>
                <a:lnTo>
                  <a:pt x="196" y="62"/>
                </a:lnTo>
                <a:lnTo>
                  <a:pt x="194" y="57"/>
                </a:lnTo>
                <a:lnTo>
                  <a:pt x="193" y="53"/>
                </a:lnTo>
                <a:lnTo>
                  <a:pt x="198" y="48"/>
                </a:lnTo>
                <a:lnTo>
                  <a:pt x="191" y="41"/>
                </a:lnTo>
                <a:lnTo>
                  <a:pt x="186" y="44"/>
                </a:lnTo>
                <a:lnTo>
                  <a:pt x="182" y="42"/>
                </a:lnTo>
                <a:lnTo>
                  <a:pt x="178" y="39"/>
                </a:lnTo>
                <a:lnTo>
                  <a:pt x="178" y="33"/>
                </a:lnTo>
                <a:lnTo>
                  <a:pt x="167" y="32"/>
                </a:lnTo>
                <a:close/>
                <a:moveTo>
                  <a:pt x="82" y="30"/>
                </a:moveTo>
                <a:lnTo>
                  <a:pt x="81" y="38"/>
                </a:lnTo>
                <a:lnTo>
                  <a:pt x="74" y="41"/>
                </a:lnTo>
                <a:lnTo>
                  <a:pt x="67" y="43"/>
                </a:lnTo>
                <a:lnTo>
                  <a:pt x="61" y="36"/>
                </a:lnTo>
                <a:lnTo>
                  <a:pt x="49" y="47"/>
                </a:lnTo>
                <a:lnTo>
                  <a:pt x="55" y="54"/>
                </a:lnTo>
                <a:lnTo>
                  <a:pt x="51" y="60"/>
                </a:lnTo>
                <a:lnTo>
                  <a:pt x="49" y="67"/>
                </a:lnTo>
                <a:lnTo>
                  <a:pt x="40" y="66"/>
                </a:lnTo>
                <a:lnTo>
                  <a:pt x="38" y="81"/>
                </a:lnTo>
                <a:lnTo>
                  <a:pt x="47" y="82"/>
                </a:lnTo>
                <a:lnTo>
                  <a:pt x="49" y="89"/>
                </a:lnTo>
                <a:lnTo>
                  <a:pt x="51" y="97"/>
                </a:lnTo>
                <a:lnTo>
                  <a:pt x="44" y="103"/>
                </a:lnTo>
                <a:lnTo>
                  <a:pt x="55" y="114"/>
                </a:lnTo>
                <a:lnTo>
                  <a:pt x="62" y="109"/>
                </a:lnTo>
                <a:lnTo>
                  <a:pt x="68" y="112"/>
                </a:lnTo>
                <a:lnTo>
                  <a:pt x="75" y="116"/>
                </a:lnTo>
                <a:lnTo>
                  <a:pt x="74" y="124"/>
                </a:lnTo>
                <a:lnTo>
                  <a:pt x="90" y="125"/>
                </a:lnTo>
                <a:lnTo>
                  <a:pt x="91" y="117"/>
                </a:lnTo>
                <a:lnTo>
                  <a:pt x="98" y="116"/>
                </a:lnTo>
                <a:lnTo>
                  <a:pt x="105" y="112"/>
                </a:lnTo>
                <a:lnTo>
                  <a:pt x="111" y="119"/>
                </a:lnTo>
                <a:lnTo>
                  <a:pt x="123" y="109"/>
                </a:lnTo>
                <a:lnTo>
                  <a:pt x="117" y="103"/>
                </a:lnTo>
                <a:lnTo>
                  <a:pt x="121" y="95"/>
                </a:lnTo>
                <a:lnTo>
                  <a:pt x="124" y="88"/>
                </a:lnTo>
                <a:lnTo>
                  <a:pt x="132" y="89"/>
                </a:lnTo>
                <a:lnTo>
                  <a:pt x="134" y="74"/>
                </a:lnTo>
                <a:lnTo>
                  <a:pt x="125" y="73"/>
                </a:lnTo>
                <a:lnTo>
                  <a:pt x="124" y="66"/>
                </a:lnTo>
                <a:lnTo>
                  <a:pt x="121" y="59"/>
                </a:lnTo>
                <a:lnTo>
                  <a:pt x="128" y="53"/>
                </a:lnTo>
                <a:lnTo>
                  <a:pt x="118" y="41"/>
                </a:lnTo>
                <a:lnTo>
                  <a:pt x="111" y="47"/>
                </a:lnTo>
                <a:lnTo>
                  <a:pt x="104" y="43"/>
                </a:lnTo>
                <a:lnTo>
                  <a:pt x="97" y="41"/>
                </a:lnTo>
                <a:lnTo>
                  <a:pt x="98" y="31"/>
                </a:lnTo>
                <a:lnTo>
                  <a:pt x="82" y="30"/>
                </a:lnTo>
                <a:close/>
                <a:moveTo>
                  <a:pt x="111" y="0"/>
                </a:moveTo>
                <a:lnTo>
                  <a:pt x="132" y="1"/>
                </a:lnTo>
                <a:lnTo>
                  <a:pt x="152" y="6"/>
                </a:lnTo>
                <a:lnTo>
                  <a:pt x="171" y="13"/>
                </a:lnTo>
                <a:lnTo>
                  <a:pt x="186" y="23"/>
                </a:lnTo>
                <a:lnTo>
                  <a:pt x="200" y="36"/>
                </a:lnTo>
                <a:lnTo>
                  <a:pt x="211" y="51"/>
                </a:lnTo>
                <a:lnTo>
                  <a:pt x="218" y="70"/>
                </a:lnTo>
                <a:lnTo>
                  <a:pt x="221" y="91"/>
                </a:lnTo>
                <a:lnTo>
                  <a:pt x="219" y="116"/>
                </a:lnTo>
                <a:lnTo>
                  <a:pt x="215" y="134"/>
                </a:lnTo>
                <a:lnTo>
                  <a:pt x="206" y="151"/>
                </a:lnTo>
                <a:lnTo>
                  <a:pt x="196" y="168"/>
                </a:lnTo>
                <a:lnTo>
                  <a:pt x="185" y="184"/>
                </a:lnTo>
                <a:lnTo>
                  <a:pt x="177" y="197"/>
                </a:lnTo>
                <a:lnTo>
                  <a:pt x="180" y="232"/>
                </a:lnTo>
                <a:lnTo>
                  <a:pt x="175" y="234"/>
                </a:lnTo>
                <a:lnTo>
                  <a:pt x="166" y="236"/>
                </a:lnTo>
                <a:lnTo>
                  <a:pt x="154" y="240"/>
                </a:lnTo>
                <a:lnTo>
                  <a:pt x="140" y="244"/>
                </a:lnTo>
                <a:lnTo>
                  <a:pt x="125" y="249"/>
                </a:lnTo>
                <a:lnTo>
                  <a:pt x="111" y="254"/>
                </a:lnTo>
                <a:lnTo>
                  <a:pt x="99" y="257"/>
                </a:lnTo>
                <a:lnTo>
                  <a:pt x="90" y="260"/>
                </a:lnTo>
                <a:lnTo>
                  <a:pt x="86" y="262"/>
                </a:lnTo>
                <a:lnTo>
                  <a:pt x="80" y="236"/>
                </a:lnTo>
                <a:lnTo>
                  <a:pt x="78" y="236"/>
                </a:lnTo>
                <a:lnTo>
                  <a:pt x="72" y="238"/>
                </a:lnTo>
                <a:lnTo>
                  <a:pt x="65" y="241"/>
                </a:lnTo>
                <a:lnTo>
                  <a:pt x="55" y="243"/>
                </a:lnTo>
                <a:lnTo>
                  <a:pt x="48" y="243"/>
                </a:lnTo>
                <a:lnTo>
                  <a:pt x="43" y="243"/>
                </a:lnTo>
                <a:lnTo>
                  <a:pt x="38" y="241"/>
                </a:lnTo>
                <a:lnTo>
                  <a:pt x="36" y="238"/>
                </a:lnTo>
                <a:lnTo>
                  <a:pt x="34" y="236"/>
                </a:lnTo>
                <a:lnTo>
                  <a:pt x="31" y="232"/>
                </a:lnTo>
                <a:lnTo>
                  <a:pt x="31" y="230"/>
                </a:lnTo>
                <a:lnTo>
                  <a:pt x="30" y="228"/>
                </a:lnTo>
                <a:lnTo>
                  <a:pt x="31" y="224"/>
                </a:lnTo>
                <a:lnTo>
                  <a:pt x="32" y="218"/>
                </a:lnTo>
                <a:lnTo>
                  <a:pt x="32" y="213"/>
                </a:lnTo>
                <a:lnTo>
                  <a:pt x="30" y="209"/>
                </a:lnTo>
                <a:lnTo>
                  <a:pt x="26" y="207"/>
                </a:lnTo>
                <a:lnTo>
                  <a:pt x="24" y="205"/>
                </a:lnTo>
                <a:lnTo>
                  <a:pt x="23" y="205"/>
                </a:lnTo>
                <a:lnTo>
                  <a:pt x="23" y="204"/>
                </a:lnTo>
                <a:lnTo>
                  <a:pt x="22" y="204"/>
                </a:lnTo>
                <a:lnTo>
                  <a:pt x="22" y="201"/>
                </a:lnTo>
                <a:lnTo>
                  <a:pt x="21" y="199"/>
                </a:lnTo>
                <a:lnTo>
                  <a:pt x="21" y="198"/>
                </a:lnTo>
                <a:lnTo>
                  <a:pt x="21" y="195"/>
                </a:lnTo>
                <a:lnTo>
                  <a:pt x="22" y="194"/>
                </a:lnTo>
                <a:lnTo>
                  <a:pt x="24" y="193"/>
                </a:lnTo>
                <a:lnTo>
                  <a:pt x="25" y="192"/>
                </a:lnTo>
                <a:lnTo>
                  <a:pt x="25" y="191"/>
                </a:lnTo>
                <a:lnTo>
                  <a:pt x="24" y="191"/>
                </a:lnTo>
                <a:lnTo>
                  <a:pt x="23" y="190"/>
                </a:lnTo>
                <a:lnTo>
                  <a:pt x="21" y="190"/>
                </a:lnTo>
                <a:lnTo>
                  <a:pt x="18" y="188"/>
                </a:lnTo>
                <a:lnTo>
                  <a:pt x="16" y="187"/>
                </a:lnTo>
                <a:lnTo>
                  <a:pt x="15" y="187"/>
                </a:lnTo>
                <a:lnTo>
                  <a:pt x="13" y="186"/>
                </a:lnTo>
                <a:lnTo>
                  <a:pt x="13" y="184"/>
                </a:lnTo>
                <a:lnTo>
                  <a:pt x="12" y="181"/>
                </a:lnTo>
                <a:lnTo>
                  <a:pt x="12" y="179"/>
                </a:lnTo>
                <a:lnTo>
                  <a:pt x="13" y="178"/>
                </a:lnTo>
                <a:lnTo>
                  <a:pt x="15" y="176"/>
                </a:lnTo>
                <a:lnTo>
                  <a:pt x="16" y="174"/>
                </a:lnTo>
                <a:lnTo>
                  <a:pt x="16" y="173"/>
                </a:lnTo>
                <a:lnTo>
                  <a:pt x="16" y="170"/>
                </a:lnTo>
                <a:lnTo>
                  <a:pt x="13" y="169"/>
                </a:lnTo>
                <a:lnTo>
                  <a:pt x="11" y="169"/>
                </a:lnTo>
                <a:lnTo>
                  <a:pt x="7" y="168"/>
                </a:lnTo>
                <a:lnTo>
                  <a:pt x="5" y="168"/>
                </a:lnTo>
                <a:lnTo>
                  <a:pt x="3" y="167"/>
                </a:lnTo>
                <a:lnTo>
                  <a:pt x="1" y="165"/>
                </a:lnTo>
                <a:lnTo>
                  <a:pt x="0" y="162"/>
                </a:lnTo>
                <a:lnTo>
                  <a:pt x="0" y="160"/>
                </a:lnTo>
                <a:lnTo>
                  <a:pt x="0" y="157"/>
                </a:lnTo>
                <a:lnTo>
                  <a:pt x="1" y="155"/>
                </a:lnTo>
                <a:lnTo>
                  <a:pt x="3" y="150"/>
                </a:lnTo>
                <a:lnTo>
                  <a:pt x="6" y="142"/>
                </a:lnTo>
                <a:lnTo>
                  <a:pt x="11" y="134"/>
                </a:lnTo>
                <a:lnTo>
                  <a:pt x="15" y="124"/>
                </a:lnTo>
                <a:lnTo>
                  <a:pt x="18" y="116"/>
                </a:lnTo>
                <a:lnTo>
                  <a:pt x="18" y="110"/>
                </a:lnTo>
                <a:lnTo>
                  <a:pt x="18" y="106"/>
                </a:lnTo>
                <a:lnTo>
                  <a:pt x="18" y="104"/>
                </a:lnTo>
                <a:lnTo>
                  <a:pt x="17" y="103"/>
                </a:lnTo>
                <a:lnTo>
                  <a:pt x="17" y="101"/>
                </a:lnTo>
                <a:lnTo>
                  <a:pt x="17" y="99"/>
                </a:lnTo>
                <a:lnTo>
                  <a:pt x="19" y="76"/>
                </a:lnTo>
                <a:lnTo>
                  <a:pt x="25" y="55"/>
                </a:lnTo>
                <a:lnTo>
                  <a:pt x="36" y="37"/>
                </a:lnTo>
                <a:lnTo>
                  <a:pt x="50" y="22"/>
                </a:lnTo>
                <a:lnTo>
                  <a:pt x="67" y="10"/>
                </a:lnTo>
                <a:lnTo>
                  <a:pt x="87" y="3"/>
                </a:lnTo>
                <a:lnTo>
                  <a:pt x="111"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Tree>
    <p:extLst>
      <p:ext uri="{BB962C8B-B14F-4D97-AF65-F5344CB8AC3E}">
        <p14:creationId xmlns:p14="http://schemas.microsoft.com/office/powerpoint/2010/main" val="17247393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Add risk assessment</a:t>
            </a:r>
            <a:endParaRPr lang="en-US" sz="4000" dirty="0"/>
          </a:p>
        </p:txBody>
      </p:sp>
      <p:graphicFrame>
        <p:nvGraphicFramePr>
          <p:cNvPr id="3" name="Content Placeholder 3"/>
          <p:cNvGraphicFramePr>
            <a:graphicFrameLocks/>
          </p:cNvGraphicFramePr>
          <p:nvPr>
            <p:extLst>
              <p:ext uri="{D42A27DB-BD31-4B8C-83A1-F6EECF244321}">
                <p14:modId xmlns:p14="http://schemas.microsoft.com/office/powerpoint/2010/main" val="2354178728"/>
              </p:ext>
            </p:extLst>
          </p:nvPr>
        </p:nvGraphicFramePr>
        <p:xfrm>
          <a:off x="630072" y="1295400"/>
          <a:ext cx="8153400" cy="914400"/>
        </p:xfrm>
        <a:graphic>
          <a:graphicData uri="http://schemas.openxmlformats.org/drawingml/2006/table">
            <a:tbl>
              <a:tblPr firstRow="1" bandRow="1">
                <a:tableStyleId>{5C22544A-7EE6-4342-B048-85BDC9FD1C3A}</a:tableStyleId>
              </a:tblPr>
              <a:tblGrid>
                <a:gridCol w="2717800"/>
                <a:gridCol w="2717800"/>
                <a:gridCol w="2717800"/>
              </a:tblGrid>
              <a:tr h="370840">
                <a:tc>
                  <a:txBody>
                    <a:bodyPr/>
                    <a:lstStyle/>
                    <a:p>
                      <a:r>
                        <a:rPr lang="en-US" sz="2400" dirty="0" smtClean="0"/>
                        <a:t>Potential Effects</a:t>
                      </a:r>
                      <a:endParaRPr lang="en-US" sz="2400" dirty="0"/>
                    </a:p>
                  </a:txBody>
                  <a:tcPr/>
                </a:tc>
                <a:tc>
                  <a:txBody>
                    <a:bodyPr/>
                    <a:lstStyle/>
                    <a:p>
                      <a:r>
                        <a:rPr lang="en-US" sz="2400" dirty="0" smtClean="0"/>
                        <a:t>Likelihood</a:t>
                      </a:r>
                      <a:endParaRPr lang="en-US" sz="2400" dirty="0"/>
                    </a:p>
                  </a:txBody>
                  <a:tcPr/>
                </a:tc>
                <a:tc>
                  <a:txBody>
                    <a:bodyPr/>
                    <a:lstStyle/>
                    <a:p>
                      <a:r>
                        <a:rPr lang="en-US" sz="2400" dirty="0" smtClean="0"/>
                        <a:t>Severity</a:t>
                      </a:r>
                      <a:endParaRPr lang="en-US" sz="2400" dirty="0"/>
                    </a:p>
                  </a:txBody>
                  <a:tcPr/>
                </a:tc>
              </a:tr>
              <a:tr h="370840">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sp>
        <p:nvSpPr>
          <p:cNvPr id="4" name="Rectangle 3"/>
          <p:cNvSpPr/>
          <p:nvPr/>
        </p:nvSpPr>
        <p:spPr>
          <a:xfrm>
            <a:off x="762000" y="2133600"/>
            <a:ext cx="7772400" cy="4339650"/>
          </a:xfrm>
          <a:prstGeom prst="rect">
            <a:avLst/>
          </a:prstGeom>
        </p:spPr>
        <p:txBody>
          <a:bodyPr wrap="square">
            <a:spAutoFit/>
          </a:bodyPr>
          <a:lstStyle/>
          <a:p>
            <a:pPr marL="225425" indent="-225425" defTabSz="923925" eaLnBrk="0" hangingPunct="0">
              <a:lnSpc>
                <a:spcPct val="150000"/>
              </a:lnSpc>
              <a:buClr>
                <a:srgbClr val="DB5D06"/>
              </a:buClr>
              <a:buSzPct val="125000"/>
              <a:buFont typeface="Arial" charset="0"/>
              <a:buChar char="•"/>
              <a:tabLst>
                <a:tab pos="969963" algn="l"/>
                <a:tab pos="1262063" algn="l"/>
              </a:tabLst>
              <a:defRPr/>
            </a:pPr>
            <a:r>
              <a:rPr lang="en-US" sz="2000" b="1" u="sng" dirty="0">
                <a:latin typeface="Arial" panose="020B0604020202020204" pitchFamily="34" charset="0"/>
              </a:rPr>
              <a:t>Likelihood of Occurrence</a:t>
            </a:r>
            <a:r>
              <a:rPr lang="en-US" sz="2000" dirty="0">
                <a:latin typeface="Arial" panose="020B0604020202020204" pitchFamily="34" charset="0"/>
              </a:rPr>
              <a:t>:  How likely is it that the potential failure will occur?</a:t>
            </a:r>
          </a:p>
          <a:p>
            <a:pPr marL="342900"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342900"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a:spcBef>
                <a:spcPct val="20000"/>
              </a:spcBef>
              <a:tabLst>
                <a:tab pos="969963" algn="l"/>
                <a:tab pos="1262063" algn="l"/>
              </a:tabLst>
              <a:defRPr/>
            </a:pPr>
            <a:endParaRPr lang="en-US" dirty="0">
              <a:latin typeface="Arial" panose="020B0604020202020204" pitchFamily="34" charset="0"/>
            </a:endParaRPr>
          </a:p>
          <a:p>
            <a:pPr marL="225425" indent="-225425" defTabSz="923925" eaLnBrk="0" hangingPunct="0">
              <a:lnSpc>
                <a:spcPct val="150000"/>
              </a:lnSpc>
              <a:buClr>
                <a:srgbClr val="DB5D06"/>
              </a:buClr>
              <a:buSzPct val="125000"/>
              <a:buFont typeface="Arial" charset="0"/>
              <a:buChar char="•"/>
              <a:tabLst>
                <a:tab pos="969963" algn="l"/>
                <a:tab pos="1262063" algn="l"/>
              </a:tabLst>
              <a:defRPr/>
            </a:pPr>
            <a:r>
              <a:rPr lang="en-US" sz="2000" b="1" u="sng" dirty="0">
                <a:latin typeface="Arial" pitchFamily="34" charset="0"/>
              </a:rPr>
              <a:t>Severity</a:t>
            </a:r>
            <a:r>
              <a:rPr lang="en-US" sz="2000" dirty="0">
                <a:latin typeface="Arial" pitchFamily="34" charset="0"/>
              </a:rPr>
              <a:t>:  If the failure did occur, how extensive/ pervasive would the negative impact be?</a:t>
            </a:r>
          </a:p>
          <a:p>
            <a:pPr marL="800100" lvl="1" indent="-342900">
              <a:spcBef>
                <a:spcPct val="20000"/>
              </a:spcBef>
              <a:buFont typeface="Arial" pitchFamily="34" charset="0"/>
              <a:buChar char="●"/>
              <a:tabLst>
                <a:tab pos="969963" algn="l"/>
                <a:tab pos="1262063" algn="l"/>
              </a:tabLst>
              <a:defRPr/>
            </a:pPr>
            <a:endParaRPr lang="en-US" sz="2200" dirty="0">
              <a:latin typeface="Arial" panose="020B0604020202020204" pitchFamily="34" charset="0"/>
            </a:endParaRPr>
          </a:p>
          <a:p>
            <a:pPr marL="800100" lvl="1"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800100" lvl="1" indent="-342900">
              <a:spcBef>
                <a:spcPct val="20000"/>
              </a:spcBef>
              <a:buFont typeface="Arial" pitchFamily="34" charset="0"/>
              <a:buChar char="●"/>
              <a:tabLst>
                <a:tab pos="969963" algn="l"/>
                <a:tab pos="1262063" algn="l"/>
              </a:tabLst>
              <a:defRPr/>
            </a:pPr>
            <a:endParaRPr lang="en-US" dirty="0">
              <a:latin typeface="Arial" panose="020B0604020202020204" pitchFamily="34" charset="0"/>
            </a:endParaRPr>
          </a:p>
          <a:p>
            <a:pPr marL="609600" indent="-609600">
              <a:spcBef>
                <a:spcPct val="20000"/>
              </a:spcBef>
              <a:tabLst>
                <a:tab pos="969963" algn="l"/>
                <a:tab pos="1262063" algn="l"/>
              </a:tabLst>
              <a:defRPr/>
            </a:pPr>
            <a:r>
              <a:rPr lang="en-US" dirty="0">
                <a:latin typeface="Arial" panose="020B0604020202020204" pitchFamily="34" charset="0"/>
              </a:rPr>
              <a:t>	</a:t>
            </a:r>
          </a:p>
        </p:txBody>
      </p:sp>
      <p:graphicFrame>
        <p:nvGraphicFramePr>
          <p:cNvPr id="8" name="Table 7"/>
          <p:cNvGraphicFramePr>
            <a:graphicFrameLocks noGrp="1"/>
          </p:cNvGraphicFramePr>
          <p:nvPr>
            <p:extLst>
              <p:ext uri="{D42A27DB-BD31-4B8C-83A1-F6EECF244321}">
                <p14:modId xmlns:p14="http://schemas.microsoft.com/office/powerpoint/2010/main" val="2668775581"/>
              </p:ext>
            </p:extLst>
          </p:nvPr>
        </p:nvGraphicFramePr>
        <p:xfrm>
          <a:off x="3581400" y="2743200"/>
          <a:ext cx="5257800" cy="1107440"/>
        </p:xfrm>
        <a:graphic>
          <a:graphicData uri="http://schemas.openxmlformats.org/drawingml/2006/table">
            <a:tbl>
              <a:tblPr firstRow="1" bandRow="1">
                <a:tableStyleId>{5940675A-B579-460E-94D1-54222C63F5DA}</a:tableStyleId>
              </a:tblPr>
              <a:tblGrid>
                <a:gridCol w="1371600"/>
                <a:gridCol w="3886200"/>
              </a:tblGrid>
              <a:tr h="0">
                <a:tc>
                  <a:txBody>
                    <a:bodyPr/>
                    <a:lstStyle/>
                    <a:p>
                      <a:r>
                        <a:rPr lang="en-US" dirty="0" smtClean="0"/>
                        <a:t>Remote</a:t>
                      </a:r>
                      <a:endParaRPr lang="en-US" dirty="0"/>
                    </a:p>
                  </a:txBody>
                  <a:tcPr>
                    <a:solidFill>
                      <a:srgbClr val="00B050"/>
                    </a:solidFill>
                  </a:tcPr>
                </a:tc>
                <a:tc>
                  <a:txBody>
                    <a:bodyPr/>
                    <a:lstStyle/>
                    <a:p>
                      <a:r>
                        <a:rPr lang="en-US" dirty="0" smtClean="0"/>
                        <a:t>Failure unlikely</a:t>
                      </a:r>
                      <a:endParaRPr lang="en-US" dirty="0"/>
                    </a:p>
                  </a:txBody>
                  <a:tcPr/>
                </a:tc>
              </a:tr>
              <a:tr h="370840">
                <a:tc>
                  <a:txBody>
                    <a:bodyPr/>
                    <a:lstStyle/>
                    <a:p>
                      <a:r>
                        <a:rPr lang="en-US" dirty="0" smtClean="0"/>
                        <a:t>Average</a:t>
                      </a:r>
                      <a:endParaRPr lang="en-US" dirty="0"/>
                    </a:p>
                  </a:txBody>
                  <a:tcPr>
                    <a:solidFill>
                      <a:srgbClr val="FFFF00"/>
                    </a:solidFill>
                  </a:tcPr>
                </a:tc>
                <a:tc>
                  <a:txBody>
                    <a:bodyPr/>
                    <a:lstStyle/>
                    <a:p>
                      <a:r>
                        <a:rPr lang="en-US" dirty="0" smtClean="0"/>
                        <a:t>Failure reasonably likely</a:t>
                      </a:r>
                      <a:endParaRPr lang="en-US" dirty="0"/>
                    </a:p>
                  </a:txBody>
                  <a:tcPr/>
                </a:tc>
              </a:tr>
              <a:tr h="370840">
                <a:tc>
                  <a:txBody>
                    <a:bodyPr/>
                    <a:lstStyle/>
                    <a:p>
                      <a:r>
                        <a:rPr lang="en-US" dirty="0" smtClean="0"/>
                        <a:t>Certain</a:t>
                      </a:r>
                      <a:endParaRPr lang="en-US" dirty="0"/>
                    </a:p>
                  </a:txBody>
                  <a:tcPr>
                    <a:solidFill>
                      <a:srgbClr val="FF0000"/>
                    </a:solidFill>
                  </a:tcPr>
                </a:tc>
                <a:tc>
                  <a:txBody>
                    <a:bodyPr/>
                    <a:lstStyle/>
                    <a:p>
                      <a:r>
                        <a:rPr lang="en-US" dirty="0" smtClean="0"/>
                        <a:t>Failure very likely,</a:t>
                      </a:r>
                      <a:r>
                        <a:rPr lang="en-US" baseline="0" dirty="0" smtClean="0"/>
                        <a:t> or unknown</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69367470"/>
              </p:ext>
            </p:extLst>
          </p:nvPr>
        </p:nvGraphicFramePr>
        <p:xfrm>
          <a:off x="3864429" y="4553010"/>
          <a:ext cx="4974771" cy="1920240"/>
        </p:xfrm>
        <a:graphic>
          <a:graphicData uri="http://schemas.openxmlformats.org/drawingml/2006/table">
            <a:tbl>
              <a:tblPr firstRow="1" bandRow="1">
                <a:tableStyleId>{5940675A-B579-460E-94D1-54222C63F5DA}</a:tableStyleId>
              </a:tblPr>
              <a:tblGrid>
                <a:gridCol w="1164771"/>
                <a:gridCol w="3810000"/>
              </a:tblGrid>
              <a:tr h="0">
                <a:tc>
                  <a:txBody>
                    <a:bodyPr/>
                    <a:lstStyle/>
                    <a:p>
                      <a:r>
                        <a:rPr lang="en-US" dirty="0" smtClean="0"/>
                        <a:t>Minor</a:t>
                      </a:r>
                      <a:endParaRPr lang="en-US" dirty="0"/>
                    </a:p>
                  </a:txBody>
                  <a:tcPr>
                    <a:solidFill>
                      <a:srgbClr val="00B050"/>
                    </a:solidFill>
                  </a:tcPr>
                </a:tc>
                <a:tc>
                  <a:txBody>
                    <a:bodyPr/>
                    <a:lstStyle/>
                    <a:p>
                      <a:r>
                        <a:rPr lang="en-US" dirty="0" smtClean="0"/>
                        <a:t>Insignificant effect, and/or</a:t>
                      </a:r>
                      <a:r>
                        <a:rPr lang="en-US" baseline="0" dirty="0" smtClean="0"/>
                        <a:t> no long-term consequences</a:t>
                      </a:r>
                      <a:endParaRPr lang="en-US" dirty="0"/>
                    </a:p>
                  </a:txBody>
                  <a:tcPr/>
                </a:tc>
              </a:tr>
              <a:tr h="370840">
                <a:tc>
                  <a:txBody>
                    <a:bodyPr/>
                    <a:lstStyle/>
                    <a:p>
                      <a:r>
                        <a:rPr lang="en-US" dirty="0" smtClean="0"/>
                        <a:t>Moderate</a:t>
                      </a:r>
                      <a:endParaRPr lang="en-US" dirty="0"/>
                    </a:p>
                  </a:txBody>
                  <a:tcPr>
                    <a:solidFill>
                      <a:srgbClr val="FFFF00"/>
                    </a:solidFill>
                  </a:tcPr>
                </a:tc>
                <a:tc>
                  <a:txBody>
                    <a:bodyPr/>
                    <a:lstStyle/>
                    <a:p>
                      <a:r>
                        <a:rPr lang="en-US" dirty="0" smtClean="0"/>
                        <a:t>Moderate significant effect, and/or</a:t>
                      </a:r>
                      <a:r>
                        <a:rPr lang="en-US" baseline="0" dirty="0" smtClean="0"/>
                        <a:t> medium-term consequences</a:t>
                      </a:r>
                      <a:endParaRPr lang="en-US" dirty="0"/>
                    </a:p>
                  </a:txBody>
                  <a:tcPr/>
                </a:tc>
              </a:tr>
              <a:tr h="370840">
                <a:tc>
                  <a:txBody>
                    <a:bodyPr/>
                    <a:lstStyle/>
                    <a:p>
                      <a:r>
                        <a:rPr lang="en-US" dirty="0" smtClean="0"/>
                        <a:t>Critical</a:t>
                      </a:r>
                      <a:endParaRPr lang="en-US" dirty="0"/>
                    </a:p>
                  </a:txBody>
                  <a:tcPr>
                    <a:solidFill>
                      <a:srgbClr val="FF0000"/>
                    </a:solidFill>
                  </a:tcPr>
                </a:tc>
                <a:tc>
                  <a:txBody>
                    <a:bodyPr/>
                    <a:lstStyle/>
                    <a:p>
                      <a:r>
                        <a:rPr lang="en-US" dirty="0" smtClean="0"/>
                        <a:t>Significant</a:t>
                      </a:r>
                      <a:r>
                        <a:rPr lang="en-US" baseline="0" dirty="0" smtClean="0"/>
                        <a:t> effect, and/or lasting, long-term pervasive consequences</a:t>
                      </a:r>
                      <a:endParaRPr lang="en-US" dirty="0"/>
                    </a:p>
                  </a:txBody>
                  <a:tcPr/>
                </a:tc>
              </a:tr>
            </a:tbl>
          </a:graphicData>
        </a:graphic>
      </p:graphicFrame>
    </p:spTree>
    <p:extLst>
      <p:ext uri="{BB962C8B-B14F-4D97-AF65-F5344CB8AC3E}">
        <p14:creationId xmlns:p14="http://schemas.microsoft.com/office/powerpoint/2010/main" val="264887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criteria specific to you</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78161366"/>
              </p:ext>
            </p:extLst>
          </p:nvPr>
        </p:nvGraphicFramePr>
        <p:xfrm>
          <a:off x="609600" y="1219200"/>
          <a:ext cx="6417945" cy="1232916"/>
        </p:xfrm>
        <a:graphic>
          <a:graphicData uri="http://schemas.openxmlformats.org/drawingml/2006/table">
            <a:tbl>
              <a:tblPr firstRow="1" firstCol="1" lastRow="1" lastCol="1" bandRow="1" bandCol="1"/>
              <a:tblGrid>
                <a:gridCol w="748665"/>
                <a:gridCol w="1645920"/>
                <a:gridCol w="2103120"/>
                <a:gridCol w="1920240"/>
              </a:tblGrid>
              <a:tr h="0">
                <a:tc rowSpan="2">
                  <a:txBody>
                    <a:bodyPr/>
                    <a:lstStyle/>
                    <a:p>
                      <a:pPr>
                        <a:lnSpc>
                          <a:spcPct val="115000"/>
                        </a:lnSpc>
                        <a:spcBef>
                          <a:spcPts val="300"/>
                        </a:spcBef>
                        <a:spcAft>
                          <a:spcPts val="300"/>
                        </a:spcAft>
                      </a:pPr>
                      <a:r>
                        <a:rPr lang="en-US" sz="1100" b="1" dirty="0">
                          <a:effectLst/>
                          <a:latin typeface="Times New Roman"/>
                          <a:ea typeface="Calibri"/>
                          <a:cs typeface="Times New Roman"/>
                        </a:rPr>
                        <a:t>Ranking</a:t>
                      </a:r>
                      <a:endParaRPr lang="en-US" sz="11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rowSpan="2">
                  <a:txBody>
                    <a:bodyPr/>
                    <a:lstStyle/>
                    <a:p>
                      <a:pPr>
                        <a:lnSpc>
                          <a:spcPct val="115000"/>
                        </a:lnSpc>
                        <a:spcBef>
                          <a:spcPts val="300"/>
                        </a:spcBef>
                        <a:spcAft>
                          <a:spcPts val="300"/>
                        </a:spcAft>
                      </a:pPr>
                      <a:r>
                        <a:rPr lang="en-US" sz="1100" b="1" dirty="0">
                          <a:effectLst/>
                          <a:latin typeface="Times New Roman"/>
                          <a:ea typeface="Calibri"/>
                          <a:cs typeface="Times New Roman"/>
                        </a:rPr>
                        <a:t>Guideline</a:t>
                      </a:r>
                      <a:endParaRPr lang="en-US" sz="11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a:ea typeface="Calibri"/>
                          <a:cs typeface="Times New Roman"/>
                        </a:rPr>
                        <a:t>Failures per Operation</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a:ea typeface="Calibri"/>
                          <a:cs typeface="Times New Roman"/>
                        </a:rPr>
                        <a:t>Time between failures</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r>
              <a:tr h="0">
                <a:tc vMerge="1">
                  <a:txBody>
                    <a:bodyPr/>
                    <a:lstStyle/>
                    <a:p>
                      <a:endParaRPr lang="en-US"/>
                    </a:p>
                  </a:txBody>
                  <a:tcPr/>
                </a:tc>
                <a:tc vMerge="1">
                  <a:txBody>
                    <a:bodyPr/>
                    <a:lstStyle/>
                    <a:p>
                      <a:endParaRPr lang="en-US"/>
                    </a:p>
                  </a:txBody>
                  <a:tcPr/>
                </a:tc>
                <a:tc gridSpan="2">
                  <a:txBody>
                    <a:bodyPr/>
                    <a:lstStyle/>
                    <a:p>
                      <a:pPr algn="ctr">
                        <a:lnSpc>
                          <a:spcPct val="115000"/>
                        </a:lnSpc>
                        <a:spcBef>
                          <a:spcPts val="300"/>
                        </a:spcBef>
                        <a:spcAft>
                          <a:spcPts val="300"/>
                        </a:spcAft>
                      </a:pPr>
                      <a:r>
                        <a:rPr lang="en-US" sz="1100" b="1">
                          <a:effectLst/>
                          <a:latin typeface="Times New Roman"/>
                          <a:ea typeface="Calibri"/>
                          <a:cs typeface="Times New Roman"/>
                        </a:rPr>
                        <a:t>Change Specific Criteria</a:t>
                      </a:r>
                      <a:endParaRPr lang="en-US" sz="11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hMerge="1">
                  <a:txBody>
                    <a:bodyPr/>
                    <a:lstStyle/>
                    <a:p>
                      <a:endParaRPr lang="en-US"/>
                    </a:p>
                  </a:txBody>
                  <a:tcPr/>
                </a:tc>
              </a:tr>
              <a:tr h="0">
                <a:tc>
                  <a:txBody>
                    <a:bodyPr/>
                    <a:lstStyle/>
                    <a:p>
                      <a:pPr>
                        <a:lnSpc>
                          <a:spcPct val="115000"/>
                        </a:lnSpc>
                        <a:spcBef>
                          <a:spcPts val="300"/>
                        </a:spcBef>
                        <a:spcAft>
                          <a:spcPts val="300"/>
                        </a:spcAft>
                      </a:pPr>
                      <a:r>
                        <a:rPr lang="en-US" sz="1100" dirty="0">
                          <a:effectLst/>
                          <a:latin typeface="Times New Roman"/>
                          <a:ea typeface="Calibri"/>
                          <a:cs typeface="Times New Roman"/>
                        </a:rPr>
                        <a:t>Remote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Failure unlikely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&lt;2 out of every </a:t>
                      </a:r>
                      <a:r>
                        <a:rPr lang="en-US" sz="1100" dirty="0" smtClean="0">
                          <a:effectLst/>
                          <a:latin typeface="Times New Roman"/>
                          <a:ea typeface="Calibri"/>
                          <a:cs typeface="Times New Roman"/>
                        </a:rPr>
                        <a:t>50 </a:t>
                      </a:r>
                      <a:r>
                        <a:rPr lang="en-US" sz="1100" dirty="0">
                          <a:effectLst/>
                          <a:latin typeface="Times New Roman"/>
                          <a:ea typeface="Calibri"/>
                          <a:cs typeface="Times New Roman"/>
                        </a:rPr>
                        <a:t>operations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&gt;3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Bef>
                          <a:spcPts val="300"/>
                        </a:spcBef>
                        <a:spcAft>
                          <a:spcPts val="300"/>
                        </a:spcAft>
                      </a:pPr>
                      <a:r>
                        <a:rPr lang="en-US" sz="1100">
                          <a:effectLst/>
                          <a:latin typeface="Times New Roman"/>
                          <a:ea typeface="Calibri"/>
                          <a:cs typeface="Times New Roman"/>
                        </a:rPr>
                        <a:t>Average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Failure reasonable 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3-6 out of every 50 operations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&gt;month but less than 3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Bef>
                          <a:spcPts val="300"/>
                        </a:spcBef>
                        <a:spcAft>
                          <a:spcPts val="300"/>
                        </a:spcAft>
                      </a:pPr>
                      <a:r>
                        <a:rPr lang="en-US" sz="1100">
                          <a:effectLst/>
                          <a:latin typeface="Times New Roman"/>
                          <a:ea typeface="Calibri"/>
                          <a:cs typeface="Times New Roman"/>
                        </a:rPr>
                        <a:t>Certain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Failure very 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a:effectLst/>
                          <a:latin typeface="Times New Roman"/>
                          <a:ea typeface="Calibri"/>
                          <a:cs typeface="Times New Roman"/>
                        </a:rPr>
                        <a:t>7-10 out of every 50 operations</a:t>
                      </a:r>
                    </a:p>
                    <a:p>
                      <a:pPr>
                        <a:lnSpc>
                          <a:spcPct val="115000"/>
                        </a:lnSpc>
                        <a:spcBef>
                          <a:spcPts val="300"/>
                        </a:spcBef>
                        <a:spcAft>
                          <a:spcPts val="300"/>
                        </a:spcAft>
                      </a:pPr>
                      <a:r>
                        <a:rPr lang="en-US" sz="1100">
                          <a:effectLst/>
                          <a:latin typeface="Times New Roman"/>
                          <a:ea typeface="Calibri"/>
                          <a:cs typeface="Times New Roman"/>
                        </a:rPr>
                        <a:t>Or Unknown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a:ea typeface="Calibri"/>
                          <a:cs typeface="Times New Roman"/>
                        </a:rPr>
                        <a:t>&lt;Month</a:t>
                      </a:r>
                    </a:p>
                    <a:p>
                      <a:pPr>
                        <a:lnSpc>
                          <a:spcPct val="115000"/>
                        </a:lnSpc>
                        <a:spcBef>
                          <a:spcPts val="300"/>
                        </a:spcBef>
                        <a:spcAft>
                          <a:spcPts val="300"/>
                        </a:spcAft>
                      </a:pPr>
                      <a:r>
                        <a:rPr lang="en-US" sz="1100" dirty="0">
                          <a:effectLst/>
                          <a:latin typeface="Times New Roman"/>
                          <a:ea typeface="Calibri"/>
                          <a:cs typeface="Times New Roman"/>
                        </a:rPr>
                        <a:t>Or Unknown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776323603"/>
              </p:ext>
            </p:extLst>
          </p:nvPr>
        </p:nvGraphicFramePr>
        <p:xfrm>
          <a:off x="2362200" y="2608620"/>
          <a:ext cx="6301102" cy="3425190"/>
        </p:xfrm>
        <a:graphic>
          <a:graphicData uri="http://schemas.openxmlformats.org/drawingml/2006/table">
            <a:tbl>
              <a:tblPr firstRow="1" firstCol="1" lastRow="1" lastCol="1" bandRow="1" bandCol="1"/>
              <a:tblGrid>
                <a:gridCol w="761999"/>
                <a:gridCol w="1676400"/>
                <a:gridCol w="3862703"/>
              </a:tblGrid>
              <a:tr h="153762">
                <a:tc>
                  <a:txBody>
                    <a:bodyPr/>
                    <a:lstStyle/>
                    <a:p>
                      <a:pPr>
                        <a:lnSpc>
                          <a:spcPct val="115000"/>
                        </a:lnSpc>
                        <a:spcBef>
                          <a:spcPts val="300"/>
                        </a:spcBef>
                        <a:spcAft>
                          <a:spcPts val="300"/>
                        </a:spcAft>
                      </a:pPr>
                      <a:r>
                        <a:rPr lang="en-US" sz="1100" b="1" dirty="0">
                          <a:effectLst/>
                          <a:latin typeface="Times New Roman" panose="02020603050405020304" pitchFamily="18" charset="0"/>
                          <a:ea typeface="Calibri"/>
                          <a:cs typeface="Times New Roman" panose="02020603050405020304" pitchFamily="18" charset="0"/>
                        </a:rPr>
                        <a:t>Ranking</a:t>
                      </a:r>
                      <a:endParaRPr lang="en-US" sz="1100" dirty="0">
                        <a:effectLst/>
                        <a:latin typeface="Times New Roman" panose="02020603050405020304" pitchFamily="18" charset="0"/>
                        <a:ea typeface="Calibri"/>
                        <a:cs typeface="Times New Roman" panose="02020603050405020304" pitchFamily="18" charset="0"/>
                      </a:endParaRPr>
                    </a:p>
                  </a:txBody>
                  <a:tcPr marL="50140" marR="501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dirty="0">
                          <a:effectLst/>
                          <a:latin typeface="Times New Roman" panose="02020603050405020304" pitchFamily="18" charset="0"/>
                          <a:ea typeface="Calibri"/>
                          <a:cs typeface="Times New Roman" panose="02020603050405020304" pitchFamily="18" charset="0"/>
                        </a:rPr>
                        <a:t>Guideline</a:t>
                      </a:r>
                      <a:endParaRPr lang="en-US" sz="1100" dirty="0">
                        <a:effectLst/>
                        <a:latin typeface="Times New Roman" panose="02020603050405020304" pitchFamily="18" charset="0"/>
                        <a:ea typeface="Calibri"/>
                        <a:cs typeface="Times New Roman" panose="02020603050405020304" pitchFamily="18" charset="0"/>
                      </a:endParaRP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nSpc>
                          <a:spcPct val="115000"/>
                        </a:lnSpc>
                        <a:spcBef>
                          <a:spcPts val="300"/>
                        </a:spcBef>
                        <a:spcAft>
                          <a:spcPts val="300"/>
                        </a:spcAft>
                      </a:pPr>
                      <a:r>
                        <a:rPr lang="en-US" sz="1100" b="1">
                          <a:effectLst/>
                          <a:latin typeface="Times New Roman" panose="02020603050405020304" pitchFamily="18" charset="0"/>
                          <a:ea typeface="Calibri"/>
                          <a:cs typeface="Times New Roman" panose="02020603050405020304" pitchFamily="18" charset="0"/>
                        </a:rPr>
                        <a:t>Change Specific Criteria</a:t>
                      </a:r>
                      <a:endParaRPr lang="en-US" sz="1100">
                        <a:effectLst/>
                        <a:latin typeface="Times New Roman" panose="02020603050405020304" pitchFamily="18" charset="0"/>
                        <a:ea typeface="Calibri"/>
                        <a:cs typeface="Times New Roman" panose="02020603050405020304" pitchFamily="18" charset="0"/>
                      </a:endParaRP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r>
              <a:tr h="880234">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Minor</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Insignificant effect, and/or no long-term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No loss to product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No impact to quality or to SISPQ</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Equipment breakage or malfunction that can be fixed through correct maintenance (~4 hours, with spare parts available)</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9432">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Moderate</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Moderately significant effect, and/or medium-term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Probable SISPQ/Quality Impact to 1 lot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Contaminates</a:t>
                      </a:r>
                      <a:r>
                        <a:rPr lang="en-US" sz="1100" dirty="0" smtClean="0">
                          <a:effectLst/>
                          <a:latin typeface="Times New Roman" panose="02020603050405020304" pitchFamily="18" charset="0"/>
                          <a:ea typeface="Calibri"/>
                          <a:cs typeface="Times New Roman" panose="02020603050405020304" pitchFamily="18" charset="0"/>
                        </a:rPr>
                        <a:t>: 1 </a:t>
                      </a:r>
                      <a:r>
                        <a:rPr lang="en-US" sz="1100" dirty="0">
                          <a:effectLst/>
                          <a:latin typeface="Times New Roman" panose="02020603050405020304" pitchFamily="18" charset="0"/>
                          <a:ea typeface="Calibri"/>
                          <a:cs typeface="Times New Roman" panose="02020603050405020304" pitchFamily="18" charset="0"/>
                        </a:rPr>
                        <a:t>functional </a:t>
                      </a:r>
                      <a:r>
                        <a:rPr lang="en-US" sz="1100" dirty="0" smtClean="0">
                          <a:effectLst/>
                          <a:latin typeface="Times New Roman" panose="02020603050405020304" pitchFamily="18" charset="0"/>
                          <a:ea typeface="Calibri"/>
                          <a:cs typeface="Times New Roman" panose="02020603050405020304" pitchFamily="18" charset="0"/>
                        </a:rPr>
                        <a:t>area,  1 </a:t>
                      </a:r>
                      <a:r>
                        <a:rPr lang="en-US" sz="1100" dirty="0">
                          <a:effectLst/>
                          <a:latin typeface="Times New Roman" panose="02020603050405020304" pitchFamily="18" charset="0"/>
                          <a:ea typeface="Calibri"/>
                          <a:cs typeface="Times New Roman" panose="02020603050405020304" pitchFamily="18" charset="0"/>
                        </a:rPr>
                        <a:t>piece of </a:t>
                      </a:r>
                      <a:r>
                        <a:rPr lang="en-US" sz="1100" dirty="0" smtClean="0">
                          <a:effectLst/>
                          <a:latin typeface="Times New Roman" panose="02020603050405020304" pitchFamily="18" charset="0"/>
                          <a:ea typeface="Calibri"/>
                          <a:cs typeface="Times New Roman" panose="02020603050405020304" pitchFamily="18" charset="0"/>
                        </a:rPr>
                        <a:t>equipment, 1 </a:t>
                      </a:r>
                      <a:r>
                        <a:rPr lang="en-US" sz="1100" dirty="0">
                          <a:effectLst/>
                          <a:latin typeface="Times New Roman" panose="02020603050405020304" pitchFamily="18" charset="0"/>
                          <a:ea typeface="Calibri"/>
                          <a:cs typeface="Times New Roman" panose="02020603050405020304" pitchFamily="18" charset="0"/>
                        </a:rPr>
                        <a:t>unit of </a:t>
                      </a:r>
                      <a:r>
                        <a:rPr lang="en-US" sz="1100" dirty="0" smtClean="0">
                          <a:effectLst/>
                          <a:latin typeface="Times New Roman" panose="02020603050405020304" pitchFamily="18" charset="0"/>
                          <a:ea typeface="Calibri"/>
                          <a:cs typeface="Times New Roman" panose="02020603050405020304" pitchFamily="18" charset="0"/>
                        </a:rPr>
                        <a:t>operations</a:t>
                      </a:r>
                      <a:endParaRPr lang="en-US" sz="1100" dirty="0">
                        <a:effectLst/>
                        <a:latin typeface="Times New Roman" panose="02020603050405020304" pitchFamily="18" charset="0"/>
                        <a:ea typeface="Calibri"/>
                        <a:cs typeface="Times New Roman" panose="02020603050405020304" pitchFamily="18" charset="0"/>
                      </a:endParaRP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Equipment breakage or malfunction that requires fabrication or will take more than 4 hours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1886">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Critical</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Significant effect, and/or lasting, long-term, or pervasive consequences</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Probable SISPQ/Quality impact to more than 1 lot</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Pervasive contamination</a:t>
                      </a:r>
                    </a:p>
                    <a:p>
                      <a:pPr>
                        <a:lnSpc>
                          <a:spcPct val="115000"/>
                        </a:lnSpc>
                        <a:spcBef>
                          <a:spcPts val="300"/>
                        </a:spcBef>
                        <a:spcAft>
                          <a:spcPts val="300"/>
                        </a:spcAft>
                      </a:pPr>
                      <a:r>
                        <a:rPr lang="en-US" sz="1100" dirty="0" smtClean="0">
                          <a:effectLst/>
                          <a:latin typeface="Times New Roman" panose="02020603050405020304" pitchFamily="18" charset="0"/>
                          <a:ea typeface="Calibri"/>
                          <a:cs typeface="Times New Roman" panose="02020603050405020304" pitchFamily="18" charset="0"/>
                        </a:rPr>
                        <a:t>Hazardous </a:t>
                      </a:r>
                      <a:r>
                        <a:rPr lang="en-US" sz="1100" dirty="0">
                          <a:effectLst/>
                          <a:latin typeface="Times New Roman" panose="02020603050405020304" pitchFamily="18" charset="0"/>
                          <a:ea typeface="Calibri"/>
                          <a:cs typeface="Times New Roman" panose="02020603050405020304" pitchFamily="18" charset="0"/>
                        </a:rPr>
                        <a:t>situation that may endanger equipment (equipment only usable after additional design activities)</a:t>
                      </a:r>
                    </a:p>
                    <a:p>
                      <a:pPr>
                        <a:lnSpc>
                          <a:spcPct val="115000"/>
                        </a:lnSpc>
                        <a:spcBef>
                          <a:spcPts val="300"/>
                        </a:spcBef>
                        <a:spcAft>
                          <a:spcPts val="300"/>
                        </a:spcAft>
                      </a:pPr>
                      <a:r>
                        <a:rPr lang="en-US" sz="1100" dirty="0">
                          <a:effectLst/>
                          <a:latin typeface="Times New Roman" panose="02020603050405020304" pitchFamily="18" charset="0"/>
                          <a:ea typeface="Calibri"/>
                          <a:cs typeface="Times New Roman" panose="02020603050405020304" pitchFamily="18" charset="0"/>
                        </a:rPr>
                        <a:t>Unknown severity</a:t>
                      </a:r>
                    </a:p>
                  </a:txBody>
                  <a:tcPr marL="50140" marR="50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1600200" y="6017567"/>
            <a:ext cx="6629400" cy="400110"/>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“Number of failures” and periods noted as “Time between failures” are provided for discussion purposes only. They are not actual examples and should not be viewed as recommendations.</a:t>
            </a:r>
          </a:p>
        </p:txBody>
      </p:sp>
    </p:spTree>
    <p:extLst>
      <p:ext uri="{BB962C8B-B14F-4D97-AF65-F5344CB8AC3E}">
        <p14:creationId xmlns:p14="http://schemas.microsoft.com/office/powerpoint/2010/main" val="29744176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approach</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260514220"/>
              </p:ext>
            </p:extLst>
          </p:nvPr>
        </p:nvGraphicFramePr>
        <p:xfrm>
          <a:off x="685800" y="1397000"/>
          <a:ext cx="7848600" cy="3024146"/>
        </p:xfrm>
        <a:graphic>
          <a:graphicData uri="http://schemas.openxmlformats.org/drawingml/2006/table">
            <a:tbl>
              <a:tblPr firstRow="1" bandRow="1">
                <a:tableStyleId>{5C22544A-7EE6-4342-B048-85BDC9FD1C3A}</a:tableStyleId>
              </a:tblPr>
              <a:tblGrid>
                <a:gridCol w="1447800"/>
                <a:gridCol w="1371600"/>
                <a:gridCol w="1524000"/>
                <a:gridCol w="1295400"/>
                <a:gridCol w="2209800"/>
              </a:tblGrid>
              <a:tr h="1103906">
                <a:tc>
                  <a:txBody>
                    <a:bodyPr/>
                    <a:lstStyle/>
                    <a:p>
                      <a:r>
                        <a:rPr lang="en-US" sz="2400" dirty="0" smtClean="0"/>
                        <a:t>What If?</a:t>
                      </a:r>
                      <a:endParaRPr lang="en-US" sz="2400" dirty="0"/>
                    </a:p>
                  </a:txBody>
                  <a:tcPr/>
                </a:tc>
                <a:tc>
                  <a:txBody>
                    <a:bodyPr/>
                    <a:lstStyle/>
                    <a:p>
                      <a:r>
                        <a:rPr lang="en-US" sz="2400" dirty="0" smtClean="0"/>
                        <a:t>Answer</a:t>
                      </a:r>
                      <a:endParaRPr lang="en-US" sz="2400" dirty="0"/>
                    </a:p>
                  </a:txBody>
                  <a:tcPr/>
                </a:tc>
                <a:tc>
                  <a:txBody>
                    <a:bodyPr/>
                    <a:lstStyle/>
                    <a:p>
                      <a:r>
                        <a:rPr lang="en-US" sz="2400" dirty="0" smtClean="0"/>
                        <a:t>Likelihood</a:t>
                      </a:r>
                      <a:endParaRPr lang="en-US" sz="2400" dirty="0"/>
                    </a:p>
                  </a:txBody>
                  <a:tcPr/>
                </a:tc>
                <a:tc>
                  <a:txBody>
                    <a:bodyPr/>
                    <a:lstStyle/>
                    <a:p>
                      <a:r>
                        <a:rPr lang="en-US" sz="2400" dirty="0" smtClean="0"/>
                        <a:t>Severity</a:t>
                      </a:r>
                      <a:endParaRPr lang="en-US" sz="2400" dirty="0"/>
                    </a:p>
                  </a:txBody>
                  <a:tcPr/>
                </a:tc>
                <a:tc>
                  <a:txBody>
                    <a:bodyPr/>
                    <a:lstStyle/>
                    <a:p>
                      <a:r>
                        <a:rPr lang="en-US" sz="2400" dirty="0" smtClean="0"/>
                        <a:t>Recommendations</a:t>
                      </a:r>
                      <a:endParaRPr lang="en-US" sz="2400" dirty="0"/>
                    </a:p>
                  </a:txBody>
                  <a:tcPr/>
                </a:tc>
              </a:tr>
              <a:tr h="639565">
                <a:tc>
                  <a:txBody>
                    <a:bodyPr/>
                    <a:lstStyle/>
                    <a:p>
                      <a:r>
                        <a:rPr lang="en-US" sz="2400" dirty="0" smtClean="0"/>
                        <a:t>What could</a:t>
                      </a:r>
                      <a:r>
                        <a:rPr lang="en-US" sz="2400" baseline="0" dirty="0" smtClean="0"/>
                        <a:t> go wrong?</a:t>
                      </a:r>
                      <a:endParaRPr lang="en-US" sz="2400" dirty="0"/>
                    </a:p>
                  </a:txBody>
                  <a:tcPr/>
                </a:tc>
                <a:tc>
                  <a:txBody>
                    <a:bodyPr/>
                    <a:lstStyle/>
                    <a:p>
                      <a:r>
                        <a:rPr lang="en-US" sz="2400" dirty="0" smtClean="0"/>
                        <a:t>What would happen if it did?</a:t>
                      </a:r>
                      <a:endParaRPr lang="en-US" sz="2400" dirty="0"/>
                    </a:p>
                  </a:txBody>
                  <a:tcPr/>
                </a:tc>
                <a:tc>
                  <a:txBody>
                    <a:bodyPr/>
                    <a:lstStyle/>
                    <a:p>
                      <a:r>
                        <a:rPr lang="en-US" sz="2400" dirty="0" smtClean="0"/>
                        <a:t>How likely?</a:t>
                      </a:r>
                      <a:endParaRPr lang="en-US" sz="2400" dirty="0"/>
                    </a:p>
                  </a:txBody>
                  <a:tcPr/>
                </a:tc>
                <a:tc>
                  <a:txBody>
                    <a:bodyPr/>
                    <a:lstStyle/>
                    <a:p>
                      <a:r>
                        <a:rPr lang="en-US" sz="2400" dirty="0" smtClean="0"/>
                        <a:t>Consequences</a:t>
                      </a:r>
                      <a:endParaRPr lang="en-US" sz="2400" dirty="0"/>
                    </a:p>
                  </a:txBody>
                  <a:tcPr/>
                </a:tc>
                <a:tc>
                  <a:txBody>
                    <a:bodyPr/>
                    <a:lstStyle/>
                    <a:p>
                      <a:r>
                        <a:rPr lang="en-US" sz="2400" dirty="0" smtClean="0"/>
                        <a:t>What will we do about them</a:t>
                      </a:r>
                    </a:p>
                    <a:p>
                      <a:endParaRPr lang="en-US" sz="2400" dirty="0" smtClean="0"/>
                    </a:p>
                    <a:p>
                      <a:r>
                        <a:rPr lang="en-US" sz="2400" dirty="0" smtClean="0"/>
                        <a:t>Again – prevent and monitor</a:t>
                      </a:r>
                      <a:endParaRPr lang="en-US" sz="2400" dirty="0"/>
                    </a:p>
                  </a:txBody>
                  <a:tcPr/>
                </a:tc>
              </a:tr>
            </a:tbl>
          </a:graphicData>
        </a:graphic>
      </p:graphicFrame>
      <p:sp>
        <p:nvSpPr>
          <p:cNvPr id="4" name="TextBox 3"/>
          <p:cNvSpPr txBox="1"/>
          <p:nvPr/>
        </p:nvSpPr>
        <p:spPr>
          <a:xfrm>
            <a:off x="990600" y="5105400"/>
            <a:ext cx="7620000" cy="584775"/>
          </a:xfrm>
          <a:prstGeom prst="rect">
            <a:avLst/>
          </a:prstGeom>
          <a:noFill/>
        </p:spPr>
        <p:txBody>
          <a:bodyPr wrap="square" rtlCol="0">
            <a:spAutoFit/>
          </a:bodyPr>
          <a:lstStyle/>
          <a:p>
            <a:r>
              <a:rPr lang="en-US" sz="3200" dirty="0" smtClean="0"/>
              <a:t>Rely on the experience of the team!</a:t>
            </a:r>
            <a:endParaRPr lang="en-US" sz="3200" dirty="0"/>
          </a:p>
        </p:txBody>
      </p:sp>
    </p:spTree>
    <p:extLst>
      <p:ext uri="{BB962C8B-B14F-4D97-AF65-F5344CB8AC3E}">
        <p14:creationId xmlns:p14="http://schemas.microsoft.com/office/powerpoint/2010/main" val="7065785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vs Future Controls</a:t>
            </a:r>
            <a:endParaRPr lang="en-US" dirty="0"/>
          </a:p>
        </p:txBody>
      </p:sp>
      <p:sp>
        <p:nvSpPr>
          <p:cNvPr id="6" name="Text Placeholder 5"/>
          <p:cNvSpPr>
            <a:spLocks noGrp="1"/>
          </p:cNvSpPr>
          <p:nvPr>
            <p:ph type="body" sz="quarter" idx="10"/>
          </p:nvPr>
        </p:nvSpPr>
        <p:spPr/>
        <p:txBody>
          <a:bodyPr/>
          <a:lstStyle/>
          <a:p>
            <a:r>
              <a:rPr lang="en-US" dirty="0" smtClean="0"/>
              <a:t>Current controls are the processes you will implement the change under</a:t>
            </a:r>
          </a:p>
          <a:p>
            <a:pPr lvl="1"/>
            <a:r>
              <a:rPr lang="en-US" dirty="0" smtClean="0"/>
              <a:t>Affect Likelihood (detectability)</a:t>
            </a:r>
          </a:p>
          <a:p>
            <a:r>
              <a:rPr lang="en-US" dirty="0" smtClean="0"/>
              <a:t>Future controls are what you put in place as a result of the change</a:t>
            </a:r>
          </a:p>
          <a:p>
            <a:pPr lvl="1"/>
            <a:r>
              <a:rPr lang="en-US" dirty="0" smtClean="0"/>
              <a:t>Mitigations</a:t>
            </a:r>
            <a:endParaRPr lang="en-US" dirty="0"/>
          </a:p>
        </p:txBody>
      </p:sp>
    </p:spTree>
    <p:extLst>
      <p:ext uri="{BB962C8B-B14F-4D97-AF65-F5344CB8AC3E}">
        <p14:creationId xmlns:p14="http://schemas.microsoft.com/office/powerpoint/2010/main" val="3451906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 Considerations</a:t>
            </a:r>
            <a:endParaRPr lang="en-US" dirty="0"/>
          </a:p>
        </p:txBody>
      </p:sp>
      <p:sp>
        <p:nvSpPr>
          <p:cNvPr id="3" name="Text Placeholder 2"/>
          <p:cNvSpPr>
            <a:spLocks noGrp="1"/>
          </p:cNvSpPr>
          <p:nvPr>
            <p:ph type="body" sz="quarter" idx="10"/>
          </p:nvPr>
        </p:nvSpPr>
        <p:spPr>
          <a:xfrm>
            <a:off x="381001" y="1600200"/>
            <a:ext cx="2743200" cy="2010580"/>
          </a:xfrm>
        </p:spPr>
        <p:txBody>
          <a:bodyPr/>
          <a:lstStyle/>
          <a:p>
            <a:r>
              <a:rPr lang="en-US" sz="2400" dirty="0" smtClean="0"/>
              <a:t>Not all changes utilize the same tool</a:t>
            </a:r>
          </a:p>
          <a:p>
            <a:r>
              <a:rPr lang="en-US" sz="2400" dirty="0" smtClean="0"/>
              <a:t>Identify upfront</a:t>
            </a:r>
          </a:p>
          <a:p>
            <a:r>
              <a:rPr lang="en-US" sz="2400" dirty="0" smtClean="0"/>
              <a:t>Known when to go to a more formal tool</a:t>
            </a:r>
            <a:endParaRPr lang="en-US" sz="2400" dirty="0"/>
          </a:p>
        </p:txBody>
      </p:sp>
      <p:pic>
        <p:nvPicPr>
          <p:cNvPr id="1639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752600"/>
            <a:ext cx="5508206"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84520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People</a:t>
            </a:r>
            <a:endParaRPr lang="en-US" sz="4000" dirty="0"/>
          </a:p>
        </p:txBody>
      </p:sp>
      <p:sp>
        <p:nvSpPr>
          <p:cNvPr id="3" name="Rectangle 44"/>
          <p:cNvSpPr txBox="1">
            <a:spLocks/>
          </p:cNvSpPr>
          <p:nvPr/>
        </p:nvSpPr>
        <p:spPr bwMode="auto">
          <a:xfrm>
            <a:off x="2768599" y="711201"/>
            <a:ext cx="609282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rgbClr val="026CB6"/>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2600" dirty="0" smtClean="0"/>
              <a:t>Time taken to accept the change depends on the input required</a:t>
            </a:r>
          </a:p>
        </p:txBody>
      </p:sp>
      <p:sp>
        <p:nvSpPr>
          <p:cNvPr id="4" name="Text Box 66"/>
          <p:cNvSpPr txBox="1">
            <a:spLocks noChangeArrowheads="1"/>
          </p:cNvSpPr>
          <p:nvPr/>
        </p:nvSpPr>
        <p:spPr bwMode="auto">
          <a:xfrm>
            <a:off x="7389812" y="2151063"/>
            <a:ext cx="1800225" cy="274638"/>
          </a:xfrm>
          <a:prstGeom prst="rect">
            <a:avLst/>
          </a:prstGeom>
          <a:noFill/>
          <a:ln w="9525" algn="ctr">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Integration  </a:t>
            </a:r>
          </a:p>
        </p:txBody>
      </p:sp>
      <p:sp>
        <p:nvSpPr>
          <p:cNvPr id="5" name="Line 52"/>
          <p:cNvSpPr>
            <a:spLocks noChangeShapeType="1"/>
          </p:cNvSpPr>
          <p:nvPr/>
        </p:nvSpPr>
        <p:spPr bwMode="auto">
          <a:xfrm>
            <a:off x="1225550" y="4100513"/>
            <a:ext cx="70532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53"/>
          <p:cNvSpPr>
            <a:spLocks noChangeShapeType="1"/>
          </p:cNvSpPr>
          <p:nvPr/>
        </p:nvSpPr>
        <p:spPr bwMode="auto">
          <a:xfrm flipV="1">
            <a:off x="4711700" y="2044701"/>
            <a:ext cx="0" cy="38242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Text Box 54"/>
          <p:cNvSpPr txBox="1">
            <a:spLocks noChangeArrowheads="1"/>
          </p:cNvSpPr>
          <p:nvPr/>
        </p:nvSpPr>
        <p:spPr bwMode="auto">
          <a:xfrm>
            <a:off x="3910012" y="1792288"/>
            <a:ext cx="1603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200" b="1"/>
              <a:t>Exterior </a:t>
            </a:r>
          </a:p>
        </p:txBody>
      </p:sp>
      <p:sp>
        <p:nvSpPr>
          <p:cNvPr id="8" name="Text Box 55"/>
          <p:cNvSpPr txBox="1">
            <a:spLocks noChangeArrowheads="1"/>
          </p:cNvSpPr>
          <p:nvPr/>
        </p:nvSpPr>
        <p:spPr bwMode="auto">
          <a:xfrm>
            <a:off x="3910012" y="5932488"/>
            <a:ext cx="16033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50000"/>
              </a:spcBef>
              <a:buClrTx/>
              <a:buSzTx/>
              <a:buFontTx/>
              <a:buNone/>
            </a:pPr>
            <a:r>
              <a:rPr lang="en-GB" altLang="en-US" sz="1200" b="1"/>
              <a:t>Interior  </a:t>
            </a:r>
          </a:p>
        </p:txBody>
      </p:sp>
      <p:sp>
        <p:nvSpPr>
          <p:cNvPr id="9" name="Text Box 56"/>
          <p:cNvSpPr txBox="1">
            <a:spLocks noChangeArrowheads="1"/>
          </p:cNvSpPr>
          <p:nvPr/>
        </p:nvSpPr>
        <p:spPr bwMode="auto">
          <a:xfrm>
            <a:off x="7775575" y="4175126"/>
            <a:ext cx="7842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r" eaLnBrk="1" hangingPunct="1">
              <a:spcBef>
                <a:spcPct val="50000"/>
              </a:spcBef>
              <a:buClrTx/>
              <a:buSzTx/>
              <a:buFontTx/>
              <a:buNone/>
            </a:pPr>
            <a:r>
              <a:rPr lang="en-GB" altLang="en-US" sz="1200" i="1"/>
              <a:t>Time </a:t>
            </a:r>
          </a:p>
        </p:txBody>
      </p:sp>
      <p:sp>
        <p:nvSpPr>
          <p:cNvPr id="10" name="Freeform 59"/>
          <p:cNvSpPr>
            <a:spLocks/>
          </p:cNvSpPr>
          <p:nvPr/>
        </p:nvSpPr>
        <p:spPr bwMode="auto">
          <a:xfrm>
            <a:off x="1184275"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60"/>
          <p:cNvSpPr>
            <a:spLocks/>
          </p:cNvSpPr>
          <p:nvPr/>
        </p:nvSpPr>
        <p:spPr bwMode="auto">
          <a:xfrm flipH="1">
            <a:off x="4711700" y="2646363"/>
            <a:ext cx="3527425" cy="2646363"/>
          </a:xfrm>
          <a:custGeom>
            <a:avLst/>
            <a:gdLst>
              <a:gd name="T0" fmla="*/ 0 w 2495"/>
              <a:gd name="T1" fmla="*/ 2147483647 h 2079"/>
              <a:gd name="T2" fmla="*/ 2147483647 w 2495"/>
              <a:gd name="T3" fmla="*/ 2147483647 h 2079"/>
              <a:gd name="T4" fmla="*/ 2147483647 w 2495"/>
              <a:gd name="T5" fmla="*/ 2147483647 h 2079"/>
              <a:gd name="T6" fmla="*/ 2147483647 w 2495"/>
              <a:gd name="T7" fmla="*/ 2147483647 h 2079"/>
              <a:gd name="T8" fmla="*/ 2147483647 w 2495"/>
              <a:gd name="T9" fmla="*/ 2147483647 h 2079"/>
              <a:gd name="T10" fmla="*/ 0 60000 65536"/>
              <a:gd name="T11" fmla="*/ 0 60000 65536"/>
              <a:gd name="T12" fmla="*/ 0 60000 65536"/>
              <a:gd name="T13" fmla="*/ 0 60000 65536"/>
              <a:gd name="T14" fmla="*/ 0 60000 65536"/>
              <a:gd name="T15" fmla="*/ 0 w 2495"/>
              <a:gd name="T16" fmla="*/ 0 h 2079"/>
              <a:gd name="T17" fmla="*/ 2495 w 2495"/>
              <a:gd name="T18" fmla="*/ 2079 h 2079"/>
            </a:gdLst>
            <a:ahLst/>
            <a:cxnLst>
              <a:cxn ang="T10">
                <a:pos x="T0" y="T1"/>
              </a:cxn>
              <a:cxn ang="T11">
                <a:pos x="T2" y="T3"/>
              </a:cxn>
              <a:cxn ang="T12">
                <a:pos x="T4" y="T5"/>
              </a:cxn>
              <a:cxn ang="T13">
                <a:pos x="T6" y="T7"/>
              </a:cxn>
              <a:cxn ang="T14">
                <a:pos x="T8" y="T9"/>
              </a:cxn>
            </a:cxnLst>
            <a:rect l="T15" t="T16" r="T17" b="T18"/>
            <a:pathLst>
              <a:path w="2495" h="2079">
                <a:moveTo>
                  <a:pt x="0" y="38"/>
                </a:moveTo>
                <a:cubicBezTo>
                  <a:pt x="182" y="19"/>
                  <a:pt x="364" y="0"/>
                  <a:pt x="567" y="179"/>
                </a:cubicBezTo>
                <a:cubicBezTo>
                  <a:pt x="770" y="358"/>
                  <a:pt x="1002" y="836"/>
                  <a:pt x="1219" y="1115"/>
                </a:cubicBezTo>
                <a:cubicBezTo>
                  <a:pt x="1436" y="1394"/>
                  <a:pt x="1658" y="1691"/>
                  <a:pt x="1871" y="1852"/>
                </a:cubicBezTo>
                <a:cubicBezTo>
                  <a:pt x="2084" y="2013"/>
                  <a:pt x="2289" y="2046"/>
                  <a:pt x="2495" y="2079"/>
                </a:cubicBezTo>
              </a:path>
            </a:pathLst>
          </a:custGeom>
          <a:noFill/>
          <a:ln w="76200" cmpd="sng">
            <a:solidFill>
              <a:srgbClr val="2461A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Text Box 61"/>
          <p:cNvSpPr txBox="1">
            <a:spLocks noChangeArrowheads="1"/>
          </p:cNvSpPr>
          <p:nvPr/>
        </p:nvSpPr>
        <p:spPr bwMode="auto">
          <a:xfrm>
            <a:off x="2106612" y="2152651"/>
            <a:ext cx="1603375" cy="27463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Refusal - Rejection</a:t>
            </a:r>
          </a:p>
        </p:txBody>
      </p:sp>
      <p:sp>
        <p:nvSpPr>
          <p:cNvPr id="13" name="Text Box 62"/>
          <p:cNvSpPr txBox="1">
            <a:spLocks noChangeArrowheads="1"/>
          </p:cNvSpPr>
          <p:nvPr/>
        </p:nvSpPr>
        <p:spPr bwMode="auto">
          <a:xfrm>
            <a:off x="5594350" y="2152651"/>
            <a:ext cx="1603375" cy="274637"/>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Commitment </a:t>
            </a:r>
          </a:p>
        </p:txBody>
      </p:sp>
      <p:sp>
        <p:nvSpPr>
          <p:cNvPr id="14" name="Text Box 63"/>
          <p:cNvSpPr txBox="1">
            <a:spLocks noChangeArrowheads="1"/>
          </p:cNvSpPr>
          <p:nvPr/>
        </p:nvSpPr>
        <p:spPr bwMode="auto">
          <a:xfrm>
            <a:off x="5594350" y="5659438"/>
            <a:ext cx="1603375" cy="274638"/>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Exploration </a:t>
            </a:r>
          </a:p>
        </p:txBody>
      </p:sp>
      <p:sp>
        <p:nvSpPr>
          <p:cNvPr id="15" name="Text Box 64"/>
          <p:cNvSpPr txBox="1">
            <a:spLocks noChangeArrowheads="1"/>
          </p:cNvSpPr>
          <p:nvPr/>
        </p:nvSpPr>
        <p:spPr bwMode="auto">
          <a:xfrm>
            <a:off x="2106612" y="5659438"/>
            <a:ext cx="1603375" cy="274638"/>
          </a:xfrm>
          <a:prstGeom prst="rect">
            <a:avLst/>
          </a:prstGeom>
          <a:solidFill>
            <a:srgbClr val="777777"/>
          </a:solidFill>
          <a:ln w="9525">
            <a:noFill/>
            <a:miter lim="800000"/>
            <a:headEnd/>
            <a:tailEnd/>
          </a:ln>
          <a:effectLst/>
        </p:spPr>
        <p:txBody>
          <a:bodyPr>
            <a:spAutoFit/>
          </a:bodyPr>
          <a:lstStyle/>
          <a:p>
            <a:pPr algn="ctr">
              <a:spcBef>
                <a:spcPct val="50000"/>
              </a:spcBef>
              <a:defRPr/>
            </a:pPr>
            <a:r>
              <a:rPr lang="en-GB" sz="1200">
                <a:solidFill>
                  <a:schemeClr val="bg1"/>
                </a:solidFill>
                <a:effectLst>
                  <a:outerShdw blurRad="38100" dist="38100" dir="2700000" algn="tl">
                    <a:srgbClr val="000000"/>
                  </a:outerShdw>
                </a:effectLst>
              </a:rPr>
              <a:t>Resistance  </a:t>
            </a:r>
          </a:p>
        </p:txBody>
      </p:sp>
      <p:sp>
        <p:nvSpPr>
          <p:cNvPr id="16" name="Text Box 65"/>
          <p:cNvSpPr txBox="1">
            <a:spLocks noChangeArrowheads="1"/>
          </p:cNvSpPr>
          <p:nvPr/>
        </p:nvSpPr>
        <p:spPr bwMode="auto">
          <a:xfrm>
            <a:off x="863600" y="2368551"/>
            <a:ext cx="16033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50000"/>
              </a:spcBef>
              <a:buClrTx/>
              <a:buSzTx/>
              <a:buFontTx/>
              <a:buNone/>
            </a:pPr>
            <a:r>
              <a:rPr lang="en-GB" altLang="en-US" sz="1200" b="1" i="1">
                <a:solidFill>
                  <a:srgbClr val="2461A5"/>
                </a:solidFill>
              </a:rPr>
              <a:t>Change  </a:t>
            </a:r>
          </a:p>
        </p:txBody>
      </p:sp>
      <p:sp>
        <p:nvSpPr>
          <p:cNvPr id="17" name="Text Box 67"/>
          <p:cNvSpPr txBox="1">
            <a:spLocks noChangeArrowheads="1"/>
          </p:cNvSpPr>
          <p:nvPr/>
        </p:nvSpPr>
        <p:spPr bwMode="auto">
          <a:xfrm>
            <a:off x="2187575" y="2622551"/>
            <a:ext cx="963612" cy="274637"/>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Shock  </a:t>
            </a:r>
          </a:p>
        </p:txBody>
      </p:sp>
      <p:sp>
        <p:nvSpPr>
          <p:cNvPr id="18" name="Text Box 68"/>
          <p:cNvSpPr txBox="1">
            <a:spLocks noChangeArrowheads="1"/>
          </p:cNvSpPr>
          <p:nvPr/>
        </p:nvSpPr>
        <p:spPr bwMode="auto">
          <a:xfrm>
            <a:off x="2627312" y="3090863"/>
            <a:ext cx="965200" cy="274638"/>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Denial   </a:t>
            </a:r>
          </a:p>
        </p:txBody>
      </p:sp>
      <p:sp>
        <p:nvSpPr>
          <p:cNvPr id="19" name="Text Box 69"/>
          <p:cNvSpPr txBox="1">
            <a:spLocks noChangeArrowheads="1"/>
          </p:cNvSpPr>
          <p:nvPr/>
        </p:nvSpPr>
        <p:spPr bwMode="auto">
          <a:xfrm>
            <a:off x="2868612" y="3270251"/>
            <a:ext cx="962025" cy="274637"/>
          </a:xfrm>
          <a:prstGeom prst="rect">
            <a:avLst/>
          </a:prstGeom>
          <a:noFill/>
          <a:ln w="9525">
            <a:noFill/>
            <a:miter lim="800000"/>
            <a:headEnd/>
            <a:tailEnd/>
          </a:ln>
          <a:effectLst/>
        </p:spPr>
        <p:txBody>
          <a:bodyPr>
            <a:spAutoFit/>
          </a:bodyPr>
          <a:lstStyle/>
          <a:p>
            <a:pPr>
              <a:spcBef>
                <a:spcPct val="50000"/>
              </a:spcBef>
              <a:defRPr/>
            </a:pPr>
            <a:r>
              <a:rPr lang="en-GB" sz="1200" b="1">
                <a:solidFill>
                  <a:srgbClr val="E68900"/>
                </a:solidFill>
                <a:effectLst>
                  <a:outerShdw blurRad="38100" dist="38100" dir="2700000" algn="tl">
                    <a:srgbClr val="C0C0C0"/>
                  </a:outerShdw>
                </a:effectLst>
              </a:rPr>
              <a:t>Anger  </a:t>
            </a:r>
          </a:p>
        </p:txBody>
      </p:sp>
      <p:sp>
        <p:nvSpPr>
          <p:cNvPr id="20" name="Text Box 70"/>
          <p:cNvSpPr txBox="1">
            <a:spLocks noChangeArrowheads="1"/>
          </p:cNvSpPr>
          <p:nvPr/>
        </p:nvSpPr>
        <p:spPr bwMode="auto">
          <a:xfrm>
            <a:off x="3349625" y="3811588"/>
            <a:ext cx="963612" cy="274638"/>
          </a:xfrm>
          <a:prstGeom prst="rect">
            <a:avLst/>
          </a:prstGeom>
          <a:noFill/>
          <a:ln w="9525">
            <a:noFill/>
            <a:miter lim="800000"/>
            <a:headEnd/>
            <a:tailEnd/>
          </a:ln>
          <a:effectLst/>
        </p:spPr>
        <p:txBody>
          <a:bodyPr>
            <a:spAutoFit/>
          </a:bodyPr>
          <a:lstStyle/>
          <a:p>
            <a:pPr algn="ctr">
              <a:spcBef>
                <a:spcPct val="50000"/>
              </a:spcBef>
              <a:defRPr/>
            </a:pPr>
            <a:r>
              <a:rPr lang="en-GB" sz="1200" b="1">
                <a:solidFill>
                  <a:srgbClr val="E68900"/>
                </a:solidFill>
                <a:effectLst>
                  <a:outerShdw blurRad="38100" dist="38100" dir="2700000" algn="tl">
                    <a:srgbClr val="C0C0C0"/>
                  </a:outerShdw>
                </a:effectLst>
              </a:rPr>
              <a:t>Fear   </a:t>
            </a:r>
          </a:p>
        </p:txBody>
      </p:sp>
      <p:sp>
        <p:nvSpPr>
          <p:cNvPr id="21" name="Text Box 71"/>
          <p:cNvSpPr txBox="1">
            <a:spLocks noChangeArrowheads="1"/>
          </p:cNvSpPr>
          <p:nvPr/>
        </p:nvSpPr>
        <p:spPr bwMode="auto">
          <a:xfrm>
            <a:off x="3268662" y="4281488"/>
            <a:ext cx="1482725" cy="646113"/>
          </a:xfrm>
          <a:prstGeom prst="rect">
            <a:avLst/>
          </a:prstGeom>
          <a:noFill/>
          <a:ln w="9525">
            <a:noFill/>
            <a:miter lim="800000"/>
            <a:headEnd/>
            <a:tailEnd/>
          </a:ln>
          <a:effectLst/>
        </p:spPr>
        <p:txBody>
          <a:bodyPr>
            <a:spAutoFit/>
          </a:bodyPr>
          <a:lstStyle/>
          <a:p>
            <a:pPr algn="ctr">
              <a:spcBef>
                <a:spcPct val="50000"/>
              </a:spcBef>
              <a:defRPr/>
            </a:pPr>
            <a:r>
              <a:rPr lang="en-GB" sz="1200" b="1">
                <a:solidFill>
                  <a:srgbClr val="E68900"/>
                </a:solidFill>
                <a:effectLst>
                  <a:prstShdw prst="shdw14" dist="35921" dir="2700000">
                    <a:scrgbClr r="0" g="0" b="0">
                      <a:alpha val="43000"/>
                    </a:scrgbClr>
                  </a:prstShdw>
                </a:effectLst>
              </a:rPr>
              <a:t>Negotiation </a:t>
            </a:r>
            <a:r>
              <a:rPr lang="en-GB" sz="1200">
                <a:solidFill>
                  <a:srgbClr val="E68900"/>
                </a:solidFill>
              </a:rPr>
              <a:t>(protection strategies</a:t>
            </a:r>
            <a:r>
              <a:rPr lang="en-GB" sz="1200" b="1">
                <a:solidFill>
                  <a:srgbClr val="E68900"/>
                </a:solidFill>
                <a:effectLst>
                  <a:outerShdw blurRad="38100" dist="38100" dir="2700000" algn="tl">
                    <a:srgbClr val="C0C0C0"/>
                  </a:outerShdw>
                </a:effectLst>
              </a:rPr>
              <a:t>)</a:t>
            </a:r>
          </a:p>
        </p:txBody>
      </p:sp>
      <p:sp>
        <p:nvSpPr>
          <p:cNvPr id="22" name="Text Box 72"/>
          <p:cNvSpPr txBox="1">
            <a:spLocks noChangeArrowheads="1"/>
          </p:cNvSpPr>
          <p:nvPr/>
        </p:nvSpPr>
        <p:spPr bwMode="auto">
          <a:xfrm>
            <a:off x="4672012" y="4208463"/>
            <a:ext cx="1482725" cy="563563"/>
          </a:xfrm>
          <a:prstGeom prst="rect">
            <a:avLst/>
          </a:prstGeom>
          <a:noFill/>
          <a:ln w="9525">
            <a:noFill/>
            <a:miter lim="800000"/>
            <a:headEnd/>
            <a:tailEnd/>
          </a:ln>
          <a:effectLst/>
        </p:spPr>
        <p:txBody>
          <a:bodyPr>
            <a:spAutoFit/>
          </a:bodyPr>
          <a:lstStyle/>
          <a:p>
            <a:pPr algn="ctr">
              <a:lnSpc>
                <a:spcPct val="80000"/>
              </a:lnSpc>
              <a:spcBef>
                <a:spcPct val="15000"/>
              </a:spcBef>
              <a:defRPr/>
            </a:pPr>
            <a:r>
              <a:rPr lang="en-GB" sz="1200" b="1">
                <a:solidFill>
                  <a:srgbClr val="008000"/>
                </a:solidFill>
                <a:effectLst>
                  <a:outerShdw blurRad="38100" dist="38100" dir="2700000" algn="tl">
                    <a:srgbClr val="C0C0C0"/>
                  </a:outerShdw>
                </a:effectLst>
              </a:rPr>
              <a:t>Exploration</a:t>
            </a:r>
          </a:p>
          <a:p>
            <a:pPr algn="ctr">
              <a:lnSpc>
                <a:spcPct val="80000"/>
              </a:lnSpc>
              <a:spcBef>
                <a:spcPct val="15000"/>
              </a:spcBef>
              <a:defRPr/>
            </a:pPr>
            <a:r>
              <a:rPr lang="en-GB" sz="1200" b="1">
                <a:solidFill>
                  <a:srgbClr val="008000"/>
                </a:solidFill>
                <a:effectLst>
                  <a:outerShdw blurRad="38100" dist="38100" dir="2700000" algn="tl">
                    <a:srgbClr val="C0C0C0"/>
                  </a:outerShdw>
                </a:effectLst>
              </a:rPr>
              <a:t>Discovery of meaning</a:t>
            </a:r>
          </a:p>
        </p:txBody>
      </p:sp>
      <p:sp>
        <p:nvSpPr>
          <p:cNvPr id="23" name="Text Box 73"/>
          <p:cNvSpPr txBox="1">
            <a:spLocks noChangeArrowheads="1"/>
          </p:cNvSpPr>
          <p:nvPr/>
        </p:nvSpPr>
        <p:spPr bwMode="auto">
          <a:xfrm>
            <a:off x="5473700" y="3162301"/>
            <a:ext cx="1482725" cy="276225"/>
          </a:xfrm>
          <a:prstGeom prst="rect">
            <a:avLst/>
          </a:prstGeom>
          <a:noFill/>
          <a:ln w="9525">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Commitment</a:t>
            </a:r>
          </a:p>
        </p:txBody>
      </p:sp>
      <p:sp>
        <p:nvSpPr>
          <p:cNvPr id="24" name="Text Box 74"/>
          <p:cNvSpPr txBox="1">
            <a:spLocks noChangeArrowheads="1"/>
          </p:cNvSpPr>
          <p:nvPr/>
        </p:nvSpPr>
        <p:spPr bwMode="auto">
          <a:xfrm>
            <a:off x="3309937" y="5254626"/>
            <a:ext cx="1482725" cy="274637"/>
          </a:xfrm>
          <a:prstGeom prst="rect">
            <a:avLst/>
          </a:prstGeom>
          <a:noFill/>
          <a:ln w="9525" algn="ctr">
            <a:noFill/>
            <a:miter lim="800000"/>
            <a:headEnd/>
            <a:tailEnd/>
          </a:ln>
          <a:effectLst/>
        </p:spPr>
        <p:txBody>
          <a:bodyPr>
            <a:spAutoFit/>
          </a:bodyPr>
          <a:lstStyle/>
          <a:p>
            <a:pPr algn="ctr">
              <a:spcBef>
                <a:spcPct val="50000"/>
              </a:spcBef>
              <a:defRPr/>
            </a:pPr>
            <a:r>
              <a:rPr lang="en-GB" sz="1200" b="1">
                <a:solidFill>
                  <a:srgbClr val="E68900"/>
                </a:solidFill>
                <a:effectLst>
                  <a:outerShdw blurRad="38100" dist="38100" dir="2700000" algn="tl">
                    <a:srgbClr val="C0C0C0"/>
                  </a:outerShdw>
                </a:effectLst>
              </a:rPr>
              <a:t>Sadness </a:t>
            </a:r>
          </a:p>
        </p:txBody>
      </p:sp>
      <p:sp>
        <p:nvSpPr>
          <p:cNvPr id="25" name="Text Box 75"/>
          <p:cNvSpPr txBox="1">
            <a:spLocks noChangeArrowheads="1"/>
          </p:cNvSpPr>
          <p:nvPr/>
        </p:nvSpPr>
        <p:spPr bwMode="auto">
          <a:xfrm>
            <a:off x="4911725" y="5254626"/>
            <a:ext cx="1484312" cy="274637"/>
          </a:xfrm>
          <a:prstGeom prst="rect">
            <a:avLst/>
          </a:prstGeom>
          <a:noFill/>
          <a:ln w="9525">
            <a:noFill/>
            <a:miter lim="800000"/>
            <a:headEnd/>
            <a:tailEnd/>
          </a:ln>
          <a:effectLst/>
        </p:spPr>
        <p:txBody>
          <a:bodyPr>
            <a:spAutoFit/>
          </a:bodyPr>
          <a:lstStyle/>
          <a:p>
            <a:pPr algn="ctr">
              <a:spcBef>
                <a:spcPct val="15000"/>
              </a:spcBef>
              <a:defRPr/>
            </a:pPr>
            <a:r>
              <a:rPr lang="en-GB" sz="1200" b="1">
                <a:solidFill>
                  <a:srgbClr val="008000"/>
                </a:solidFill>
                <a:effectLst>
                  <a:outerShdw blurRad="38100" dist="38100" dir="2700000" algn="tl">
                    <a:srgbClr val="C0C0C0"/>
                  </a:outerShdw>
                </a:effectLst>
              </a:rPr>
              <a:t>Acceptance </a:t>
            </a:r>
          </a:p>
        </p:txBody>
      </p:sp>
      <p:sp>
        <p:nvSpPr>
          <p:cNvPr id="26" name="Text Box 76"/>
          <p:cNvSpPr txBox="1">
            <a:spLocks noChangeArrowheads="1"/>
          </p:cNvSpPr>
          <p:nvPr/>
        </p:nvSpPr>
        <p:spPr bwMode="auto">
          <a:xfrm>
            <a:off x="863600" y="3082926"/>
            <a:ext cx="14827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eaLnBrk="1" hangingPunct="1">
              <a:spcBef>
                <a:spcPct val="0"/>
              </a:spcBef>
              <a:buClrTx/>
              <a:buSzTx/>
              <a:buFontTx/>
              <a:buNone/>
            </a:pPr>
            <a:r>
              <a:rPr lang="en-GB" altLang="en-US" sz="1200" i="1"/>
              <a:t>“ It's not true </a:t>
            </a:r>
          </a:p>
          <a:p>
            <a:pPr eaLnBrk="1" hangingPunct="1">
              <a:spcBef>
                <a:spcPct val="0"/>
              </a:spcBef>
              <a:buClrTx/>
              <a:buSzTx/>
              <a:buFontTx/>
              <a:buNone/>
            </a:pPr>
            <a:r>
              <a:rPr lang="en-GB" altLang="en-US" sz="1200" i="1"/>
              <a:t>It's not possible</a:t>
            </a:r>
          </a:p>
          <a:p>
            <a:pPr eaLnBrk="1" hangingPunct="1">
              <a:spcBef>
                <a:spcPct val="0"/>
              </a:spcBef>
              <a:buClrTx/>
              <a:buSzTx/>
              <a:buFontTx/>
              <a:buNone/>
            </a:pPr>
            <a:r>
              <a:rPr lang="en-GB" altLang="en-US" sz="1200" i="1"/>
              <a:t>I can't believe it ” </a:t>
            </a:r>
          </a:p>
        </p:txBody>
      </p:sp>
      <p:sp>
        <p:nvSpPr>
          <p:cNvPr id="27" name="Text Box 77"/>
          <p:cNvSpPr txBox="1">
            <a:spLocks noChangeArrowheads="1"/>
          </p:cNvSpPr>
          <p:nvPr/>
        </p:nvSpPr>
        <p:spPr bwMode="auto">
          <a:xfrm>
            <a:off x="1184275" y="4208463"/>
            <a:ext cx="14827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If I try hard, can I make things the way they used to be ?</a:t>
            </a:r>
            <a:r>
              <a:rPr lang="en-GB" altLang="en-US" sz="1200" i="1">
                <a:latin typeface="Times New Roman" pitchFamily="18" charset="0"/>
              </a:rPr>
              <a:t> </a:t>
            </a:r>
            <a:r>
              <a:rPr lang="en-GB" altLang="en-US" sz="1200" i="1"/>
              <a:t>»  </a:t>
            </a:r>
          </a:p>
        </p:txBody>
      </p:sp>
      <p:sp>
        <p:nvSpPr>
          <p:cNvPr id="28" name="Text Box 78"/>
          <p:cNvSpPr txBox="1">
            <a:spLocks noChangeArrowheads="1"/>
          </p:cNvSpPr>
          <p:nvPr/>
        </p:nvSpPr>
        <p:spPr bwMode="auto">
          <a:xfrm>
            <a:off x="2027237" y="5140326"/>
            <a:ext cx="1482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Nothing works with me ”  </a:t>
            </a:r>
          </a:p>
        </p:txBody>
      </p:sp>
      <p:sp>
        <p:nvSpPr>
          <p:cNvPr id="29" name="Text Box 79"/>
          <p:cNvSpPr txBox="1">
            <a:spLocks noChangeArrowheads="1"/>
          </p:cNvSpPr>
          <p:nvPr/>
        </p:nvSpPr>
        <p:spPr bwMode="auto">
          <a:xfrm>
            <a:off x="6113462" y="5219701"/>
            <a:ext cx="2244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It's not what I had planned but I'll manage ”  </a:t>
            </a:r>
          </a:p>
        </p:txBody>
      </p:sp>
      <p:sp>
        <p:nvSpPr>
          <p:cNvPr id="30" name="Text Box 80"/>
          <p:cNvSpPr txBox="1">
            <a:spLocks noChangeArrowheads="1"/>
          </p:cNvSpPr>
          <p:nvPr/>
        </p:nvSpPr>
        <p:spPr bwMode="auto">
          <a:xfrm>
            <a:off x="6354762" y="4175126"/>
            <a:ext cx="1722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 see things differently ”  </a:t>
            </a:r>
          </a:p>
        </p:txBody>
      </p:sp>
      <p:sp>
        <p:nvSpPr>
          <p:cNvPr id="31" name="Text Box 81"/>
          <p:cNvSpPr txBox="1">
            <a:spLocks noChangeArrowheads="1"/>
          </p:cNvSpPr>
          <p:nvPr/>
        </p:nvSpPr>
        <p:spPr bwMode="auto">
          <a:xfrm>
            <a:off x="7343775" y="2911476"/>
            <a:ext cx="1665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130000"/>
              <a:buFont typeface="Verdana" pitchFamily="34" charset="0"/>
              <a:buChar char="●"/>
              <a:defRPr>
                <a:solidFill>
                  <a:schemeClr val="tx1"/>
                </a:solidFill>
                <a:latin typeface="Arial" charset="0"/>
                <a:cs typeface="Arial" charset="0"/>
              </a:defRPr>
            </a:lvl1pPr>
            <a:lvl2pPr marL="742950" indent="-285750" eaLnBrk="0" hangingPunct="0">
              <a:spcBef>
                <a:spcPct val="20000"/>
              </a:spcBef>
              <a:buClr>
                <a:schemeClr val="tx1"/>
              </a:buClr>
              <a:buFont typeface="Verdana" pitchFamily="34" charset="0"/>
              <a:buChar char="●"/>
              <a:defRPr sz="1600" b="1">
                <a:solidFill>
                  <a:srgbClr val="989898"/>
                </a:solidFill>
                <a:latin typeface="Arial" charset="0"/>
                <a:cs typeface="Arial" charset="0"/>
              </a:defRPr>
            </a:lvl2pPr>
            <a:lvl3pPr marL="1143000" indent="-228600" eaLnBrk="0" hangingPunct="0">
              <a:spcBef>
                <a:spcPct val="20000"/>
              </a:spcBef>
              <a:buClr>
                <a:schemeClr val="hlink"/>
              </a:buClr>
              <a:buChar char="•"/>
              <a:defRPr sz="1600">
                <a:solidFill>
                  <a:srgbClr val="989898"/>
                </a:solidFill>
                <a:latin typeface="Arial" charset="0"/>
                <a:cs typeface="Arial" charset="0"/>
              </a:defRPr>
            </a:lvl3pPr>
            <a:lvl4pPr marL="1600200" indent="-228600" eaLnBrk="0" hangingPunct="0">
              <a:spcBef>
                <a:spcPct val="20000"/>
              </a:spcBef>
              <a:buClr>
                <a:schemeClr val="accent2"/>
              </a:buClr>
              <a:buChar char="•"/>
              <a:defRPr sz="1600">
                <a:solidFill>
                  <a:srgbClr val="989898"/>
                </a:solidFill>
                <a:latin typeface="Arial" charset="0"/>
                <a:cs typeface="Arial" charset="0"/>
              </a:defRPr>
            </a:lvl4pPr>
            <a:lvl5pPr marL="2057400" indent="-228600" eaLnBrk="0" hangingPunct="0">
              <a:spcBef>
                <a:spcPct val="20000"/>
              </a:spcBef>
              <a:buClr>
                <a:schemeClr val="accent2"/>
              </a:buClr>
              <a:buChar char="•"/>
              <a:defRPr sz="1600">
                <a:solidFill>
                  <a:srgbClr val="989898"/>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989898"/>
                </a:solidFill>
                <a:latin typeface="Arial" charset="0"/>
                <a:cs typeface="Arial" charset="0"/>
              </a:defRPr>
            </a:lvl9pPr>
          </a:lstStyle>
          <a:p>
            <a:pPr algn="ctr" eaLnBrk="1" hangingPunct="1">
              <a:spcBef>
                <a:spcPct val="0"/>
              </a:spcBef>
              <a:buClrTx/>
              <a:buSzTx/>
              <a:buFontTx/>
              <a:buNone/>
            </a:pPr>
            <a:r>
              <a:rPr lang="en-GB" altLang="en-US" sz="1200" i="1"/>
              <a:t>“ I'll go for it ”  </a:t>
            </a:r>
          </a:p>
        </p:txBody>
      </p:sp>
      <p:sp>
        <p:nvSpPr>
          <p:cNvPr id="32" name="Rectangle 43"/>
          <p:cNvSpPr>
            <a:spLocks noChangeArrowheads="1"/>
          </p:cNvSpPr>
          <p:nvPr/>
        </p:nvSpPr>
        <p:spPr bwMode="auto">
          <a:xfrm>
            <a:off x="5724525" y="6246813"/>
            <a:ext cx="2906712" cy="304800"/>
          </a:xfrm>
          <a:prstGeom prst="rect">
            <a:avLst/>
          </a:prstGeom>
          <a:noFill/>
          <a:ln w="11176" algn="ctr">
            <a:noFill/>
            <a:miter lim="800000"/>
            <a:headEnd/>
            <a:tailEnd/>
          </a:ln>
          <a:effectLst>
            <a:prstShdw prst="shdw18" dist="17961" dir="13500000">
              <a:schemeClr val="bg1">
                <a:gamma/>
                <a:shade val="60000"/>
                <a:invGamma/>
              </a:schemeClr>
            </a:prstShdw>
          </a:effectLst>
        </p:spPr>
        <p:txBody>
          <a:bodyPr>
            <a:spAutoFit/>
          </a:bodyPr>
          <a:lstStyle/>
          <a:p>
            <a:pPr algn="r">
              <a:spcBef>
                <a:spcPct val="50000"/>
              </a:spcBef>
              <a:defRPr/>
            </a:pPr>
            <a:r>
              <a:rPr lang="en-GB" sz="1400" i="1">
                <a:latin typeface="Arial"/>
              </a:rPr>
              <a:t>Source: Elizabeth K</a:t>
            </a:r>
            <a:r>
              <a:rPr lang="en-GB" sz="1400" i="1">
                <a:latin typeface="Times New Roman"/>
              </a:rPr>
              <a:t>ü</a:t>
            </a:r>
            <a:r>
              <a:rPr lang="en-GB" sz="1400" i="1"/>
              <a:t>bler-Ross </a:t>
            </a:r>
          </a:p>
        </p:txBody>
      </p:sp>
      <p:sp>
        <p:nvSpPr>
          <p:cNvPr id="33" name="Espace réservé du numéro de diapositive 1"/>
          <p:cNvSpPr txBox="1">
            <a:spLocks/>
          </p:cNvSpPr>
          <p:nvPr/>
        </p:nvSpPr>
        <p:spPr>
          <a:xfrm>
            <a:off x="5678487" y="6916738"/>
            <a:ext cx="482600" cy="234950"/>
          </a:xfrm>
          <a:prstGeom prst="rect">
            <a:avLst/>
          </a:prstGeom>
          <a:noFill/>
        </p:spPr>
        <p:txBody>
          <a:bodyPr/>
          <a:lstStyle>
            <a:defPPr>
              <a:defRPr lang="en-US"/>
            </a:defPPr>
            <a:lvl1pPr algn="l" rtl="0" eaLnBrk="0" fontAlgn="base" hangingPunct="0">
              <a:spcBef>
                <a:spcPct val="20000"/>
              </a:spcBef>
              <a:spcAft>
                <a:spcPct val="0"/>
              </a:spcAft>
              <a:buClr>
                <a:schemeClr val="bg2"/>
              </a:buClr>
              <a:buSzPct val="130000"/>
              <a:buFont typeface="Verdana" pitchFamily="34" charset="0"/>
              <a:buChar char="●"/>
              <a:defRPr kern="1200">
                <a:solidFill>
                  <a:schemeClr val="tx1"/>
                </a:solidFill>
                <a:latin typeface="Arial" charset="0"/>
                <a:ea typeface="+mn-ea"/>
                <a:cs typeface="Arial" charset="0"/>
              </a:defRPr>
            </a:lvl1pPr>
            <a:lvl2pPr marL="742950" indent="-285750" algn="l" rtl="0" eaLnBrk="0" fontAlgn="base" hangingPunct="0">
              <a:spcBef>
                <a:spcPct val="20000"/>
              </a:spcBef>
              <a:spcAft>
                <a:spcPct val="0"/>
              </a:spcAft>
              <a:buClr>
                <a:schemeClr val="tx1"/>
              </a:buClr>
              <a:buFont typeface="Verdana" pitchFamily="34" charset="0"/>
              <a:buChar char="●"/>
              <a:defRPr sz="1600" b="1" kern="1200">
                <a:solidFill>
                  <a:srgbClr val="989898"/>
                </a:solidFill>
                <a:latin typeface="Arial" charset="0"/>
                <a:ea typeface="+mn-ea"/>
                <a:cs typeface="Arial" charset="0"/>
              </a:defRPr>
            </a:lvl2pPr>
            <a:lvl3pPr marL="1143000" indent="-228600" algn="l" rtl="0" eaLnBrk="0" fontAlgn="base" hangingPunct="0">
              <a:spcBef>
                <a:spcPct val="20000"/>
              </a:spcBef>
              <a:spcAft>
                <a:spcPct val="0"/>
              </a:spcAft>
              <a:buClr>
                <a:schemeClr val="hlink"/>
              </a:buClr>
              <a:buChar char="•"/>
              <a:defRPr sz="1600" kern="1200">
                <a:solidFill>
                  <a:srgbClr val="989898"/>
                </a:solidFill>
                <a:latin typeface="Arial" charset="0"/>
                <a:ea typeface="+mn-ea"/>
                <a:cs typeface="Arial" charset="0"/>
              </a:defRPr>
            </a:lvl3pPr>
            <a:lvl4pPr marL="16002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4pPr>
            <a:lvl5pPr marL="2057400" indent="-228600" algn="l" rtl="0" eaLnBrk="0" fontAlgn="base" hangingPunct="0">
              <a:spcBef>
                <a:spcPct val="20000"/>
              </a:spcBef>
              <a:spcAft>
                <a:spcPct val="0"/>
              </a:spcAft>
              <a:buClr>
                <a:schemeClr val="accent2"/>
              </a:buClr>
              <a:buChar char="•"/>
              <a:defRPr sz="1600" kern="1200">
                <a:solidFill>
                  <a:srgbClr val="989898"/>
                </a:solidFill>
                <a:latin typeface="Arial" charset="0"/>
                <a:ea typeface="+mn-ea"/>
                <a:cs typeface="Arial" charset="0"/>
              </a:defRPr>
            </a:lvl5pPr>
            <a:lvl6pPr marL="25146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6pPr>
            <a:lvl7pPr marL="29718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7pPr>
            <a:lvl8pPr marL="34290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8pPr>
            <a:lvl9pPr marL="3886200" indent="-228600" algn="l" defTabSz="914400" rtl="0" eaLnBrk="0" fontAlgn="base" latinLnBrk="0" hangingPunct="0">
              <a:spcBef>
                <a:spcPct val="20000"/>
              </a:spcBef>
              <a:spcAft>
                <a:spcPct val="0"/>
              </a:spcAft>
              <a:buClr>
                <a:schemeClr val="accent2"/>
              </a:buClr>
              <a:buChar char="•"/>
              <a:defRPr sz="1600" kern="1200">
                <a:solidFill>
                  <a:srgbClr val="989898"/>
                </a:solidFill>
                <a:latin typeface="Arial" charset="0"/>
                <a:ea typeface="+mn-ea"/>
                <a:cs typeface="Arial" charset="0"/>
              </a:defRPr>
            </a:lvl9pPr>
          </a:lstStyle>
          <a:p>
            <a:pPr eaLnBrk="1" hangingPunct="1">
              <a:spcBef>
                <a:spcPct val="0"/>
              </a:spcBef>
              <a:buClrTx/>
              <a:buSzTx/>
              <a:buFontTx/>
              <a:buNone/>
            </a:pPr>
            <a:r>
              <a:rPr lang="fr-FR" altLang="en-US" smtClean="0">
                <a:solidFill>
                  <a:srgbClr val="000000"/>
                </a:solidFill>
              </a:rPr>
              <a:t>|</a:t>
            </a:r>
            <a:r>
              <a:rPr lang="fr-FR" altLang="en-US" sz="900" baseline="16000" smtClean="0">
                <a:solidFill>
                  <a:srgbClr val="000000"/>
                </a:solidFill>
              </a:rPr>
              <a:t>         </a:t>
            </a:r>
            <a:fld id="{86F42261-56DD-4EC1-9EA0-25D772D0BAC0}" type="slidenum">
              <a:rPr lang="fr-FR" altLang="en-US" smtClean="0">
                <a:solidFill>
                  <a:srgbClr val="000000"/>
                </a:solidFill>
              </a:rPr>
              <a:pPr eaLnBrk="1" hangingPunct="1">
                <a:spcBef>
                  <a:spcPct val="0"/>
                </a:spcBef>
                <a:buClrTx/>
                <a:buSzTx/>
                <a:buFontTx/>
                <a:buNone/>
              </a:pPr>
              <a:t>32</a:t>
            </a:fld>
            <a:endParaRPr lang="fr-FR" altLang="en-US" smtClean="0">
              <a:solidFill>
                <a:srgbClr val="000000"/>
              </a:solidFill>
            </a:endParaRPr>
          </a:p>
        </p:txBody>
      </p:sp>
    </p:spTree>
    <p:extLst>
      <p:ext uri="{BB962C8B-B14F-4D97-AF65-F5344CB8AC3E}">
        <p14:creationId xmlns:p14="http://schemas.microsoft.com/office/powerpoint/2010/main" val="24737809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Change Management &amp; Human Performance</a:t>
            </a:r>
            <a:endParaRPr lang="en-US" sz="2800" dirty="0"/>
          </a:p>
        </p:txBody>
      </p:sp>
      <p:sp>
        <p:nvSpPr>
          <p:cNvPr id="3" name="Text Placeholder 2"/>
          <p:cNvSpPr>
            <a:spLocks noGrp="1"/>
          </p:cNvSpPr>
          <p:nvPr>
            <p:ph type="body" sz="quarter" idx="10"/>
          </p:nvPr>
        </p:nvSpPr>
        <p:spPr/>
        <p:txBody>
          <a:bodyPr/>
          <a:lstStyle/>
          <a:p>
            <a:r>
              <a:rPr lang="en-US" dirty="0" smtClean="0"/>
              <a:t>Strategy – Communicate the why</a:t>
            </a:r>
          </a:p>
          <a:p>
            <a:r>
              <a:rPr lang="en-US" dirty="0" smtClean="0"/>
              <a:t>Internalization – What behavioral change do we expect?</a:t>
            </a:r>
          </a:p>
          <a:p>
            <a:r>
              <a:rPr lang="en-US" dirty="0" smtClean="0"/>
              <a:t>Focus – Have we appropriately directed people’s attention to the change?</a:t>
            </a:r>
            <a:endParaRPr lang="en-US" dirty="0"/>
          </a:p>
        </p:txBody>
      </p:sp>
    </p:spTree>
    <p:extLst>
      <p:ext uri="{BB962C8B-B14F-4D97-AF65-F5344CB8AC3E}">
        <p14:creationId xmlns:p14="http://schemas.microsoft.com/office/powerpoint/2010/main" val="31237134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How will people learn?</a:t>
            </a:r>
            <a:endParaRPr lang="en-US" sz="4000" dirty="0"/>
          </a:p>
        </p:txBody>
      </p:sp>
      <p:graphicFrame>
        <p:nvGraphicFramePr>
          <p:cNvPr id="17" name="Table 16"/>
          <p:cNvGraphicFramePr>
            <a:graphicFrameLocks noGrp="1"/>
          </p:cNvGraphicFramePr>
          <p:nvPr>
            <p:extLst>
              <p:ext uri="{D42A27DB-BD31-4B8C-83A1-F6EECF244321}">
                <p14:modId xmlns:p14="http://schemas.microsoft.com/office/powerpoint/2010/main" val="3237701381"/>
              </p:ext>
            </p:extLst>
          </p:nvPr>
        </p:nvGraphicFramePr>
        <p:xfrm>
          <a:off x="1143000" y="1143000"/>
          <a:ext cx="6768992" cy="4639555"/>
        </p:xfrm>
        <a:graphic>
          <a:graphicData uri="http://schemas.openxmlformats.org/drawingml/2006/table">
            <a:tbl>
              <a:tblPr firstRow="1" firstCol="1" bandRow="1"/>
              <a:tblGrid>
                <a:gridCol w="1897411"/>
                <a:gridCol w="4871581"/>
              </a:tblGrid>
              <a:tr h="186960">
                <a:tc gridSpan="2">
                  <a:txBody>
                    <a:bodyPr/>
                    <a:lstStyle/>
                    <a:p>
                      <a:pPr>
                        <a:lnSpc>
                          <a:spcPct val="115000"/>
                        </a:lnSpc>
                      </a:pPr>
                      <a:endParaRPr lang="en-US" sz="1100">
                        <a:effectLst/>
                        <a:latin typeface="Calibri"/>
                        <a:cs typeface="Times New Roman"/>
                      </a:endParaRPr>
                    </a:p>
                  </a:txBody>
                  <a:tcPr marL="70818" marR="7081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84743">
                <a:tc gridSpan="2">
                  <a:txBody>
                    <a:bodyPr/>
                    <a:lstStyle/>
                    <a:p>
                      <a:pPr>
                        <a:lnSpc>
                          <a:spcPct val="115000"/>
                        </a:lnSpc>
                        <a:spcBef>
                          <a:spcPts val="600"/>
                        </a:spcBef>
                        <a:spcAft>
                          <a:spcPts val="0"/>
                        </a:spcAft>
                        <a:tabLst>
                          <a:tab pos="457200" algn="l"/>
                        </a:tabLst>
                      </a:pPr>
                      <a:r>
                        <a:rPr lang="en-US" sz="1000" b="1">
                          <a:effectLst/>
                          <a:latin typeface="Arial"/>
                          <a:ea typeface="Times New Roman"/>
                          <a:cs typeface="Times New Roman"/>
                        </a:rPr>
                        <a:t>Outline what the learner needs to know, apply, and master to become proficient.</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184743">
                <a:tc gridSpan="2">
                  <a:txBody>
                    <a:bodyPr/>
                    <a:lstStyle/>
                    <a:p>
                      <a:pPr>
                        <a:lnSpc>
                          <a:spcPct val="115000"/>
                        </a:lnSpc>
                        <a:spcBef>
                          <a:spcPts val="600"/>
                        </a:spcBef>
                        <a:spcAft>
                          <a:spcPts val="0"/>
                        </a:spcAft>
                        <a:tabLst>
                          <a:tab pos="457200" algn="l"/>
                        </a:tabLst>
                      </a:pPr>
                      <a:r>
                        <a:rPr lang="en-US" sz="1000" b="1">
                          <a:effectLst/>
                          <a:latin typeface="Arial"/>
                          <a:ea typeface="Times New Roman"/>
                          <a:cs typeface="Times New Roman"/>
                        </a:rPr>
                        <a:t>Identify competency:</a:t>
                      </a:r>
                      <a:r>
                        <a:rPr lang="en-US" sz="1000">
                          <a:effectLst/>
                          <a:latin typeface="Arial"/>
                          <a:ea typeface="Times New Roman"/>
                          <a:cs typeface="Times New Roman"/>
                        </a:rPr>
                        <a:t> Competency Management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Know</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Has knowledge of: </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Apply </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Can apply knowledge of:</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7686">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Master </a:t>
                      </a:r>
                    </a:p>
                    <a:p>
                      <a:pPr>
                        <a:lnSpc>
                          <a:spcPct val="115000"/>
                        </a:lnSpc>
                        <a:spcBef>
                          <a:spcPts val="600"/>
                        </a:spcBef>
                        <a:spcAft>
                          <a:spcPts val="0"/>
                        </a:spcAft>
                        <a:tabLst>
                          <a:tab pos="457200" algn="l"/>
                        </a:tabLst>
                      </a:pPr>
                      <a:r>
                        <a:rPr lang="en-US" sz="1000" i="1">
                          <a:effectLst/>
                          <a:latin typeface="Arial"/>
                          <a:ea typeface="Times New Roman"/>
                          <a:cs typeface="Times New Roman"/>
                        </a:rPr>
                        <a:t> </a:t>
                      </a:r>
                      <a:endParaRPr lang="en-US" sz="1000">
                        <a:effectLst/>
                        <a:latin typeface="Arial"/>
                        <a:ea typeface="Times New Roman"/>
                        <a:cs typeface="Times New Roman"/>
                      </a:endParaRPr>
                    </a:p>
                    <a:p>
                      <a:pPr>
                        <a:lnSpc>
                          <a:spcPct val="115000"/>
                        </a:lnSpc>
                        <a:spcBef>
                          <a:spcPts val="600"/>
                        </a:spcBef>
                        <a:spcAft>
                          <a:spcPts val="0"/>
                        </a:spcAft>
                        <a:tabLst>
                          <a:tab pos="457200" algn="l"/>
                        </a:tabLst>
                      </a:pPr>
                      <a:r>
                        <a:rPr lang="en-US" sz="1000" i="1">
                          <a:effectLst/>
                          <a:latin typeface="Arial"/>
                          <a:ea typeface="Times New Roman"/>
                          <a:cs typeface="Times New Roman"/>
                        </a:rPr>
                        <a:t>Can mentor/coach others in: </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9928">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r>
                        <a:rPr lang="en-US" sz="1000" b="1">
                          <a:effectLst/>
                          <a:latin typeface="Arial"/>
                          <a:ea typeface="Times New Roman"/>
                          <a:cs typeface="Times New Roman"/>
                        </a:rPr>
                        <a:t>Part B: State the performance requirements and expectations related to this competency (knowledge, skills, attitude).</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1145408">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Know:</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Apply:</a:t>
                      </a:r>
                    </a:p>
                    <a:p>
                      <a:pPr>
                        <a:lnSpc>
                          <a:spcPct val="115000"/>
                        </a:lnSpc>
                        <a:spcBef>
                          <a:spcPts val="600"/>
                        </a:spcBef>
                        <a:spcAft>
                          <a:spcPts val="0"/>
                        </a:spcAft>
                        <a:tabLst>
                          <a:tab pos="457200" algn="l"/>
                        </a:tabLst>
                      </a:pPr>
                      <a:r>
                        <a:rPr lang="en-US" sz="1000">
                          <a:effectLst/>
                          <a:latin typeface="Arial"/>
                          <a:ea typeface="Times New Roman"/>
                          <a:cs typeface="Times New Roman"/>
                        </a:rPr>
                        <a:t> </a:t>
                      </a:r>
                    </a:p>
                    <a:p>
                      <a:pPr>
                        <a:lnSpc>
                          <a:spcPct val="115000"/>
                        </a:lnSpc>
                        <a:spcBef>
                          <a:spcPts val="600"/>
                        </a:spcBef>
                        <a:spcAft>
                          <a:spcPts val="0"/>
                        </a:spcAft>
                        <a:tabLst>
                          <a:tab pos="457200" algn="l"/>
                        </a:tabLst>
                      </a:pPr>
                      <a:r>
                        <a:rPr lang="en-US" sz="1000">
                          <a:effectLst/>
                          <a:latin typeface="Arial"/>
                          <a:ea typeface="Times New Roman"/>
                          <a:cs typeface="Times New Roman"/>
                        </a:rPr>
                        <a:t>Master:</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4743">
                <a:tc gridSpan="2">
                  <a:txBody>
                    <a:bodyPr/>
                    <a:lstStyle/>
                    <a:p>
                      <a:pPr>
                        <a:lnSpc>
                          <a:spcPct val="115000"/>
                        </a:lnSpc>
                        <a:spcBef>
                          <a:spcPts val="600"/>
                        </a:spcBef>
                        <a:spcAft>
                          <a:spcPts val="0"/>
                        </a:spcAft>
                        <a:tabLst>
                          <a:tab pos="457200" algn="l"/>
                        </a:tabLst>
                      </a:pPr>
                      <a:r>
                        <a:rPr lang="en-US" sz="1000">
                          <a:effectLst/>
                          <a:latin typeface="Arial"/>
                          <a:ea typeface="Times New Roman"/>
                          <a:cs typeface="Times New Roman"/>
                        </a:rPr>
                        <a:t> </a:t>
                      </a:r>
                      <a:r>
                        <a:rPr lang="en-US" sz="1000" b="1">
                          <a:effectLst/>
                          <a:latin typeface="Arial"/>
                          <a:ea typeface="Times New Roman"/>
                          <a:cs typeface="Times New Roman"/>
                        </a:rPr>
                        <a:t>Part C: Document influences or challenges that impact performance in this area.</a:t>
                      </a:r>
                      <a:endParaRPr lang="en-US" sz="1000">
                        <a:effectLst/>
                        <a:latin typeface="Arial"/>
                        <a:ea typeface="Times New Roman"/>
                        <a:cs typeface="Times New Roman"/>
                      </a:endParaRP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hMerge="1">
                  <a:txBody>
                    <a:bodyPr/>
                    <a:lstStyle/>
                    <a:p>
                      <a:endParaRPr lang="en-US"/>
                    </a:p>
                  </a:txBody>
                  <a:tcPr/>
                </a:tc>
              </a:tr>
              <a:tr h="326380">
                <a:tc gridSpan="2">
                  <a:txBody>
                    <a:bodyPr/>
                    <a:lstStyle/>
                    <a:p>
                      <a:pPr>
                        <a:lnSpc>
                          <a:spcPct val="115000"/>
                        </a:lnSpc>
                        <a:spcBef>
                          <a:spcPts val="600"/>
                        </a:spcBef>
                        <a:spcAft>
                          <a:spcPts val="0"/>
                        </a:spcAft>
                        <a:tabLst>
                          <a:tab pos="457200" algn="l"/>
                        </a:tabLst>
                      </a:pPr>
                      <a:r>
                        <a:rPr lang="en-US" sz="1000" dirty="0">
                          <a:effectLst/>
                          <a:latin typeface="Arial"/>
                          <a:ea typeface="Times New Roman"/>
                          <a:cs typeface="Times New Roman"/>
                        </a:rPr>
                        <a:t> </a:t>
                      </a:r>
                    </a:p>
                  </a:txBody>
                  <a:tcPr marL="70818" marR="708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graphicFrame>
        <p:nvGraphicFramePr>
          <p:cNvPr id="18" name="Object 17"/>
          <p:cNvGraphicFramePr>
            <a:graphicFrameLocks noGrp="1" noChangeAspect="1"/>
          </p:cNvGraphicFramePr>
          <p:nvPr>
            <p:extLst>
              <p:ext uri="{D42A27DB-BD31-4B8C-83A1-F6EECF244321}">
                <p14:modId xmlns:p14="http://schemas.microsoft.com/office/powerpoint/2010/main" val="3347156510"/>
              </p:ext>
            </p:extLst>
          </p:nvPr>
        </p:nvGraphicFramePr>
        <p:xfrm>
          <a:off x="7848600" y="5715000"/>
          <a:ext cx="914400" cy="771525"/>
        </p:xfrm>
        <a:graphic>
          <a:graphicData uri="http://schemas.openxmlformats.org/presentationml/2006/ole">
            <mc:AlternateContent xmlns:mc="http://schemas.openxmlformats.org/markup-compatibility/2006">
              <mc:Choice xmlns:v="urn:schemas-microsoft-com:vml" Requires="v">
                <p:oleObj spid="_x0000_s8268" name="Document" showAsIcon="1" r:id="rId5" imgW="914400" imgH="771480" progId="Word.Document.12">
                  <p:embed/>
                </p:oleObj>
              </mc:Choice>
              <mc:Fallback>
                <p:oleObj name="Document" showAsIcon="1" r:id="rId5" imgW="914400" imgH="771480" progId="Word.Document.12">
                  <p:embed/>
                  <p:pic>
                    <p:nvPicPr>
                      <p:cNvPr id="0" name="Content Placeholder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8600" y="5715000"/>
                        <a:ext cx="9144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2362200" y="6041571"/>
            <a:ext cx="1752600" cy="461665"/>
          </a:xfrm>
          <a:prstGeom prst="rect">
            <a:avLst/>
          </a:prstGeom>
          <a:noFill/>
        </p:spPr>
        <p:txBody>
          <a:bodyPr wrap="square" rtlCol="0">
            <a:spAutoFit/>
          </a:bodyPr>
          <a:lstStyle/>
          <a:p>
            <a:r>
              <a:rPr lang="en-US" sz="2400" dirty="0" smtClean="0"/>
              <a:t>Activity 2</a:t>
            </a:r>
            <a:endParaRPr lang="en-US" sz="2400" dirty="0"/>
          </a:p>
        </p:txBody>
      </p:sp>
    </p:spTree>
    <p:extLst>
      <p:ext uri="{BB962C8B-B14F-4D97-AF65-F5344CB8AC3E}">
        <p14:creationId xmlns:p14="http://schemas.microsoft.com/office/powerpoint/2010/main" val="30433611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How much training do I need?</a:t>
            </a:r>
            <a:endParaRPr lang="en-US" sz="4000" dirty="0"/>
          </a:p>
        </p:txBody>
      </p:sp>
      <p:sp>
        <p:nvSpPr>
          <p:cNvPr id="3" name="Text Placeholder 2"/>
          <p:cNvSpPr>
            <a:spLocks noGrp="1"/>
          </p:cNvSpPr>
          <p:nvPr>
            <p:ph type="body" sz="quarter" idx="10"/>
          </p:nvPr>
        </p:nvSpPr>
        <p:spPr/>
        <p:txBody>
          <a:bodyPr/>
          <a:lstStyle/>
          <a:p>
            <a:r>
              <a:rPr lang="en-US" sz="2400" dirty="0"/>
              <a:t>Is a change in </a:t>
            </a:r>
            <a:r>
              <a:rPr lang="en-US" sz="2400" dirty="0" smtClean="0"/>
              <a:t>knowledge or </a:t>
            </a:r>
            <a:r>
              <a:rPr lang="en-US" sz="2400" dirty="0"/>
              <a:t>skills needed to execute the procedure</a:t>
            </a:r>
            <a:r>
              <a:rPr lang="en-US" sz="2400" dirty="0" smtClean="0"/>
              <a:t>?</a:t>
            </a:r>
          </a:p>
          <a:p>
            <a:r>
              <a:rPr lang="en-US" sz="2400" dirty="0"/>
              <a:t>Is the process or change complex? Are there multiple changes</a:t>
            </a:r>
            <a:r>
              <a:rPr lang="en-US" sz="2400" dirty="0" smtClean="0"/>
              <a:t>?</a:t>
            </a:r>
          </a:p>
          <a:p>
            <a:r>
              <a:rPr lang="en-US" sz="2400" dirty="0" smtClean="0"/>
              <a:t>Criticality of Process and </a:t>
            </a:r>
            <a:r>
              <a:rPr lang="en-US" sz="2400" dirty="0"/>
              <a:t>risk of performance error? What is the difficulty in detecting errors</a:t>
            </a:r>
            <a:r>
              <a:rPr lang="en-US" sz="2400" dirty="0" smtClean="0"/>
              <a:t>?</a:t>
            </a:r>
          </a:p>
          <a:p>
            <a:r>
              <a:rPr lang="en-US" sz="2400" dirty="0"/>
              <a:t>What is </a:t>
            </a:r>
            <a:r>
              <a:rPr lang="en-US" sz="2400" dirty="0" smtClean="0"/>
              <a:t>the identified audience </a:t>
            </a:r>
            <a:r>
              <a:rPr lang="en-US" sz="2400" dirty="0"/>
              <a:t>(e.g</a:t>
            </a:r>
            <a:r>
              <a:rPr lang="en-US" sz="2400" dirty="0" smtClean="0"/>
              <a:t>., location</a:t>
            </a:r>
            <a:r>
              <a:rPr lang="en-US" sz="2400" dirty="0"/>
              <a:t>, size, department, single site vs. multiple sites</a:t>
            </a:r>
            <a:r>
              <a:rPr lang="en-US" sz="2400" dirty="0" smtClean="0"/>
              <a:t>)?</a:t>
            </a:r>
          </a:p>
          <a:p>
            <a:r>
              <a:rPr lang="en-US" sz="2400" dirty="0"/>
              <a:t>Is the goal </a:t>
            </a:r>
            <a:r>
              <a:rPr lang="en-US" sz="2400" dirty="0" smtClean="0"/>
              <a:t>to change workers‘ conditioned behavior? </a:t>
            </a:r>
            <a:endParaRPr lang="en-US" sz="2400" dirty="0"/>
          </a:p>
          <a:p>
            <a:endParaRPr lang="en-US" sz="2400" dirty="0"/>
          </a:p>
          <a:p>
            <a:pPr marL="0" indent="0">
              <a:buNone/>
            </a:pPr>
            <a:endParaRPr lang="en-US" dirty="0"/>
          </a:p>
          <a:p>
            <a:pPr lvl="1"/>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8736796"/>
              </p:ext>
            </p:extLst>
          </p:nvPr>
        </p:nvGraphicFramePr>
        <p:xfrm>
          <a:off x="7543800" y="5562600"/>
          <a:ext cx="914400" cy="792163"/>
        </p:xfrm>
        <a:graphic>
          <a:graphicData uri="http://schemas.openxmlformats.org/presentationml/2006/ole">
            <mc:AlternateContent xmlns:mc="http://schemas.openxmlformats.org/markup-compatibility/2006">
              <mc:Choice xmlns:v="urn:schemas-microsoft-com:vml" Requires="v">
                <p:oleObj spid="_x0000_s11322" name="Document" showAsIcon="1" r:id="rId5" imgW="914400" imgH="792360" progId="Word.Document.12">
                  <p:embed/>
                </p:oleObj>
              </mc:Choice>
              <mc:Fallback>
                <p:oleObj name="Document" showAsIcon="1" r:id="rId5" imgW="914400" imgH="792360" progId="Word.Document.12">
                  <p:embed/>
                  <p:pic>
                    <p:nvPicPr>
                      <p:cNvPr id="0" name=""/>
                      <p:cNvPicPr/>
                      <p:nvPr/>
                    </p:nvPicPr>
                    <p:blipFill>
                      <a:blip r:embed="rId6"/>
                      <a:stretch>
                        <a:fillRect/>
                      </a:stretch>
                    </p:blipFill>
                    <p:spPr>
                      <a:xfrm>
                        <a:off x="7543800" y="5562600"/>
                        <a:ext cx="914400" cy="792163"/>
                      </a:xfrm>
                      <a:prstGeom prst="rect">
                        <a:avLst/>
                      </a:prstGeom>
                    </p:spPr>
                  </p:pic>
                </p:oleObj>
              </mc:Fallback>
            </mc:AlternateContent>
          </a:graphicData>
        </a:graphic>
      </p:graphicFrame>
      <p:sp>
        <p:nvSpPr>
          <p:cNvPr id="5" name="TextBox 4"/>
          <p:cNvSpPr txBox="1"/>
          <p:nvPr/>
        </p:nvSpPr>
        <p:spPr>
          <a:xfrm>
            <a:off x="4800600" y="5821624"/>
            <a:ext cx="1752600" cy="461665"/>
          </a:xfrm>
          <a:prstGeom prst="rect">
            <a:avLst/>
          </a:prstGeom>
          <a:noFill/>
        </p:spPr>
        <p:txBody>
          <a:bodyPr wrap="square" rtlCol="0">
            <a:spAutoFit/>
          </a:bodyPr>
          <a:lstStyle/>
          <a:p>
            <a:r>
              <a:rPr lang="en-US" sz="2400" dirty="0" smtClean="0"/>
              <a:t>Activity 3</a:t>
            </a:r>
            <a:endParaRPr lang="en-US" sz="2400" dirty="0"/>
          </a:p>
        </p:txBody>
      </p:sp>
    </p:spTree>
    <p:extLst>
      <p:ext uri="{BB962C8B-B14F-4D97-AF65-F5344CB8AC3E}">
        <p14:creationId xmlns:p14="http://schemas.microsoft.com/office/powerpoint/2010/main" val="21743125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Pre-Job Briefing</a:t>
            </a:r>
            <a:endParaRPr lang="en-US" sz="4000"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825" y="1176338"/>
            <a:ext cx="7118350" cy="450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Object 4"/>
          <p:cNvGraphicFramePr>
            <a:graphicFrameLocks noChangeAspect="1"/>
          </p:cNvGraphicFramePr>
          <p:nvPr>
            <p:extLst>
              <p:ext uri="{D42A27DB-BD31-4B8C-83A1-F6EECF244321}">
                <p14:modId xmlns:p14="http://schemas.microsoft.com/office/powerpoint/2010/main" val="1400794614"/>
              </p:ext>
            </p:extLst>
          </p:nvPr>
        </p:nvGraphicFramePr>
        <p:xfrm>
          <a:off x="6781800" y="5791200"/>
          <a:ext cx="914400" cy="792163"/>
        </p:xfrm>
        <a:graphic>
          <a:graphicData uri="http://schemas.openxmlformats.org/presentationml/2006/ole">
            <mc:AlternateContent xmlns:mc="http://schemas.openxmlformats.org/markup-compatibility/2006">
              <mc:Choice xmlns:v="urn:schemas-microsoft-com:vml" Requires="v">
                <p:oleObj spid="_x0000_s9292" name="Document" showAsIcon="1" r:id="rId6" imgW="914400" imgH="792360" progId="Word.Document.8">
                  <p:embed/>
                </p:oleObj>
              </mc:Choice>
              <mc:Fallback>
                <p:oleObj name="Document" showAsIcon="1" r:id="rId6" imgW="914400" imgH="792360" progId="Word.Document.8">
                  <p:embed/>
                  <p:pic>
                    <p:nvPicPr>
                      <p:cNvPr id="0" name=""/>
                      <p:cNvPicPr/>
                      <p:nvPr/>
                    </p:nvPicPr>
                    <p:blipFill>
                      <a:blip r:embed="rId7"/>
                      <a:stretch>
                        <a:fillRect/>
                      </a:stretch>
                    </p:blipFill>
                    <p:spPr>
                      <a:xfrm>
                        <a:off x="6781800" y="5791200"/>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28087384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Building an Action Plan</a:t>
            </a:r>
            <a:endParaRPr lang="en-US" sz="4000" dirty="0"/>
          </a:p>
        </p:txBody>
      </p:sp>
      <p:graphicFrame>
        <p:nvGraphicFramePr>
          <p:cNvPr id="5" name="Diagram 4"/>
          <p:cNvGraphicFramePr/>
          <p:nvPr>
            <p:extLst>
              <p:ext uri="{D42A27DB-BD31-4B8C-83A1-F6EECF244321}">
                <p14:modId xmlns:p14="http://schemas.microsoft.com/office/powerpoint/2010/main" val="1171730310"/>
              </p:ext>
            </p:extLst>
          </p:nvPr>
        </p:nvGraphicFramePr>
        <p:xfrm>
          <a:off x="1219200" y="150814"/>
          <a:ext cx="7010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1524000" y="2743199"/>
            <a:ext cx="1585912" cy="167113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Address the potential effect</a:t>
            </a:r>
            <a:endParaRPr lang="en-US" sz="2400" dirty="0"/>
          </a:p>
        </p:txBody>
      </p:sp>
      <p:sp>
        <p:nvSpPr>
          <p:cNvPr id="7" name="Rounded Rectangle 6"/>
          <p:cNvSpPr/>
          <p:nvPr/>
        </p:nvSpPr>
        <p:spPr>
          <a:xfrm>
            <a:off x="3657600" y="2743200"/>
            <a:ext cx="1585912" cy="167113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What process will be used?</a:t>
            </a:r>
            <a:endParaRPr lang="en-US" sz="2400" dirty="0"/>
          </a:p>
        </p:txBody>
      </p:sp>
      <p:sp>
        <p:nvSpPr>
          <p:cNvPr id="8" name="Rounded Rectangle 7"/>
          <p:cNvSpPr/>
          <p:nvPr/>
        </p:nvSpPr>
        <p:spPr>
          <a:xfrm>
            <a:off x="5867400" y="2796948"/>
            <a:ext cx="1585912" cy="12416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What evidence proves? </a:t>
            </a:r>
            <a:endParaRPr lang="en-US" sz="2400" dirty="0"/>
          </a:p>
        </p:txBody>
      </p:sp>
      <p:sp>
        <p:nvSpPr>
          <p:cNvPr id="11" name="Rounded Rectangle 10"/>
          <p:cNvSpPr/>
          <p:nvPr/>
        </p:nvSpPr>
        <p:spPr>
          <a:xfrm>
            <a:off x="5889171" y="4267200"/>
            <a:ext cx="1585912" cy="190976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How will I know it will be done correctly</a:t>
            </a:r>
            <a:endParaRPr lang="en-US" sz="2400" dirty="0"/>
          </a:p>
        </p:txBody>
      </p:sp>
      <p:sp>
        <p:nvSpPr>
          <p:cNvPr id="12" name="Rounded Rectangle 11"/>
          <p:cNvSpPr/>
          <p:nvPr/>
        </p:nvSpPr>
        <p:spPr>
          <a:xfrm>
            <a:off x="3635829" y="4561114"/>
            <a:ext cx="1585912" cy="130628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Who and When</a:t>
            </a:r>
            <a:endParaRPr lang="en-US" sz="2400" dirty="0"/>
          </a:p>
        </p:txBody>
      </p:sp>
      <p:sp>
        <p:nvSpPr>
          <p:cNvPr id="9" name="Rounded Rectangle 8"/>
          <p:cNvSpPr/>
          <p:nvPr/>
        </p:nvSpPr>
        <p:spPr>
          <a:xfrm>
            <a:off x="1524000" y="4572000"/>
            <a:ext cx="1585912" cy="12954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smtClean="0"/>
              <a:t>Risk </a:t>
            </a:r>
          </a:p>
          <a:p>
            <a:pPr algn="ctr"/>
            <a:r>
              <a:rPr lang="en-US" sz="2400" dirty="0" smtClean="0"/>
              <a:t>AND</a:t>
            </a:r>
          </a:p>
          <a:p>
            <a:pPr algn="ctr"/>
            <a:r>
              <a:rPr lang="en-US" sz="2400" dirty="0" smtClean="0"/>
              <a:t>Impact</a:t>
            </a:r>
            <a:endParaRPr lang="en-US" sz="2400" dirty="0"/>
          </a:p>
        </p:txBody>
      </p:sp>
    </p:spTree>
    <p:extLst>
      <p:ext uri="{BB962C8B-B14F-4D97-AF65-F5344CB8AC3E}">
        <p14:creationId xmlns:p14="http://schemas.microsoft.com/office/powerpoint/2010/main" val="10932816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Identify the Effectiveness Review</a:t>
            </a:r>
            <a:endParaRPr lang="en-US" sz="4000" dirty="0"/>
          </a:p>
        </p:txBody>
      </p:sp>
      <p:sp>
        <p:nvSpPr>
          <p:cNvPr id="3" name="Content Placeholder 2"/>
          <p:cNvSpPr>
            <a:spLocks noGrp="1"/>
          </p:cNvSpPr>
          <p:nvPr>
            <p:ph sz="quarter" idx="4294967295"/>
          </p:nvPr>
        </p:nvSpPr>
        <p:spPr>
          <a:xfrm>
            <a:off x="0" y="1470025"/>
            <a:ext cx="4445000" cy="4389438"/>
          </a:xfrm>
        </p:spPr>
        <p:txBody>
          <a:bodyPr>
            <a:normAutofit/>
          </a:bodyPr>
          <a:lstStyle/>
          <a:p>
            <a:r>
              <a:rPr lang="en-US" dirty="0" smtClean="0"/>
              <a:t>Ensure </a:t>
            </a:r>
            <a:r>
              <a:rPr lang="en-US" dirty="0"/>
              <a:t>an effective </a:t>
            </a:r>
            <a:r>
              <a:rPr lang="en-US" dirty="0" smtClean="0"/>
              <a:t>review:</a:t>
            </a:r>
          </a:p>
          <a:p>
            <a:pPr lvl="1"/>
            <a:r>
              <a:rPr lang="en-US" dirty="0" smtClean="0"/>
              <a:t>Data</a:t>
            </a:r>
            <a:endParaRPr lang="en-US" dirty="0"/>
          </a:p>
          <a:p>
            <a:pPr lvl="1"/>
            <a:r>
              <a:rPr lang="en-US" dirty="0" smtClean="0"/>
              <a:t>success criteria</a:t>
            </a:r>
            <a:endParaRPr lang="en-US" dirty="0"/>
          </a:p>
        </p:txBody>
      </p:sp>
      <p:sp>
        <p:nvSpPr>
          <p:cNvPr id="5" name="TextBox 4"/>
          <p:cNvSpPr txBox="1"/>
          <p:nvPr/>
        </p:nvSpPr>
        <p:spPr>
          <a:xfrm>
            <a:off x="4986336" y="1185208"/>
            <a:ext cx="3671887"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2"/>
                </a:solidFill>
              </a:rPr>
              <a:t>Audit Method </a:t>
            </a:r>
            <a:endParaRPr lang="en-US" sz="2400" dirty="0" smtClean="0">
              <a:solidFill>
                <a:schemeClr val="tx2"/>
              </a:solidFill>
            </a:endParaRPr>
          </a:p>
          <a:p>
            <a:pPr marL="285750" indent="-285750">
              <a:buFont typeface="Arial" panose="020B0604020202020204" pitchFamily="34" charset="0"/>
              <a:buChar char="•"/>
            </a:pPr>
            <a:r>
              <a:rPr lang="en-US" sz="2400" dirty="0" smtClean="0">
                <a:solidFill>
                  <a:schemeClr val="tx2"/>
                </a:solidFill>
              </a:rPr>
              <a:t>Spot </a:t>
            </a:r>
            <a:r>
              <a:rPr lang="en-US" sz="2400" dirty="0">
                <a:solidFill>
                  <a:schemeClr val="tx2"/>
                </a:solidFill>
              </a:rPr>
              <a:t>Check </a:t>
            </a:r>
            <a:endParaRPr lang="en-US" sz="2400" dirty="0" smtClean="0">
              <a:solidFill>
                <a:schemeClr val="tx2"/>
              </a:solidFill>
            </a:endParaRPr>
          </a:p>
          <a:p>
            <a:pPr marL="285750" indent="-285750">
              <a:buFont typeface="Arial" panose="020B0604020202020204" pitchFamily="34" charset="0"/>
              <a:buChar char="•"/>
            </a:pPr>
            <a:r>
              <a:rPr lang="en-US" sz="2400" dirty="0" smtClean="0">
                <a:solidFill>
                  <a:schemeClr val="tx2"/>
                </a:solidFill>
              </a:rPr>
              <a:t>Monitoring </a:t>
            </a:r>
          </a:p>
          <a:p>
            <a:pPr marL="285750" indent="-285750">
              <a:buFont typeface="Arial" panose="020B0604020202020204" pitchFamily="34" charset="0"/>
              <a:buChar char="•"/>
            </a:pPr>
            <a:r>
              <a:rPr lang="en-US" sz="2400" dirty="0" smtClean="0">
                <a:solidFill>
                  <a:schemeClr val="tx2"/>
                </a:solidFill>
              </a:rPr>
              <a:t>Trend </a:t>
            </a:r>
            <a:r>
              <a:rPr lang="en-US" sz="2400" dirty="0">
                <a:solidFill>
                  <a:schemeClr val="tx2"/>
                </a:solidFill>
              </a:rPr>
              <a:t>Analysis </a:t>
            </a:r>
            <a:endParaRPr lang="en-US" sz="2400" dirty="0" smtClean="0">
              <a:solidFill>
                <a:schemeClr val="tx2"/>
              </a:solidFill>
            </a:endParaRPr>
          </a:p>
          <a:p>
            <a:pPr marL="285750" indent="-285750">
              <a:buFont typeface="Arial" panose="020B0604020202020204" pitchFamily="34" charset="0"/>
              <a:buChar char="•"/>
            </a:pPr>
            <a:r>
              <a:rPr lang="en-US" sz="2400" dirty="0" smtClean="0">
                <a:solidFill>
                  <a:schemeClr val="tx2"/>
                </a:solidFill>
              </a:rPr>
              <a:t>Periodic </a:t>
            </a:r>
            <a:r>
              <a:rPr lang="en-US" sz="2400" dirty="0">
                <a:solidFill>
                  <a:schemeClr val="tx2"/>
                </a:solidFill>
              </a:rPr>
              <a:t>Product Review </a:t>
            </a:r>
          </a:p>
        </p:txBody>
      </p:sp>
      <p:sp>
        <p:nvSpPr>
          <p:cNvPr id="6" name="TextBox 5"/>
          <p:cNvSpPr txBox="1"/>
          <p:nvPr/>
        </p:nvSpPr>
        <p:spPr>
          <a:xfrm>
            <a:off x="4343400" y="3124200"/>
            <a:ext cx="4692677" cy="3785652"/>
          </a:xfrm>
          <a:prstGeom prst="rect">
            <a:avLst/>
          </a:prstGeom>
          <a:noFill/>
        </p:spPr>
        <p:txBody>
          <a:bodyPr wrap="square" rtlCol="0">
            <a:spAutoFit/>
          </a:bodyPr>
          <a:lstStyle/>
          <a:p>
            <a:r>
              <a:rPr lang="en-US" sz="2400" dirty="0" smtClean="0"/>
              <a:t>Length of Time</a:t>
            </a:r>
          </a:p>
          <a:p>
            <a:r>
              <a:rPr lang="en-US" sz="1600" b="1" dirty="0"/>
              <a:t>Less </a:t>
            </a:r>
            <a:r>
              <a:rPr lang="en-US" sz="1600" b="1" dirty="0" smtClean="0"/>
              <a:t>Time</a:t>
            </a:r>
            <a:r>
              <a:rPr lang="en-US" sz="1600" dirty="0" smtClean="0"/>
              <a:t>:</a:t>
            </a:r>
            <a:endParaRPr lang="en-US" sz="1600" dirty="0"/>
          </a:p>
          <a:p>
            <a:pPr lvl="1"/>
            <a:r>
              <a:rPr lang="en-US" sz="1600" dirty="0"/>
              <a:t>Higher opportunity for occurrence / observation</a:t>
            </a:r>
          </a:p>
          <a:p>
            <a:pPr lvl="1"/>
            <a:r>
              <a:rPr lang="en-US" sz="1600" dirty="0"/>
              <a:t>Higher probability of detection</a:t>
            </a:r>
          </a:p>
          <a:p>
            <a:pPr lvl="1"/>
            <a:r>
              <a:rPr lang="en-US" sz="1600" dirty="0"/>
              <a:t>Engineered solution</a:t>
            </a:r>
          </a:p>
          <a:p>
            <a:pPr lvl="1"/>
            <a:r>
              <a:rPr lang="en-US" sz="1600" dirty="0"/>
              <a:t>Fewer observations needed for high degree of confidence</a:t>
            </a:r>
          </a:p>
          <a:p>
            <a:r>
              <a:rPr lang="en-US" sz="1600" b="1" dirty="0"/>
              <a:t>More </a:t>
            </a:r>
            <a:r>
              <a:rPr lang="en-US" sz="1600" b="1" dirty="0" smtClean="0"/>
              <a:t>Time</a:t>
            </a:r>
            <a:r>
              <a:rPr lang="en-US" sz="1600" dirty="0" smtClean="0"/>
              <a:t>:</a:t>
            </a:r>
            <a:endParaRPr lang="en-US" sz="1600" dirty="0"/>
          </a:p>
          <a:p>
            <a:pPr lvl="1"/>
            <a:r>
              <a:rPr lang="en-US" sz="1600" dirty="0"/>
              <a:t>Lower opportunity for occurrence/ observation</a:t>
            </a:r>
          </a:p>
          <a:p>
            <a:pPr lvl="1"/>
            <a:r>
              <a:rPr lang="en-US" sz="1600" dirty="0"/>
              <a:t>Lower probability of detection</a:t>
            </a:r>
          </a:p>
          <a:p>
            <a:pPr lvl="1"/>
            <a:r>
              <a:rPr lang="en-US" sz="1600" dirty="0"/>
              <a:t>Behavioral/ training solution</a:t>
            </a:r>
          </a:p>
          <a:p>
            <a:pPr lvl="1"/>
            <a:r>
              <a:rPr lang="en-US" sz="1600" dirty="0"/>
              <a:t>More observations needed for high degree of confidence</a:t>
            </a:r>
          </a:p>
          <a:p>
            <a:endParaRPr lang="en-US" sz="2400" dirty="0"/>
          </a:p>
        </p:txBody>
      </p:sp>
      <p:sp>
        <p:nvSpPr>
          <p:cNvPr id="4" name="TextBox 3"/>
          <p:cNvSpPr txBox="1"/>
          <p:nvPr/>
        </p:nvSpPr>
        <p:spPr>
          <a:xfrm>
            <a:off x="533400" y="4038600"/>
            <a:ext cx="3200400" cy="954107"/>
          </a:xfrm>
          <a:prstGeom prst="rect">
            <a:avLst/>
          </a:prstGeom>
          <a:noFill/>
        </p:spPr>
        <p:txBody>
          <a:bodyPr wrap="square" rtlCol="0">
            <a:spAutoFit/>
          </a:bodyPr>
          <a:lstStyle/>
          <a:p>
            <a:r>
              <a:rPr lang="en-US" sz="2800" dirty="0" smtClean="0">
                <a:solidFill>
                  <a:srgbClr val="026CB6"/>
                </a:solidFill>
              </a:rPr>
              <a:t>Connect to success metric!</a:t>
            </a:r>
            <a:endParaRPr lang="en-US" sz="2800" dirty="0">
              <a:solidFill>
                <a:srgbClr val="026CB6"/>
              </a:solidFill>
            </a:endParaRPr>
          </a:p>
        </p:txBody>
      </p:sp>
    </p:spTree>
    <p:extLst>
      <p:ext uri="{BB962C8B-B14F-4D97-AF65-F5344CB8AC3E}">
        <p14:creationId xmlns:p14="http://schemas.microsoft.com/office/powerpoint/2010/main" val="3973895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Impact</a:t>
            </a:r>
            <a:endParaRPr lang="en-US" dirty="0"/>
          </a:p>
        </p:txBody>
      </p:sp>
      <p:sp>
        <p:nvSpPr>
          <p:cNvPr id="3" name="Text Placeholder 2"/>
          <p:cNvSpPr>
            <a:spLocks noGrp="1"/>
          </p:cNvSpPr>
          <p:nvPr>
            <p:ph type="body" sz="quarter" idx="10"/>
          </p:nvPr>
        </p:nvSpPr>
        <p:spPr>
          <a:xfrm>
            <a:off x="996695" y="1600200"/>
            <a:ext cx="3499106" cy="3915580"/>
          </a:xfrm>
        </p:spPr>
        <p:txBody>
          <a:bodyPr/>
          <a:lstStyle/>
          <a:p>
            <a:r>
              <a:rPr lang="en-US" dirty="0" smtClean="0"/>
              <a:t>Assess Regulatory Impact</a:t>
            </a:r>
          </a:p>
          <a:p>
            <a:r>
              <a:rPr lang="en-US" dirty="0" smtClean="0"/>
              <a:t>Apply Supply Chain thinking</a:t>
            </a:r>
            <a:endParaRPr lang="en-US"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143000"/>
            <a:ext cx="3749180" cy="506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40644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Gate – Are we ready?	</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2782492701"/>
              </p:ext>
            </p:extLst>
          </p:nvPr>
        </p:nvGraphicFramePr>
        <p:xfrm>
          <a:off x="609600" y="1447800"/>
          <a:ext cx="8229600" cy="4110482"/>
        </p:xfrm>
        <a:graphic>
          <a:graphicData uri="http://schemas.openxmlformats.org/drawingml/2006/table">
            <a:tbl>
              <a:tblPr firstRow="1" firstCol="1" bandRow="1"/>
              <a:tblGrid>
                <a:gridCol w="4114800"/>
                <a:gridCol w="4114800"/>
              </a:tblGrid>
              <a:tr h="396240">
                <a:tc>
                  <a:txBody>
                    <a:bodyPr/>
                    <a:lstStyle/>
                    <a:p>
                      <a:pPr>
                        <a:lnSpc>
                          <a:spcPct val="115000"/>
                        </a:lnSpc>
                        <a:spcAft>
                          <a:spcPts val="0"/>
                        </a:spcAft>
                      </a:pPr>
                      <a:r>
                        <a:rPr lang="en-US" sz="1600" dirty="0">
                          <a:effectLst/>
                          <a:latin typeface="Calibri"/>
                          <a:ea typeface="Calibri"/>
                          <a:cs typeface="Times New Roman"/>
                        </a:rPr>
                        <a:t>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nSpc>
                          <a:spcPct val="115000"/>
                        </a:lnSpc>
                        <a:spcAft>
                          <a:spcPts val="0"/>
                        </a:spcAft>
                      </a:pPr>
                      <a:r>
                        <a:rPr lang="en-US" sz="1600" dirty="0">
                          <a:effectLst/>
                          <a:latin typeface="Calibri"/>
                          <a:ea typeface="Calibri"/>
                          <a:cs typeface="Times New Roman"/>
                        </a:rPr>
                        <a:t>Importance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396240">
                <a:tc>
                  <a:txBody>
                    <a:bodyPr/>
                    <a:lstStyle/>
                    <a:p>
                      <a:pPr>
                        <a:lnSpc>
                          <a:spcPct val="115000"/>
                        </a:lnSpc>
                        <a:spcAft>
                          <a:spcPts val="0"/>
                        </a:spcAft>
                      </a:pPr>
                      <a:r>
                        <a:rPr lang="en-US" sz="1600" dirty="0">
                          <a:effectLst/>
                          <a:latin typeface="Calibri"/>
                          <a:ea typeface="Calibri"/>
                          <a:cs typeface="Times New Roman"/>
                        </a:rPr>
                        <a:t>What is the vision for this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Calibri"/>
                          <a:ea typeface="Calibri"/>
                          <a:cs typeface="Times New Roman"/>
                        </a:rPr>
                        <a:t>Why is this change important to our organization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40">
                <a:tc>
                  <a:txBody>
                    <a:bodyPr/>
                    <a:lstStyle/>
                    <a:p>
                      <a:pPr>
                        <a:lnSpc>
                          <a:spcPct val="115000"/>
                        </a:lnSpc>
                        <a:spcAft>
                          <a:spcPts val="0"/>
                        </a:spcAft>
                      </a:pPr>
                      <a:r>
                        <a:rPr lang="en-US" sz="1600" dirty="0">
                          <a:effectLst/>
                          <a:latin typeface="Calibri"/>
                          <a:ea typeface="Calibri"/>
                          <a:cs typeface="Times New Roman"/>
                        </a:rPr>
                        <a:t>Success Measurements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nSpc>
                          <a:spcPct val="115000"/>
                        </a:lnSpc>
                        <a:spcAft>
                          <a:spcPts val="0"/>
                        </a:spcAft>
                      </a:pPr>
                      <a:r>
                        <a:rPr lang="en-US" sz="1600">
                          <a:effectLst/>
                          <a:latin typeface="Calibri"/>
                          <a:ea typeface="Calibri"/>
                          <a:cs typeface="Times New Roman"/>
                        </a:rPr>
                        <a:t>Process Measurements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396240">
                <a:tc>
                  <a:txBody>
                    <a:bodyPr/>
                    <a:lstStyle/>
                    <a:p>
                      <a:pPr>
                        <a:lnSpc>
                          <a:spcPct val="115000"/>
                        </a:lnSpc>
                        <a:spcAft>
                          <a:spcPts val="0"/>
                        </a:spcAft>
                      </a:pPr>
                      <a:r>
                        <a:rPr lang="en-US" sz="1600" dirty="0">
                          <a:effectLst/>
                          <a:latin typeface="Calibri"/>
                          <a:ea typeface="Calibri"/>
                          <a:cs typeface="Times New Roman"/>
                        </a:rPr>
                        <a:t>How will we measure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Calibri"/>
                          <a:ea typeface="Calibri"/>
                          <a:cs typeface="Times New Roman"/>
                        </a:rPr>
                        <a:t>How will we show progress towards our 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40">
                <a:tc gridSpan="2">
                  <a:txBody>
                    <a:bodyPr/>
                    <a:lstStyle/>
                    <a:p>
                      <a:pPr>
                        <a:lnSpc>
                          <a:spcPct val="115000"/>
                        </a:lnSpc>
                        <a:spcAft>
                          <a:spcPts val="0"/>
                        </a:spcAft>
                      </a:pPr>
                      <a:r>
                        <a:rPr lang="en-US" sz="1600" dirty="0">
                          <a:effectLst/>
                          <a:latin typeface="Calibri"/>
                          <a:ea typeface="Calibri"/>
                          <a:cs typeface="Times New Roman"/>
                        </a:rPr>
                        <a:t>Who and what is affected?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tr>
              <a:tr h="396240">
                <a:tc gridSpan="2">
                  <a:txBody>
                    <a:bodyPr/>
                    <a:lstStyle/>
                    <a:p>
                      <a:pPr>
                        <a:lnSpc>
                          <a:spcPct val="115000"/>
                        </a:lnSpc>
                        <a:spcAft>
                          <a:spcPts val="0"/>
                        </a:spcAft>
                      </a:pPr>
                      <a:r>
                        <a:rPr lang="en-US" sz="1600" dirty="0">
                          <a:effectLst/>
                          <a:latin typeface="Calibri"/>
                          <a:ea typeface="Calibri"/>
                          <a:cs typeface="Times New Roman"/>
                        </a:rPr>
                        <a:t>What people, departments and processes need to change in order to realize our vision?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6240">
                <a:tc gridSpan="2">
                  <a:txBody>
                    <a:bodyPr/>
                    <a:lstStyle/>
                    <a:p>
                      <a:pPr>
                        <a:lnSpc>
                          <a:spcPct val="115000"/>
                        </a:lnSpc>
                        <a:spcAft>
                          <a:spcPts val="0"/>
                        </a:spcAft>
                      </a:pPr>
                      <a:r>
                        <a:rPr lang="en-US" sz="1600" dirty="0">
                          <a:effectLst/>
                          <a:latin typeface="Calibri"/>
                          <a:ea typeface="Calibri"/>
                          <a:cs typeface="Times New Roman"/>
                        </a:rPr>
                        <a:t>How will we support people?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tr>
              <a:tr h="396240">
                <a:tc gridSpan="2">
                  <a:txBody>
                    <a:bodyPr/>
                    <a:lstStyle/>
                    <a:p>
                      <a:pPr>
                        <a:lnSpc>
                          <a:spcPct val="115000"/>
                        </a:lnSpc>
                        <a:spcAft>
                          <a:spcPts val="0"/>
                        </a:spcAft>
                      </a:pPr>
                      <a:r>
                        <a:rPr lang="en-US" sz="1600" dirty="0">
                          <a:effectLst/>
                          <a:latin typeface="Calibri"/>
                          <a:ea typeface="Calibri"/>
                          <a:cs typeface="Times New Roman"/>
                        </a:rPr>
                        <a:t>What actions will we do to support people through the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6240">
                <a:tc gridSpan="2">
                  <a:txBody>
                    <a:bodyPr/>
                    <a:lstStyle/>
                    <a:p>
                      <a:pPr>
                        <a:lnSpc>
                          <a:spcPct val="115000"/>
                        </a:lnSpc>
                        <a:spcAft>
                          <a:spcPts val="0"/>
                        </a:spcAft>
                      </a:pPr>
                      <a:r>
                        <a:rPr lang="en-US" sz="1600" dirty="0">
                          <a:effectLst/>
                          <a:latin typeface="Calibri"/>
                          <a:ea typeface="Calibri"/>
                          <a:cs typeface="Times New Roman"/>
                        </a:rPr>
                        <a:t>What is our plan?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tr>
              <a:tr h="396240">
                <a:tc gridSpan="2">
                  <a:txBody>
                    <a:bodyPr/>
                    <a:lstStyle/>
                    <a:p>
                      <a:pPr>
                        <a:lnSpc>
                          <a:spcPct val="115000"/>
                        </a:lnSpc>
                        <a:spcAft>
                          <a:spcPts val="0"/>
                        </a:spcAft>
                      </a:pPr>
                      <a:r>
                        <a:rPr lang="en-US" sz="1600" dirty="0">
                          <a:effectLst/>
                          <a:latin typeface="Calibri"/>
                          <a:ea typeface="Calibri"/>
                          <a:cs typeface="Times New Roman"/>
                        </a:rPr>
                        <a:t>Detailed action plan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
        <p:nvSpPr>
          <p:cNvPr id="5" name="TextBox 4"/>
          <p:cNvSpPr txBox="1"/>
          <p:nvPr/>
        </p:nvSpPr>
        <p:spPr>
          <a:xfrm>
            <a:off x="7162800" y="6019800"/>
            <a:ext cx="1752600" cy="461665"/>
          </a:xfrm>
          <a:prstGeom prst="rect">
            <a:avLst/>
          </a:prstGeom>
          <a:noFill/>
        </p:spPr>
        <p:txBody>
          <a:bodyPr wrap="square" rtlCol="0">
            <a:spAutoFit/>
          </a:bodyPr>
          <a:lstStyle/>
          <a:p>
            <a:r>
              <a:rPr lang="en-US" sz="2400" dirty="0" smtClean="0"/>
              <a:t>Activity 4</a:t>
            </a:r>
            <a:endParaRPr lang="en-US" sz="2400" dirty="0"/>
          </a:p>
        </p:txBody>
      </p:sp>
    </p:spTree>
    <p:extLst>
      <p:ext uri="{BB962C8B-B14F-4D97-AF65-F5344CB8AC3E}">
        <p14:creationId xmlns:p14="http://schemas.microsoft.com/office/powerpoint/2010/main" val="40694942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sz="quarter" idx="4294967295"/>
          </p:nvPr>
        </p:nvSpPr>
        <p:spPr>
          <a:xfrm>
            <a:off x="1471613" y="1327150"/>
            <a:ext cx="7672387" cy="4389438"/>
          </a:xfrm>
        </p:spPr>
        <p:txBody>
          <a:bodyPr/>
          <a:lstStyle/>
          <a:p>
            <a:r>
              <a:rPr lang="en-US" altLang="en-US" dirty="0" smtClean="0"/>
              <a:t>Execute the change plan</a:t>
            </a:r>
          </a:p>
          <a:p>
            <a:pPr lvl="1"/>
            <a:r>
              <a:rPr lang="en-US" altLang="en-US" dirty="0" smtClean="0"/>
              <a:t>Provide evidence of completion</a:t>
            </a:r>
          </a:p>
          <a:p>
            <a:r>
              <a:rPr lang="en-US" altLang="en-US" dirty="0" smtClean="0"/>
              <a:t>Escalate significant risks or delays</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smtClean="0"/>
              <a:t>|</a:t>
            </a:r>
            <a:r>
              <a:rPr lang="en-US" altLang="fr-FR" sz="900" baseline="16000" smtClean="0"/>
              <a:t>        </a:t>
            </a:r>
            <a:fld id="{4AA71327-BDB9-4A83-A6A3-19833CD36326}" type="slidenum">
              <a:rPr lang="en-US" altLang="fr-FR" smtClean="0"/>
              <a:pPr>
                <a:defRPr/>
              </a:pPr>
              <a:t>41</a:t>
            </a:fld>
            <a:endParaRPr lang="en-US" altLang="fr-FR"/>
          </a:p>
        </p:txBody>
      </p:sp>
      <p:graphicFrame>
        <p:nvGraphicFramePr>
          <p:cNvPr id="5" name="Content Placeholder 3"/>
          <p:cNvGraphicFramePr>
            <a:graphicFrameLocks/>
          </p:cNvGraphicFramePr>
          <p:nvPr>
            <p:extLst>
              <p:ext uri="{D42A27DB-BD31-4B8C-83A1-F6EECF244321}">
                <p14:modId xmlns:p14="http://schemas.microsoft.com/office/powerpoint/2010/main" val="3883269795"/>
              </p:ext>
            </p:extLst>
          </p:nvPr>
        </p:nvGraphicFramePr>
        <p:xfrm>
          <a:off x="1676400" y="3276600"/>
          <a:ext cx="7086600" cy="2895600"/>
        </p:xfrm>
        <a:graphic>
          <a:graphicData uri="http://schemas.openxmlformats.org/drawingml/2006/table">
            <a:tbl>
              <a:tblPr firstRow="1" bandRow="1">
                <a:tableStyleId>{F5AB1C69-6EDB-4FF4-983F-18BD219EF322}</a:tableStyleId>
              </a:tblPr>
              <a:tblGrid>
                <a:gridCol w="2362200"/>
                <a:gridCol w="2362200"/>
                <a:gridCol w="2362200"/>
              </a:tblGrid>
              <a:tr h="714311">
                <a:tc>
                  <a:txBody>
                    <a:bodyPr/>
                    <a:lstStyle/>
                    <a:p>
                      <a:r>
                        <a:rPr lang="en-US" sz="1800" dirty="0" smtClean="0"/>
                        <a:t>Daily</a:t>
                      </a:r>
                      <a:endParaRPr lang="en-US" sz="1800" dirty="0"/>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tc>
                  <a:txBody>
                    <a:bodyPr/>
                    <a:lstStyle/>
                    <a:p>
                      <a:r>
                        <a:rPr lang="en-US" sz="1800" dirty="0" smtClean="0"/>
                        <a:t>Weekly</a:t>
                      </a:r>
                      <a:endParaRPr lang="en-US" sz="1800" dirty="0"/>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tc>
                  <a:txBody>
                    <a:bodyPr/>
                    <a:lstStyle/>
                    <a:p>
                      <a:r>
                        <a:rPr lang="en-US" sz="1800" dirty="0" smtClean="0"/>
                        <a:t>Monthly </a:t>
                      </a:r>
                      <a:endParaRPr lang="en-US" sz="1800" dirty="0"/>
                    </a:p>
                  </a:txBody>
                  <a:tcPr marL="94909" marR="94909" marT="45735" marB="45735">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tcPr>
                </a:tc>
              </a:tr>
              <a:tr h="714311">
                <a:tc>
                  <a:txBody>
                    <a:bodyPr/>
                    <a:lstStyle/>
                    <a:p>
                      <a:r>
                        <a:rPr lang="en-US" sz="1600" i="1" dirty="0" smtClean="0">
                          <a:solidFill>
                            <a:schemeClr val="tx1"/>
                          </a:solidFill>
                          <a:latin typeface="Arial" panose="020B0604020202020204" pitchFamily="34" charset="0"/>
                          <a:cs typeface="Arial" panose="020B0604020202020204" pitchFamily="34" charset="0"/>
                        </a:rPr>
                        <a:t>Review status</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r>
                        <a:rPr lang="en-US" sz="1600" i="1" dirty="0" smtClean="0">
                          <a:solidFill>
                            <a:schemeClr val="tx1"/>
                          </a:solidFill>
                          <a:latin typeface="Arial" panose="020B0604020202020204" pitchFamily="34" charset="0"/>
                          <a:cs typeface="Arial" panose="020B0604020202020204" pitchFamily="34" charset="0"/>
                        </a:rPr>
                        <a:t>Change Control Review Board</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r>
                        <a:rPr lang="en-US" sz="1600" i="1" dirty="0" smtClean="0">
                          <a:solidFill>
                            <a:schemeClr val="tx1"/>
                          </a:solidFill>
                          <a:latin typeface="Arial" panose="020B0604020202020204" pitchFamily="34" charset="0"/>
                          <a:cs typeface="Arial" panose="020B0604020202020204" pitchFamily="34" charset="0"/>
                        </a:rPr>
                        <a:t>Quality</a:t>
                      </a:r>
                      <a:r>
                        <a:rPr lang="en-US" sz="1600" i="1" baseline="0" dirty="0" smtClean="0">
                          <a:solidFill>
                            <a:schemeClr val="tx1"/>
                          </a:solidFill>
                          <a:latin typeface="Arial" panose="020B0604020202020204" pitchFamily="34" charset="0"/>
                          <a:cs typeface="Arial" panose="020B0604020202020204" pitchFamily="34" charset="0"/>
                        </a:rPr>
                        <a:t> Management Review</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r>
              <a:tr h="714311">
                <a:tc>
                  <a:txBody>
                    <a:bodyPr/>
                    <a:lstStyle/>
                    <a:p>
                      <a:r>
                        <a:rPr lang="en-US" sz="1600" i="1" dirty="0" smtClean="0">
                          <a:solidFill>
                            <a:schemeClr val="tx1"/>
                          </a:solidFill>
                          <a:latin typeface="Arial" panose="020B0604020202020204" pitchFamily="34" charset="0"/>
                          <a:cs typeface="Arial" panose="020B0604020202020204" pitchFamily="34" charset="0"/>
                        </a:rPr>
                        <a:t>Dashboards</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smtClean="0">
                          <a:solidFill>
                            <a:schemeClr val="tx1"/>
                          </a:solidFill>
                          <a:latin typeface="Arial" panose="020B0604020202020204" pitchFamily="34" charset="0"/>
                          <a:cs typeface="Arial" panose="020B0604020202020204" pitchFamily="34" charset="0"/>
                        </a:rPr>
                        <a:t>Appropriate</a:t>
                      </a:r>
                      <a:r>
                        <a:rPr lang="en-US" sz="1600" i="1" baseline="0" dirty="0" smtClean="0">
                          <a:solidFill>
                            <a:schemeClr val="tx1"/>
                          </a:solidFill>
                          <a:latin typeface="Arial" panose="020B0604020202020204" pitchFamily="34" charset="0"/>
                          <a:cs typeface="Arial" panose="020B0604020202020204" pitchFamily="34" charset="0"/>
                        </a:rPr>
                        <a:t> management reviews</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r>
                        <a:rPr lang="en-US" sz="1600" i="1" dirty="0" smtClean="0">
                          <a:solidFill>
                            <a:schemeClr val="tx1"/>
                          </a:solidFill>
                          <a:latin typeface="Arial" panose="020B0604020202020204" pitchFamily="34" charset="0"/>
                          <a:cs typeface="Arial" panose="020B0604020202020204" pitchFamily="34" charset="0"/>
                        </a:rPr>
                        <a:t>Site Quality Council</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r>
              <a:tr h="752667">
                <a:tc>
                  <a:txBody>
                    <a:bodyPr/>
                    <a:lstStyle/>
                    <a:p>
                      <a:r>
                        <a:rPr lang="en-US" sz="1600" i="1" dirty="0" smtClean="0">
                          <a:solidFill>
                            <a:schemeClr val="tx1"/>
                          </a:solidFill>
                          <a:latin typeface="Arial" panose="020B0604020202020204" pitchFamily="34" charset="0"/>
                          <a:cs typeface="Arial" panose="020B0604020202020204" pitchFamily="34" charset="0"/>
                        </a:rPr>
                        <a:t>Daily Capacity Management</a:t>
                      </a:r>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endParaRPr lang="en-US" sz="1600" i="1" dirty="0" smtClean="0">
                        <a:solidFill>
                          <a:schemeClr val="tx1"/>
                        </a:solidFill>
                        <a:latin typeface="Arial" panose="020B0604020202020204" pitchFamily="34" charset="0"/>
                        <a:cs typeface="Arial" panose="020B0604020202020204" pitchFamily="34" charset="0"/>
                      </a:endParaRPr>
                    </a:p>
                    <a:p>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c>
                  <a:txBody>
                    <a:bodyPr/>
                    <a:lstStyle/>
                    <a:p>
                      <a:endParaRPr lang="en-US" sz="1600" i="1" dirty="0">
                        <a:solidFill>
                          <a:schemeClr val="tx1"/>
                        </a:solidFill>
                        <a:latin typeface="Arial" panose="020B0604020202020204" pitchFamily="34" charset="0"/>
                        <a:cs typeface="Arial" panose="020B0604020202020204" pitchFamily="34" charset="0"/>
                      </a:endParaRPr>
                    </a:p>
                  </a:txBody>
                  <a:tcPr marL="94909" marR="94909" marT="45735" marB="45735"/>
                </a:tc>
              </a:tr>
            </a:tbl>
          </a:graphicData>
        </a:graphic>
      </p:graphicFrame>
      <p:sp>
        <p:nvSpPr>
          <p:cNvPr id="2" name="Title 1"/>
          <p:cNvSpPr>
            <a:spLocks noGrp="1"/>
          </p:cNvSpPr>
          <p:nvPr>
            <p:ph type="title"/>
          </p:nvPr>
        </p:nvSpPr>
        <p:spPr/>
        <p:txBody>
          <a:bodyPr/>
          <a:lstStyle/>
          <a:p>
            <a:r>
              <a:rPr lang="en-US" sz="4000" dirty="0" smtClean="0"/>
              <a:t>Implement</a:t>
            </a:r>
            <a:endParaRPr lang="en-US" sz="4000" dirty="0"/>
          </a:p>
        </p:txBody>
      </p:sp>
    </p:spTree>
    <p:extLst>
      <p:ext uri="{BB962C8B-B14F-4D97-AF65-F5344CB8AC3E}">
        <p14:creationId xmlns:p14="http://schemas.microsoft.com/office/powerpoint/2010/main" val="18253950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p:cNvSpPr>
            <a:spLocks noGrp="1"/>
          </p:cNvSpPr>
          <p:nvPr>
            <p:ph sz="quarter" idx="4294967295"/>
          </p:nvPr>
        </p:nvSpPr>
        <p:spPr>
          <a:xfrm>
            <a:off x="1471613" y="1327150"/>
            <a:ext cx="7672387" cy="4389438"/>
          </a:xfrm>
        </p:spPr>
        <p:txBody>
          <a:bodyPr/>
          <a:lstStyle/>
          <a:p>
            <a:r>
              <a:rPr lang="en-US" altLang="en-US" dirty="0" smtClean="0"/>
              <a:t>Ensure change plan executed correctly</a:t>
            </a:r>
          </a:p>
          <a:p>
            <a:pPr lvl="1"/>
            <a:r>
              <a:rPr lang="en-US" altLang="en-US" dirty="0" smtClean="0"/>
              <a:t>Determine if change is fit-for-purpose</a:t>
            </a:r>
          </a:p>
          <a:p>
            <a:pPr lvl="1"/>
            <a:r>
              <a:rPr lang="en-US" altLang="en-US" dirty="0" smtClean="0"/>
              <a:t>If the change fails, escalate through a deviation system</a:t>
            </a:r>
          </a:p>
          <a:p>
            <a:endParaRPr lang="en-US" altLang="en-US" dirty="0" smtClean="0"/>
          </a:p>
          <a:p>
            <a:r>
              <a:rPr lang="en-US" altLang="en-US" dirty="0" smtClean="0"/>
              <a:t>Escalate significant risks or delays</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smtClean="0"/>
              <a:t>|</a:t>
            </a:r>
            <a:r>
              <a:rPr lang="en-US" altLang="fr-FR" sz="900" baseline="16000" smtClean="0"/>
              <a:t>        </a:t>
            </a:r>
            <a:fld id="{42433C28-28DD-4625-BB6A-CF7A73E5039F}" type="slidenum">
              <a:rPr lang="en-US" altLang="fr-FR" smtClean="0"/>
              <a:pPr>
                <a:defRPr/>
              </a:pPr>
              <a:t>42</a:t>
            </a:fld>
            <a:endParaRPr lang="en-US" altLang="fr-FR"/>
          </a:p>
        </p:txBody>
      </p:sp>
      <p:sp>
        <p:nvSpPr>
          <p:cNvPr id="2" name="Title 1"/>
          <p:cNvSpPr>
            <a:spLocks noGrp="1"/>
          </p:cNvSpPr>
          <p:nvPr>
            <p:ph type="title"/>
          </p:nvPr>
        </p:nvSpPr>
        <p:spPr/>
        <p:txBody>
          <a:bodyPr/>
          <a:lstStyle/>
          <a:p>
            <a:r>
              <a:rPr lang="en-US" dirty="0" smtClean="0"/>
              <a:t>Change Closure (Review)</a:t>
            </a:r>
            <a:endParaRPr lang="en-US" dirty="0"/>
          </a:p>
        </p:txBody>
      </p:sp>
    </p:spTree>
    <p:extLst>
      <p:ext uri="{BB962C8B-B14F-4D97-AF65-F5344CB8AC3E}">
        <p14:creationId xmlns:p14="http://schemas.microsoft.com/office/powerpoint/2010/main" val="636173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Lessons Learned</a:t>
            </a:r>
            <a:endParaRPr lang="en-US" sz="4000" dirty="0"/>
          </a:p>
        </p:txBody>
      </p:sp>
      <p:graphicFrame>
        <p:nvGraphicFramePr>
          <p:cNvPr id="3" name="Diagram 2"/>
          <p:cNvGraphicFramePr/>
          <p:nvPr>
            <p:extLst>
              <p:ext uri="{D42A27DB-BD31-4B8C-83A1-F6EECF244321}">
                <p14:modId xmlns:p14="http://schemas.microsoft.com/office/powerpoint/2010/main" val="1270967482"/>
              </p:ext>
            </p:extLst>
          </p:nvPr>
        </p:nvGraphicFramePr>
        <p:xfrm>
          <a:off x="1524000" y="304800"/>
          <a:ext cx="71628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524000" y="3352800"/>
            <a:ext cx="6324600" cy="2677656"/>
          </a:xfrm>
          <a:prstGeom prst="rect">
            <a:avLst/>
          </a:prstGeom>
          <a:noFill/>
        </p:spPr>
        <p:txBody>
          <a:bodyPr wrap="square" rtlCol="0">
            <a:spAutoFit/>
          </a:bodyPr>
          <a:lstStyle/>
          <a:p>
            <a:r>
              <a:rPr lang="en-US" sz="2800" dirty="0" smtClean="0"/>
              <a:t>What went right?</a:t>
            </a:r>
          </a:p>
          <a:p>
            <a:r>
              <a:rPr lang="en-US" sz="2800" dirty="0" smtClean="0"/>
              <a:t>What went wrong?</a:t>
            </a:r>
          </a:p>
          <a:p>
            <a:r>
              <a:rPr lang="en-US" sz="2800" dirty="0" smtClean="0"/>
              <a:t>What needs to be improved?</a:t>
            </a:r>
          </a:p>
          <a:p>
            <a:endParaRPr lang="en-US" sz="2800" dirty="0"/>
          </a:p>
          <a:p>
            <a:r>
              <a:rPr lang="en-US" sz="2800" dirty="0" smtClean="0"/>
              <a:t>Apply Knowledge Management to your Change Process</a:t>
            </a:r>
          </a:p>
        </p:txBody>
      </p:sp>
    </p:spTree>
    <p:extLst>
      <p:ext uri="{BB962C8B-B14F-4D97-AF65-F5344CB8AC3E}">
        <p14:creationId xmlns:p14="http://schemas.microsoft.com/office/powerpoint/2010/main" val="36161302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sz="quarter" idx="4294967295"/>
          </p:nvPr>
        </p:nvSpPr>
        <p:spPr>
          <a:xfrm>
            <a:off x="1471613" y="1327150"/>
            <a:ext cx="7672387" cy="4389438"/>
          </a:xfrm>
        </p:spPr>
        <p:txBody>
          <a:bodyPr>
            <a:normAutofit/>
          </a:bodyPr>
          <a:lstStyle/>
          <a:p>
            <a:r>
              <a:rPr lang="en-US" altLang="en-US" dirty="0" smtClean="0"/>
              <a:t>Gather data according to effectiveness review strategy</a:t>
            </a:r>
          </a:p>
          <a:p>
            <a:r>
              <a:rPr lang="en-US" altLang="en-US" dirty="0" smtClean="0"/>
              <a:t>Evaluate data to determine effectiveness</a:t>
            </a:r>
          </a:p>
          <a:p>
            <a:r>
              <a:rPr lang="en-US" altLang="en-US" dirty="0" smtClean="0"/>
              <a:t>If ineffective,</a:t>
            </a:r>
          </a:p>
          <a:p>
            <a:pPr lvl="1"/>
            <a:r>
              <a:rPr lang="en-US" altLang="en-US" dirty="0" smtClean="0"/>
              <a:t>Create a deviation to evaluate impact and determine next step</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r>
              <a:rPr lang="en-US" altLang="fr-FR" smtClean="0"/>
              <a:t>|</a:t>
            </a:r>
            <a:r>
              <a:rPr lang="en-US" altLang="fr-FR" sz="900" baseline="16000" smtClean="0"/>
              <a:t>        </a:t>
            </a:r>
            <a:fld id="{F6586049-7A7D-4541-87C0-7FAF84623C05}" type="slidenum">
              <a:rPr lang="en-US" altLang="fr-FR" smtClean="0"/>
              <a:pPr>
                <a:defRPr/>
              </a:pPr>
              <a:t>44</a:t>
            </a:fld>
            <a:endParaRPr lang="en-US" altLang="fr-FR"/>
          </a:p>
        </p:txBody>
      </p:sp>
      <p:sp>
        <p:nvSpPr>
          <p:cNvPr id="2" name="Title 1"/>
          <p:cNvSpPr>
            <a:spLocks noGrp="1"/>
          </p:cNvSpPr>
          <p:nvPr>
            <p:ph type="title"/>
          </p:nvPr>
        </p:nvSpPr>
        <p:spPr/>
        <p:txBody>
          <a:bodyPr/>
          <a:lstStyle/>
          <a:p>
            <a:r>
              <a:rPr lang="en-US" dirty="0" smtClean="0"/>
              <a:t>Effectiveness Review (Review)</a:t>
            </a:r>
            <a:endParaRPr lang="en-US" dirty="0"/>
          </a:p>
        </p:txBody>
      </p:sp>
    </p:spTree>
    <p:extLst>
      <p:ext uri="{BB962C8B-B14F-4D97-AF65-F5344CB8AC3E}">
        <p14:creationId xmlns:p14="http://schemas.microsoft.com/office/powerpoint/2010/main" val="10566398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833938" y="833438"/>
          <a:ext cx="4105275" cy="422275"/>
        </p:xfrm>
        <a:graphic>
          <a:graphicData uri="http://schemas.openxmlformats.org/drawingml/2006/table">
            <a:tbl>
              <a:tblPr firstRow="1" bandRow="1">
                <a:tableStyleId>{073A0DAA-6AF3-43AB-8588-CEC1D06C72B9}</a:tableStyleId>
              </a:tblPr>
              <a:tblGrid>
                <a:gridCol w="4105275"/>
              </a:tblGrid>
              <a:tr h="422275">
                <a:tc>
                  <a:txBody>
                    <a:bodyPr/>
                    <a:lstStyle/>
                    <a:p>
                      <a:pPr algn="ctr"/>
                      <a:r>
                        <a:rPr lang="en-US" sz="1400" dirty="0" smtClean="0">
                          <a:latin typeface="Calibri" panose="020F0502020204030204" pitchFamily="34" charset="0"/>
                          <a:cs typeface="Calibri" panose="020F0502020204030204" pitchFamily="34" charset="0"/>
                        </a:rPr>
                        <a:t>Lagging</a:t>
                      </a:r>
                      <a:r>
                        <a:rPr lang="en-US" sz="1400" baseline="0" dirty="0" smtClean="0">
                          <a:latin typeface="Calibri" panose="020F0502020204030204" pitchFamily="34" charset="0"/>
                          <a:cs typeface="Calibri" panose="020F0502020204030204" pitchFamily="34" charset="0"/>
                        </a:rPr>
                        <a:t> Measures </a:t>
                      </a:r>
                      <a:endParaRPr lang="en-US" sz="1400" dirty="0" smtClean="0">
                        <a:latin typeface="Calibri" panose="020F0502020204030204" pitchFamily="34" charset="0"/>
                        <a:cs typeface="Calibri" panose="020F0502020204030204" pitchFamily="34" charset="0"/>
                      </a:endParaRPr>
                    </a:p>
                  </a:txBody>
                  <a:tcPr marL="91448" marR="91448" marT="45716" marB="45716">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83250563"/>
              </p:ext>
            </p:extLst>
          </p:nvPr>
        </p:nvGraphicFramePr>
        <p:xfrm>
          <a:off x="4833938" y="3171825"/>
          <a:ext cx="4097337" cy="2285920"/>
        </p:xfrm>
        <a:graphic>
          <a:graphicData uri="http://schemas.openxmlformats.org/drawingml/2006/table">
            <a:tbl>
              <a:tblPr firstRow="1" bandRow="1">
                <a:tableStyleId>{073A0DAA-6AF3-43AB-8588-CEC1D06C72B9}</a:tableStyleId>
              </a:tblPr>
              <a:tblGrid>
                <a:gridCol w="4097337"/>
              </a:tblGrid>
              <a:tr h="1824038">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ysClr val="windowText" lastClr="000000"/>
                          </a:solidFill>
                        </a:rPr>
                        <a:t>Plan</a:t>
                      </a:r>
                      <a:r>
                        <a:rPr lang="en-US" sz="2400" baseline="0" dirty="0" smtClean="0">
                          <a:solidFill>
                            <a:sysClr val="windowText" lastClr="000000"/>
                          </a:solidFill>
                        </a:rPr>
                        <a:t> Approval (schedule adherence)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aseline="0" dirty="0" smtClean="0">
                          <a:solidFill>
                            <a:sysClr val="windowText" lastClr="000000"/>
                          </a:solidFill>
                        </a:rPr>
                        <a:t>Implementation Adherence (schedule adherence)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aseline="0" dirty="0" smtClean="0">
                          <a:solidFill>
                            <a:sysClr val="windowText" lastClr="000000"/>
                          </a:solidFill>
                        </a:rPr>
                        <a:t>Closure adherence (schedule adherence)</a:t>
                      </a:r>
                      <a:endParaRPr lang="en-US" altLang="en-US" sz="2400" dirty="0" smtClean="0">
                        <a:solidFill>
                          <a:srgbClr val="1E4893"/>
                        </a:solidFill>
                      </a:endParaRPr>
                    </a:p>
                  </a:txBody>
                  <a:tcPr marL="91438" marR="91438" marT="45680" marB="456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8" name="Table 7"/>
          <p:cNvGraphicFramePr>
            <a:graphicFrameLocks noGrp="1"/>
          </p:cNvGraphicFramePr>
          <p:nvPr/>
        </p:nvGraphicFramePr>
        <p:xfrm>
          <a:off x="75692" y="3162362"/>
          <a:ext cx="516446" cy="1796194"/>
        </p:xfrm>
        <a:graphic>
          <a:graphicData uri="http://schemas.openxmlformats.org/drawingml/2006/table">
            <a:tbl>
              <a:tblPr firstRow="1" bandRow="1">
                <a:tableStyleId>{073A0DAA-6AF3-43AB-8588-CEC1D06C72B9}</a:tableStyleId>
              </a:tblPr>
              <a:tblGrid>
                <a:gridCol w="516446"/>
              </a:tblGrid>
              <a:tr h="1796194">
                <a:tc>
                  <a:txBody>
                    <a:bodyPr/>
                    <a:lstStyle/>
                    <a:p>
                      <a:pPr algn="ctr"/>
                      <a:r>
                        <a:rPr lang="en-US" sz="1400" dirty="0" smtClean="0">
                          <a:latin typeface="Calibri" panose="020F0502020204030204" pitchFamily="34" charset="0"/>
                          <a:cs typeface="Calibri" panose="020F0502020204030204" pitchFamily="34" charset="0"/>
                        </a:rPr>
                        <a:t>Efficiency Measures</a:t>
                      </a:r>
                      <a:endParaRPr lang="en-US" sz="1400" i="1" dirty="0">
                        <a:latin typeface="Calibri" panose="020F0502020204030204" pitchFamily="34" charset="0"/>
                        <a:cs typeface="Calibri" panose="020F0502020204030204" pitchFamily="34" charset="0"/>
                      </a:endParaRPr>
                    </a:p>
                  </a:txBody>
                  <a:tcPr vert="vert270">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010890853"/>
              </p:ext>
            </p:extLst>
          </p:nvPr>
        </p:nvGraphicFramePr>
        <p:xfrm>
          <a:off x="4833938" y="1255713"/>
          <a:ext cx="4114800" cy="1920240"/>
        </p:xfrm>
        <a:graphic>
          <a:graphicData uri="http://schemas.openxmlformats.org/drawingml/2006/table">
            <a:tbl>
              <a:tblPr firstRow="1" bandRow="1">
                <a:tableStyleId>{073A0DAA-6AF3-43AB-8588-CEC1D06C72B9}</a:tableStyleId>
              </a:tblPr>
              <a:tblGrid>
                <a:gridCol w="4114800"/>
              </a:tblGrid>
              <a:tr h="1830387">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smtClean="0">
                          <a:solidFill>
                            <a:schemeClr val="tx1"/>
                          </a:solidFill>
                          <a:latin typeface="+mn-lt"/>
                          <a:ea typeface="+mn-ea"/>
                          <a:cs typeface="Arial" panose="020B0604020202020204" pitchFamily="34" charset="0"/>
                        </a:rPr>
                        <a:t>Effectiveness Review</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smtClean="0">
                          <a:solidFill>
                            <a:schemeClr val="tx1"/>
                          </a:solidFill>
                          <a:latin typeface="+mn-lt"/>
                          <a:ea typeface="+mn-ea"/>
                          <a:cs typeface="Arial" panose="020B0604020202020204" pitchFamily="34" charset="0"/>
                        </a:rPr>
                        <a:t>Trending and monitoring program</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i="0" kern="1200" dirty="0" smtClean="0">
                          <a:solidFill>
                            <a:schemeClr val="tx1"/>
                          </a:solidFill>
                          <a:latin typeface="+mn-lt"/>
                          <a:ea typeface="+mn-ea"/>
                          <a:cs typeface="Arial" panose="020B0604020202020204" pitchFamily="34" charset="0"/>
                        </a:rPr>
                        <a:t>Deviations related to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950464429"/>
              </p:ext>
            </p:extLst>
          </p:nvPr>
        </p:nvGraphicFramePr>
        <p:xfrm>
          <a:off x="603250" y="3171825"/>
          <a:ext cx="4114800" cy="2314575"/>
        </p:xfrm>
        <a:graphic>
          <a:graphicData uri="http://schemas.openxmlformats.org/drawingml/2006/table">
            <a:tbl>
              <a:tblPr firstRow="1" bandRow="1">
                <a:tableStyleId>{073A0DAA-6AF3-43AB-8588-CEC1D06C72B9}</a:tableStyleId>
              </a:tblPr>
              <a:tblGrid>
                <a:gridCol w="4114800"/>
              </a:tblGrid>
              <a:tr h="2314575">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smtClean="0">
                          <a:solidFill>
                            <a:sysClr val="windowText" lastClr="000000"/>
                          </a:solidFill>
                        </a:rPr>
                        <a:t>Action Item Status</a:t>
                      </a:r>
                      <a:endParaRPr lang="en-US" sz="2400" baseline="0" dirty="0" smtClean="0">
                        <a:solidFill>
                          <a:sysClr val="windowText" lastClr="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baseline="0" dirty="0" smtClean="0">
                        <a:solidFill>
                          <a:sysClr val="windowText" lastClr="0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endParaRPr>
                    </a:p>
                  </a:txBody>
                  <a:tcPr marT="45700" marB="457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4256558720"/>
              </p:ext>
            </p:extLst>
          </p:nvPr>
        </p:nvGraphicFramePr>
        <p:xfrm>
          <a:off x="615950" y="1255713"/>
          <a:ext cx="4114800" cy="1839912"/>
        </p:xfrm>
        <a:graphic>
          <a:graphicData uri="http://schemas.openxmlformats.org/drawingml/2006/table">
            <a:tbl>
              <a:tblPr firstRow="1" bandRow="1">
                <a:tableStyleId>{073A0DAA-6AF3-43AB-8588-CEC1D06C72B9}</a:tableStyleId>
              </a:tblPr>
              <a:tblGrid>
                <a:gridCol w="4114800"/>
              </a:tblGrid>
              <a:tr h="1839912">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dirty="0" smtClean="0">
                          <a:solidFill>
                            <a:sysClr val="windowText" lastClr="000000"/>
                          </a:solidFill>
                        </a:rPr>
                        <a:t> Scope Changes</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400" i="0" dirty="0" smtClean="0">
                          <a:solidFill>
                            <a:sysClr val="windowText" lastClr="000000"/>
                          </a:solidFill>
                        </a:rPr>
                        <a:t>IQ/OQ/PQ (or similar) issues/ </a:t>
                      </a:r>
                      <a:r>
                        <a:rPr lang="en-US" sz="2400" i="0" dirty="0" err="1" smtClean="0">
                          <a:solidFill>
                            <a:sysClr val="windowText" lastClr="000000"/>
                          </a:solidFill>
                        </a:rPr>
                        <a:t>nonconformances</a:t>
                      </a:r>
                      <a:endParaRPr lang="en-US" sz="2400" i="0" dirty="0">
                        <a:solidFill>
                          <a:srgbClr val="1E489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14" name="Table 13"/>
          <p:cNvGraphicFramePr>
            <a:graphicFrameLocks noGrp="1"/>
          </p:cNvGraphicFramePr>
          <p:nvPr/>
        </p:nvGraphicFramePr>
        <p:xfrm>
          <a:off x="98974" y="1255143"/>
          <a:ext cx="516446" cy="1830957"/>
        </p:xfrm>
        <a:graphic>
          <a:graphicData uri="http://schemas.openxmlformats.org/drawingml/2006/table">
            <a:tbl>
              <a:tblPr firstRow="1" bandRow="1">
                <a:tableStyleId>{073A0DAA-6AF3-43AB-8588-CEC1D06C72B9}</a:tableStyleId>
              </a:tblPr>
              <a:tblGrid>
                <a:gridCol w="516446"/>
              </a:tblGrid>
              <a:tr h="1830957">
                <a:tc>
                  <a:txBody>
                    <a:bodyPr/>
                    <a:lstStyle/>
                    <a:p>
                      <a:pPr algn="ctr"/>
                      <a:r>
                        <a:rPr lang="en-US" sz="1400" dirty="0" smtClean="0">
                          <a:latin typeface="Calibri" panose="020F0502020204030204" pitchFamily="34" charset="0"/>
                          <a:cs typeface="Calibri" panose="020F0502020204030204" pitchFamily="34" charset="0"/>
                        </a:rPr>
                        <a:t>Effectiveness Measures</a:t>
                      </a:r>
                    </a:p>
                  </a:txBody>
                  <a:tcPr vert="vert270">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tr>
            </a:tbl>
          </a:graphicData>
        </a:graphic>
      </p:graphicFrame>
      <p:graphicFrame>
        <p:nvGraphicFramePr>
          <p:cNvPr id="15" name="Table 14"/>
          <p:cNvGraphicFramePr>
            <a:graphicFrameLocks noGrp="1"/>
          </p:cNvGraphicFramePr>
          <p:nvPr/>
        </p:nvGraphicFramePr>
        <p:xfrm>
          <a:off x="615950" y="833438"/>
          <a:ext cx="4114800" cy="422275"/>
        </p:xfrm>
        <a:graphic>
          <a:graphicData uri="http://schemas.openxmlformats.org/drawingml/2006/table">
            <a:tbl>
              <a:tblPr firstRow="1" bandRow="1">
                <a:tableStyleId>{073A0DAA-6AF3-43AB-8588-CEC1D06C72B9}</a:tableStyleId>
              </a:tblPr>
              <a:tblGrid>
                <a:gridCol w="4114800"/>
              </a:tblGrid>
              <a:tr h="422275">
                <a:tc>
                  <a:txBody>
                    <a:bodyPr/>
                    <a:lstStyle/>
                    <a:p>
                      <a:pPr algn="ctr"/>
                      <a:r>
                        <a:rPr lang="en-US" sz="1400" dirty="0" smtClean="0">
                          <a:latin typeface="Calibri" panose="020F0502020204030204" pitchFamily="34" charset="0"/>
                          <a:cs typeface="Calibri" panose="020F0502020204030204" pitchFamily="34" charset="0"/>
                        </a:rPr>
                        <a:t>Leading</a:t>
                      </a:r>
                      <a:r>
                        <a:rPr lang="en-US" sz="1400" baseline="0" dirty="0" smtClean="0">
                          <a:latin typeface="Calibri" panose="020F0502020204030204" pitchFamily="34" charset="0"/>
                          <a:cs typeface="Calibri" panose="020F0502020204030204" pitchFamily="34" charset="0"/>
                        </a:rPr>
                        <a:t> Measures </a:t>
                      </a:r>
                      <a:endParaRPr lang="en-US" sz="1400" dirty="0" smtClean="0">
                        <a:latin typeface="Calibri" panose="020F0502020204030204" pitchFamily="34" charset="0"/>
                        <a:cs typeface="Calibri" panose="020F0502020204030204" pitchFamily="34" charset="0"/>
                      </a:endParaRPr>
                    </a:p>
                  </a:txBody>
                  <a:tcPr marT="45716" marB="45716">
                    <a:gradFill flip="none" rotWithShape="1">
                      <a:gsLst>
                        <a:gs pos="0">
                          <a:srgbClr val="1E4893">
                            <a:shade val="30000"/>
                            <a:satMod val="115000"/>
                          </a:srgbClr>
                        </a:gs>
                        <a:gs pos="50000">
                          <a:srgbClr val="1E4893">
                            <a:shade val="67500"/>
                            <a:satMod val="115000"/>
                          </a:srgbClr>
                        </a:gs>
                        <a:gs pos="100000">
                          <a:srgbClr val="1E4893">
                            <a:shade val="100000"/>
                            <a:satMod val="115000"/>
                          </a:srgbClr>
                        </a:gs>
                      </a:gsLst>
                      <a:lin ang="16200000" scaled="1"/>
                      <a:tileRect/>
                    </a:gradFill>
                  </a:tcPr>
                </a:tc>
              </a:tr>
            </a:tbl>
          </a:graphicData>
        </a:graphic>
      </p:graphicFrame>
      <p:sp>
        <p:nvSpPr>
          <p:cNvPr id="36904" name="Title 1"/>
          <p:cNvSpPr>
            <a:spLocks noGrp="1"/>
          </p:cNvSpPr>
          <p:nvPr>
            <p:ph type="title"/>
          </p:nvPr>
        </p:nvSpPr>
        <p:spPr>
          <a:xfrm>
            <a:off x="404813" y="10236"/>
            <a:ext cx="8229600" cy="1143000"/>
          </a:xfrm>
        </p:spPr>
        <p:txBody>
          <a:bodyPr/>
          <a:lstStyle/>
          <a:p>
            <a:r>
              <a:rPr lang="en-US" altLang="en-US" sz="4000" dirty="0" smtClean="0"/>
              <a:t>Manage for success</a:t>
            </a:r>
            <a:endParaRPr lang="en-US" altLang="en-US" sz="4000" i="1" dirty="0" smtClean="0">
              <a:solidFill>
                <a:srgbClr val="1E4893"/>
              </a:solidFill>
            </a:endParaRPr>
          </a:p>
        </p:txBody>
      </p:sp>
      <p:sp>
        <p:nvSpPr>
          <p:cNvPr id="36905" name="Rectangle 1"/>
          <p:cNvSpPr>
            <a:spLocks noChangeArrowheads="1"/>
          </p:cNvSpPr>
          <p:nvPr/>
        </p:nvSpPr>
        <p:spPr bwMode="auto">
          <a:xfrm>
            <a:off x="2774950" y="4359275"/>
            <a:ext cx="1744663"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bg2"/>
              </a:buClr>
              <a:buSzPct val="100000"/>
              <a:buFont typeface="Verdana" pitchFamily="34" charset="0"/>
              <a:buChar char="●"/>
              <a:defRPr sz="2000">
                <a:solidFill>
                  <a:srgbClr val="000000"/>
                </a:solidFill>
                <a:latin typeface="Arial" charset="0"/>
                <a:cs typeface="Arial" charset="0"/>
              </a:defRPr>
            </a:lvl1pPr>
            <a:lvl2pPr marL="742950" indent="-285750" eaLnBrk="0" hangingPunct="0">
              <a:spcBef>
                <a:spcPct val="20000"/>
              </a:spcBef>
              <a:buClr>
                <a:schemeClr val="tx1"/>
              </a:buClr>
              <a:buSzPct val="90000"/>
              <a:buFont typeface="Verdana" pitchFamily="34" charset="0"/>
              <a:buChar char="●"/>
              <a:defRPr>
                <a:solidFill>
                  <a:srgbClr val="000000"/>
                </a:solidFill>
                <a:latin typeface="Arial" charset="0"/>
                <a:cs typeface="Arial" charset="0"/>
              </a:defRPr>
            </a:lvl2pPr>
            <a:lvl3pPr marL="1143000" indent="-228600" eaLnBrk="0" hangingPunct="0">
              <a:spcBef>
                <a:spcPct val="20000"/>
              </a:spcBef>
              <a:buClr>
                <a:schemeClr val="hlink"/>
              </a:buClr>
              <a:buChar char="•"/>
              <a:defRPr>
                <a:solidFill>
                  <a:srgbClr val="000000"/>
                </a:solidFill>
                <a:latin typeface="Arial" charset="0"/>
                <a:cs typeface="Arial" charset="0"/>
              </a:defRPr>
            </a:lvl3pPr>
            <a:lvl4pPr marL="1600200" indent="-228600" eaLnBrk="0" hangingPunct="0">
              <a:spcBef>
                <a:spcPct val="20000"/>
              </a:spcBef>
              <a:buClr>
                <a:schemeClr val="accent2"/>
              </a:buClr>
              <a:buChar char="•"/>
              <a:defRPr sz="1400">
                <a:solidFill>
                  <a:srgbClr val="000000"/>
                </a:solidFill>
                <a:latin typeface="Arial" charset="0"/>
                <a:cs typeface="Arial" charset="0"/>
              </a:defRPr>
            </a:lvl4pPr>
            <a:lvl5pPr marL="2057400" indent="-228600" eaLnBrk="0" hangingPunct="0">
              <a:spcBef>
                <a:spcPct val="20000"/>
              </a:spcBef>
              <a:buClr>
                <a:schemeClr val="accent2"/>
              </a:buClr>
              <a:buChar char="•"/>
              <a:defRPr sz="1600">
                <a:solidFill>
                  <a:srgbClr val="000000"/>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9pPr>
          </a:lstStyle>
          <a:p>
            <a:pPr algn="ctr" eaLnBrk="1" hangingPunct="1">
              <a:spcBef>
                <a:spcPct val="0"/>
              </a:spcBef>
              <a:buClrTx/>
              <a:buSzTx/>
              <a:buFontTx/>
              <a:buNone/>
            </a:pPr>
            <a:endParaRPr lang="en-US" altLang="en-US">
              <a:solidFill>
                <a:schemeClr val="bg1"/>
              </a:solidFill>
              <a:latin typeface="Calibri" pitchFamily="34" charset="0"/>
              <a:cs typeface="Calibri" pitchFamily="34" charset="0"/>
            </a:endParaRPr>
          </a:p>
        </p:txBody>
      </p:sp>
      <p:sp>
        <p:nvSpPr>
          <p:cNvPr id="36906" name="Rectangle 2"/>
          <p:cNvSpPr>
            <a:spLocks noChangeArrowheads="1"/>
          </p:cNvSpPr>
          <p:nvPr/>
        </p:nvSpPr>
        <p:spPr bwMode="auto">
          <a:xfrm>
            <a:off x="1828800" y="4624388"/>
            <a:ext cx="2795588"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bg2"/>
              </a:buClr>
              <a:buSzPct val="100000"/>
              <a:buFont typeface="Verdana" pitchFamily="34" charset="0"/>
              <a:buChar char="●"/>
              <a:defRPr sz="2000">
                <a:solidFill>
                  <a:srgbClr val="000000"/>
                </a:solidFill>
                <a:latin typeface="Arial" charset="0"/>
                <a:cs typeface="Arial" charset="0"/>
              </a:defRPr>
            </a:lvl1pPr>
            <a:lvl2pPr marL="742950" indent="-285750" eaLnBrk="0" hangingPunct="0">
              <a:spcBef>
                <a:spcPct val="20000"/>
              </a:spcBef>
              <a:buClr>
                <a:schemeClr val="tx1"/>
              </a:buClr>
              <a:buSzPct val="90000"/>
              <a:buFont typeface="Verdana" pitchFamily="34" charset="0"/>
              <a:buChar char="●"/>
              <a:defRPr>
                <a:solidFill>
                  <a:srgbClr val="000000"/>
                </a:solidFill>
                <a:latin typeface="Arial" charset="0"/>
                <a:cs typeface="Arial" charset="0"/>
              </a:defRPr>
            </a:lvl2pPr>
            <a:lvl3pPr marL="1143000" indent="-228600" eaLnBrk="0" hangingPunct="0">
              <a:spcBef>
                <a:spcPct val="20000"/>
              </a:spcBef>
              <a:buClr>
                <a:schemeClr val="hlink"/>
              </a:buClr>
              <a:buChar char="•"/>
              <a:defRPr>
                <a:solidFill>
                  <a:srgbClr val="000000"/>
                </a:solidFill>
                <a:latin typeface="Arial" charset="0"/>
                <a:cs typeface="Arial" charset="0"/>
              </a:defRPr>
            </a:lvl3pPr>
            <a:lvl4pPr marL="1600200" indent="-228600" eaLnBrk="0" hangingPunct="0">
              <a:spcBef>
                <a:spcPct val="20000"/>
              </a:spcBef>
              <a:buClr>
                <a:schemeClr val="accent2"/>
              </a:buClr>
              <a:buChar char="•"/>
              <a:defRPr sz="1400">
                <a:solidFill>
                  <a:srgbClr val="000000"/>
                </a:solidFill>
                <a:latin typeface="Arial" charset="0"/>
                <a:cs typeface="Arial" charset="0"/>
              </a:defRPr>
            </a:lvl4pPr>
            <a:lvl5pPr marL="2057400" indent="-228600" eaLnBrk="0" hangingPunct="0">
              <a:spcBef>
                <a:spcPct val="20000"/>
              </a:spcBef>
              <a:buClr>
                <a:schemeClr val="accent2"/>
              </a:buClr>
              <a:buChar char="•"/>
              <a:defRPr sz="1600">
                <a:solidFill>
                  <a:srgbClr val="000000"/>
                </a:solidFill>
                <a:latin typeface="Arial" charset="0"/>
                <a:cs typeface="Arial" charset="0"/>
              </a:defRPr>
            </a:lvl5pPr>
            <a:lvl6pPr marL="25146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6pPr>
            <a:lvl7pPr marL="29718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7pPr>
            <a:lvl8pPr marL="34290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8pPr>
            <a:lvl9pPr marL="3886200" indent="-228600" eaLnBrk="0" fontAlgn="base" hangingPunct="0">
              <a:spcBef>
                <a:spcPct val="20000"/>
              </a:spcBef>
              <a:spcAft>
                <a:spcPct val="0"/>
              </a:spcAft>
              <a:buClr>
                <a:schemeClr val="accent2"/>
              </a:buClr>
              <a:buChar char="•"/>
              <a:defRPr sz="1600">
                <a:solidFill>
                  <a:srgbClr val="000000"/>
                </a:solidFill>
                <a:latin typeface="Arial" charset="0"/>
                <a:cs typeface="Arial" charset="0"/>
              </a:defRPr>
            </a:lvl9pPr>
          </a:lstStyle>
          <a:p>
            <a:pPr algn="ctr" eaLnBrk="1" hangingPunct="1">
              <a:spcBef>
                <a:spcPct val="0"/>
              </a:spcBef>
              <a:buClrTx/>
              <a:buSzTx/>
              <a:buFontTx/>
              <a:buNone/>
            </a:pPr>
            <a:endParaRPr lang="en-US" altLang="en-US">
              <a:solidFill>
                <a:schemeClr val="bg1"/>
              </a:solidFill>
              <a:latin typeface="Calibri" pitchFamily="34" charset="0"/>
              <a:cs typeface="Calibri" pitchFamily="34" charset="0"/>
            </a:endParaRPr>
          </a:p>
        </p:txBody>
      </p:sp>
      <p:sp>
        <p:nvSpPr>
          <p:cNvPr id="16" name="TextBox 15"/>
          <p:cNvSpPr txBox="1"/>
          <p:nvPr/>
        </p:nvSpPr>
        <p:spPr>
          <a:xfrm>
            <a:off x="6233206" y="6172200"/>
            <a:ext cx="2304008" cy="381000"/>
          </a:xfrm>
          <a:prstGeom prst="rect">
            <a:avLst/>
          </a:prstGeom>
          <a:noFill/>
        </p:spPr>
        <p:txBody>
          <a:bodyPr wrap="square" rtlCol="0">
            <a:spAutoFit/>
          </a:bodyPr>
          <a:lstStyle/>
          <a:p>
            <a:r>
              <a:rPr lang="en-US" dirty="0" smtClean="0"/>
              <a:t>Learning Objective 4</a:t>
            </a:r>
            <a:endParaRPr lang="en-US" dirty="0"/>
          </a:p>
        </p:txBody>
      </p:sp>
    </p:spTree>
    <p:extLst>
      <p:ext uri="{BB962C8B-B14F-4D97-AF65-F5344CB8AC3E}">
        <p14:creationId xmlns:p14="http://schemas.microsoft.com/office/powerpoint/2010/main" val="3852184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en-US" sz="4000" dirty="0" smtClean="0"/>
              <a:t>Take-</a:t>
            </a:r>
            <a:r>
              <a:rPr lang="en-US" altLang="en-US" sz="4000" dirty="0" err="1" smtClean="0"/>
              <a:t>aways</a:t>
            </a:r>
            <a:endParaRPr lang="en-US" altLang="en-US" sz="4000" dirty="0" smtClean="0"/>
          </a:p>
        </p:txBody>
      </p:sp>
      <p:sp>
        <p:nvSpPr>
          <p:cNvPr id="35842" name="Content Placeholder 2"/>
          <p:cNvSpPr>
            <a:spLocks noGrp="1"/>
          </p:cNvSpPr>
          <p:nvPr>
            <p:ph type="body" sz="quarter" idx="10"/>
          </p:nvPr>
        </p:nvSpPr>
        <p:spPr>
          <a:xfrm>
            <a:off x="990600" y="1295400"/>
            <a:ext cx="7690105" cy="3915580"/>
          </a:xfrm>
        </p:spPr>
        <p:txBody>
          <a:bodyPr/>
          <a:lstStyle/>
          <a:p>
            <a:pPr marL="0" indent="0">
              <a:buNone/>
            </a:pPr>
            <a:r>
              <a:rPr lang="en-US" altLang="en-US" sz="2800" dirty="0" smtClean="0"/>
              <a:t>Through this session, you should have:</a:t>
            </a:r>
          </a:p>
          <a:p>
            <a:pPr marL="914400" lvl="1" indent="-457200">
              <a:buFont typeface="+mj-lt"/>
              <a:buAutoNum type="arabicPeriod"/>
            </a:pPr>
            <a:r>
              <a:rPr lang="en-US" sz="2400" dirty="0" smtClean="0"/>
              <a:t>Evaluated </a:t>
            </a:r>
            <a:r>
              <a:rPr lang="en-US" sz="2400" dirty="0"/>
              <a:t>lessons learned from a consent decree and building a robust pharmaceutical quality system for your use.</a:t>
            </a:r>
          </a:p>
          <a:p>
            <a:pPr marL="914400" lvl="1" indent="-457200">
              <a:buFont typeface="+mj-lt"/>
              <a:buAutoNum type="arabicPeriod"/>
            </a:pPr>
            <a:r>
              <a:rPr lang="en-US" sz="2400" dirty="0" smtClean="0"/>
              <a:t>Explained </a:t>
            </a:r>
            <a:r>
              <a:rPr lang="en-US" sz="2400" dirty="0"/>
              <a:t>how the pharmaceutical experience can deepen your understanding of ISO 9001:2015, especially risk based thinking</a:t>
            </a:r>
          </a:p>
          <a:p>
            <a:pPr marL="914400" lvl="1" indent="-457200">
              <a:buFont typeface="+mj-lt"/>
              <a:buAutoNum type="arabicPeriod"/>
            </a:pPr>
            <a:r>
              <a:rPr lang="en-US" sz="2400" dirty="0" smtClean="0"/>
              <a:t>Identified </a:t>
            </a:r>
            <a:r>
              <a:rPr lang="en-US" sz="2400" dirty="0"/>
              <a:t>how change management fits into a culture of quality</a:t>
            </a:r>
          </a:p>
          <a:p>
            <a:pPr marL="914400" lvl="1" indent="-457200">
              <a:buFont typeface="+mj-lt"/>
              <a:buAutoNum type="arabicPeriod"/>
            </a:pPr>
            <a:r>
              <a:rPr lang="en-US" sz="2400" dirty="0" smtClean="0"/>
              <a:t>Understood </a:t>
            </a:r>
            <a:r>
              <a:rPr lang="en-US" sz="2400" dirty="0"/>
              <a:t>how the change management system increases compliance</a:t>
            </a:r>
          </a:p>
          <a:p>
            <a:pPr marL="914400" lvl="1" indent="-457200">
              <a:buFont typeface="+mj-lt"/>
              <a:buAutoNum type="arabicPeriod"/>
            </a:pPr>
            <a:r>
              <a:rPr lang="en-US" sz="2400" dirty="0" smtClean="0"/>
              <a:t>Used </a:t>
            </a:r>
            <a:r>
              <a:rPr lang="en-US" sz="2400" dirty="0"/>
              <a:t>a few simple but effective tools for change management.</a:t>
            </a:r>
          </a:p>
          <a:p>
            <a:pPr lvl="1"/>
            <a:endParaRPr lang="en-US" altLang="ja-JP" sz="2400" dirty="0" smtClean="0"/>
          </a:p>
        </p:txBody>
      </p:sp>
    </p:spTree>
    <p:extLst>
      <p:ext uri="{BB962C8B-B14F-4D97-AF65-F5344CB8AC3E}">
        <p14:creationId xmlns:p14="http://schemas.microsoft.com/office/powerpoint/2010/main" val="37144093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sz="quarter" idx="10"/>
          </p:nvPr>
        </p:nvSpPr>
        <p:spPr/>
        <p:txBody>
          <a:bodyPr/>
          <a:lstStyle/>
          <a:p>
            <a:pPr eaLnBrk="1" hangingPunct="1"/>
            <a:r>
              <a:rPr lang="en-US" altLang="en-US" dirty="0" smtClean="0"/>
              <a:t>Jeremiah B Genest– </a:t>
            </a:r>
            <a:r>
              <a:rPr lang="en-US" altLang="en-US" dirty="0"/>
              <a:t>Phone: </a:t>
            </a:r>
            <a:r>
              <a:rPr lang="en-US" altLang="en-US" dirty="0" smtClean="0"/>
              <a:t>(857) 288-9361 </a:t>
            </a:r>
            <a:r>
              <a:rPr lang="en-US" altLang="en-US" dirty="0"/>
              <a:t>– Email: </a:t>
            </a:r>
            <a:r>
              <a:rPr lang="en-US" altLang="en-US" dirty="0" smtClean="0"/>
              <a:t>jeremiah.genest@sanofi.com</a:t>
            </a:r>
            <a:endParaRPr lang="en-US" alt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1" y="5562600"/>
            <a:ext cx="1143000" cy="909625"/>
          </a:xfrm>
          <a:prstGeom prst="rect">
            <a:avLst/>
          </a:prstGeom>
        </p:spPr>
      </p:pic>
    </p:spTree>
    <p:extLst>
      <p:ext uri="{BB962C8B-B14F-4D97-AF65-F5344CB8AC3E}">
        <p14:creationId xmlns:p14="http://schemas.microsoft.com/office/powerpoint/2010/main" val="41590116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Image Sources</a:t>
            </a:r>
            <a:endParaRPr lang="en-US" dirty="0"/>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1219201"/>
            <a:ext cx="1752600" cy="1763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202846"/>
            <a:ext cx="1662857" cy="1765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3" name="Picture 11" descr="C:\Users\genje03\Downloads\shutterstock_35146503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990600"/>
            <a:ext cx="2895228" cy="19303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34000" y="2895600"/>
            <a:ext cx="2742828" cy="430887"/>
          </a:xfrm>
          <a:prstGeom prst="rect">
            <a:avLst/>
          </a:prstGeom>
          <a:noFill/>
        </p:spPr>
        <p:txBody>
          <a:bodyPr wrap="square" rtlCol="0">
            <a:spAutoFit/>
          </a:bodyPr>
          <a:lstStyle/>
          <a:p>
            <a:r>
              <a:rPr lang="en-US" sz="1050" dirty="0" smtClean="0"/>
              <a:t>Shutterstock Royalty-free </a:t>
            </a:r>
            <a:r>
              <a:rPr lang="en-US" sz="1050" dirty="0"/>
              <a:t>stock photo ID: 351465032</a:t>
            </a:r>
          </a:p>
        </p:txBody>
      </p:sp>
    </p:spTree>
    <p:extLst>
      <p:ext uri="{BB962C8B-B14F-4D97-AF65-F5344CB8AC3E}">
        <p14:creationId xmlns:p14="http://schemas.microsoft.com/office/powerpoint/2010/main" val="2980760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c50df5e-29ad-4535-a5e0-b043c2e7000a">
      <UserInfo>
        <DisplayName>Nestor, Joann /US</DisplayName>
        <AccountId>744</AccountId>
        <AccountType/>
      </UserInfo>
      <UserInfo>
        <DisplayName>Sullivan, Michelle /US</DisplayName>
        <AccountId>745</AccountId>
        <AccountType/>
      </UserInfo>
      <UserInfo>
        <DisplayName>O'Reilly, Robert /US</DisplayName>
        <AccountId>104</AccountId>
        <AccountType/>
      </UserInfo>
      <UserInfo>
        <DisplayName>Bagloe, Ethan /US</DisplayName>
        <AccountId>97</AccountId>
        <AccountType/>
      </UserInfo>
      <UserInfo>
        <DisplayName>Alwyn, Beth /US</DisplayName>
        <AccountId>98</AccountId>
        <AccountType/>
      </UserInfo>
      <UserInfo>
        <DisplayName>Rios Murray, Miriam C /US</DisplayName>
        <AccountId>29</AccountId>
        <AccountType/>
      </UserInfo>
      <UserInfo>
        <DisplayName>Bohenko, Michael Frederick /US</DisplayName>
        <AccountId>17</AccountId>
        <AccountType/>
      </UserInfo>
      <UserInfo>
        <DisplayName>Osborne, Kyle /US</DisplayName>
        <AccountId>217</AccountId>
        <AccountType/>
      </UserInfo>
      <UserInfo>
        <DisplayName>Tetreault, Erin /US</DisplayName>
        <AccountId>124</AccountId>
        <AccountType/>
      </UserInfo>
      <UserInfo>
        <DisplayName>Parisi, Jennifer /US</DisplayName>
        <AccountId>101</AccountId>
        <AccountType/>
      </UserInfo>
      <UserInfo>
        <DisplayName>White, Adam /US</DisplayName>
        <AccountId>109</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377E75AECB484C96026FC299FEFE4C" ma:contentTypeVersion="1" ma:contentTypeDescription="Create a new document." ma:contentTypeScope="" ma:versionID="677c2738733c23edf3551860dc7f0431">
  <xsd:schema xmlns:xsd="http://www.w3.org/2001/XMLSchema" xmlns:xs="http://www.w3.org/2001/XMLSchema" xmlns:p="http://schemas.microsoft.com/office/2006/metadata/properties" xmlns:ns2="3c50df5e-29ad-4535-a5e0-b043c2e7000a" targetNamespace="http://schemas.microsoft.com/office/2006/metadata/properties" ma:root="true" ma:fieldsID="0901331da86031642fed35362c9f9fad" ns2:_="">
    <xsd:import namespace="3c50df5e-29ad-4535-a5e0-b043c2e7000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50df5e-29ad-4535-a5e0-b043c2e7000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A8C7BC-77AD-4AC0-9C2E-1EAA214D5764}">
  <ds:schemaRefs>
    <ds:schemaRef ds:uri="http://purl.org/dc/dcmitype/"/>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3c50df5e-29ad-4535-a5e0-b043c2e7000a"/>
    <ds:schemaRef ds:uri="http://schemas.microsoft.com/office/2006/metadata/properties"/>
  </ds:schemaRefs>
</ds:datastoreItem>
</file>

<file path=customXml/itemProps2.xml><?xml version="1.0" encoding="utf-8"?>
<ds:datastoreItem xmlns:ds="http://schemas.openxmlformats.org/officeDocument/2006/customXml" ds:itemID="{3F30422A-EC28-457F-8205-DF02B007BBD3}">
  <ds:schemaRefs>
    <ds:schemaRef ds:uri="http://schemas.microsoft.com/sharepoint/v3/contenttype/forms"/>
  </ds:schemaRefs>
</ds:datastoreItem>
</file>

<file path=customXml/itemProps3.xml><?xml version="1.0" encoding="utf-8"?>
<ds:datastoreItem xmlns:ds="http://schemas.openxmlformats.org/officeDocument/2006/customXml" ds:itemID="{F1A230C5-C484-4296-B13D-8D3F34B54F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50df5e-29ad-4535-a5e0-b043c2e700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5282</TotalTime>
  <Words>5324</Words>
  <Application>Microsoft Office PowerPoint</Application>
  <PresentationFormat>On-screen Show (4:3)</PresentationFormat>
  <Paragraphs>898</Paragraphs>
  <Slides>48</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Office Theme</vt:lpstr>
      <vt:lpstr>Document</vt:lpstr>
      <vt:lpstr>Change Management and Control: Lessons From a Consent Decree</vt:lpstr>
      <vt:lpstr>PowerPoint Presentation</vt:lpstr>
      <vt:lpstr>Learning Objectives</vt:lpstr>
      <vt:lpstr>Comparison of Quality Systems</vt:lpstr>
      <vt:lpstr>The Consent Decree - Background</vt:lpstr>
      <vt:lpstr>Consent Decree</vt:lpstr>
      <vt:lpstr>Our path, build the culture</vt:lpstr>
      <vt:lpstr>Change Management is…</vt:lpstr>
      <vt:lpstr>Changes are to systems</vt:lpstr>
      <vt:lpstr>Changes are Strategic and Tactical</vt:lpstr>
      <vt:lpstr>Level of Change</vt:lpstr>
      <vt:lpstr>Knowledge Management</vt:lpstr>
      <vt:lpstr>Change Control: One or Many?</vt:lpstr>
      <vt:lpstr>Understand the regulatory landscape</vt:lpstr>
      <vt:lpstr>Change is…</vt:lpstr>
      <vt:lpstr>Propose the Change</vt:lpstr>
      <vt:lpstr>Current State  Future State</vt:lpstr>
      <vt:lpstr>Set Success Metrics</vt:lpstr>
      <vt:lpstr>Activity</vt:lpstr>
      <vt:lpstr>Evaluate</vt:lpstr>
      <vt:lpstr>Know your organization</vt:lpstr>
      <vt:lpstr>The importance of experts</vt:lpstr>
      <vt:lpstr>Risk Management</vt:lpstr>
      <vt:lpstr>Differentiate between risk and impact</vt:lpstr>
      <vt:lpstr>Understand the change</vt:lpstr>
      <vt:lpstr>Understand the effects</vt:lpstr>
      <vt:lpstr>Add risk assessment</vt:lpstr>
      <vt:lpstr>Build criteria specific to you</vt:lpstr>
      <vt:lpstr>What If approach</vt:lpstr>
      <vt:lpstr>Current vs Future Controls</vt:lpstr>
      <vt:lpstr>Risk Management Considerations</vt:lpstr>
      <vt:lpstr>People</vt:lpstr>
      <vt:lpstr>Change Management &amp; Human Performance</vt:lpstr>
      <vt:lpstr>How will people learn?</vt:lpstr>
      <vt:lpstr>How much training do I need?</vt:lpstr>
      <vt:lpstr>Pre-Job Briefing</vt:lpstr>
      <vt:lpstr>Building an Action Plan</vt:lpstr>
      <vt:lpstr>Identify the Effectiveness Review</vt:lpstr>
      <vt:lpstr>Inventory Impact</vt:lpstr>
      <vt:lpstr>Gate – Are we ready? </vt:lpstr>
      <vt:lpstr>Implement</vt:lpstr>
      <vt:lpstr>Change Closure (Review)</vt:lpstr>
      <vt:lpstr>Lessons Learned</vt:lpstr>
      <vt:lpstr>Effectiveness Review (Review)</vt:lpstr>
      <vt:lpstr>Manage for success</vt:lpstr>
      <vt:lpstr>Take-aways</vt:lpstr>
      <vt:lpstr>Questions?</vt:lpstr>
      <vt:lpstr>Image Sources</vt:lpstr>
    </vt:vector>
  </TitlesOfParts>
  <Company>College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Catapult Workshops 1-3</dc:title>
  <dc:creator>Kovach, Jami</dc:creator>
  <cp:lastModifiedBy>Genest, Jeremiah /US</cp:lastModifiedBy>
  <cp:revision>147</cp:revision>
  <cp:lastPrinted>2018-04-23T18:24:26Z</cp:lastPrinted>
  <dcterms:created xsi:type="dcterms:W3CDTF">2014-09-09T20:36:35Z</dcterms:created>
  <dcterms:modified xsi:type="dcterms:W3CDTF">2018-04-30T16:40:27Z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0x0101005A377E75AECB484C96026FC299FEFE4C</vt:lpwstr>
  </property>
</Properties>
</file>