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5" r:id="rId3"/>
    <p:sldId id="257" r:id="rId4"/>
    <p:sldId id="264" r:id="rId5"/>
    <p:sldId id="280" r:id="rId6"/>
    <p:sldId id="266" r:id="rId7"/>
    <p:sldId id="265" r:id="rId8"/>
    <p:sldId id="281" r:id="rId9"/>
    <p:sldId id="276" r:id="rId10"/>
    <p:sldId id="277" r:id="rId11"/>
    <p:sldId id="267" r:id="rId12"/>
    <p:sldId id="282" r:id="rId13"/>
    <p:sldId id="268" r:id="rId14"/>
    <p:sldId id="283" r:id="rId15"/>
    <p:sldId id="284" r:id="rId16"/>
    <p:sldId id="269" r:id="rId17"/>
    <p:sldId id="270" r:id="rId18"/>
    <p:sldId id="271" r:id="rId19"/>
    <p:sldId id="272" r:id="rId20"/>
    <p:sldId id="273" r:id="rId21"/>
    <p:sldId id="274" r:id="rId22"/>
    <p:sldId id="279" r:id="rId23"/>
    <p:sldId id="263" r:id="rId24"/>
    <p:sldId id="286"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1588" autoAdjust="0"/>
  </p:normalViewPr>
  <p:slideViewPr>
    <p:cSldViewPr>
      <p:cViewPr>
        <p:scale>
          <a:sx n="70" d="100"/>
          <a:sy n="70" d="100"/>
        </p:scale>
        <p:origin x="-1800" y="-115"/>
      </p:cViewPr>
      <p:guideLst>
        <p:guide orient="horz" pos="2160"/>
        <p:guide pos="2880"/>
      </p:guideLst>
    </p:cSldViewPr>
  </p:slideViewPr>
  <p:outlineViewPr>
    <p:cViewPr>
      <p:scale>
        <a:sx n="33" d="100"/>
        <a:sy n="33" d="100"/>
      </p:scale>
      <p:origin x="0" y="203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604D7F-8E93-45A3-92E0-C4259DBC85B6}"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9C73F181-832C-4EDD-84B6-9BC05B24DB48}">
      <dgm:prSet phldrT="[Text]"/>
      <dgm:spPr/>
      <dgm:t>
        <a:bodyPr/>
        <a:lstStyle/>
        <a:p>
          <a:r>
            <a:rPr lang="en-US" dirty="0" smtClean="0"/>
            <a:t>Monitoring</a:t>
          </a:r>
          <a:endParaRPr lang="en-US" dirty="0"/>
        </a:p>
      </dgm:t>
    </dgm:pt>
    <dgm:pt modelId="{1467C420-C96C-415E-9140-3C0D9551C048}" type="parTrans" cxnId="{4290C796-3E79-4676-84A4-960763FA3B42}">
      <dgm:prSet/>
      <dgm:spPr/>
      <dgm:t>
        <a:bodyPr/>
        <a:lstStyle/>
        <a:p>
          <a:endParaRPr lang="en-US"/>
        </a:p>
      </dgm:t>
    </dgm:pt>
    <dgm:pt modelId="{B2551287-4770-4069-BEE0-C9316EBC80EE}" type="sibTrans" cxnId="{4290C796-3E79-4676-84A4-960763FA3B42}">
      <dgm:prSet/>
      <dgm:spPr/>
      <dgm:t>
        <a:bodyPr/>
        <a:lstStyle/>
        <a:p>
          <a:endParaRPr lang="en-US"/>
        </a:p>
      </dgm:t>
    </dgm:pt>
    <dgm:pt modelId="{B78B7220-BA21-4511-876A-296682652C0B}">
      <dgm:prSet phldrT="[Text]"/>
      <dgm:spPr/>
      <dgm:t>
        <a:bodyPr/>
        <a:lstStyle/>
        <a:p>
          <a:r>
            <a:rPr lang="en-US" dirty="0" smtClean="0"/>
            <a:t>Activity</a:t>
          </a:r>
          <a:endParaRPr lang="en-US" dirty="0"/>
        </a:p>
      </dgm:t>
    </dgm:pt>
    <dgm:pt modelId="{F1297025-F86B-485C-B152-D406E167520B}" type="parTrans" cxnId="{0AA43763-07DE-4717-9BCB-B3C97918E9A4}">
      <dgm:prSet/>
      <dgm:spPr/>
      <dgm:t>
        <a:bodyPr/>
        <a:lstStyle/>
        <a:p>
          <a:endParaRPr lang="en-US"/>
        </a:p>
      </dgm:t>
    </dgm:pt>
    <dgm:pt modelId="{EA82060C-DEB9-4B95-80AA-A3BE74C95592}" type="sibTrans" cxnId="{0AA43763-07DE-4717-9BCB-B3C97918E9A4}">
      <dgm:prSet/>
      <dgm:spPr/>
      <dgm:t>
        <a:bodyPr/>
        <a:lstStyle/>
        <a:p>
          <a:endParaRPr lang="en-US"/>
        </a:p>
      </dgm:t>
    </dgm:pt>
    <dgm:pt modelId="{8A0B6A10-2D64-4F19-8517-5906B270DB8D}">
      <dgm:prSet phldrT="[Text]"/>
      <dgm:spPr/>
      <dgm:t>
        <a:bodyPr/>
        <a:lstStyle/>
        <a:p>
          <a:r>
            <a:rPr lang="en-US" dirty="0" smtClean="0"/>
            <a:t>Lessons Identified</a:t>
          </a:r>
          <a:endParaRPr lang="en-US" dirty="0"/>
        </a:p>
      </dgm:t>
    </dgm:pt>
    <dgm:pt modelId="{0C68B4E1-5781-4916-BF5D-36EFC0B60E4E}" type="parTrans" cxnId="{22AA50F5-FAEB-4D36-BF3C-25759B7970B7}">
      <dgm:prSet/>
      <dgm:spPr/>
      <dgm:t>
        <a:bodyPr/>
        <a:lstStyle/>
        <a:p>
          <a:endParaRPr lang="en-US"/>
        </a:p>
      </dgm:t>
    </dgm:pt>
    <dgm:pt modelId="{17FEC26F-DF84-42D8-9C18-77CBF18A2BB1}" type="sibTrans" cxnId="{22AA50F5-FAEB-4D36-BF3C-25759B7970B7}">
      <dgm:prSet/>
      <dgm:spPr/>
      <dgm:t>
        <a:bodyPr/>
        <a:lstStyle/>
        <a:p>
          <a:endParaRPr lang="en-US"/>
        </a:p>
      </dgm:t>
    </dgm:pt>
    <dgm:pt modelId="{48D22081-8A75-499A-81B4-8998F592D66A}">
      <dgm:prSet phldrT="[Text]"/>
      <dgm:spPr/>
      <dgm:t>
        <a:bodyPr/>
        <a:lstStyle/>
        <a:p>
          <a:r>
            <a:rPr lang="en-US" dirty="0" smtClean="0"/>
            <a:t>Updated processes (documents)</a:t>
          </a:r>
          <a:endParaRPr lang="en-US" dirty="0"/>
        </a:p>
      </dgm:t>
    </dgm:pt>
    <dgm:pt modelId="{72BABF42-B332-4A0A-AEFB-64E3A56F6F69}" type="parTrans" cxnId="{D88D0644-E6A3-4F33-B474-A3A74B2B40A7}">
      <dgm:prSet/>
      <dgm:spPr/>
      <dgm:t>
        <a:bodyPr/>
        <a:lstStyle/>
        <a:p>
          <a:endParaRPr lang="en-US"/>
        </a:p>
      </dgm:t>
    </dgm:pt>
    <dgm:pt modelId="{AA8E37AC-56C7-4B75-B3C9-A08ECADAF260}" type="sibTrans" cxnId="{D88D0644-E6A3-4F33-B474-A3A74B2B40A7}">
      <dgm:prSet/>
      <dgm:spPr/>
      <dgm:t>
        <a:bodyPr/>
        <a:lstStyle/>
        <a:p>
          <a:endParaRPr lang="en-US"/>
        </a:p>
      </dgm:t>
    </dgm:pt>
    <dgm:pt modelId="{E940EBD4-CC1A-4C2C-BEC9-E727AB281DD1}" type="pres">
      <dgm:prSet presAssocID="{9E604D7F-8E93-45A3-92E0-C4259DBC85B6}" presName="Name0" presStyleCnt="0">
        <dgm:presLayoutVars>
          <dgm:chMax val="1"/>
          <dgm:dir/>
          <dgm:animLvl val="ctr"/>
          <dgm:resizeHandles val="exact"/>
        </dgm:presLayoutVars>
      </dgm:prSet>
      <dgm:spPr/>
      <dgm:t>
        <a:bodyPr/>
        <a:lstStyle/>
        <a:p>
          <a:endParaRPr lang="en-US"/>
        </a:p>
      </dgm:t>
    </dgm:pt>
    <dgm:pt modelId="{1A70F044-AE66-4BCC-AC48-C1351E9BD7E4}" type="pres">
      <dgm:prSet presAssocID="{9C73F181-832C-4EDD-84B6-9BC05B24DB48}" presName="centerShape" presStyleLbl="node0" presStyleIdx="0" presStyleCnt="1"/>
      <dgm:spPr/>
      <dgm:t>
        <a:bodyPr/>
        <a:lstStyle/>
        <a:p>
          <a:endParaRPr lang="en-US"/>
        </a:p>
      </dgm:t>
    </dgm:pt>
    <dgm:pt modelId="{B3C5C27D-BF90-4F4C-B055-47001C856C05}" type="pres">
      <dgm:prSet presAssocID="{B78B7220-BA21-4511-876A-296682652C0B}" presName="node" presStyleLbl="node1" presStyleIdx="0" presStyleCnt="3">
        <dgm:presLayoutVars>
          <dgm:bulletEnabled val="1"/>
        </dgm:presLayoutVars>
      </dgm:prSet>
      <dgm:spPr/>
      <dgm:t>
        <a:bodyPr/>
        <a:lstStyle/>
        <a:p>
          <a:endParaRPr lang="en-US"/>
        </a:p>
      </dgm:t>
    </dgm:pt>
    <dgm:pt modelId="{39BD6264-F7D9-4297-ACDC-F9A52818547D}" type="pres">
      <dgm:prSet presAssocID="{B78B7220-BA21-4511-876A-296682652C0B}" presName="dummy" presStyleCnt="0"/>
      <dgm:spPr/>
    </dgm:pt>
    <dgm:pt modelId="{CEBDC5B1-1AE6-46E8-A319-CC61FEF57CA0}" type="pres">
      <dgm:prSet presAssocID="{EA82060C-DEB9-4B95-80AA-A3BE74C95592}" presName="sibTrans" presStyleLbl="sibTrans2D1" presStyleIdx="0" presStyleCnt="3"/>
      <dgm:spPr/>
      <dgm:t>
        <a:bodyPr/>
        <a:lstStyle/>
        <a:p>
          <a:endParaRPr lang="en-US"/>
        </a:p>
      </dgm:t>
    </dgm:pt>
    <dgm:pt modelId="{5A06DD1E-0EDB-4B15-85F1-2CF831C1038F}" type="pres">
      <dgm:prSet presAssocID="{8A0B6A10-2D64-4F19-8517-5906B270DB8D}" presName="node" presStyleLbl="node1" presStyleIdx="1" presStyleCnt="3">
        <dgm:presLayoutVars>
          <dgm:bulletEnabled val="1"/>
        </dgm:presLayoutVars>
      </dgm:prSet>
      <dgm:spPr/>
      <dgm:t>
        <a:bodyPr/>
        <a:lstStyle/>
        <a:p>
          <a:endParaRPr lang="en-US"/>
        </a:p>
      </dgm:t>
    </dgm:pt>
    <dgm:pt modelId="{53ED58DC-1F76-4C5D-AEF1-69663DFC6617}" type="pres">
      <dgm:prSet presAssocID="{8A0B6A10-2D64-4F19-8517-5906B270DB8D}" presName="dummy" presStyleCnt="0"/>
      <dgm:spPr/>
    </dgm:pt>
    <dgm:pt modelId="{B09A156F-16AC-4FF6-A9B0-DD32E6730EBB}" type="pres">
      <dgm:prSet presAssocID="{17FEC26F-DF84-42D8-9C18-77CBF18A2BB1}" presName="sibTrans" presStyleLbl="sibTrans2D1" presStyleIdx="1" presStyleCnt="3"/>
      <dgm:spPr/>
      <dgm:t>
        <a:bodyPr/>
        <a:lstStyle/>
        <a:p>
          <a:endParaRPr lang="en-US"/>
        </a:p>
      </dgm:t>
    </dgm:pt>
    <dgm:pt modelId="{3BE11ED2-32D3-41CD-9241-043DDC54CBC7}" type="pres">
      <dgm:prSet presAssocID="{48D22081-8A75-499A-81B4-8998F592D66A}" presName="node" presStyleLbl="node1" presStyleIdx="2" presStyleCnt="3">
        <dgm:presLayoutVars>
          <dgm:bulletEnabled val="1"/>
        </dgm:presLayoutVars>
      </dgm:prSet>
      <dgm:spPr/>
      <dgm:t>
        <a:bodyPr/>
        <a:lstStyle/>
        <a:p>
          <a:endParaRPr lang="en-US"/>
        </a:p>
      </dgm:t>
    </dgm:pt>
    <dgm:pt modelId="{137A80E8-447B-4493-B8F1-17FA6238B1EE}" type="pres">
      <dgm:prSet presAssocID="{48D22081-8A75-499A-81B4-8998F592D66A}" presName="dummy" presStyleCnt="0"/>
      <dgm:spPr/>
    </dgm:pt>
    <dgm:pt modelId="{F618E3FA-C7CF-4E76-B404-2A017B0B6C70}" type="pres">
      <dgm:prSet presAssocID="{AA8E37AC-56C7-4B75-B3C9-A08ECADAF260}" presName="sibTrans" presStyleLbl="sibTrans2D1" presStyleIdx="2" presStyleCnt="3"/>
      <dgm:spPr/>
      <dgm:t>
        <a:bodyPr/>
        <a:lstStyle/>
        <a:p>
          <a:endParaRPr lang="en-US"/>
        </a:p>
      </dgm:t>
    </dgm:pt>
  </dgm:ptLst>
  <dgm:cxnLst>
    <dgm:cxn modelId="{62D7700D-C122-41F8-938B-44EE728AC902}" type="presOf" srcId="{9C73F181-832C-4EDD-84B6-9BC05B24DB48}" destId="{1A70F044-AE66-4BCC-AC48-C1351E9BD7E4}" srcOrd="0" destOrd="0" presId="urn:microsoft.com/office/officeart/2005/8/layout/radial6"/>
    <dgm:cxn modelId="{7F217C9F-02B2-4840-A660-808BED9D1F2C}" type="presOf" srcId="{8A0B6A10-2D64-4F19-8517-5906B270DB8D}" destId="{5A06DD1E-0EDB-4B15-85F1-2CF831C1038F}" srcOrd="0" destOrd="0" presId="urn:microsoft.com/office/officeart/2005/8/layout/radial6"/>
    <dgm:cxn modelId="{0AA43763-07DE-4717-9BCB-B3C97918E9A4}" srcId="{9C73F181-832C-4EDD-84B6-9BC05B24DB48}" destId="{B78B7220-BA21-4511-876A-296682652C0B}" srcOrd="0" destOrd="0" parTransId="{F1297025-F86B-485C-B152-D406E167520B}" sibTransId="{EA82060C-DEB9-4B95-80AA-A3BE74C95592}"/>
    <dgm:cxn modelId="{5BC1FBA1-961F-47A5-8D60-1E574C313A11}" type="presOf" srcId="{AA8E37AC-56C7-4B75-B3C9-A08ECADAF260}" destId="{F618E3FA-C7CF-4E76-B404-2A017B0B6C70}" srcOrd="0" destOrd="0" presId="urn:microsoft.com/office/officeart/2005/8/layout/radial6"/>
    <dgm:cxn modelId="{4290C796-3E79-4676-84A4-960763FA3B42}" srcId="{9E604D7F-8E93-45A3-92E0-C4259DBC85B6}" destId="{9C73F181-832C-4EDD-84B6-9BC05B24DB48}" srcOrd="0" destOrd="0" parTransId="{1467C420-C96C-415E-9140-3C0D9551C048}" sibTransId="{B2551287-4770-4069-BEE0-C9316EBC80EE}"/>
    <dgm:cxn modelId="{C3AAB13B-D9C7-4633-8FEA-1AA117547303}" type="presOf" srcId="{EA82060C-DEB9-4B95-80AA-A3BE74C95592}" destId="{CEBDC5B1-1AE6-46E8-A319-CC61FEF57CA0}" srcOrd="0" destOrd="0" presId="urn:microsoft.com/office/officeart/2005/8/layout/radial6"/>
    <dgm:cxn modelId="{618E82DE-F1E9-44D3-A21F-7A2AB1ACA5BD}" type="presOf" srcId="{48D22081-8A75-499A-81B4-8998F592D66A}" destId="{3BE11ED2-32D3-41CD-9241-043DDC54CBC7}" srcOrd="0" destOrd="0" presId="urn:microsoft.com/office/officeart/2005/8/layout/radial6"/>
    <dgm:cxn modelId="{22AA50F5-FAEB-4D36-BF3C-25759B7970B7}" srcId="{9C73F181-832C-4EDD-84B6-9BC05B24DB48}" destId="{8A0B6A10-2D64-4F19-8517-5906B270DB8D}" srcOrd="1" destOrd="0" parTransId="{0C68B4E1-5781-4916-BF5D-36EFC0B60E4E}" sibTransId="{17FEC26F-DF84-42D8-9C18-77CBF18A2BB1}"/>
    <dgm:cxn modelId="{62031B24-47F7-438C-8E2E-24B41C159A79}" type="presOf" srcId="{B78B7220-BA21-4511-876A-296682652C0B}" destId="{B3C5C27D-BF90-4F4C-B055-47001C856C05}" srcOrd="0" destOrd="0" presId="urn:microsoft.com/office/officeart/2005/8/layout/radial6"/>
    <dgm:cxn modelId="{B06C38E7-50D8-4940-945C-1F83768EBB24}" type="presOf" srcId="{17FEC26F-DF84-42D8-9C18-77CBF18A2BB1}" destId="{B09A156F-16AC-4FF6-A9B0-DD32E6730EBB}" srcOrd="0" destOrd="0" presId="urn:microsoft.com/office/officeart/2005/8/layout/radial6"/>
    <dgm:cxn modelId="{D88D0644-E6A3-4F33-B474-A3A74B2B40A7}" srcId="{9C73F181-832C-4EDD-84B6-9BC05B24DB48}" destId="{48D22081-8A75-499A-81B4-8998F592D66A}" srcOrd="2" destOrd="0" parTransId="{72BABF42-B332-4A0A-AEFB-64E3A56F6F69}" sibTransId="{AA8E37AC-56C7-4B75-B3C9-A08ECADAF260}"/>
    <dgm:cxn modelId="{C562FF68-DA66-4DA0-B32D-17A581AC1633}" type="presOf" srcId="{9E604D7F-8E93-45A3-92E0-C4259DBC85B6}" destId="{E940EBD4-CC1A-4C2C-BEC9-E727AB281DD1}" srcOrd="0" destOrd="0" presId="urn:microsoft.com/office/officeart/2005/8/layout/radial6"/>
    <dgm:cxn modelId="{E9CC9F8A-D5F2-4454-B34C-5C82F5BDC1BC}" type="presParOf" srcId="{E940EBD4-CC1A-4C2C-BEC9-E727AB281DD1}" destId="{1A70F044-AE66-4BCC-AC48-C1351E9BD7E4}" srcOrd="0" destOrd="0" presId="urn:microsoft.com/office/officeart/2005/8/layout/radial6"/>
    <dgm:cxn modelId="{C2F1E1AC-7DDB-4D4E-8D3F-B6CF625F96EB}" type="presParOf" srcId="{E940EBD4-CC1A-4C2C-BEC9-E727AB281DD1}" destId="{B3C5C27D-BF90-4F4C-B055-47001C856C05}" srcOrd="1" destOrd="0" presId="urn:microsoft.com/office/officeart/2005/8/layout/radial6"/>
    <dgm:cxn modelId="{8810F73A-DC37-4B3F-A349-4F2E6A886089}" type="presParOf" srcId="{E940EBD4-CC1A-4C2C-BEC9-E727AB281DD1}" destId="{39BD6264-F7D9-4297-ACDC-F9A52818547D}" srcOrd="2" destOrd="0" presId="urn:microsoft.com/office/officeart/2005/8/layout/radial6"/>
    <dgm:cxn modelId="{5C72E1FB-D75D-49AA-A6C3-DC3AB6DD13FC}" type="presParOf" srcId="{E940EBD4-CC1A-4C2C-BEC9-E727AB281DD1}" destId="{CEBDC5B1-1AE6-46E8-A319-CC61FEF57CA0}" srcOrd="3" destOrd="0" presId="urn:microsoft.com/office/officeart/2005/8/layout/radial6"/>
    <dgm:cxn modelId="{FEC021B1-CC93-4BF1-8E3E-C505C4E6F079}" type="presParOf" srcId="{E940EBD4-CC1A-4C2C-BEC9-E727AB281DD1}" destId="{5A06DD1E-0EDB-4B15-85F1-2CF831C1038F}" srcOrd="4" destOrd="0" presId="urn:microsoft.com/office/officeart/2005/8/layout/radial6"/>
    <dgm:cxn modelId="{D891AE6B-4609-49E3-A2DF-61B348826F56}" type="presParOf" srcId="{E940EBD4-CC1A-4C2C-BEC9-E727AB281DD1}" destId="{53ED58DC-1F76-4C5D-AEF1-69663DFC6617}" srcOrd="5" destOrd="0" presId="urn:microsoft.com/office/officeart/2005/8/layout/radial6"/>
    <dgm:cxn modelId="{63206D13-DAE3-416E-BEF4-6845CCC5CB42}" type="presParOf" srcId="{E940EBD4-CC1A-4C2C-BEC9-E727AB281DD1}" destId="{B09A156F-16AC-4FF6-A9B0-DD32E6730EBB}" srcOrd="6" destOrd="0" presId="urn:microsoft.com/office/officeart/2005/8/layout/radial6"/>
    <dgm:cxn modelId="{98F4C618-9717-42EA-BBCF-AD80D00478C6}" type="presParOf" srcId="{E940EBD4-CC1A-4C2C-BEC9-E727AB281DD1}" destId="{3BE11ED2-32D3-41CD-9241-043DDC54CBC7}" srcOrd="7" destOrd="0" presId="urn:microsoft.com/office/officeart/2005/8/layout/radial6"/>
    <dgm:cxn modelId="{041EA692-195D-4A9A-B003-7E6F54893C6A}" type="presParOf" srcId="{E940EBD4-CC1A-4C2C-BEC9-E727AB281DD1}" destId="{137A80E8-447B-4493-B8F1-17FA6238B1EE}" srcOrd="8" destOrd="0" presId="urn:microsoft.com/office/officeart/2005/8/layout/radial6"/>
    <dgm:cxn modelId="{CA9D7416-0E4E-4D44-A186-1A622A56E24F}" type="presParOf" srcId="{E940EBD4-CC1A-4C2C-BEC9-E727AB281DD1}" destId="{F618E3FA-C7CF-4E76-B404-2A017B0B6C70}" srcOrd="9"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8E3FA-C7CF-4E76-B404-2A017B0B6C70}">
      <dsp:nvSpPr>
        <dsp:cNvPr id="0" name=""/>
        <dsp:cNvSpPr/>
      </dsp:nvSpPr>
      <dsp:spPr>
        <a:xfrm>
          <a:off x="1140264" y="418522"/>
          <a:ext cx="2790732" cy="2790732"/>
        </a:xfrm>
        <a:prstGeom prst="blockArc">
          <a:avLst>
            <a:gd name="adj1" fmla="val 9000000"/>
            <a:gd name="adj2" fmla="val 162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9A156F-16AC-4FF6-A9B0-DD32E6730EBB}">
      <dsp:nvSpPr>
        <dsp:cNvPr id="0" name=""/>
        <dsp:cNvSpPr/>
      </dsp:nvSpPr>
      <dsp:spPr>
        <a:xfrm>
          <a:off x="1140264" y="418522"/>
          <a:ext cx="2790732" cy="2790732"/>
        </a:xfrm>
        <a:prstGeom prst="blockArc">
          <a:avLst>
            <a:gd name="adj1" fmla="val 1800000"/>
            <a:gd name="adj2" fmla="val 90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BDC5B1-1AE6-46E8-A319-CC61FEF57CA0}">
      <dsp:nvSpPr>
        <dsp:cNvPr id="0" name=""/>
        <dsp:cNvSpPr/>
      </dsp:nvSpPr>
      <dsp:spPr>
        <a:xfrm>
          <a:off x="1140264" y="418522"/>
          <a:ext cx="2790732" cy="2790732"/>
        </a:xfrm>
        <a:prstGeom prst="blockArc">
          <a:avLst>
            <a:gd name="adj1" fmla="val 16200000"/>
            <a:gd name="adj2" fmla="val 18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70F044-AE66-4BCC-AC48-C1351E9BD7E4}">
      <dsp:nvSpPr>
        <dsp:cNvPr id="0" name=""/>
        <dsp:cNvSpPr/>
      </dsp:nvSpPr>
      <dsp:spPr>
        <a:xfrm>
          <a:off x="1893056" y="1171314"/>
          <a:ext cx="1285148" cy="12851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Monitoring</a:t>
          </a:r>
          <a:endParaRPr lang="en-US" sz="1500" kern="1200" dirty="0"/>
        </a:p>
      </dsp:txBody>
      <dsp:txXfrm>
        <a:off x="2081262" y="1359520"/>
        <a:ext cx="908736" cy="908736"/>
      </dsp:txXfrm>
    </dsp:sp>
    <dsp:sp modelId="{B3C5C27D-BF90-4F4C-B055-47001C856C05}">
      <dsp:nvSpPr>
        <dsp:cNvPr id="0" name=""/>
        <dsp:cNvSpPr/>
      </dsp:nvSpPr>
      <dsp:spPr>
        <a:xfrm>
          <a:off x="2085828" y="1106"/>
          <a:ext cx="899604" cy="8996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Activity</a:t>
          </a:r>
          <a:endParaRPr lang="en-US" sz="900" kern="1200" dirty="0"/>
        </a:p>
      </dsp:txBody>
      <dsp:txXfrm>
        <a:off x="2217572" y="132850"/>
        <a:ext cx="636116" cy="636116"/>
      </dsp:txXfrm>
    </dsp:sp>
    <dsp:sp modelId="{5A06DD1E-0EDB-4B15-85F1-2CF831C1038F}">
      <dsp:nvSpPr>
        <dsp:cNvPr id="0" name=""/>
        <dsp:cNvSpPr/>
      </dsp:nvSpPr>
      <dsp:spPr>
        <a:xfrm>
          <a:off x="3266204" y="2045576"/>
          <a:ext cx="899604" cy="8996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Lessons Identified</a:t>
          </a:r>
          <a:endParaRPr lang="en-US" sz="900" kern="1200" dirty="0"/>
        </a:p>
      </dsp:txBody>
      <dsp:txXfrm>
        <a:off x="3397948" y="2177320"/>
        <a:ext cx="636116" cy="636116"/>
      </dsp:txXfrm>
    </dsp:sp>
    <dsp:sp modelId="{3BE11ED2-32D3-41CD-9241-043DDC54CBC7}">
      <dsp:nvSpPr>
        <dsp:cNvPr id="0" name=""/>
        <dsp:cNvSpPr/>
      </dsp:nvSpPr>
      <dsp:spPr>
        <a:xfrm>
          <a:off x="905452" y="2045576"/>
          <a:ext cx="899604" cy="8996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Updated processes (documents)</a:t>
          </a:r>
          <a:endParaRPr lang="en-US" sz="900" kern="1200" dirty="0"/>
        </a:p>
      </dsp:txBody>
      <dsp:txXfrm>
        <a:off x="1037196" y="2177320"/>
        <a:ext cx="636116" cy="63611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8166A5-541F-4BA8-BCF4-E909444445AA}" type="datetimeFigureOut">
              <a:rPr lang="en-US" smtClean="0"/>
              <a:t>4/1/2019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9AB19-D23B-4265-8153-32DA31A5A584}" type="slidenum">
              <a:rPr lang="en-US" smtClean="0"/>
              <a:t>‹#›</a:t>
            </a:fld>
            <a:endParaRPr lang="en-US"/>
          </a:p>
        </p:txBody>
      </p:sp>
    </p:spTree>
    <p:extLst>
      <p:ext uri="{BB962C8B-B14F-4D97-AF65-F5344CB8AC3E}">
        <p14:creationId xmlns:p14="http://schemas.microsoft.com/office/powerpoint/2010/main" val="3180981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investigationsquality.com/2018/04/23/thinking-in-systems/" TargetMode="External"/><Relationship Id="rId3" Type="http://schemas.openxmlformats.org/officeDocument/2006/relationships/hyperlink" Target="https://investigationsquality.com/2018/09/18/effective-change-management/" TargetMode="External"/><Relationship Id="rId7" Type="http://schemas.openxmlformats.org/officeDocument/2006/relationships/hyperlink" Target="https://investigationsquality.com/2018/09/09/knowledge-management-as-continuous-improvement/"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investigationsquality.com/2018/09/14/document-management/" TargetMode="External"/><Relationship Id="rId5" Type="http://schemas.openxmlformats.org/officeDocument/2006/relationships/hyperlink" Target="https://investigationsquality.com/2018/12/18/coherence-and-quality/" TargetMode="External"/><Relationship Id="rId4" Type="http://schemas.openxmlformats.org/officeDocument/2006/relationships/hyperlink" Target="https://investigationsquality.com/2018/10/05/measures-of-success-for-change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zh-TW" sz="2800" i="1" dirty="0" smtClean="0"/>
              <a:t>Declarative knowledge</a:t>
            </a:r>
            <a:r>
              <a:rPr lang="en-US" altLang="zh-TW" sz="2800" dirty="0" smtClean="0"/>
              <a:t> (substantive knowledge) focuses on beliefs about relationships among variables</a:t>
            </a:r>
          </a:p>
          <a:p>
            <a:pPr lvl="1" eaLnBrk="1" hangingPunct="1">
              <a:lnSpc>
                <a:spcPct val="80000"/>
              </a:lnSpc>
            </a:pPr>
            <a:r>
              <a:rPr lang="en-US" altLang="zh-TW" dirty="0" smtClean="0"/>
              <a:t>e.g., moon is round, Peter get married with Susan</a:t>
            </a:r>
          </a:p>
          <a:p>
            <a:pPr lvl="1" eaLnBrk="1" hangingPunct="1">
              <a:lnSpc>
                <a:spcPct val="80000"/>
              </a:lnSpc>
            </a:pPr>
            <a:r>
              <a:rPr lang="en-US" altLang="zh-TW" dirty="0" smtClean="0"/>
              <a:t>round(moon), married(Peter, Susan)</a:t>
            </a:r>
          </a:p>
          <a:p>
            <a:pPr eaLnBrk="1" hangingPunct="1">
              <a:lnSpc>
                <a:spcPct val="80000"/>
              </a:lnSpc>
            </a:pPr>
            <a:r>
              <a:rPr lang="en-US" altLang="zh-TW" sz="2800" i="1" dirty="0" smtClean="0"/>
              <a:t>Procedural knowledge </a:t>
            </a:r>
            <a:r>
              <a:rPr lang="en-US" altLang="zh-TW" sz="2800" dirty="0" smtClean="0"/>
              <a:t>focuses on beliefs relating sequences of steps or actions to desired (or undesired) outcomes</a:t>
            </a:r>
          </a:p>
          <a:p>
            <a:pPr lvl="1" eaLnBrk="1" hangingPunct="1">
              <a:lnSpc>
                <a:spcPct val="80000"/>
              </a:lnSpc>
            </a:pPr>
            <a:r>
              <a:rPr lang="en-US" altLang="zh-TW" dirty="0" smtClean="0"/>
              <a:t>Run a lecture: take attendance, open PPT, …</a:t>
            </a:r>
          </a:p>
          <a:p>
            <a:pPr lvl="1" eaLnBrk="1" hangingPunct="1">
              <a:lnSpc>
                <a:spcPct val="80000"/>
              </a:lnSpc>
            </a:pPr>
            <a:r>
              <a:rPr lang="en-US" altLang="zh-CN" dirty="0" smtClean="0"/>
              <a:t>Flowcharts</a:t>
            </a:r>
          </a:p>
          <a:p>
            <a:pPr lvl="1" eaLnBrk="1" hangingPunct="1">
              <a:lnSpc>
                <a:spcPct val="80000"/>
              </a:lnSpc>
            </a:pPr>
            <a:r>
              <a:rPr lang="en-US" altLang="zh-CN" dirty="0" smtClean="0"/>
              <a:t>Procedure manuals</a:t>
            </a:r>
          </a:p>
          <a:p>
            <a:endParaRPr lang="en-US" dirty="0" smtClean="0"/>
          </a:p>
          <a:p>
            <a:pPr eaLnBrk="1" hangingPunct="1"/>
            <a:r>
              <a:rPr lang="en-US" altLang="zh-TW" sz="2800" dirty="0" smtClean="0"/>
              <a:t>Tacit (implicit) knowledge includes insights, intuitions, and </a:t>
            </a:r>
            <a:r>
              <a:rPr lang="en-US" altLang="zh-TW" sz="2800" u="sng" dirty="0" smtClean="0"/>
              <a:t>hunches</a:t>
            </a:r>
            <a:r>
              <a:rPr lang="en-US" altLang="zh-TW" sz="2800" dirty="0" smtClean="0"/>
              <a:t> </a:t>
            </a:r>
          </a:p>
          <a:p>
            <a:pPr lvl="1" eaLnBrk="1" hangingPunct="1"/>
            <a:r>
              <a:rPr lang="en-US" altLang="zh-TW" dirty="0" smtClean="0"/>
              <a:t>e.g., don’t dive on PP island when something wrong (tsunami’s coming) </a:t>
            </a:r>
          </a:p>
          <a:p>
            <a:pPr eaLnBrk="1" hangingPunct="1"/>
            <a:r>
              <a:rPr lang="en-US" altLang="zh-TW" sz="2800" dirty="0" smtClean="0"/>
              <a:t>Explicit knowledge refers to knowledge that has been expressed into words and numbers </a:t>
            </a:r>
          </a:p>
          <a:p>
            <a:pPr lvl="1" eaLnBrk="1" hangingPunct="1"/>
            <a:r>
              <a:rPr lang="en-US" altLang="zh-TW" dirty="0" smtClean="0"/>
              <a:t>e.g., E=mc</a:t>
            </a:r>
            <a:r>
              <a:rPr lang="en-US" altLang="zh-TW" baseline="30000" dirty="0" smtClean="0"/>
              <a:t>2</a:t>
            </a:r>
            <a:r>
              <a:rPr lang="en-US" altLang="zh-TW" dirty="0" smtClean="0"/>
              <a:t> </a:t>
            </a:r>
          </a:p>
          <a:p>
            <a:pPr eaLnBrk="1" hangingPunct="1"/>
            <a:r>
              <a:rPr lang="en-US" altLang="zh-TW" sz="2800" dirty="0" smtClean="0"/>
              <a:t>We can convert explicit knowledge to tacit knowledge or vice versa</a:t>
            </a:r>
            <a:endParaRPr lang="zh-CN" altLang="en-US" sz="2800" dirty="0" smtClean="0"/>
          </a:p>
          <a:p>
            <a:endParaRPr lang="en-US" dirty="0" smtClean="0"/>
          </a:p>
          <a:p>
            <a:pPr eaLnBrk="1" hangingPunct="1">
              <a:lnSpc>
                <a:spcPct val="90000"/>
              </a:lnSpc>
            </a:pPr>
            <a:r>
              <a:rPr lang="en-US" altLang="zh-TW" sz="2800" dirty="0" smtClean="0"/>
              <a:t>General knowledge is possessed by a large number of individuals and can be </a:t>
            </a:r>
            <a:r>
              <a:rPr lang="en-US" altLang="zh-TW" sz="2800" u="sng" dirty="0" smtClean="0"/>
              <a:t>transferred easily across individuals</a:t>
            </a:r>
            <a:r>
              <a:rPr lang="en-US" altLang="zh-TW" sz="2800" dirty="0" smtClean="0"/>
              <a:t> </a:t>
            </a:r>
          </a:p>
          <a:p>
            <a:pPr lvl="1" eaLnBrk="1" hangingPunct="1">
              <a:lnSpc>
                <a:spcPct val="90000"/>
              </a:lnSpc>
            </a:pPr>
            <a:r>
              <a:rPr lang="en-US" altLang="zh-TW" dirty="0" smtClean="0"/>
              <a:t>E.g. operating MS Windows</a:t>
            </a:r>
          </a:p>
          <a:p>
            <a:pPr eaLnBrk="1" hangingPunct="1">
              <a:lnSpc>
                <a:spcPct val="90000"/>
              </a:lnSpc>
            </a:pPr>
            <a:r>
              <a:rPr lang="en-US" altLang="zh-TW" sz="2800" dirty="0" smtClean="0"/>
              <a:t>Specific knowledge, or “idiosyncratic knowledge,” is possessed by a very limited number of individuals, and is </a:t>
            </a:r>
            <a:r>
              <a:rPr lang="en-US" altLang="zh-TW" sz="2800" u="sng" dirty="0" smtClean="0"/>
              <a:t>expensive to transfer</a:t>
            </a:r>
          </a:p>
          <a:p>
            <a:pPr lvl="1" eaLnBrk="1" hangingPunct="1">
              <a:lnSpc>
                <a:spcPct val="90000"/>
              </a:lnSpc>
            </a:pPr>
            <a:r>
              <a:rPr lang="en-US" altLang="zh-TW" dirty="0" smtClean="0"/>
              <a:t>E.g. writing programs for MS Windows</a:t>
            </a:r>
          </a:p>
          <a:p>
            <a:endParaRPr lang="en-US" dirty="0"/>
          </a:p>
        </p:txBody>
      </p:sp>
      <p:sp>
        <p:nvSpPr>
          <p:cNvPr id="4" name="Slide Number Placeholder 3"/>
          <p:cNvSpPr>
            <a:spLocks noGrp="1"/>
          </p:cNvSpPr>
          <p:nvPr>
            <p:ph type="sldNum" sz="quarter" idx="10"/>
          </p:nvPr>
        </p:nvSpPr>
        <p:spPr/>
        <p:txBody>
          <a:bodyPr/>
          <a:lstStyle/>
          <a:p>
            <a:fld id="{15CBD19F-191F-4F6A-A3E4-5E0EC828D061}" type="slidenum">
              <a:rPr lang="en-US" smtClean="0"/>
              <a:t>4</a:t>
            </a:fld>
            <a:endParaRPr lang="en-US"/>
          </a:p>
        </p:txBody>
      </p:sp>
    </p:spTree>
    <p:extLst>
      <p:ext uri="{BB962C8B-B14F-4D97-AF65-F5344CB8AC3E}">
        <p14:creationId xmlns:p14="http://schemas.microsoft.com/office/powerpoint/2010/main" val="2081696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Management and Knowledge</a:t>
            </a:r>
            <a:r>
              <a:rPr lang="en-US" baseline="0" dirty="0" smtClean="0"/>
              <a:t> management are closely entwined. In a regulated industry like biopharma, the regulatory process in an important part.</a:t>
            </a:r>
          </a:p>
          <a:p>
            <a:endParaRPr lang="en-US" dirty="0"/>
          </a:p>
          <a:p>
            <a:r>
              <a:rPr lang="en-US" dirty="0"/>
              <a:t>An effective change management system includes active knowledge management, in which information from multiple sources is integrated to identify stimuli for changes</a:t>
            </a:r>
          </a:p>
          <a:p>
            <a:r>
              <a:rPr lang="en-US" dirty="0"/>
              <a:t>needed to improve product and/or process robustness. </a:t>
            </a:r>
          </a:p>
          <a:p>
            <a:endParaRPr lang="en-US" dirty="0"/>
          </a:p>
          <a:p>
            <a:r>
              <a:rPr lang="en-US" dirty="0"/>
              <a:t>These sources can include, but are not limited to, developmental studies, process understanding documents, product or</a:t>
            </a:r>
          </a:p>
          <a:p>
            <a:r>
              <a:rPr lang="en-US" dirty="0"/>
              <a:t>process trending, and product-specific CAPA outcomes. They should be comprehensive across the product lifecycle, including all relevant stakeholders (R&amp;D,</a:t>
            </a:r>
          </a:p>
          <a:p>
            <a:r>
              <a:rPr lang="en-US" dirty="0"/>
              <a:t>manufacturing, CMOs, suppliers, etc.). With respect to sharing knowledge between the firm and suppliers, and between the firm and CMOs, considerations for sharing</a:t>
            </a:r>
          </a:p>
          <a:p>
            <a:r>
              <a:rPr lang="en-US" dirty="0"/>
              <a:t>knowledge that relates to product and process robustness or otherwise informs changes should be built into quality agreements and/or contracts.</a:t>
            </a:r>
          </a:p>
          <a:p>
            <a:endParaRPr lang="en-US" dirty="0"/>
          </a:p>
          <a:p>
            <a:r>
              <a:rPr lang="en-US" dirty="0"/>
              <a:t>In addition to individual sources of information, there should be a mechanism to provide a holistic view of quality performance for a specific product or product family</a:t>
            </a:r>
          </a:p>
          <a:p>
            <a:r>
              <a:rPr lang="en-US" dirty="0"/>
              <a:t>on a regular basis, as captured in the PQR. This should include steps taken to identify and manage variability introduced from raw materials and the manufacturing process that could impact on product quality during its lifecycle. This allows for the identification of further need for change not apparent</a:t>
            </a:r>
          </a:p>
          <a:p>
            <a:r>
              <a:rPr lang="en-US" dirty="0"/>
              <a:t>when the data are viewed in isolation.</a:t>
            </a:r>
          </a:p>
        </p:txBody>
      </p:sp>
      <p:sp>
        <p:nvSpPr>
          <p:cNvPr id="4" name="Slide Number Placeholder 3"/>
          <p:cNvSpPr>
            <a:spLocks noGrp="1"/>
          </p:cNvSpPr>
          <p:nvPr>
            <p:ph type="sldNum" sz="quarter" idx="10"/>
          </p:nvPr>
        </p:nvSpPr>
        <p:spPr/>
        <p:txBody>
          <a:bodyPr/>
          <a:lstStyle/>
          <a:p>
            <a:fld id="{80D9AB19-D23B-4265-8153-32DA31A5A584}" type="slidenum">
              <a:rPr lang="en-US" smtClean="0"/>
              <a:t>6</a:t>
            </a:fld>
            <a:endParaRPr lang="en-US"/>
          </a:p>
        </p:txBody>
      </p:sp>
    </p:spTree>
    <p:extLst>
      <p:ext uri="{BB962C8B-B14F-4D97-AF65-F5344CB8AC3E}">
        <p14:creationId xmlns:p14="http://schemas.microsoft.com/office/powerpoint/2010/main" val="3691495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Propose, we look at the current state, identify our challenge and the</a:t>
            </a:r>
            <a:r>
              <a:rPr lang="en-US" baseline="0" dirty="0" smtClean="0"/>
              <a:t> problems we strive to address. Compare to the PDCA lifecycle</a:t>
            </a:r>
          </a:p>
          <a:p>
            <a:endParaRPr lang="en-US" baseline="0" dirty="0" smtClean="0"/>
          </a:p>
          <a:p>
            <a:r>
              <a:rPr lang="en-US" dirty="0" smtClean="0"/>
              <a:t>Change introduces new forms of failure. The low rate of overt accidents in reliable systems may encourage changes, especially the use of new technology, to decrease the number of low consequence but high frequency failures. These changes maybe actually create opportunities for new, low frequency but high consequence failures. When new technologies are used to eliminate well understood system failures or to gain high precision performance they often introduce new pathways to large scale, catastrophic failures. Not uncommonly, these new, rare catastrophes have even greater impact than those eliminated by the new technology. These new forms of failure are difficult to see before the fact; attention is paid mostly to the putative beneficial characteristics of the changes. Because these new, high consequence accidents occur at a low rate, multiple system changes may </a:t>
            </a:r>
            <a:r>
              <a:rPr lang="en-US" dirty="0" err="1" smtClean="0"/>
              <a:t>occu</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7</a:t>
            </a:fld>
            <a:endParaRPr lang="en-US"/>
          </a:p>
        </p:txBody>
      </p:sp>
    </p:spTree>
    <p:extLst>
      <p:ext uri="{BB962C8B-B14F-4D97-AF65-F5344CB8AC3E}">
        <p14:creationId xmlns:p14="http://schemas.microsoft.com/office/powerpoint/2010/main" val="1356227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Specific</a:t>
            </a:r>
            <a:r>
              <a:rPr lang="en-US" dirty="0" smtClean="0"/>
              <a:t> – The CCR Request needs to be accurate and leave no doubt as to what the CCR will achieve.</a:t>
            </a:r>
          </a:p>
          <a:p>
            <a:r>
              <a:rPr lang="en-US" b="1" dirty="0" smtClean="0"/>
              <a:t> Measurable</a:t>
            </a:r>
            <a:r>
              <a:rPr lang="en-US" dirty="0" smtClean="0"/>
              <a:t> – How will the system owner know when the project is complete.</a:t>
            </a:r>
          </a:p>
          <a:p>
            <a:r>
              <a:rPr lang="en-US" b="1" dirty="0" smtClean="0"/>
              <a:t> Achievable</a:t>
            </a:r>
            <a:r>
              <a:rPr lang="en-US" dirty="0" smtClean="0"/>
              <a:t> – Make the </a:t>
            </a:r>
            <a:r>
              <a:rPr lang="en-US" dirty="0" err="1" smtClean="0"/>
              <a:t>CCRas</a:t>
            </a:r>
            <a:r>
              <a:rPr lang="en-US" dirty="0" smtClean="0"/>
              <a:t> small as possible after all it is easier to eat an elephant one bite at a time. It is far easier to manage a few smaller CCRs than one big one.</a:t>
            </a:r>
          </a:p>
          <a:p>
            <a:r>
              <a:rPr lang="en-US" b="1" dirty="0" smtClean="0"/>
              <a:t> Realistic</a:t>
            </a:r>
            <a:r>
              <a:rPr lang="en-US" dirty="0" smtClean="0"/>
              <a:t> – Make the CCR easy to deliver, if it is over complicated then it is likely to hit problems and run over budget, be delivered late or of poor quality.</a:t>
            </a:r>
          </a:p>
          <a:p>
            <a:r>
              <a:rPr lang="en-US" b="1" dirty="0" smtClean="0"/>
              <a:t>Timely</a:t>
            </a:r>
            <a:r>
              <a:rPr lang="en-US" dirty="0" smtClean="0"/>
              <a:t> – Does the CCR have to be complete by a certain date? If so put it in the scope that the project has to be complete by that date.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8</a:t>
            </a:fld>
            <a:endParaRPr lang="en-US"/>
          </a:p>
        </p:txBody>
      </p:sp>
    </p:spTree>
    <p:extLst>
      <p:ext uri="{BB962C8B-B14F-4D97-AF65-F5344CB8AC3E}">
        <p14:creationId xmlns:p14="http://schemas.microsoft.com/office/powerpoint/2010/main" val="1061353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70000"/>
              </a:lnSpc>
            </a:pPr>
            <a:r>
              <a:rPr lang="en-US" altLang="zh-TW" sz="1200" dirty="0" smtClean="0"/>
              <a:t>the process through which explicit or tacit knowledge is communicated to other individuals.</a:t>
            </a:r>
          </a:p>
          <a:p>
            <a:pPr eaLnBrk="1" hangingPunct="1">
              <a:lnSpc>
                <a:spcPct val="70000"/>
              </a:lnSpc>
            </a:pPr>
            <a:r>
              <a:rPr lang="en-US" altLang="zh-TW" sz="1200" i="1" dirty="0" smtClean="0"/>
              <a:t>effective transfer </a:t>
            </a:r>
            <a:r>
              <a:rPr lang="en-US" altLang="zh-TW" sz="1200" b="1" i="1" dirty="0" smtClean="0"/>
              <a:t>-</a:t>
            </a:r>
            <a:r>
              <a:rPr lang="en-US" altLang="zh-TW" sz="1200" dirty="0" smtClean="0"/>
              <a:t> so that the recipient of knowledge can </a:t>
            </a:r>
            <a:r>
              <a:rPr lang="en-US" altLang="zh-TW" sz="1200" i="1" dirty="0" smtClean="0"/>
              <a:t>understand it well</a:t>
            </a:r>
            <a:r>
              <a:rPr lang="en-US" altLang="zh-TW" sz="1200" dirty="0" smtClean="0"/>
              <a:t> enough for actions.</a:t>
            </a:r>
          </a:p>
          <a:p>
            <a:pPr eaLnBrk="1" hangingPunct="1">
              <a:lnSpc>
                <a:spcPct val="70000"/>
              </a:lnSpc>
            </a:pPr>
            <a:r>
              <a:rPr lang="en-US" altLang="zh-TW" sz="1200" dirty="0" smtClean="0"/>
              <a:t>may take place across individuals, groups, departments or organizations.</a:t>
            </a:r>
          </a:p>
          <a:p>
            <a:pPr eaLnBrk="1" hangingPunct="1">
              <a:lnSpc>
                <a:spcPct val="70000"/>
              </a:lnSpc>
            </a:pPr>
            <a:r>
              <a:rPr lang="en-US" altLang="zh-TW" sz="1200" dirty="0" smtClean="0"/>
              <a:t>Knowledge is </a:t>
            </a:r>
            <a:r>
              <a:rPr lang="en-US" altLang="zh-TW" sz="1200" i="1" dirty="0" smtClean="0"/>
              <a:t>shared </a:t>
            </a:r>
            <a:r>
              <a:rPr lang="en-US" altLang="zh-TW" sz="1200" dirty="0" smtClean="0"/>
              <a:t>(</a:t>
            </a:r>
            <a:r>
              <a:rPr lang="en-US" altLang="zh-TW" sz="1200" i="1" u="sng" dirty="0" smtClean="0"/>
              <a:t>internalized</a:t>
            </a:r>
            <a:r>
              <a:rPr lang="en-US" altLang="zh-TW" sz="1200" dirty="0" smtClean="0"/>
              <a:t>) and not recommendations (no internalization occurs) based on knowledge.</a:t>
            </a:r>
          </a:p>
          <a:p>
            <a:pPr eaLnBrk="1" hangingPunct="1">
              <a:lnSpc>
                <a:spcPct val="70000"/>
              </a:lnSpc>
            </a:pPr>
            <a:r>
              <a:rPr lang="en-US" altLang="zh-TW" sz="1200" dirty="0" smtClean="0"/>
              <a:t>Socialization vs Exchange</a:t>
            </a:r>
          </a:p>
          <a:p>
            <a:pPr eaLnBrk="1" hangingPunct="1">
              <a:lnSpc>
                <a:spcPct val="70000"/>
              </a:lnSpc>
            </a:pPr>
            <a:endParaRPr lang="en-US" sz="1200" dirty="0" smtClean="0"/>
          </a:p>
          <a:p>
            <a:r>
              <a:rPr lang="en-US" sz="1200" b="0" i="0" kern="1200" dirty="0" smtClean="0">
                <a:solidFill>
                  <a:schemeClr val="tx1"/>
                </a:solidFill>
                <a:effectLst/>
                <a:latin typeface="+mn-lt"/>
                <a:ea typeface="+mn-ea"/>
                <a:cs typeface="+mn-cs"/>
              </a:rPr>
              <a:t>To breakdown the process:</a:t>
            </a:r>
          </a:p>
          <a:p>
            <a:r>
              <a:rPr lang="en-US" sz="1200" b="0" i="0" kern="1200" dirty="0" smtClean="0">
                <a:solidFill>
                  <a:schemeClr val="tx1"/>
                </a:solidFill>
                <a:effectLst/>
                <a:latin typeface="+mn-lt"/>
                <a:ea typeface="+mn-ea"/>
                <a:cs typeface="+mn-cs"/>
              </a:rPr>
              <a:t>Capture all the knowledge. Interview the SME(s), evaluate the use of the system, gather together all the procedures and training and user manuals and power point slides</a:t>
            </a:r>
          </a:p>
          <a:p>
            <a:r>
              <a:rPr lang="en-US" sz="1200" b="0" i="0" kern="1200" dirty="0" smtClean="0">
                <a:solidFill>
                  <a:schemeClr val="tx1"/>
                </a:solidFill>
                <a:effectLst/>
                <a:latin typeface="+mn-lt"/>
                <a:ea typeface="+mn-ea"/>
                <a:cs typeface="+mn-cs"/>
              </a:rPr>
              <a:t>Assess what is valuable, what needs to be transferred</a:t>
            </a:r>
          </a:p>
          <a:p>
            <a:r>
              <a:rPr lang="en-US" sz="1200" b="0" i="0" kern="1200" dirty="0" smtClean="0">
                <a:solidFill>
                  <a:schemeClr val="tx1"/>
                </a:solidFill>
                <a:effectLst/>
                <a:latin typeface="+mn-lt"/>
                <a:ea typeface="+mn-ea"/>
                <a:cs typeface="+mn-cs"/>
              </a:rPr>
              <a:t>Share this knowledge, make sure others can understand it</a:t>
            </a:r>
          </a:p>
          <a:p>
            <a:r>
              <a:rPr lang="en-US" sz="1200" b="0" i="0" kern="1200" dirty="0" smtClean="0">
                <a:solidFill>
                  <a:schemeClr val="tx1"/>
                </a:solidFill>
                <a:effectLst/>
                <a:latin typeface="+mn-lt"/>
                <a:ea typeface="+mn-ea"/>
                <a:cs typeface="+mn-cs"/>
              </a:rPr>
              <a:t>Contextualize into standard tools (job aids, user guides, checklists, templates, etc.)</a:t>
            </a:r>
          </a:p>
          <a:p>
            <a:r>
              <a:rPr lang="en-US" sz="1200" b="0" i="0" kern="1200" dirty="0" smtClean="0">
                <a:solidFill>
                  <a:schemeClr val="tx1"/>
                </a:solidFill>
                <a:effectLst/>
                <a:latin typeface="+mn-lt"/>
                <a:ea typeface="+mn-ea"/>
                <a:cs typeface="+mn-cs"/>
              </a:rPr>
              <a:t>Apply the knowledge. Train others and also update your system processes (and maybe technology) to make sure the knowledge is used.</a:t>
            </a:r>
          </a:p>
          <a:p>
            <a:r>
              <a:rPr lang="en-US" sz="1200" b="0" i="0" kern="1200" dirty="0" smtClean="0">
                <a:solidFill>
                  <a:schemeClr val="tx1"/>
                </a:solidFill>
                <a:effectLst/>
                <a:latin typeface="+mn-lt"/>
                <a:ea typeface="+mn-ea"/>
                <a:cs typeface="+mn-cs"/>
              </a:rPr>
              <a:t>Update – make sure the knowledge is sustained and regularly updated.</a:t>
            </a:r>
          </a:p>
          <a:p>
            <a:pPr eaLnBrk="1" hangingPunct="1">
              <a:lnSpc>
                <a:spcPct val="70000"/>
              </a:lnSpc>
            </a:pPr>
            <a:endParaRPr lang="en-US" dirty="0"/>
          </a:p>
        </p:txBody>
      </p:sp>
      <p:sp>
        <p:nvSpPr>
          <p:cNvPr id="4" name="Slide Number Placeholder 3"/>
          <p:cNvSpPr>
            <a:spLocks noGrp="1"/>
          </p:cNvSpPr>
          <p:nvPr>
            <p:ph type="sldNum" sz="quarter" idx="10"/>
          </p:nvPr>
        </p:nvSpPr>
        <p:spPr/>
        <p:txBody>
          <a:bodyPr/>
          <a:lstStyle/>
          <a:p>
            <a:fld id="{15CBD19F-191F-4F6A-A3E4-5E0EC828D061}" type="slidenum">
              <a:rPr lang="en-US" smtClean="0"/>
              <a:t>11</a:t>
            </a:fld>
            <a:endParaRPr lang="en-US"/>
          </a:p>
        </p:txBody>
      </p:sp>
    </p:spTree>
    <p:extLst>
      <p:ext uri="{BB962C8B-B14F-4D97-AF65-F5344CB8AC3E}">
        <p14:creationId xmlns:p14="http://schemas.microsoft.com/office/powerpoint/2010/main" val="167477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Management and Knowledge</a:t>
            </a:r>
            <a:r>
              <a:rPr lang="en-US" baseline="0" dirty="0" smtClean="0"/>
              <a:t> management are closely entwined. In a regulated industry like biopharma, the regulatory process in an important part.</a:t>
            </a:r>
          </a:p>
          <a:p>
            <a:endParaRPr lang="en-US" dirty="0"/>
          </a:p>
          <a:p>
            <a:r>
              <a:rPr lang="en-US" dirty="0"/>
              <a:t>An effective change management system includes active knowledge management, in which information from multiple sources is integrated to identify stimuli for changes</a:t>
            </a:r>
          </a:p>
          <a:p>
            <a:r>
              <a:rPr lang="en-US" dirty="0"/>
              <a:t>needed to improve product and/or process robustness. </a:t>
            </a:r>
          </a:p>
          <a:p>
            <a:endParaRPr lang="en-US" dirty="0"/>
          </a:p>
          <a:p>
            <a:r>
              <a:rPr lang="en-US" dirty="0"/>
              <a:t>These sources can include, but are not limited to, developmental studies, process understanding documents, product or</a:t>
            </a:r>
          </a:p>
          <a:p>
            <a:r>
              <a:rPr lang="en-US" dirty="0"/>
              <a:t>process trending, and product-specific CAPA outcomes. They should be comprehensive across the product lifecycle, including all relevant stakeholders (R&amp;D,</a:t>
            </a:r>
          </a:p>
          <a:p>
            <a:r>
              <a:rPr lang="en-US" dirty="0"/>
              <a:t>manufacturing, CMOs, suppliers, etc.). With respect to sharing knowledge between the firm and suppliers, and between the firm and CMOs, considerations for sharing</a:t>
            </a:r>
          </a:p>
          <a:p>
            <a:r>
              <a:rPr lang="en-US" dirty="0"/>
              <a:t>knowledge that relates to product and process robustness or otherwise informs changes should be built into quality agreements and/or contracts.</a:t>
            </a:r>
          </a:p>
          <a:p>
            <a:endParaRPr lang="en-US" dirty="0"/>
          </a:p>
          <a:p>
            <a:r>
              <a:rPr lang="en-US" dirty="0"/>
              <a:t>In addition to individual sources of information, there should be a mechanism to provide a holistic view of quality performance for a specific product or product family</a:t>
            </a:r>
          </a:p>
          <a:p>
            <a:r>
              <a:rPr lang="en-US" dirty="0"/>
              <a:t>on a regular basis, as captured in the PQR. This should include steps taken to identify and manage variability introduced from raw materials and the manufacturing process that could impact on product quality during its lifecycle. This allows for the identification of further need for change not apparent</a:t>
            </a:r>
          </a:p>
          <a:p>
            <a:r>
              <a:rPr lang="en-US" dirty="0"/>
              <a:t>when the data are viewed in isolation.</a:t>
            </a:r>
          </a:p>
        </p:txBody>
      </p:sp>
      <p:sp>
        <p:nvSpPr>
          <p:cNvPr id="4" name="Slide Number Placeholder 3"/>
          <p:cNvSpPr>
            <a:spLocks noGrp="1"/>
          </p:cNvSpPr>
          <p:nvPr>
            <p:ph type="sldNum" sz="quarter" idx="10"/>
          </p:nvPr>
        </p:nvSpPr>
        <p:spPr/>
        <p:txBody>
          <a:bodyPr/>
          <a:lstStyle/>
          <a:p>
            <a:fld id="{80D9AB19-D23B-4265-8153-32DA31A5A584}" type="slidenum">
              <a:rPr lang="en-US" smtClean="0"/>
              <a:t>12</a:t>
            </a:fld>
            <a:endParaRPr lang="en-US"/>
          </a:p>
        </p:txBody>
      </p:sp>
    </p:spTree>
    <p:extLst>
      <p:ext uri="{BB962C8B-B14F-4D97-AF65-F5344CB8AC3E}">
        <p14:creationId xmlns:p14="http://schemas.microsoft.com/office/powerpoint/2010/main" val="3691495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Capture all the knowledge. Interview the SME(s), evaluate the use of the system, gather together all the procedures and training and user manuals and power point slides</a:t>
            </a:r>
          </a:p>
          <a:p>
            <a:endParaRPr lang="en-US" dirty="0" smtClean="0"/>
          </a:p>
          <a:p>
            <a:r>
              <a:rPr lang="en-US" dirty="0" smtClean="0"/>
              <a:t>You are interrogating the knowledge out there, </a:t>
            </a:r>
            <a:r>
              <a:rPr lang="en-US" sz="1200" b="0" i="0" u="none" strike="noStrike" kern="1200" baseline="0" dirty="0" smtClean="0">
                <a:solidFill>
                  <a:schemeClr val="tx1"/>
                </a:solidFill>
                <a:latin typeface="+mn-lt"/>
                <a:ea typeface="+mn-ea"/>
                <a:cs typeface="+mn-cs"/>
              </a:rPr>
              <a:t>consolidating learning outputs and taking feedback from peers</a:t>
            </a:r>
            <a:endParaRPr lang="en-US" dirty="0"/>
          </a:p>
        </p:txBody>
      </p:sp>
      <p:sp>
        <p:nvSpPr>
          <p:cNvPr id="4" name="Slide Number Placeholder 3"/>
          <p:cNvSpPr>
            <a:spLocks noGrp="1"/>
          </p:cNvSpPr>
          <p:nvPr>
            <p:ph type="sldNum" sz="quarter" idx="10"/>
          </p:nvPr>
        </p:nvSpPr>
        <p:spPr/>
        <p:txBody>
          <a:bodyPr/>
          <a:lstStyle/>
          <a:p>
            <a:fld id="{15CBD19F-191F-4F6A-A3E4-5E0EC828D061}" type="slidenum">
              <a:rPr lang="en-US" smtClean="0"/>
              <a:t>13</a:t>
            </a:fld>
            <a:endParaRPr lang="en-US"/>
          </a:p>
        </p:txBody>
      </p:sp>
    </p:spTree>
    <p:extLst>
      <p:ext uri="{BB962C8B-B14F-4D97-AF65-F5344CB8AC3E}">
        <p14:creationId xmlns:p14="http://schemas.microsoft.com/office/powerpoint/2010/main" val="3026579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examples of organize</a:t>
            </a:r>
          </a:p>
          <a:p>
            <a:endParaRPr lang="en-US" dirty="0" smtClean="0"/>
          </a:p>
          <a:p>
            <a:r>
              <a:rPr lang="en-US" sz="1200" b="0" i="1" u="none" strike="noStrike" kern="1200" baseline="0" dirty="0" smtClean="0">
                <a:solidFill>
                  <a:schemeClr val="tx1"/>
                </a:solidFill>
                <a:latin typeface="+mn-lt"/>
                <a:ea typeface="+mn-ea"/>
                <a:cs typeface="+mn-cs"/>
              </a:rPr>
              <a:t>Knowledge taxonomies: </a:t>
            </a:r>
            <a:r>
              <a:rPr lang="en-US" sz="1200" b="0" i="0" u="none" strike="noStrike" kern="1200" baseline="0" dirty="0" smtClean="0">
                <a:solidFill>
                  <a:schemeClr val="tx1"/>
                </a:solidFill>
                <a:latin typeface="+mn-lt"/>
                <a:ea typeface="+mn-ea"/>
                <a:cs typeface="+mn-cs"/>
              </a:rPr>
              <a:t>It is a process by which the knowledge is partitioned and a relationship is defined between the partitioned knowledge. After this a</a:t>
            </a:r>
          </a:p>
          <a:p>
            <a:r>
              <a:rPr lang="en-US" sz="1200" b="0" i="0" u="none" strike="noStrike" kern="1200" baseline="0" dirty="0" smtClean="0">
                <a:solidFill>
                  <a:schemeClr val="tx1"/>
                </a:solidFill>
                <a:latin typeface="+mn-lt"/>
                <a:ea typeface="+mn-ea"/>
                <a:cs typeface="+mn-cs"/>
              </a:rPr>
              <a:t>classification is done. By this process we can understand the body of the knowledge better. </a:t>
            </a:r>
          </a:p>
          <a:p>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Cognitive maps: </a:t>
            </a:r>
            <a:r>
              <a:rPr lang="en-US" sz="1200" b="0" i="0" u="none" strike="noStrike" kern="1200" baseline="0" dirty="0" smtClean="0">
                <a:solidFill>
                  <a:schemeClr val="tx1"/>
                </a:solidFill>
                <a:latin typeface="+mn-lt"/>
                <a:ea typeface="+mn-ea"/>
                <a:cs typeface="+mn-cs"/>
              </a:rPr>
              <a:t>A knowledge map or cognitive map is a representation of the mental model of someone’s knowledge, and this provides a good way of codifying</a:t>
            </a:r>
          </a:p>
          <a:p>
            <a:r>
              <a:rPr lang="en-US" sz="1200" b="0" i="0" u="none" strike="noStrike" kern="1200" baseline="0" dirty="0" smtClean="0">
                <a:solidFill>
                  <a:schemeClr val="tx1"/>
                </a:solidFill>
                <a:latin typeface="+mn-lt"/>
                <a:ea typeface="+mn-ea"/>
                <a:cs typeface="+mn-cs"/>
              </a:rPr>
              <a:t>knowledge. A mental model is nothing but a symbolic representation of some knowledge in the real world. Cognitive map is a very useful way to codify the</a:t>
            </a:r>
          </a:p>
          <a:p>
            <a:r>
              <a:rPr lang="en-US" sz="1200" b="0" i="0" u="none" strike="noStrike" kern="1200" baseline="0" dirty="0" smtClean="0">
                <a:solidFill>
                  <a:schemeClr val="tx1"/>
                </a:solidFill>
                <a:latin typeface="+mn-lt"/>
                <a:ea typeface="+mn-ea"/>
                <a:cs typeface="+mn-cs"/>
              </a:rPr>
              <a:t>captured knowledge because it captures the complex relationships </a:t>
            </a:r>
          </a:p>
          <a:p>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Decision trees: </a:t>
            </a:r>
            <a:r>
              <a:rPr lang="en-US" sz="1200" b="0" i="0" u="none" strike="noStrike" kern="1200" baseline="0" dirty="0" smtClean="0">
                <a:solidFill>
                  <a:schemeClr val="tx1"/>
                </a:solidFill>
                <a:latin typeface="+mn-lt"/>
                <a:ea typeface="+mn-ea"/>
                <a:cs typeface="+mn-cs"/>
              </a:rPr>
              <a:t>It is another good method to codify explicit knowledge. It is typically in the form of a flowchart. It has alternate parts which indicate the impact</a:t>
            </a:r>
          </a:p>
          <a:p>
            <a:r>
              <a:rPr lang="en-US" sz="1200" b="0" i="0" u="none" strike="noStrike" kern="1200" baseline="0" dirty="0" smtClean="0">
                <a:solidFill>
                  <a:schemeClr val="tx1"/>
                </a:solidFill>
                <a:latin typeface="+mn-lt"/>
                <a:ea typeface="+mn-ea"/>
                <a:cs typeface="+mn-cs"/>
              </a:rPr>
              <a:t>of different decisions.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16</a:t>
            </a:fld>
            <a:endParaRPr lang="en-US"/>
          </a:p>
        </p:txBody>
      </p:sp>
    </p:spTree>
    <p:extLst>
      <p:ext uri="{BB962C8B-B14F-4D97-AF65-F5344CB8AC3E}">
        <p14:creationId xmlns:p14="http://schemas.microsoft.com/office/powerpoint/2010/main" val="138992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Once the knowledge is captured and codified in an organization, it needs to be shared. The parties should be convinced that change in mentality is necessary</a:t>
            </a:r>
          </a:p>
          <a:p>
            <a:r>
              <a:rPr lang="en-US" sz="1200" b="0" i="0" u="none" strike="noStrike" kern="1200" baseline="0" dirty="0" smtClean="0">
                <a:solidFill>
                  <a:schemeClr val="tx1"/>
                </a:solidFill>
                <a:latin typeface="+mn-lt"/>
                <a:ea typeface="+mn-ea"/>
                <a:cs typeface="+mn-cs"/>
              </a:rPr>
              <a:t>for both the parties (the parties being the employee and the company). </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17</a:t>
            </a:fld>
            <a:endParaRPr lang="en-US"/>
          </a:p>
        </p:txBody>
      </p:sp>
    </p:spTree>
    <p:extLst>
      <p:ext uri="{BB962C8B-B14F-4D97-AF65-F5344CB8AC3E}">
        <p14:creationId xmlns:p14="http://schemas.microsoft.com/office/powerpoint/2010/main" val="1973742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Wiig</a:t>
            </a:r>
            <a:r>
              <a:rPr lang="en-US" baseline="0" dirty="0" smtClean="0"/>
              <a:t> Knowledge Management Cycle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18</a:t>
            </a:fld>
            <a:endParaRPr lang="en-US"/>
          </a:p>
        </p:txBody>
      </p:sp>
    </p:spTree>
    <p:extLst>
      <p:ext uri="{BB962C8B-B14F-4D97-AF65-F5344CB8AC3E}">
        <p14:creationId xmlns:p14="http://schemas.microsoft.com/office/powerpoint/2010/main" val="1148690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Successful lessons learned:</a:t>
            </a:r>
          </a:p>
          <a:p>
            <a:r>
              <a:rPr lang="en-US" sz="1200" b="0" i="0" kern="1200" dirty="0" smtClean="0">
                <a:solidFill>
                  <a:schemeClr val="tx1"/>
                </a:solidFill>
                <a:effectLst/>
                <a:latin typeface="+mn-lt"/>
                <a:ea typeface="+mn-ea"/>
                <a:cs typeface="+mn-cs"/>
              </a:rPr>
              <a:t>Are based on solid performance data: Based on facts and the analysis of facts.</a:t>
            </a:r>
          </a:p>
          <a:p>
            <a:r>
              <a:rPr lang="en-US" sz="1200" b="0" i="0" kern="1200" dirty="0" smtClean="0">
                <a:solidFill>
                  <a:schemeClr val="tx1"/>
                </a:solidFill>
                <a:effectLst/>
                <a:latin typeface="+mn-lt"/>
                <a:ea typeface="+mn-ea"/>
                <a:cs typeface="+mn-cs"/>
              </a:rPr>
              <a:t>Look at positive and negative experiences.</a:t>
            </a:r>
          </a:p>
          <a:p>
            <a:r>
              <a:rPr lang="en-US" sz="1200" b="0" i="0" kern="1200" dirty="0" smtClean="0">
                <a:solidFill>
                  <a:schemeClr val="tx1"/>
                </a:solidFill>
                <a:effectLst/>
                <a:latin typeface="+mn-lt"/>
                <a:ea typeface="+mn-ea"/>
                <a:cs typeface="+mn-cs"/>
              </a:rPr>
              <a:t>Refer back to the </a:t>
            </a:r>
            <a:r>
              <a:rPr lang="en-US" sz="1200" b="0" i="0" u="none" strike="noStrike" kern="1200" dirty="0" smtClean="0">
                <a:solidFill>
                  <a:schemeClr val="tx1"/>
                </a:solidFill>
                <a:effectLst/>
                <a:latin typeface="+mn-lt"/>
                <a:ea typeface="+mn-ea"/>
                <a:cs typeface="+mn-cs"/>
                <a:hlinkClick r:id="rId3"/>
              </a:rPr>
              <a:t>change management process</a:t>
            </a:r>
            <a:r>
              <a:rPr lang="en-US" sz="1200" b="0" i="0" kern="1200" dirty="0" smtClean="0">
                <a:solidFill>
                  <a:schemeClr val="tx1"/>
                </a:solidFill>
                <a:effectLst/>
                <a:latin typeface="+mn-lt"/>
                <a:ea typeface="+mn-ea"/>
                <a:cs typeface="+mn-cs"/>
              </a:rPr>
              <a:t>, objectives of the change, and other </a:t>
            </a:r>
            <a:r>
              <a:rPr lang="en-US" sz="1200" b="0" i="0" u="none" strike="noStrike" kern="1200" dirty="0" smtClean="0">
                <a:solidFill>
                  <a:schemeClr val="tx1"/>
                </a:solidFill>
                <a:effectLst/>
                <a:latin typeface="+mn-lt"/>
                <a:ea typeface="+mn-ea"/>
                <a:cs typeface="+mn-cs"/>
                <a:hlinkClick r:id="rId4"/>
              </a:rPr>
              <a:t>success criteria</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Separate experience from opinion as much as possible. A lesson arises from actual experience and is an objective reflection on the results.</a:t>
            </a:r>
          </a:p>
          <a:p>
            <a:r>
              <a:rPr lang="en-US" sz="1200" b="0" i="0" kern="1200" dirty="0" smtClean="0">
                <a:solidFill>
                  <a:schemeClr val="tx1"/>
                </a:solidFill>
                <a:effectLst/>
                <a:latin typeface="+mn-lt"/>
                <a:ea typeface="+mn-ea"/>
                <a:cs typeface="+mn-cs"/>
              </a:rPr>
              <a:t>Generate distinct lessons from which others can learn and take action. A good action avoids generalities.</a:t>
            </a:r>
          </a:p>
          <a:p>
            <a:r>
              <a:rPr lang="en-US" sz="1200" b="0" i="0" kern="1200" dirty="0" smtClean="0">
                <a:solidFill>
                  <a:schemeClr val="tx1"/>
                </a:solidFill>
                <a:effectLst/>
                <a:latin typeface="+mn-lt"/>
                <a:ea typeface="+mn-ea"/>
                <a:cs typeface="+mn-cs"/>
              </a:rPr>
              <a:t>In practice there are a lot of similarities between the techniques to facilitate a good lessons learned and a root cause analysis. Start with a good core of questions, starting with the what:</a:t>
            </a:r>
          </a:p>
          <a:p>
            <a:r>
              <a:rPr lang="en-US" sz="1200" b="0" i="0" kern="1200" dirty="0" smtClean="0">
                <a:solidFill>
                  <a:schemeClr val="tx1"/>
                </a:solidFill>
                <a:effectLst/>
                <a:latin typeface="+mn-lt"/>
                <a:ea typeface="+mn-ea"/>
                <a:cs typeface="+mn-cs"/>
              </a:rPr>
              <a:t>What were some of the key issues?</a:t>
            </a:r>
          </a:p>
          <a:p>
            <a:r>
              <a:rPr lang="en-US" sz="1200" b="0" i="0" kern="1200" dirty="0" smtClean="0">
                <a:solidFill>
                  <a:schemeClr val="tx1"/>
                </a:solidFill>
                <a:effectLst/>
                <a:latin typeface="+mn-lt"/>
                <a:ea typeface="+mn-ea"/>
                <a:cs typeface="+mn-cs"/>
              </a:rPr>
              <a:t>What were the success factors?</a:t>
            </a:r>
          </a:p>
          <a:p>
            <a:r>
              <a:rPr lang="en-US" sz="1200" b="0" i="0" kern="1200" dirty="0" smtClean="0">
                <a:solidFill>
                  <a:schemeClr val="tx1"/>
                </a:solidFill>
                <a:effectLst/>
                <a:latin typeface="+mn-lt"/>
                <a:ea typeface="+mn-ea"/>
                <a:cs typeface="+mn-cs"/>
              </a:rPr>
              <a:t>What worked well?</a:t>
            </a:r>
          </a:p>
          <a:p>
            <a:r>
              <a:rPr lang="en-US" sz="1200" b="0" i="0" kern="1200" dirty="0" smtClean="0">
                <a:solidFill>
                  <a:schemeClr val="tx1"/>
                </a:solidFill>
                <a:effectLst/>
                <a:latin typeface="+mn-lt"/>
                <a:ea typeface="+mn-ea"/>
                <a:cs typeface="+mn-cs"/>
              </a:rPr>
              <a:t>What did not work well?</a:t>
            </a:r>
          </a:p>
          <a:p>
            <a:r>
              <a:rPr lang="en-US" sz="1200" b="0" i="0" kern="1200" dirty="0" smtClean="0">
                <a:solidFill>
                  <a:schemeClr val="tx1"/>
                </a:solidFill>
                <a:effectLst/>
                <a:latin typeface="+mn-lt"/>
                <a:ea typeface="+mn-ea"/>
                <a:cs typeface="+mn-cs"/>
              </a:rPr>
              <a:t>What were the challenges and pitfalls?</a:t>
            </a:r>
          </a:p>
          <a:p>
            <a:r>
              <a:rPr lang="en-US" sz="1200" b="0" i="0" kern="1200" dirty="0" smtClean="0">
                <a:solidFill>
                  <a:schemeClr val="tx1"/>
                </a:solidFill>
                <a:effectLst/>
                <a:latin typeface="+mn-lt"/>
                <a:ea typeface="+mn-ea"/>
                <a:cs typeface="+mn-cs"/>
              </a:rPr>
              <a:t>What would you approach differently if you ever did this again?</a:t>
            </a:r>
          </a:p>
          <a:p>
            <a:r>
              <a:rPr lang="en-US" sz="1200" b="0" i="0" kern="1200" dirty="0" smtClean="0">
                <a:solidFill>
                  <a:schemeClr val="tx1"/>
                </a:solidFill>
                <a:effectLst/>
                <a:latin typeface="+mn-lt"/>
                <a:ea typeface="+mn-ea"/>
                <a:cs typeface="+mn-cs"/>
              </a:rPr>
              <a:t>From these what questions, we can continue to narrow in on the learnings by asking why and how questions. Ask open questions, and utilize all the techniques of root cause analysis here.</a:t>
            </a:r>
          </a:p>
          <a:p>
            <a:r>
              <a:rPr lang="en-US" sz="1200" b="0" i="0" kern="1200" dirty="0" smtClean="0">
                <a:solidFill>
                  <a:schemeClr val="tx1"/>
                </a:solidFill>
                <a:effectLst/>
                <a:latin typeface="+mn-lt"/>
                <a:ea typeface="+mn-ea"/>
                <a:cs typeface="+mn-cs"/>
              </a:rPr>
              <a:t>Then once you are at (or close) to a defined issue for the learning (a root cause), ask a future-tense question to make it actionable, such as:</a:t>
            </a:r>
          </a:p>
          <a:p>
            <a:r>
              <a:rPr lang="en-US" sz="1200" b="0" i="0" kern="1200" dirty="0" smtClean="0">
                <a:solidFill>
                  <a:schemeClr val="tx1"/>
                </a:solidFill>
                <a:effectLst/>
                <a:latin typeface="+mn-lt"/>
                <a:ea typeface="+mn-ea"/>
                <a:cs typeface="+mn-cs"/>
              </a:rPr>
              <a:t>What would your advice be for someone doing this in the future?</a:t>
            </a:r>
          </a:p>
          <a:p>
            <a:r>
              <a:rPr lang="en-US" sz="1200" b="0" i="0" kern="1200" dirty="0" smtClean="0">
                <a:solidFill>
                  <a:schemeClr val="tx1"/>
                </a:solidFill>
                <a:effectLst/>
                <a:latin typeface="+mn-lt"/>
                <a:ea typeface="+mn-ea"/>
                <a:cs typeface="+mn-cs"/>
              </a:rPr>
              <a:t>What would you do next time?</a:t>
            </a:r>
          </a:p>
          <a:p>
            <a:r>
              <a:rPr lang="en-US" sz="1200" b="0" i="0" kern="1200" dirty="0" smtClean="0">
                <a:solidFill>
                  <a:schemeClr val="tx1"/>
                </a:solidFill>
                <a:effectLst/>
                <a:latin typeface="+mn-lt"/>
                <a:ea typeface="+mn-ea"/>
                <a:cs typeface="+mn-cs"/>
              </a:rPr>
              <a:t>Press for specifics. if it is not actionable it is not really a learning.</a:t>
            </a:r>
          </a:p>
          <a:p>
            <a:r>
              <a:rPr lang="en-US" sz="1200" b="1" i="0" kern="1200" dirty="0" smtClean="0">
                <a:solidFill>
                  <a:schemeClr val="tx1"/>
                </a:solidFill>
                <a:effectLst/>
                <a:latin typeface="+mn-lt"/>
                <a:ea typeface="+mn-ea"/>
                <a:cs typeface="+mn-cs"/>
              </a:rPr>
              <a:t>Update the Process</a:t>
            </a:r>
          </a:p>
          <a:p>
            <a:r>
              <a:rPr lang="en-US" sz="1200" b="0" i="0" kern="1200" dirty="0" smtClean="0">
                <a:solidFill>
                  <a:schemeClr val="tx1"/>
                </a:solidFill>
                <a:effectLst/>
                <a:latin typeface="+mn-lt"/>
                <a:ea typeface="+mn-ea"/>
                <a:cs typeface="+mn-cs"/>
              </a:rPr>
              <a:t>Learning implies memory, and an </a:t>
            </a:r>
            <a:r>
              <a:rPr lang="en-US" sz="1200" b="0" i="0" u="none" strike="noStrike" kern="1200" dirty="0" smtClean="0">
                <a:solidFill>
                  <a:schemeClr val="tx1"/>
                </a:solidFill>
                <a:effectLst/>
                <a:latin typeface="+mn-lt"/>
                <a:ea typeface="+mn-ea"/>
                <a:cs typeface="+mn-cs"/>
                <a:hlinkClick r:id="rId5"/>
              </a:rPr>
              <a:t>organization’s </a:t>
            </a:r>
            <a:r>
              <a:rPr lang="en-US" sz="1200" b="0" i="0" kern="1200" dirty="0" smtClean="0">
                <a:solidFill>
                  <a:schemeClr val="tx1"/>
                </a:solidFill>
                <a:effectLst/>
                <a:latin typeface="+mn-lt"/>
                <a:ea typeface="+mn-ea"/>
                <a:cs typeface="+mn-cs"/>
              </a:rPr>
              <a:t>memories usually require </a:t>
            </a:r>
            <a:r>
              <a:rPr lang="en-US" sz="1200" b="0" i="0" u="none" strike="noStrike" kern="1200" dirty="0" smtClean="0">
                <a:solidFill>
                  <a:schemeClr val="tx1"/>
                </a:solidFill>
                <a:effectLst/>
                <a:latin typeface="+mn-lt"/>
                <a:ea typeface="+mn-ea"/>
                <a:cs typeface="+mn-cs"/>
                <a:hlinkClick r:id="rId6"/>
              </a:rPr>
              <a:t>procedures</a:t>
            </a:r>
            <a:r>
              <a:rPr lang="en-US" sz="1200" b="0" i="0" kern="1200" dirty="0" smtClean="0">
                <a:solidFill>
                  <a:schemeClr val="tx1"/>
                </a:solidFill>
                <a:effectLst/>
                <a:latin typeface="+mn-lt"/>
                <a:ea typeface="+mn-ea"/>
                <a:cs typeface="+mn-cs"/>
              </a:rPr>
              <a:t>, job aids and other tools to be updated and created. In short, lessons should evolve your </a:t>
            </a:r>
            <a:r>
              <a:rPr lang="en-US" sz="1200" b="0" i="0" u="none" strike="noStrike" kern="1200" dirty="0" smtClean="0">
                <a:solidFill>
                  <a:schemeClr val="tx1"/>
                </a:solidFill>
                <a:effectLst/>
                <a:latin typeface="+mn-lt"/>
                <a:ea typeface="+mn-ea"/>
                <a:cs typeface="+mn-cs"/>
                <a:hlinkClick r:id="rId7"/>
              </a:rPr>
              <a:t>process</a:t>
            </a:r>
            <a:r>
              <a:rPr lang="en-US" sz="1200" b="0" i="0" kern="1200" dirty="0" smtClean="0">
                <a:solidFill>
                  <a:schemeClr val="tx1"/>
                </a:solidFill>
                <a:effectLst/>
                <a:latin typeface="+mn-lt"/>
                <a:ea typeface="+mn-ea"/>
                <a:cs typeface="+mn-cs"/>
              </a:rPr>
              <a:t>. This is often the responsibility of the change management process owner. You need to make sure the lesson actually takes hold.</a:t>
            </a:r>
          </a:p>
          <a:p>
            <a:r>
              <a:rPr lang="en-US" sz="1200" b="1" i="0" kern="1200" dirty="0" smtClean="0">
                <a:solidFill>
                  <a:schemeClr val="tx1"/>
                </a:solidFill>
                <a:effectLst/>
                <a:latin typeface="+mn-lt"/>
                <a:ea typeface="+mn-ea"/>
                <a:cs typeface="+mn-cs"/>
              </a:rPr>
              <a:t>Differences between effectiveness reviews and lesson’s learned</a:t>
            </a:r>
          </a:p>
          <a:p>
            <a:r>
              <a:rPr lang="en-US" sz="1200" b="0" i="0" kern="1200" dirty="0" smtClean="0">
                <a:solidFill>
                  <a:schemeClr val="tx1"/>
                </a:solidFill>
                <a:effectLst/>
                <a:latin typeface="+mn-lt"/>
                <a:ea typeface="+mn-ea"/>
                <a:cs typeface="+mn-cs"/>
              </a:rPr>
              <a:t>There are three things to answer in every change</a:t>
            </a:r>
          </a:p>
          <a:p>
            <a:r>
              <a:rPr lang="en-US" sz="1200" b="0" i="0" kern="1200" dirty="0" smtClean="0">
                <a:solidFill>
                  <a:schemeClr val="tx1"/>
                </a:solidFill>
                <a:effectLst/>
                <a:latin typeface="+mn-lt"/>
                <a:ea typeface="+mn-ea"/>
                <a:cs typeface="+mn-cs"/>
              </a:rPr>
              <a:t>Was the change effective – did it meet the</a:t>
            </a:r>
            <a:r>
              <a:rPr lang="en-US" sz="1200" b="0" i="0" u="none" strike="noStrike" kern="1200" dirty="0" smtClean="0">
                <a:solidFill>
                  <a:schemeClr val="tx1"/>
                </a:solidFill>
                <a:effectLst/>
                <a:latin typeface="+mn-lt"/>
                <a:ea typeface="+mn-ea"/>
                <a:cs typeface="+mn-cs"/>
                <a:hlinkClick r:id="rId4"/>
              </a:rPr>
              <a:t> intended purposes</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Did the change have any unexpected effects</a:t>
            </a:r>
          </a:p>
          <a:p>
            <a:r>
              <a:rPr lang="en-US" sz="1200" b="0" i="0" kern="1200" dirty="0" smtClean="0">
                <a:solidFill>
                  <a:schemeClr val="tx1"/>
                </a:solidFill>
                <a:effectLst/>
                <a:latin typeface="+mn-lt"/>
                <a:ea typeface="+mn-ea"/>
                <a:cs typeface="+mn-cs"/>
              </a:rPr>
              <a:t>What can we learn from this change for the next change?</a:t>
            </a:r>
          </a:p>
          <a:p>
            <a:r>
              <a:rPr lang="en-US" sz="1200" b="0" i="0" kern="1200" dirty="0" smtClean="0">
                <a:solidFill>
                  <a:schemeClr val="tx1"/>
                </a:solidFill>
                <a:effectLst/>
                <a:latin typeface="+mn-lt"/>
                <a:ea typeface="+mn-ea"/>
                <a:cs typeface="+mn-cs"/>
              </a:rPr>
              <a:t>Effectiveness reviews are 1 and 2 (based on a risk based approach) while lessons learned is 3. Lessons learned contributes to the health of the </a:t>
            </a:r>
            <a:r>
              <a:rPr lang="en-US" sz="1200" b="0" i="0" u="none" strike="noStrike" kern="1200" dirty="0" smtClean="0">
                <a:solidFill>
                  <a:schemeClr val="tx1"/>
                </a:solidFill>
                <a:effectLst/>
                <a:latin typeface="+mn-lt"/>
                <a:ea typeface="+mn-ea"/>
                <a:cs typeface="+mn-cs"/>
                <a:hlinkClick r:id="rId8"/>
              </a:rPr>
              <a:t>system </a:t>
            </a:r>
            <a:r>
              <a:rPr lang="en-US" sz="1200" b="0" i="0" kern="1200" dirty="0" smtClean="0">
                <a:solidFill>
                  <a:schemeClr val="tx1"/>
                </a:solidFill>
                <a:effectLst/>
                <a:latin typeface="+mn-lt"/>
                <a:ea typeface="+mn-ea"/>
                <a:cs typeface="+mn-cs"/>
              </a:rPr>
              <a:t>and drives continuous improvements in the how we make changes.</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21</a:t>
            </a:fld>
            <a:endParaRPr lang="en-US"/>
          </a:p>
        </p:txBody>
      </p:sp>
    </p:spTree>
    <p:extLst>
      <p:ext uri="{BB962C8B-B14F-4D97-AF65-F5344CB8AC3E}">
        <p14:creationId xmlns:p14="http://schemas.microsoft.com/office/powerpoint/2010/main" val="1099701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26CB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026CB6"/>
                </a:solidFill>
              </a:defRPr>
            </a:lvl1pPr>
          </a:lstStyle>
          <a:p>
            <a:pPr>
              <a:defRPr/>
            </a:pPr>
            <a:fld id="{FFF168E0-DCC3-48CE-B7E4-DF16F5DC3972}" type="datetimeFigureOut">
              <a:rPr lang="en-US" smtClean="0"/>
              <a:pPr>
                <a:defRPr/>
              </a:pPr>
              <a:t>4/1/2019</a:t>
            </a:fld>
            <a:endParaRPr lang="en-US"/>
          </a:p>
        </p:txBody>
      </p:sp>
      <p:sp>
        <p:nvSpPr>
          <p:cNvPr id="5" name="Footer Placeholder 4"/>
          <p:cNvSpPr>
            <a:spLocks noGrp="1"/>
          </p:cNvSpPr>
          <p:nvPr>
            <p:ph type="ftr" sz="quarter" idx="11"/>
          </p:nvPr>
        </p:nvSpPr>
        <p:spPr/>
        <p:txBody>
          <a:bodyPr/>
          <a:lstStyle>
            <a:lvl1pPr>
              <a:defRPr>
                <a:solidFill>
                  <a:srgbClr val="026CB6"/>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26CB6"/>
                </a:solidFill>
              </a:defRPr>
            </a:lvl1pPr>
          </a:lstStyle>
          <a:p>
            <a:fld id="{717B07EF-5FFE-400B-8482-A2D897CAA8CF}" type="slidenum">
              <a:rPr lang="en-US" altLang="en-US" smtClean="0"/>
              <a:pPr/>
              <a:t>‹#›</a:t>
            </a:fld>
            <a:endParaRPr lang="en-US" altLang="en-US"/>
          </a:p>
        </p:txBody>
      </p:sp>
    </p:spTree>
    <p:extLst>
      <p:ext uri="{BB962C8B-B14F-4D97-AF65-F5344CB8AC3E}">
        <p14:creationId xmlns:p14="http://schemas.microsoft.com/office/powerpoint/2010/main" val="19241701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339970" y="381000"/>
            <a:ext cx="8499230" cy="1322248"/>
          </a:xfrm>
        </p:spPr>
        <p:txBody>
          <a:bodyPr>
            <a:noAutofit/>
          </a:bodyPr>
          <a:lstStyle>
            <a:lvl1pPr>
              <a:defRPr sz="8000">
                <a:solidFill>
                  <a:schemeClr val="bg1"/>
                </a:solidFill>
              </a:defRPr>
            </a:lvl1pPr>
          </a:lstStyle>
          <a:p>
            <a:r>
              <a:rPr lang="en-US" sz="8100" dirty="0" smtClean="0">
                <a:solidFill>
                  <a:srgbClr val="FFFFFF"/>
                </a:solidFill>
                <a:latin typeface="Arial"/>
                <a:cs typeface="Arial"/>
              </a:rPr>
              <a:t>Title Goes</a:t>
            </a:r>
            <a:r>
              <a:rPr lang="en-US" sz="8100" baseline="0" dirty="0" smtClean="0">
                <a:solidFill>
                  <a:srgbClr val="FFFFFF"/>
                </a:solidFill>
                <a:latin typeface="Arial"/>
                <a:cs typeface="Arial"/>
              </a:rPr>
              <a:t> Here</a:t>
            </a:r>
            <a:endParaRPr lang="en-US" sz="8100" dirty="0">
              <a:solidFill>
                <a:srgbClr val="FFFFFF"/>
              </a:solidFill>
              <a:latin typeface="Arial"/>
              <a:cs typeface="Arial"/>
            </a:endParaRPr>
          </a:p>
        </p:txBody>
      </p:sp>
      <p:sp>
        <p:nvSpPr>
          <p:cNvPr id="15" name="Subtitle 2"/>
          <p:cNvSpPr>
            <a:spLocks noGrp="1"/>
          </p:cNvSpPr>
          <p:nvPr>
            <p:ph type="subTitle" idx="1" hasCustomPrompt="1"/>
          </p:nvPr>
        </p:nvSpPr>
        <p:spPr>
          <a:xfrm>
            <a:off x="339970" y="5409546"/>
            <a:ext cx="6400800" cy="471531"/>
          </a:xfrm>
          <a:prstGeom prst="rect">
            <a:avLst/>
          </a:prstGeom>
        </p:spPr>
        <p:txBody>
          <a:bodyPr>
            <a:normAutofit/>
          </a:bodyPr>
          <a:lstStyle>
            <a:lvl1pPr marL="0" indent="0" algn="l">
              <a:buNone/>
              <a:defRPr sz="20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dirty="0" smtClean="0">
                <a:ln>
                  <a:noFill/>
                </a:ln>
                <a:solidFill>
                  <a:sysClr val="window" lastClr="FFFFFF"/>
                </a:solidFill>
                <a:effectLst/>
                <a:uLnTx/>
                <a:uFillTx/>
                <a:latin typeface="Arial"/>
                <a:cs typeface="Arial"/>
              </a:rPr>
              <a:t>SUBHEAD (ALL CAPS)</a:t>
            </a:r>
          </a:p>
        </p:txBody>
      </p:sp>
      <p:sp>
        <p:nvSpPr>
          <p:cNvPr id="16" name="Text Placeholder 13"/>
          <p:cNvSpPr>
            <a:spLocks noGrp="1"/>
          </p:cNvSpPr>
          <p:nvPr>
            <p:ph type="body" sz="quarter" idx="11" hasCustomPrompt="1"/>
          </p:nvPr>
        </p:nvSpPr>
        <p:spPr>
          <a:xfrm>
            <a:off x="339970" y="6213598"/>
            <a:ext cx="6400800" cy="339602"/>
          </a:xfrm>
          <a:prstGeom prst="rect">
            <a:avLst/>
          </a:prstGeom>
        </p:spPr>
        <p:txBody>
          <a:bodyPr>
            <a:normAutofit/>
          </a:bodyPr>
          <a:lstStyle>
            <a:lvl1pPr>
              <a:defRPr sz="1800">
                <a:solidFill>
                  <a:schemeClr val="bg1"/>
                </a:solidFill>
                <a:latin typeface="Arial"/>
                <a:cs typeface="Aria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Arial"/>
                <a:cs typeface="Arial"/>
              </a:rPr>
              <a:t>Month Day, Year</a:t>
            </a:r>
            <a:endParaRPr kumimoji="0" lang="en-US" sz="1600" b="0" i="0" u="none" strike="noStrike" kern="0" cap="none" spc="0" normalizeH="0" baseline="0" noProof="0" dirty="0">
              <a:ln>
                <a:noFill/>
              </a:ln>
              <a:solidFill>
                <a:sysClr val="window" lastClr="FFFFFF"/>
              </a:solidFill>
              <a:effectLst/>
              <a:uLnTx/>
              <a:uFillTx/>
              <a:latin typeface="Arial"/>
              <a:cs typeface="Arial"/>
            </a:endParaRPr>
          </a:p>
        </p:txBody>
      </p:sp>
      <p:pic>
        <p:nvPicPr>
          <p:cNvPr id="6" name="Picture Placeholder 13" descr="Cover Graphic-28.jpg"/>
          <p:cNvPicPr>
            <a:picLocks noChangeAspect="1"/>
          </p:cNvPicPr>
          <p:nvPr userDrawn="1"/>
        </p:nvPicPr>
        <p:blipFill>
          <a:blip r:embed="rId3"/>
          <a:srcRect t="7" b="7"/>
          <a:stretch>
            <a:fillRect/>
          </a:stretch>
        </p:blipFill>
        <p:spPr bwMode="auto">
          <a:xfrm>
            <a:off x="132818" y="1904497"/>
            <a:ext cx="8887968" cy="306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2530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6" name="Text Placeholder 5"/>
          <p:cNvSpPr>
            <a:spLocks noGrp="1"/>
          </p:cNvSpPr>
          <p:nvPr>
            <p:ph type="body" sz="quarter" idx="10" hasCustomPrompt="1"/>
          </p:nvPr>
        </p:nvSpPr>
        <p:spPr>
          <a:xfrm>
            <a:off x="996694" y="1600200"/>
            <a:ext cx="7690105" cy="3915580"/>
          </a:xfrm>
        </p:spPr>
        <p:txBody>
          <a:bodyPr/>
          <a:lstStyle>
            <a:lvl2pPr>
              <a:defRPr>
                <a:solidFill>
                  <a:srgbClr val="026CB6"/>
                </a:solidFill>
              </a:defRPr>
            </a:lvl2pPr>
            <a:lvl3pPr>
              <a:defRPr>
                <a:solidFill>
                  <a:srgbClr val="026CB6"/>
                </a:solidFill>
              </a:defRPr>
            </a:lvl3pPr>
            <a:lvl4pPr>
              <a:defRPr>
                <a:solidFill>
                  <a:srgbClr val="026CB6"/>
                </a:solidFill>
              </a:defRPr>
            </a:lvl4pPr>
          </a:lstStyle>
          <a:p>
            <a:pPr lvl="0"/>
            <a:r>
              <a:rPr lang="en-US" dirty="0" smtClean="0"/>
              <a:t>Click to edit subhead</a:t>
            </a:r>
          </a:p>
          <a:p>
            <a:pPr lvl="1"/>
            <a:r>
              <a:rPr lang="en-US" dirty="0" smtClean="0"/>
              <a:t>Second level</a:t>
            </a:r>
          </a:p>
          <a:p>
            <a:pPr lvl="2"/>
            <a:r>
              <a:rPr lang="en-US" dirty="0" smtClean="0"/>
              <a:t>Third level</a:t>
            </a:r>
          </a:p>
          <a:p>
            <a:pPr lvl="3"/>
            <a:r>
              <a:rPr lang="en-US" dirty="0" smtClean="0"/>
              <a:t>Fourth level</a:t>
            </a:r>
            <a:endParaRPr lang="en-US" dirty="0"/>
          </a:p>
        </p:txBody>
      </p:sp>
    </p:spTree>
    <p:extLst>
      <p:ext uri="{BB962C8B-B14F-4D97-AF65-F5344CB8AC3E}">
        <p14:creationId xmlns:p14="http://schemas.microsoft.com/office/powerpoint/2010/main" val="33269575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 text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006758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image botto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12" name="Picture Placeholder 8"/>
          <p:cNvSpPr>
            <a:spLocks noGrp="1"/>
          </p:cNvSpPr>
          <p:nvPr>
            <p:ph type="pic" sz="quarter" idx="13"/>
          </p:nvPr>
        </p:nvSpPr>
        <p:spPr>
          <a:xfrm>
            <a:off x="990600" y="1600200"/>
            <a:ext cx="7238999" cy="3900714"/>
          </a:xfrm>
          <a:solidFill>
            <a:srgbClr val="FFFFFF"/>
          </a:solidFill>
        </p:spPr>
        <p:txBody>
          <a:bodyPr>
            <a:normAutofit/>
          </a:bodyPr>
          <a:lstStyle>
            <a:lvl1pPr>
              <a:defRPr sz="3200">
                <a:solidFill>
                  <a:srgbClr val="026CB6"/>
                </a:solidFill>
                <a:latin typeface="Arial" panose="020B0604020202020204" pitchFamily="34" charset="0"/>
                <a:cs typeface="Arial" panose="020B0604020202020204" pitchFamily="34" charset="0"/>
              </a:defRPr>
            </a:lvl1pPr>
          </a:lstStyle>
          <a:p>
            <a:pPr lvl="0"/>
            <a:endParaRPr lang="en-US" noProof="0" dirty="0"/>
          </a:p>
        </p:txBody>
      </p:sp>
    </p:spTree>
    <p:extLst>
      <p:ext uri="{BB962C8B-B14F-4D97-AF65-F5344CB8AC3E}">
        <p14:creationId xmlns:p14="http://schemas.microsoft.com/office/powerpoint/2010/main" val="37557918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hart Placeholder 5"/>
          <p:cNvSpPr>
            <a:spLocks noGrp="1"/>
          </p:cNvSpPr>
          <p:nvPr>
            <p:ph type="chart" sz="quarter" idx="10"/>
          </p:nvPr>
        </p:nvSpPr>
        <p:spPr>
          <a:xfrm>
            <a:off x="996696" y="1600200"/>
            <a:ext cx="7232904" cy="3962400"/>
          </a:xfrm>
        </p:spPr>
        <p:txBody>
          <a:bodyPr/>
          <a:lstStyle/>
          <a:p>
            <a:endParaRPr lang="en-US" dirty="0"/>
          </a:p>
        </p:txBody>
      </p:sp>
    </p:spTree>
    <p:extLst>
      <p:ext uri="{BB962C8B-B14F-4D97-AF65-F5344CB8AC3E}">
        <p14:creationId xmlns:p14="http://schemas.microsoft.com/office/powerpoint/2010/main" val="4236210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F9D78BB-72A1-4D9A-81A0-444323277666}" type="datetimeFigureOut">
              <a:rPr lang="en-US"/>
              <a:pPr>
                <a:defRPr/>
              </a:pPr>
              <a:t>4/1/2019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B603E85-78AF-445E-8D82-7AF42D5C53BE}" type="slidenum">
              <a:rPr lang="en-US" altLang="en-US"/>
              <a:pPr/>
              <a:t>‹#›</a:t>
            </a:fld>
            <a:endParaRPr lang="en-US" altLang="en-US"/>
          </a:p>
        </p:txBody>
      </p:sp>
    </p:spTree>
    <p:extLst>
      <p:ext uri="{BB962C8B-B14F-4D97-AF65-F5344CB8AC3E}">
        <p14:creationId xmlns:p14="http://schemas.microsoft.com/office/powerpoint/2010/main" val="335924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Thank You P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30" y="3803469"/>
            <a:ext cx="8229600" cy="749808"/>
          </a:xfrm>
        </p:spPr>
        <p:txBody>
          <a:bodyPr>
            <a:normAutofit/>
          </a:bodyPr>
          <a:lstStyle>
            <a:lvl1pPr algn="ctr">
              <a:defRPr sz="3200" baseline="0">
                <a:solidFill>
                  <a:srgbClr val="026CB6"/>
                </a:solidFill>
              </a:defRPr>
            </a:lvl1pPr>
          </a:lstStyle>
          <a:p>
            <a:r>
              <a:rPr lang="en-US" dirty="0" smtClean="0"/>
              <a:t>Click to edit Master title style</a:t>
            </a:r>
            <a:endParaRPr lang="en-US" dirty="0"/>
          </a:p>
        </p:txBody>
      </p:sp>
      <p:sp>
        <p:nvSpPr>
          <p:cNvPr id="4" name="Text Placeholder 5"/>
          <p:cNvSpPr>
            <a:spLocks noGrp="1"/>
          </p:cNvSpPr>
          <p:nvPr>
            <p:ph type="body" sz="quarter" idx="10" hasCustomPrompt="1"/>
          </p:nvPr>
        </p:nvSpPr>
        <p:spPr>
          <a:xfrm>
            <a:off x="438330" y="4874385"/>
            <a:ext cx="8229600" cy="307215"/>
          </a:xfrm>
        </p:spPr>
        <p:txBody>
          <a:bodyPr/>
          <a:lstStyle>
            <a:lvl1pPr marL="0" indent="0" algn="ctr">
              <a:buNone/>
              <a:defRPr sz="1800" baseline="0">
                <a:solidFill>
                  <a:srgbClr val="026CB6"/>
                </a:solidFill>
              </a:defRPr>
            </a:lvl1pPr>
            <a:lvl3pPr>
              <a:defRPr>
                <a:solidFill>
                  <a:srgbClr val="000000"/>
                </a:solidFill>
              </a:defRPr>
            </a:lvl3pPr>
            <a:lvl4pPr marL="274320" indent="0">
              <a:buNone/>
              <a:defRPr/>
            </a:lvl4pPr>
          </a:lstStyle>
          <a:p>
            <a:pPr lvl="0"/>
            <a:r>
              <a:rPr lang="en-US" dirty="0" smtClean="0"/>
              <a:t>Click to edit subhead</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19591" y="1572172"/>
            <a:ext cx="1918179" cy="1804067"/>
          </a:xfrm>
          <a:prstGeom prst="rect">
            <a:avLst/>
          </a:prstGeom>
        </p:spPr>
      </p:pic>
    </p:spTree>
    <p:extLst>
      <p:ext uri="{BB962C8B-B14F-4D97-AF65-F5344CB8AC3E}">
        <p14:creationId xmlns:p14="http://schemas.microsoft.com/office/powerpoint/2010/main" val="200563716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C92179-035D-44B9-9791-8D6E3F682E20}" type="datetimeFigureOut">
              <a:rPr lang="en-US" smtClean="0"/>
              <a:t>4/1/2019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197F8F-137B-465F-A5CE-FDD3FB55F133}" type="slidenum">
              <a:rPr lang="en-US" smtClean="0"/>
              <a:t>‹#›</a:t>
            </a:fld>
            <a:endParaRPr lang="en-US"/>
          </a:p>
        </p:txBody>
      </p:sp>
    </p:spTree>
    <p:extLst>
      <p:ext uri="{BB962C8B-B14F-4D97-AF65-F5344CB8AC3E}">
        <p14:creationId xmlns:p14="http://schemas.microsoft.com/office/powerpoint/2010/main" val="325332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4561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rgbClr val="026CB6"/>
                </a:solidFill>
                <a:latin typeface="Arial" panose="020B0604020202020204" pitchFamily="34" charset="0"/>
                <a:cs typeface="Arial" panose="020B0604020202020204" pitchFamily="34" charset="0"/>
              </a:defRPr>
            </a:lvl1pPr>
          </a:lstStyle>
          <a:p>
            <a:pPr>
              <a:defRPr/>
            </a:pPr>
            <a:fld id="{6496C706-8987-46E2-A5A6-36BAC4C29805}" type="datetimeFigureOut">
              <a:rPr lang="en-US" smtClean="0"/>
              <a:pPr>
                <a:defRPr/>
              </a:pPr>
              <a:t>4/1/2019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rgbClr val="026CB6"/>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026CB6"/>
                </a:solidFill>
                <a:latin typeface="Arial" panose="020B0604020202020204" pitchFamily="34" charset="0"/>
                <a:cs typeface="Arial" panose="020B0604020202020204" pitchFamily="34" charset="0"/>
              </a:defRPr>
            </a:lvl1pPr>
          </a:lstStyle>
          <a:p>
            <a:fld id="{BE99B775-CBA8-440D-A98C-0EDA44A3E0A2}"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5" r:id="rId4"/>
    <p:sldLayoutId id="2147483663" r:id="rId5"/>
    <p:sldLayoutId id="2147483664" r:id="rId6"/>
    <p:sldLayoutId id="2147483650" r:id="rId7"/>
    <p:sldLayoutId id="2147483662" r:id="rId8"/>
    <p:sldLayoutId id="2147483666"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26CB6"/>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26CB6"/>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26CB6"/>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26CB6"/>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26CB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e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noAutofit/>
          </a:bodyPr>
          <a:lstStyle/>
          <a:p>
            <a:r>
              <a:rPr lang="en-US" altLang="en-US" sz="4800" dirty="0"/>
              <a:t>Knowledge Enables Change</a:t>
            </a:r>
            <a:endParaRPr lang="en-US" altLang="en-US" sz="4800" dirty="0" smtClean="0"/>
          </a:p>
        </p:txBody>
      </p:sp>
      <p:sp>
        <p:nvSpPr>
          <p:cNvPr id="3" name="Subtitle 2"/>
          <p:cNvSpPr>
            <a:spLocks noGrp="1"/>
          </p:cNvSpPr>
          <p:nvPr>
            <p:ph type="subTitle" idx="1"/>
          </p:nvPr>
        </p:nvSpPr>
        <p:spPr/>
        <p:txBody>
          <a:bodyPr>
            <a:noAutofit/>
          </a:bodyPr>
          <a:lstStyle/>
          <a:p>
            <a:r>
              <a:rPr lang="en-US" sz="2400" dirty="0" smtClean="0"/>
              <a:t>Jeremiah Genest– Sanofi</a:t>
            </a:r>
          </a:p>
        </p:txBody>
      </p:sp>
      <p:sp>
        <p:nvSpPr>
          <p:cNvPr id="2" name="Text Placeholder 1"/>
          <p:cNvSpPr>
            <a:spLocks noGrp="1"/>
          </p:cNvSpPr>
          <p:nvPr>
            <p:ph type="body" sz="quarter" idx="11"/>
          </p:nvPr>
        </p:nvSpPr>
        <p:spPr/>
        <p:txBody>
          <a:bodyPr>
            <a:normAutofit lnSpcReduction="10000"/>
          </a:bodyPr>
          <a:lstStyle/>
          <a:p>
            <a:pPr marL="0" indent="0">
              <a:buNone/>
            </a:pPr>
            <a:r>
              <a:rPr lang="en-US" dirty="0"/>
              <a:t>ASQ </a:t>
            </a:r>
            <a:r>
              <a:rPr lang="en-US" dirty="0" smtClean="0"/>
              <a:t>BOSCON 2019</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3000" y="2133600"/>
            <a:ext cx="6553200" cy="2000548"/>
          </a:xfrm>
          <a:prstGeom prst="rect">
            <a:avLst/>
          </a:prstGeom>
          <a:noFill/>
        </p:spPr>
        <p:txBody>
          <a:bodyPr wrap="square" rtlCol="0">
            <a:spAutoFit/>
          </a:bodyPr>
          <a:lstStyle/>
          <a:p>
            <a:r>
              <a:rPr lang="en-US" sz="2400" dirty="0"/>
              <a:t>The views and opinions expressed in the following PowerPoint slides are those of the individual presenter </a:t>
            </a:r>
            <a:r>
              <a:rPr lang="en-US" sz="2800" dirty="0"/>
              <a:t>and</a:t>
            </a:r>
            <a:r>
              <a:rPr lang="en-US" sz="2400" dirty="0"/>
              <a:t> should not be attributed to any company with which the presenter is now or has been employed or affiliated.</a:t>
            </a:r>
          </a:p>
        </p:txBody>
      </p:sp>
    </p:spTree>
    <p:extLst>
      <p:ext uri="{BB962C8B-B14F-4D97-AF65-F5344CB8AC3E}">
        <p14:creationId xmlns:p14="http://schemas.microsoft.com/office/powerpoint/2010/main" val="5237962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Objectives</a:t>
            </a:r>
            <a:endParaRPr lang="en-US" dirty="0"/>
          </a:p>
        </p:txBody>
      </p:sp>
      <p:sp>
        <p:nvSpPr>
          <p:cNvPr id="5" name="Text Placeholder 4"/>
          <p:cNvSpPr>
            <a:spLocks noGrp="1"/>
          </p:cNvSpPr>
          <p:nvPr>
            <p:ph type="body" sz="quarter" idx="10"/>
          </p:nvPr>
        </p:nvSpPr>
        <p:spPr>
          <a:xfrm>
            <a:off x="990600" y="1371600"/>
            <a:ext cx="7690105" cy="3915580"/>
          </a:xfrm>
        </p:spPr>
        <p:txBody>
          <a:bodyPr/>
          <a:lstStyle/>
          <a:p>
            <a:r>
              <a:rPr lang="en-US" sz="2400" dirty="0"/>
              <a:t>In this session you will:</a:t>
            </a:r>
          </a:p>
          <a:p>
            <a:pPr lvl="1"/>
            <a:r>
              <a:rPr lang="en-US" sz="2000" dirty="0" smtClean="0"/>
              <a:t>Identify </a:t>
            </a:r>
            <a:r>
              <a:rPr lang="en-US" sz="2000" dirty="0"/>
              <a:t>the nine wastes of knowledge and describe how each waste impacts change management.</a:t>
            </a:r>
          </a:p>
          <a:p>
            <a:pPr lvl="1"/>
            <a:r>
              <a:rPr lang="en-US" sz="2000" dirty="0" smtClean="0"/>
              <a:t>Evaluate </a:t>
            </a:r>
            <a:r>
              <a:rPr lang="en-US" sz="2000" dirty="0"/>
              <a:t>the four major classifications of knowledge and utilize each to evaluate a specific change.</a:t>
            </a:r>
          </a:p>
          <a:p>
            <a:pPr lvl="1"/>
            <a:r>
              <a:rPr lang="en-US" sz="2000" dirty="0" smtClean="0"/>
              <a:t>Utilize </a:t>
            </a:r>
            <a:r>
              <a:rPr lang="en-US" sz="2000" dirty="0"/>
              <a:t>the four key areas of knowledge management (people, process, content, and technology) to drive a change management system.</a:t>
            </a:r>
          </a:p>
          <a:p>
            <a:pPr lvl="1"/>
            <a:r>
              <a:rPr lang="en-US" sz="2000" dirty="0" smtClean="0"/>
              <a:t>Define </a:t>
            </a:r>
            <a:r>
              <a:rPr lang="en-US" sz="2000" dirty="0"/>
              <a:t>the </a:t>
            </a:r>
            <a:r>
              <a:rPr lang="en-US" sz="2000" dirty="0" smtClean="0"/>
              <a:t>processes </a:t>
            </a:r>
            <a:r>
              <a:rPr lang="en-US" sz="2000" dirty="0"/>
              <a:t>of knowledge management </a:t>
            </a:r>
            <a:r>
              <a:rPr lang="en-US" sz="2000" dirty="0" smtClean="0"/>
              <a:t>and </a:t>
            </a:r>
            <a:r>
              <a:rPr lang="en-US" sz="2000" dirty="0"/>
              <a:t>determine some best methods for leveraging each process during the change management life cycle.</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2127" y="5105400"/>
            <a:ext cx="3553062" cy="1609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4806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Knowledge Classifications</a:t>
            </a:r>
            <a:endParaRPr lang="en-US" dirty="0"/>
          </a:p>
        </p:txBody>
      </p:sp>
      <p:sp>
        <p:nvSpPr>
          <p:cNvPr id="2" name="Text Placeholder 1"/>
          <p:cNvSpPr>
            <a:spLocks noGrp="1"/>
          </p:cNvSpPr>
          <p:nvPr>
            <p:ph type="body" sz="quarter" idx="10"/>
          </p:nvPr>
        </p:nvSpPr>
        <p:spPr/>
        <p:txBody>
          <a:bodyPr/>
          <a:lstStyle/>
          <a:p>
            <a:endParaRPr lang="en-US"/>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895672359"/>
              </p:ext>
            </p:extLst>
          </p:nvPr>
        </p:nvGraphicFramePr>
        <p:xfrm>
          <a:off x="1066800" y="1143000"/>
          <a:ext cx="7924799" cy="4642850"/>
        </p:xfrm>
        <a:graphic>
          <a:graphicData uri="http://schemas.openxmlformats.org/drawingml/2006/table">
            <a:tbl>
              <a:tblPr firstRow="1" firstCol="1" bandRow="1">
                <a:tableStyleId>{5C22544A-7EE6-4342-B048-85BDC9FD1C3A}</a:tableStyleId>
              </a:tblPr>
              <a:tblGrid>
                <a:gridCol w="408904"/>
                <a:gridCol w="713704"/>
                <a:gridCol w="2267397"/>
                <a:gridCol w="2267397"/>
                <a:gridCol w="2267397"/>
              </a:tblGrid>
              <a:tr h="226298">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General</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Contextually Specific</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a:effectLst/>
                          <a:latin typeface="Arial" panose="020B0604020202020204" pitchFamily="34" charset="0"/>
                          <a:cs typeface="Arial" panose="020B0604020202020204" pitchFamily="34" charset="0"/>
                        </a:rPr>
                        <a:t>Technically Specific</a:t>
                      </a:r>
                      <a:endParaRPr lang="en-US" sz="1200">
                        <a:effectLst/>
                        <a:latin typeface="Arial" panose="020B0604020202020204" pitchFamily="34" charset="0"/>
                        <a:ea typeface="Calibri"/>
                        <a:cs typeface="Arial" panose="020B0604020202020204" pitchFamily="34" charset="0"/>
                      </a:endParaRPr>
                    </a:p>
                  </a:txBody>
                  <a:tcPr marL="40251" marR="40251" marT="0" marB="0"/>
                </a:tc>
              </a:tr>
              <a:tr h="1244640">
                <a:tc rowSpan="2">
                  <a:txBody>
                    <a:bodyPr/>
                    <a:lstStyle/>
                    <a:p>
                      <a:pPr marL="71755" marR="71755">
                        <a:lnSpc>
                          <a:spcPct val="115000"/>
                        </a:lnSpc>
                        <a:spcAft>
                          <a:spcPts val="0"/>
                        </a:spcAft>
                      </a:pPr>
                      <a:r>
                        <a:rPr lang="en-US" sz="1200">
                          <a:effectLst/>
                          <a:latin typeface="Arial" panose="020B0604020202020204" pitchFamily="34" charset="0"/>
                          <a:cs typeface="Arial" panose="020B0604020202020204" pitchFamily="34" charset="0"/>
                        </a:rPr>
                        <a:t>Declarative</a:t>
                      </a:r>
                      <a:endParaRPr lang="en-US" sz="1200">
                        <a:effectLst/>
                        <a:latin typeface="Arial" panose="020B0604020202020204" pitchFamily="34" charset="0"/>
                        <a:ea typeface="Calibri"/>
                        <a:cs typeface="Arial" panose="020B0604020202020204" pitchFamily="34" charset="0"/>
                      </a:endParaRPr>
                    </a:p>
                  </a:txBody>
                  <a:tcPr marL="40251" marR="40251" marT="0" marB="0" vert="vert"/>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Explicit</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100" dirty="0">
                          <a:effectLst/>
                          <a:latin typeface="Arial" panose="020B0604020202020204" pitchFamily="34" charset="0"/>
                          <a:ea typeface="Calibri"/>
                          <a:cs typeface="Arial" panose="020B0604020202020204" pitchFamily="34" charset="0"/>
                        </a:rPr>
                        <a:t>A book describing factors important to being a manager of people</a:t>
                      </a:r>
                    </a:p>
                  </a:txBody>
                  <a:tcPr marL="68580" marR="68580"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company document identifying the circumstances under which a team’s manager should consider replacing a team member who is having problems with the </a:t>
                      </a:r>
                      <a:r>
                        <a:rPr lang="en-US" sz="1200" dirty="0" smtClean="0">
                          <a:effectLst/>
                          <a:latin typeface="Arial" panose="020B0604020202020204" pitchFamily="34" charset="0"/>
                          <a:cs typeface="Arial" panose="020B0604020202020204" pitchFamily="34" charset="0"/>
                        </a:rPr>
                        <a:t>project</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manual describing the factors to consider </a:t>
                      </a:r>
                      <a:r>
                        <a:rPr lang="en-US" sz="1200" dirty="0" smtClean="0">
                          <a:effectLst/>
                          <a:latin typeface="Arial" panose="020B0604020202020204" pitchFamily="34" charset="0"/>
                          <a:cs typeface="Arial" panose="020B0604020202020204" pitchFamily="34" charset="0"/>
                        </a:rPr>
                        <a:t>to</a:t>
                      </a:r>
                      <a:r>
                        <a:rPr lang="en-US" sz="1200" baseline="0" dirty="0" smtClean="0">
                          <a:effectLst/>
                          <a:latin typeface="Arial" panose="020B0604020202020204" pitchFamily="34" charset="0"/>
                          <a:cs typeface="Arial" panose="020B0604020202020204" pitchFamily="34" charset="0"/>
                        </a:rPr>
                        <a:t> utilize emotional intelligence when managing an employee.</a:t>
                      </a:r>
                      <a:endParaRPr lang="en-US" sz="1200" dirty="0">
                        <a:effectLst/>
                        <a:latin typeface="Arial" panose="020B0604020202020204" pitchFamily="34" charset="0"/>
                        <a:ea typeface="Calibri"/>
                        <a:cs typeface="Arial" panose="020B0604020202020204" pitchFamily="34" charset="0"/>
                      </a:endParaRPr>
                    </a:p>
                  </a:txBody>
                  <a:tcPr marL="40251" marR="40251" marT="0" marB="0"/>
                </a:tc>
              </a:tr>
              <a:tr h="792043">
                <a:tc vMerge="1">
                  <a:txBody>
                    <a:bodyPr/>
                    <a:lstStyle/>
                    <a:p>
                      <a:endParaRPr lang="en-US"/>
                    </a:p>
                  </a:txBody>
                  <a:tcPr/>
                </a:tc>
                <a:tc>
                  <a:txBody>
                    <a:bodyPr/>
                    <a:lstStyle/>
                    <a:p>
                      <a:pPr>
                        <a:lnSpc>
                          <a:spcPct val="115000"/>
                        </a:lnSpc>
                        <a:spcAft>
                          <a:spcPts val="0"/>
                        </a:spcAft>
                      </a:pPr>
                      <a:r>
                        <a:rPr lang="en-US" sz="1200">
                          <a:effectLst/>
                          <a:latin typeface="Arial" panose="020B0604020202020204" pitchFamily="34" charset="0"/>
                          <a:cs typeface="Arial" panose="020B0604020202020204" pitchFamily="34" charset="0"/>
                        </a:rPr>
                        <a:t>Tacit</a:t>
                      </a:r>
                      <a:endParaRPr lang="en-US" sz="120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100">
                          <a:effectLst/>
                          <a:latin typeface="Arial" panose="020B0604020202020204" pitchFamily="34" charset="0"/>
                          <a:ea typeface="Calibri"/>
                          <a:cs typeface="Arial" panose="020B0604020202020204" pitchFamily="34" charset="0"/>
                        </a:rPr>
                        <a:t>Knowledge of what makes a good manager</a:t>
                      </a:r>
                    </a:p>
                  </a:txBody>
                  <a:tcPr marL="68580" marR="68580"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manager’s knowledge of factors for motivating an employee in a particular </a:t>
                      </a:r>
                      <a:r>
                        <a:rPr lang="en-US" sz="1200" dirty="0" smtClean="0">
                          <a:effectLst/>
                          <a:latin typeface="Arial" panose="020B0604020202020204" pitchFamily="34" charset="0"/>
                          <a:cs typeface="Arial" panose="020B0604020202020204" pitchFamily="34" charset="0"/>
                        </a:rPr>
                        <a:t>company</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smtClean="0">
                          <a:effectLst/>
                          <a:latin typeface="Arial" panose="020B0604020202020204" pitchFamily="34" charset="0"/>
                          <a:cs typeface="Arial" panose="020B0604020202020204" pitchFamily="34" charset="0"/>
                        </a:rPr>
                        <a:t>A managers use of emotional intelligence as a principal for managing an employee.</a:t>
                      </a:r>
                      <a:endParaRPr lang="en-US" sz="1200" dirty="0">
                        <a:effectLst/>
                        <a:latin typeface="Arial" panose="020B0604020202020204" pitchFamily="34" charset="0"/>
                        <a:ea typeface="Calibri"/>
                        <a:cs typeface="Arial" panose="020B0604020202020204" pitchFamily="34" charset="0"/>
                      </a:endParaRPr>
                    </a:p>
                  </a:txBody>
                  <a:tcPr marL="40251" marR="40251" marT="0" marB="0"/>
                </a:tc>
              </a:tr>
              <a:tr h="1470938">
                <a:tc rowSpan="2">
                  <a:txBody>
                    <a:bodyPr/>
                    <a:lstStyle/>
                    <a:p>
                      <a:pPr marL="71755" marR="71755">
                        <a:lnSpc>
                          <a:spcPct val="115000"/>
                        </a:lnSpc>
                        <a:spcAft>
                          <a:spcPts val="0"/>
                        </a:spcAft>
                      </a:pPr>
                      <a:r>
                        <a:rPr lang="en-US" sz="1200" dirty="0">
                          <a:effectLst/>
                          <a:latin typeface="Arial" panose="020B0604020202020204" pitchFamily="34" charset="0"/>
                          <a:cs typeface="Arial" panose="020B0604020202020204" pitchFamily="34" charset="0"/>
                        </a:rPr>
                        <a:t>Procedural</a:t>
                      </a:r>
                      <a:endParaRPr lang="en-US" sz="1200" dirty="0">
                        <a:effectLst/>
                        <a:latin typeface="Arial" panose="020B0604020202020204" pitchFamily="34" charset="0"/>
                        <a:ea typeface="Calibri"/>
                        <a:cs typeface="Arial" panose="020B0604020202020204" pitchFamily="34" charset="0"/>
                      </a:endParaRPr>
                    </a:p>
                  </a:txBody>
                  <a:tcPr marL="40251" marR="40251" marT="0" marB="0" vert="vert"/>
                </a:tc>
                <a:tc>
                  <a:txBody>
                    <a:bodyPr/>
                    <a:lstStyle/>
                    <a:p>
                      <a:pPr>
                        <a:lnSpc>
                          <a:spcPct val="115000"/>
                        </a:lnSpc>
                        <a:spcAft>
                          <a:spcPts val="0"/>
                        </a:spcAft>
                      </a:pPr>
                      <a:r>
                        <a:rPr lang="en-US" sz="1200">
                          <a:effectLst/>
                          <a:latin typeface="Arial" panose="020B0604020202020204" pitchFamily="34" charset="0"/>
                          <a:cs typeface="Arial" panose="020B0604020202020204" pitchFamily="34" charset="0"/>
                        </a:rPr>
                        <a:t>Explicit</a:t>
                      </a:r>
                      <a:endParaRPr lang="en-US" sz="120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100" dirty="0">
                          <a:effectLst/>
                          <a:latin typeface="Arial" panose="020B0604020202020204" pitchFamily="34" charset="0"/>
                          <a:ea typeface="Calibri"/>
                          <a:cs typeface="Arial" panose="020B0604020202020204" pitchFamily="34" charset="0"/>
                        </a:rPr>
                        <a:t>A book describing steps to take in managing an </a:t>
                      </a:r>
                      <a:r>
                        <a:rPr lang="en-US" sz="1100" dirty="0" smtClean="0">
                          <a:effectLst/>
                          <a:latin typeface="Arial" panose="020B0604020202020204" pitchFamily="34" charset="0"/>
                          <a:ea typeface="Calibri"/>
                          <a:cs typeface="Arial" panose="020B0604020202020204" pitchFamily="34" charset="0"/>
                        </a:rPr>
                        <a:t>employee.</a:t>
                      </a:r>
                      <a:endParaRPr lang="en-US" sz="1100"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company procedure identifying the sequence of actions a team manager should take when requesting senior management to replace a team member having problems with a </a:t>
                      </a:r>
                      <a:r>
                        <a:rPr lang="en-US" sz="1200" dirty="0" smtClean="0">
                          <a:effectLst/>
                          <a:latin typeface="Arial" panose="020B0604020202020204" pitchFamily="34" charset="0"/>
                          <a:cs typeface="Arial" panose="020B0604020202020204" pitchFamily="34" charset="0"/>
                        </a:rPr>
                        <a:t>project</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a:t>
                      </a:r>
                      <a:r>
                        <a:rPr lang="en-US" sz="1200" dirty="0" smtClean="0">
                          <a:effectLst/>
                          <a:latin typeface="Arial" panose="020B0604020202020204" pitchFamily="34" charset="0"/>
                          <a:cs typeface="Arial" panose="020B0604020202020204" pitchFamily="34" charset="0"/>
                        </a:rPr>
                        <a:t>checklist for applying emotional intelligence in</a:t>
                      </a:r>
                      <a:r>
                        <a:rPr lang="en-US" sz="1200" baseline="0" dirty="0" smtClean="0">
                          <a:effectLst/>
                          <a:latin typeface="Arial" panose="020B0604020202020204" pitchFamily="34" charset="0"/>
                          <a:cs typeface="Arial" panose="020B0604020202020204" pitchFamily="34" charset="0"/>
                        </a:rPr>
                        <a:t> a specific situation.</a:t>
                      </a:r>
                      <a:endParaRPr lang="en-US" sz="1200" dirty="0">
                        <a:effectLst/>
                        <a:latin typeface="Arial" panose="020B0604020202020204" pitchFamily="34" charset="0"/>
                        <a:ea typeface="Calibri"/>
                        <a:cs typeface="Arial" panose="020B0604020202020204" pitchFamily="34" charset="0"/>
                      </a:endParaRPr>
                    </a:p>
                  </a:txBody>
                  <a:tcPr marL="40251" marR="40251" marT="0" marB="0"/>
                </a:tc>
              </a:tr>
              <a:tr h="792043">
                <a:tc vMerge="1">
                  <a:txBody>
                    <a:bodyPr/>
                    <a:lstStyle/>
                    <a:p>
                      <a:endParaRPr lang="en-US"/>
                    </a:p>
                  </a:txBody>
                  <a:tcPr/>
                </a:tc>
                <a:tc>
                  <a:txBody>
                    <a:bodyPr/>
                    <a:lstStyle/>
                    <a:p>
                      <a:pPr>
                        <a:lnSpc>
                          <a:spcPct val="115000"/>
                        </a:lnSpc>
                        <a:spcAft>
                          <a:spcPts val="0"/>
                        </a:spcAft>
                      </a:pPr>
                      <a:r>
                        <a:rPr lang="en-US" sz="1200">
                          <a:effectLst/>
                          <a:latin typeface="Arial" panose="020B0604020202020204" pitchFamily="34" charset="0"/>
                          <a:cs typeface="Arial" panose="020B0604020202020204" pitchFamily="34" charset="0"/>
                        </a:rPr>
                        <a:t>Tacit</a:t>
                      </a:r>
                      <a:endParaRPr lang="en-US" sz="120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 </a:t>
                      </a:r>
                      <a:r>
                        <a:rPr lang="en-US" sz="1200" dirty="0" smtClean="0">
                          <a:effectLst/>
                          <a:latin typeface="Arial" panose="020B0604020202020204" pitchFamily="34" charset="0"/>
                          <a:cs typeface="Arial" panose="020B0604020202020204" pitchFamily="34" charset="0"/>
                        </a:rPr>
                        <a:t>Knowledge of the steps involved in managing an employee.</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manager’s knowledge of steps to take to motivate an employee in a particular company.</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a:t>
                      </a:r>
                      <a:r>
                        <a:rPr lang="en-US" sz="1200" dirty="0" smtClean="0">
                          <a:effectLst/>
                          <a:latin typeface="Arial" panose="020B0604020202020204" pitchFamily="34" charset="0"/>
                          <a:cs typeface="Arial" panose="020B0604020202020204" pitchFamily="34" charset="0"/>
                        </a:rPr>
                        <a:t>manager’s knowledge </a:t>
                      </a:r>
                      <a:r>
                        <a:rPr lang="en-US" sz="1200" dirty="0">
                          <a:effectLst/>
                          <a:latin typeface="Arial" panose="020B0604020202020204" pitchFamily="34" charset="0"/>
                          <a:cs typeface="Arial" panose="020B0604020202020204" pitchFamily="34" charset="0"/>
                        </a:rPr>
                        <a:t>of the sequence of steps to </a:t>
                      </a:r>
                      <a:r>
                        <a:rPr lang="en-US" sz="1200" dirty="0" smtClean="0">
                          <a:effectLst/>
                          <a:latin typeface="Arial" panose="020B0604020202020204" pitchFamily="34" charset="0"/>
                          <a:cs typeface="Arial" panose="020B0604020202020204" pitchFamily="34" charset="0"/>
                        </a:rPr>
                        <a:t>perform for a difficult conversation.</a:t>
                      </a:r>
                      <a:endParaRPr lang="en-US" sz="1200" dirty="0">
                        <a:effectLst/>
                        <a:latin typeface="Arial" panose="020B0604020202020204" pitchFamily="34" charset="0"/>
                        <a:ea typeface="Calibri"/>
                        <a:cs typeface="Arial" panose="020B0604020202020204" pitchFamily="34" charset="0"/>
                      </a:endParaRPr>
                    </a:p>
                  </a:txBody>
                  <a:tcPr marL="40251" marR="40251" marT="0" marB="0"/>
                </a:tc>
              </a:tr>
            </a:tbl>
          </a:graphicData>
        </a:graphic>
      </p:graphicFrame>
    </p:spTree>
    <p:extLst>
      <p:ext uri="{BB962C8B-B14F-4D97-AF65-F5344CB8AC3E}">
        <p14:creationId xmlns:p14="http://schemas.microsoft.com/office/powerpoint/2010/main" val="2705654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Waste</a:t>
            </a:r>
            <a:endParaRPr lang="en-US" dirty="0"/>
          </a:p>
        </p:txBody>
      </p:sp>
      <p:sp>
        <p:nvSpPr>
          <p:cNvPr id="4" name="TextBox 3"/>
          <p:cNvSpPr txBox="1"/>
          <p:nvPr/>
        </p:nvSpPr>
        <p:spPr>
          <a:xfrm>
            <a:off x="2133600" y="5867400"/>
            <a:ext cx="5867400" cy="461665"/>
          </a:xfrm>
          <a:prstGeom prst="rect">
            <a:avLst/>
          </a:prstGeom>
          <a:noFill/>
        </p:spPr>
        <p:txBody>
          <a:bodyPr wrap="square" rtlCol="0">
            <a:spAutoFit/>
          </a:bodyPr>
          <a:lstStyle/>
          <a:p>
            <a:r>
              <a:rPr lang="en-US" sz="1200" dirty="0" smtClean="0"/>
              <a:t>Dennis, Pascal. 2007. Lean Production Simplified: A Plain-Language Guide to the World’s Most Powerful Production System. 2</a:t>
            </a:r>
            <a:r>
              <a:rPr lang="en-US" sz="1200" baseline="30000" dirty="0" smtClean="0"/>
              <a:t>nd</a:t>
            </a:r>
            <a:r>
              <a:rPr lang="en-US" sz="1200" dirty="0" smtClean="0"/>
              <a:t> ed. New York: Productivity Press</a:t>
            </a:r>
            <a:endParaRPr lang="en-US" sz="1200" dirty="0"/>
          </a:p>
        </p:txBody>
      </p:sp>
      <p:graphicFrame>
        <p:nvGraphicFramePr>
          <p:cNvPr id="6" name="Table 5"/>
          <p:cNvGraphicFramePr>
            <a:graphicFrameLocks noGrp="1"/>
          </p:cNvGraphicFramePr>
          <p:nvPr>
            <p:extLst>
              <p:ext uri="{D42A27DB-BD31-4B8C-83A1-F6EECF244321}">
                <p14:modId xmlns:p14="http://schemas.microsoft.com/office/powerpoint/2010/main" val="1485747440"/>
              </p:ext>
            </p:extLst>
          </p:nvPr>
        </p:nvGraphicFramePr>
        <p:xfrm>
          <a:off x="1066800" y="1066800"/>
          <a:ext cx="7772400" cy="4754880"/>
        </p:xfrm>
        <a:graphic>
          <a:graphicData uri="http://schemas.openxmlformats.org/drawingml/2006/table">
            <a:tbl>
              <a:tblPr>
                <a:tableStyleId>{3C2FFA5D-87B4-456A-9821-1D502468CF0F}</a:tableStyleId>
              </a:tblPr>
              <a:tblGrid>
                <a:gridCol w="2404720"/>
                <a:gridCol w="5367680"/>
              </a:tblGrid>
              <a:tr h="213360">
                <a:tc>
                  <a:txBody>
                    <a:bodyPr/>
                    <a:lstStyle/>
                    <a:p>
                      <a:pPr algn="ctr" fontAlgn="b"/>
                      <a:r>
                        <a:rPr lang="en-US" sz="1600" u="none" strike="noStrike" dirty="0">
                          <a:effectLst/>
                        </a:rPr>
                        <a:t>Knowledge Waste</a:t>
                      </a:r>
                      <a:endParaRPr lang="en-US" sz="1600" b="0" i="0" u="none" strike="noStrike" dirty="0">
                        <a:solidFill>
                          <a:srgbClr val="000000"/>
                        </a:solidFill>
                        <a:effectLst/>
                        <a:latin typeface="Calibri"/>
                      </a:endParaRPr>
                    </a:p>
                  </a:txBody>
                  <a:tcPr marL="7620" marR="7620" marT="7620" marB="0" anchor="b"/>
                </a:tc>
                <a:tc>
                  <a:txBody>
                    <a:bodyPr/>
                    <a:lstStyle/>
                    <a:p>
                      <a:pPr algn="l" fontAlgn="b"/>
                      <a:r>
                        <a:rPr lang="en-US" sz="1600" u="none" strike="noStrike" dirty="0">
                          <a:effectLst/>
                        </a:rPr>
                        <a:t>Examples during a change</a:t>
                      </a:r>
                      <a:endParaRPr lang="en-US" sz="1600" b="0" i="0" u="none" strike="noStrike" dirty="0">
                        <a:solidFill>
                          <a:srgbClr val="000000"/>
                        </a:solidFill>
                        <a:effectLst/>
                        <a:latin typeface="Calibri"/>
                      </a:endParaRPr>
                    </a:p>
                  </a:txBody>
                  <a:tcPr marL="7620" marR="7620" marT="7620" marB="0" anchor="b"/>
                </a:tc>
              </a:tr>
              <a:tr h="213360">
                <a:tc>
                  <a:txBody>
                    <a:bodyPr/>
                    <a:lstStyle/>
                    <a:p>
                      <a:pPr algn="ctr" fontAlgn="b"/>
                      <a:r>
                        <a:rPr lang="en-US" sz="1600" u="none" strike="noStrike" dirty="0">
                          <a:effectLst/>
                        </a:rPr>
                        <a:t>Handoff</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lack of clear learning as part of the change</a:t>
                      </a:r>
                      <a:endParaRPr lang="en-US" sz="1600" b="0" i="0" u="none" strike="noStrike" dirty="0">
                        <a:solidFill>
                          <a:srgbClr val="000000"/>
                        </a:solidFill>
                        <a:effectLst/>
                        <a:latin typeface="Calibri"/>
                      </a:endParaRPr>
                    </a:p>
                  </a:txBody>
                  <a:tcPr marL="7620" marR="7620" marT="7620" marB="0" anchor="b"/>
                </a:tc>
              </a:tr>
              <a:tr h="213360">
                <a:tc>
                  <a:txBody>
                    <a:bodyPr/>
                    <a:lstStyle/>
                    <a:p>
                      <a:pPr algn="ctr" fontAlgn="b"/>
                      <a:r>
                        <a:rPr lang="en-US" sz="1600" u="none" strike="noStrike" dirty="0">
                          <a:effectLst/>
                        </a:rPr>
                        <a:t>Useless information</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a:effectLst/>
                        </a:rPr>
                        <a:t>Excessive written instructions, procedures, and policies</a:t>
                      </a:r>
                      <a:endParaRPr lang="en-US" sz="1600" b="0" i="0" u="none" strike="noStrike">
                        <a:solidFill>
                          <a:srgbClr val="000000"/>
                        </a:solidFill>
                        <a:effectLst/>
                        <a:latin typeface="Calibri"/>
                      </a:endParaRPr>
                    </a:p>
                  </a:txBody>
                  <a:tcPr marL="7620" marR="7620" marT="7620" marB="0" anchor="b"/>
                </a:tc>
              </a:tr>
              <a:tr h="213360">
                <a:tc>
                  <a:txBody>
                    <a:bodyPr/>
                    <a:lstStyle/>
                    <a:p>
                      <a:pPr algn="ctr" fontAlgn="b"/>
                      <a:r>
                        <a:rPr lang="en-US" sz="1600" u="none" strike="noStrike">
                          <a:effectLst/>
                        </a:rPr>
                        <a:t>Discarded knowledge</a:t>
                      </a:r>
                      <a:endParaRPr lang="en-US" sz="1600" b="0" i="0" u="none" strike="noStrike">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Unused explicit knowledge</a:t>
                      </a:r>
                      <a:endParaRPr lang="en-US" sz="1600" b="0" i="0" u="none" strike="noStrike" dirty="0">
                        <a:solidFill>
                          <a:srgbClr val="000000"/>
                        </a:solidFill>
                        <a:effectLst/>
                        <a:latin typeface="Calibri"/>
                      </a:endParaRPr>
                    </a:p>
                  </a:txBody>
                  <a:tcPr marL="7620" marR="7620" marT="7620" marB="0" anchor="b"/>
                </a:tc>
              </a:tr>
              <a:tr h="213360">
                <a:tc>
                  <a:txBody>
                    <a:bodyPr/>
                    <a:lstStyle/>
                    <a:p>
                      <a:pPr algn="ctr" fontAlgn="b"/>
                      <a:r>
                        <a:rPr lang="en-US" sz="1600" u="none" strike="noStrike" dirty="0">
                          <a:effectLst/>
                        </a:rPr>
                        <a:t>Wishful thinking</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Hoping everyone will understand the change</a:t>
                      </a:r>
                      <a:endParaRPr lang="en-US" sz="1600" b="0" i="0" u="none" strike="noStrike" dirty="0">
                        <a:solidFill>
                          <a:srgbClr val="000000"/>
                        </a:solidFill>
                        <a:effectLst/>
                        <a:latin typeface="Calibri"/>
                      </a:endParaRPr>
                    </a:p>
                  </a:txBody>
                  <a:tcPr marL="7620" marR="7620" marT="7620" marB="0" anchor="b"/>
                </a:tc>
              </a:tr>
              <a:tr h="640080">
                <a:tc>
                  <a:txBody>
                    <a:bodyPr/>
                    <a:lstStyle/>
                    <a:p>
                      <a:pPr algn="ctr" fontAlgn="b"/>
                      <a:r>
                        <a:rPr lang="en-US" sz="1600" u="none" strike="noStrike" dirty="0">
                          <a:effectLst/>
                        </a:rPr>
                        <a:t>Waiting</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Lack of </a:t>
                      </a:r>
                      <a:r>
                        <a:rPr lang="en-US" sz="1600" u="none" strike="noStrike" dirty="0" smtClean="0">
                          <a:effectLst/>
                        </a:rPr>
                        <a:t>empowerment</a:t>
                      </a:r>
                    </a:p>
                    <a:p>
                      <a:pPr marL="285750" indent="-285750" algn="l" fontAlgn="b">
                        <a:buFont typeface="Arial" panose="020B0604020202020204" pitchFamily="34" charset="0"/>
                        <a:buChar char="•"/>
                      </a:pPr>
                      <a:r>
                        <a:rPr lang="en-US" sz="1600" u="none" strike="noStrike" dirty="0" smtClean="0">
                          <a:effectLst/>
                        </a:rPr>
                        <a:t>Downtime</a:t>
                      </a:r>
                    </a:p>
                    <a:p>
                      <a:pPr marL="285750" indent="-285750" algn="l" fontAlgn="b">
                        <a:buFont typeface="Arial" panose="020B0604020202020204" pitchFamily="34" charset="0"/>
                        <a:buChar char="•"/>
                      </a:pPr>
                      <a:r>
                        <a:rPr lang="en-US" sz="1600" u="none" strike="noStrike" dirty="0" smtClean="0">
                          <a:effectLst/>
                        </a:rPr>
                        <a:t>Delays </a:t>
                      </a:r>
                      <a:r>
                        <a:rPr lang="en-US" sz="1600" u="none" strike="noStrike" dirty="0">
                          <a:effectLst/>
                        </a:rPr>
                        <a:t>or rework </a:t>
                      </a:r>
                      <a:r>
                        <a:rPr lang="en-US" sz="1600" u="none" strike="noStrike" dirty="0" smtClean="0">
                          <a:effectLst/>
                        </a:rPr>
                        <a:t>in executing </a:t>
                      </a:r>
                      <a:r>
                        <a:rPr lang="en-US" sz="1600" u="none" strike="noStrike" dirty="0">
                          <a:effectLst/>
                        </a:rPr>
                        <a:t>the change</a:t>
                      </a:r>
                      <a:endParaRPr lang="en-US" sz="1600" b="0" i="0" u="none" strike="noStrike" dirty="0">
                        <a:solidFill>
                          <a:srgbClr val="000000"/>
                        </a:solidFill>
                        <a:effectLst/>
                        <a:latin typeface="Calibri"/>
                      </a:endParaRPr>
                    </a:p>
                  </a:txBody>
                  <a:tcPr marL="7620" marR="7620" marT="7620" marB="0" anchor="b"/>
                </a:tc>
              </a:tr>
              <a:tr h="640080">
                <a:tc>
                  <a:txBody>
                    <a:bodyPr/>
                    <a:lstStyle/>
                    <a:p>
                      <a:pPr algn="ctr" fontAlgn="b"/>
                      <a:r>
                        <a:rPr lang="en-US" sz="1600" u="none" strike="noStrike" dirty="0">
                          <a:effectLst/>
                        </a:rPr>
                        <a:t>Misalignment</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Resistance to </a:t>
                      </a:r>
                      <a:r>
                        <a:rPr lang="en-US" sz="1600" u="none" strike="noStrike" dirty="0" smtClean="0">
                          <a:effectLst/>
                        </a:rPr>
                        <a:t>change</a:t>
                      </a:r>
                    </a:p>
                    <a:p>
                      <a:pPr marL="285750" indent="-285750" algn="l" fontAlgn="b">
                        <a:buFont typeface="Arial" panose="020B0604020202020204" pitchFamily="34" charset="0"/>
                        <a:buChar char="•"/>
                      </a:pPr>
                      <a:r>
                        <a:rPr lang="en-US" sz="1600" u="none" strike="noStrike" dirty="0" smtClean="0">
                          <a:effectLst/>
                        </a:rPr>
                        <a:t>Goals </a:t>
                      </a:r>
                      <a:r>
                        <a:rPr lang="en-US" sz="1600" u="none" strike="noStrike" dirty="0">
                          <a:effectLst/>
                        </a:rPr>
                        <a:t>of change not </a:t>
                      </a:r>
                      <a:r>
                        <a:rPr lang="en-US" sz="1600" u="none" strike="noStrike" dirty="0" smtClean="0">
                          <a:effectLst/>
                        </a:rPr>
                        <a:t>supporting </a:t>
                      </a:r>
                      <a:r>
                        <a:rPr lang="en-US" sz="1600" u="none" strike="noStrike" dirty="0">
                          <a:effectLst/>
                        </a:rPr>
                        <a:t>company vision/goals</a:t>
                      </a:r>
                      <a:endParaRPr lang="en-US" sz="1600" b="0" i="0" u="none" strike="noStrike" dirty="0">
                        <a:solidFill>
                          <a:srgbClr val="000000"/>
                        </a:solidFill>
                        <a:effectLst/>
                        <a:latin typeface="Calibri"/>
                      </a:endParaRPr>
                    </a:p>
                  </a:txBody>
                  <a:tcPr marL="7620" marR="7620" marT="7620" marB="0" anchor="b"/>
                </a:tc>
              </a:tr>
              <a:tr h="426720">
                <a:tc>
                  <a:txBody>
                    <a:bodyPr/>
                    <a:lstStyle/>
                    <a:p>
                      <a:pPr algn="ctr" fontAlgn="b"/>
                      <a:r>
                        <a:rPr lang="en-US" sz="1600" u="none" strike="noStrike" dirty="0">
                          <a:effectLst/>
                        </a:rPr>
                        <a:t>Communication barriers</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Personnel availability</a:t>
                      </a:r>
                      <a:br>
                        <a:rPr lang="en-US" sz="1600" u="none" strike="noStrike" dirty="0">
                          <a:effectLst/>
                        </a:rPr>
                      </a:br>
                      <a:r>
                        <a:rPr lang="en-US" sz="1600" u="none" strike="noStrike" dirty="0">
                          <a:effectLst/>
                        </a:rPr>
                        <a:t>Cultural, language or technology failures</a:t>
                      </a:r>
                      <a:endParaRPr lang="en-US" sz="1600" b="0" i="0" u="none" strike="noStrike" dirty="0">
                        <a:solidFill>
                          <a:srgbClr val="000000"/>
                        </a:solidFill>
                        <a:effectLst/>
                        <a:latin typeface="Calibri"/>
                      </a:endParaRPr>
                    </a:p>
                  </a:txBody>
                  <a:tcPr marL="7620" marR="7620" marT="7620" marB="0" anchor="b"/>
                </a:tc>
              </a:tr>
              <a:tr h="640080">
                <a:tc>
                  <a:txBody>
                    <a:bodyPr/>
                    <a:lstStyle/>
                    <a:p>
                      <a:pPr algn="ctr" fontAlgn="b"/>
                      <a:r>
                        <a:rPr lang="en-US" sz="1600" u="none" strike="noStrike" dirty="0">
                          <a:effectLst/>
                        </a:rPr>
                        <a:t>Inadequate checking</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smtClean="0">
                          <a:effectLst/>
                        </a:rPr>
                        <a:t>Improper</a:t>
                      </a:r>
                      <a:r>
                        <a:rPr lang="en-US" sz="1600" u="none" strike="noStrike" baseline="0" dirty="0" smtClean="0">
                          <a:effectLst/>
                        </a:rPr>
                        <a:t> </a:t>
                      </a:r>
                      <a:r>
                        <a:rPr lang="en-US" sz="1600" u="none" strike="noStrike" dirty="0" smtClean="0">
                          <a:effectLst/>
                        </a:rPr>
                        <a:t>quality </a:t>
                      </a:r>
                      <a:r>
                        <a:rPr lang="en-US" sz="1600" u="none" strike="noStrike" dirty="0">
                          <a:effectLst/>
                        </a:rPr>
                        <a:t>at the </a:t>
                      </a:r>
                      <a:r>
                        <a:rPr lang="en-US" sz="1600" u="none" strike="noStrike" dirty="0" smtClean="0">
                          <a:effectLst/>
                        </a:rPr>
                        <a:t>source </a:t>
                      </a:r>
                    </a:p>
                    <a:p>
                      <a:pPr marL="285750" indent="-285750" algn="l" fontAlgn="b">
                        <a:buFont typeface="Arial" panose="020B0604020202020204" pitchFamily="34" charset="0"/>
                        <a:buChar char="•"/>
                      </a:pPr>
                      <a:r>
                        <a:rPr lang="en-US" sz="1600" u="none" strike="noStrike" dirty="0" smtClean="0">
                          <a:effectLst/>
                        </a:rPr>
                        <a:t>Inadequate </a:t>
                      </a:r>
                      <a:r>
                        <a:rPr lang="en-US" sz="1600" u="none" strike="noStrike" dirty="0">
                          <a:effectLst/>
                        </a:rPr>
                        <a:t>time to perform checks such as pre-job briefings</a:t>
                      </a:r>
                      <a:endParaRPr lang="en-US" sz="1600" b="0" i="0" u="none" strike="noStrike" dirty="0">
                        <a:solidFill>
                          <a:srgbClr val="000000"/>
                        </a:solidFill>
                        <a:effectLst/>
                        <a:latin typeface="Calibri"/>
                      </a:endParaRPr>
                    </a:p>
                  </a:txBody>
                  <a:tcPr marL="7620" marR="7620" marT="7620" marB="0" anchor="b"/>
                </a:tc>
              </a:tr>
              <a:tr h="853440">
                <a:tc>
                  <a:txBody>
                    <a:bodyPr/>
                    <a:lstStyle/>
                    <a:p>
                      <a:pPr algn="ctr" fontAlgn="b"/>
                      <a:r>
                        <a:rPr lang="en-US" sz="1600" u="none" strike="noStrike" dirty="0">
                          <a:effectLst/>
                        </a:rPr>
                        <a:t>Wrong tool</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Improper </a:t>
                      </a:r>
                      <a:r>
                        <a:rPr lang="en-US" sz="1600" u="none" strike="noStrike" dirty="0" smtClean="0">
                          <a:effectLst/>
                        </a:rPr>
                        <a:t>documentation</a:t>
                      </a:r>
                    </a:p>
                    <a:p>
                      <a:pPr marL="285750" indent="-285750" algn="l" fontAlgn="b">
                        <a:buFont typeface="Arial" panose="020B0604020202020204" pitchFamily="34" charset="0"/>
                        <a:buChar char="•"/>
                      </a:pPr>
                      <a:r>
                        <a:rPr lang="en-US" sz="1600" u="none" strike="noStrike" dirty="0" smtClean="0">
                          <a:effectLst/>
                        </a:rPr>
                        <a:t>Improper </a:t>
                      </a:r>
                      <a:r>
                        <a:rPr lang="en-US" sz="1600" u="none" strike="noStrike" dirty="0">
                          <a:effectLst/>
                        </a:rPr>
                        <a:t>training </a:t>
                      </a:r>
                      <a:r>
                        <a:rPr lang="en-US" sz="1600" u="none" strike="noStrike" dirty="0" smtClean="0">
                          <a:effectLst/>
                        </a:rPr>
                        <a:t>method Inadequate </a:t>
                      </a:r>
                      <a:r>
                        <a:rPr lang="en-US" sz="1600" u="none" strike="noStrike" dirty="0">
                          <a:effectLst/>
                        </a:rPr>
                        <a:t>tool available - causing improvisation</a:t>
                      </a:r>
                      <a:br>
                        <a:rPr lang="en-US" sz="1600" u="none" strike="noStrike" dirty="0">
                          <a:effectLst/>
                        </a:rPr>
                      </a:br>
                      <a:endParaRPr lang="en-US" sz="1600" b="0" i="0" u="none" strike="noStrike" dirty="0">
                        <a:solidFill>
                          <a:srgbClr val="000000"/>
                        </a:solidFill>
                        <a:effectLst/>
                        <a:latin typeface="Calibri"/>
                      </a:endParaRPr>
                    </a:p>
                  </a:txBody>
                  <a:tcPr marL="7620" marR="7620" marT="7620" marB="0" anchor="b"/>
                </a:tc>
              </a:tr>
            </a:tbl>
          </a:graphicData>
        </a:graphic>
      </p:graphicFrame>
    </p:spTree>
    <p:extLst>
      <p:ext uri="{BB962C8B-B14F-4D97-AF65-F5344CB8AC3E}">
        <p14:creationId xmlns:p14="http://schemas.microsoft.com/office/powerpoint/2010/main" val="1619682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Management</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355" y="1143000"/>
            <a:ext cx="6786119" cy="519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4180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6200" y="61177"/>
            <a:ext cx="8229600" cy="1143000"/>
          </a:xfrm>
        </p:spPr>
        <p:txBody>
          <a:bodyPr/>
          <a:lstStyle/>
          <a:p>
            <a:r>
              <a:rPr lang="en-US" sz="4000" dirty="0" smtClean="0"/>
              <a:t>Change is…</a:t>
            </a:r>
            <a:endParaRPr lang="en-US" sz="4000" dirty="0"/>
          </a:p>
        </p:txBody>
      </p:sp>
      <p:grpSp>
        <p:nvGrpSpPr>
          <p:cNvPr id="108" name="Group 107"/>
          <p:cNvGrpSpPr/>
          <p:nvPr/>
        </p:nvGrpSpPr>
        <p:grpSpPr>
          <a:xfrm>
            <a:off x="2057400" y="912600"/>
            <a:ext cx="5460976" cy="5708817"/>
            <a:chOff x="1625626" y="728666"/>
            <a:chExt cx="5892750" cy="5892752"/>
          </a:xfrm>
        </p:grpSpPr>
        <p:grpSp>
          <p:nvGrpSpPr>
            <p:cNvPr id="109" name="Group 108"/>
            <p:cNvGrpSpPr/>
            <p:nvPr/>
          </p:nvGrpSpPr>
          <p:grpSpPr>
            <a:xfrm>
              <a:off x="1625626" y="728666"/>
              <a:ext cx="5892750" cy="5892752"/>
              <a:chOff x="1625626" y="728666"/>
              <a:chExt cx="5892750" cy="5892752"/>
            </a:xfrm>
            <a:effectLst>
              <a:outerShdw blurRad="76200" sx="101000" sy="101000" algn="ctr" rotWithShape="0">
                <a:prstClr val="black">
                  <a:alpha val="25000"/>
                </a:prstClr>
              </a:outerShdw>
            </a:effectLst>
          </p:grpSpPr>
          <p:grpSp>
            <p:nvGrpSpPr>
              <p:cNvPr id="137" name="Group 136"/>
              <p:cNvGrpSpPr/>
              <p:nvPr/>
            </p:nvGrpSpPr>
            <p:grpSpPr>
              <a:xfrm>
                <a:off x="2414017" y="1516100"/>
                <a:ext cx="4315968" cy="4317884"/>
                <a:chOff x="2411162" y="1514201"/>
                <a:chExt cx="4315968" cy="4317884"/>
              </a:xfrm>
            </p:grpSpPr>
            <p:sp>
              <p:nvSpPr>
                <p:cNvPr id="144" name="Freeform 143"/>
                <p:cNvSpPr/>
                <p:nvPr/>
              </p:nvSpPr>
              <p:spPr>
                <a:xfrm>
                  <a:off x="2411162" y="1514201"/>
                  <a:ext cx="2049341" cy="2048256"/>
                </a:xfrm>
                <a:custGeom>
                  <a:avLst/>
                  <a:gdLst>
                    <a:gd name="connsiteX0" fmla="*/ 2052055 w 2052055"/>
                    <a:gd name="connsiteY0" fmla="*/ 0 h 2052055"/>
                    <a:gd name="connsiteX1" fmla="*/ 2052055 w 2052055"/>
                    <a:gd name="connsiteY1" fmla="*/ 1147880 h 2052055"/>
                    <a:gd name="connsiteX2" fmla="*/ 1955491 w 2052055"/>
                    <a:gd name="connsiteY2" fmla="*/ 1162617 h 2052055"/>
                    <a:gd name="connsiteX3" fmla="*/ 1162613 w 2052055"/>
                    <a:gd name="connsiteY3" fmla="*/ 1955494 h 2052055"/>
                    <a:gd name="connsiteX4" fmla="*/ 1147877 w 2052055"/>
                    <a:gd name="connsiteY4" fmla="*/ 2052055 h 2052055"/>
                    <a:gd name="connsiteX5" fmla="*/ 0 w 2052055"/>
                    <a:gd name="connsiteY5" fmla="*/ 2052055 h 2052055"/>
                    <a:gd name="connsiteX6" fmla="*/ 5691 w 2052055"/>
                    <a:gd name="connsiteY6" fmla="*/ 1939347 h 2052055"/>
                    <a:gd name="connsiteX7" fmla="*/ 1939347 w 2052055"/>
                    <a:gd name="connsiteY7" fmla="*/ 5692 h 2052055"/>
                    <a:gd name="connsiteX8" fmla="*/ 2052055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2052055" y="0"/>
                      </a:moveTo>
                      <a:lnTo>
                        <a:pt x="2052055" y="1147880"/>
                      </a:lnTo>
                      <a:lnTo>
                        <a:pt x="1955491" y="1162617"/>
                      </a:lnTo>
                      <a:cubicBezTo>
                        <a:pt x="1557512" y="1244055"/>
                        <a:pt x="1244051" y="1557516"/>
                        <a:pt x="1162613" y="1955494"/>
                      </a:cubicBezTo>
                      <a:lnTo>
                        <a:pt x="1147877" y="2052055"/>
                      </a:lnTo>
                      <a:lnTo>
                        <a:pt x="0" y="2052055"/>
                      </a:lnTo>
                      <a:lnTo>
                        <a:pt x="5691" y="1939347"/>
                      </a:lnTo>
                      <a:cubicBezTo>
                        <a:pt x="109233" y="919785"/>
                        <a:pt x="919785" y="109234"/>
                        <a:pt x="1939347" y="5692"/>
                      </a:cubicBezTo>
                      <a:lnTo>
                        <a:pt x="2052055" y="0"/>
                      </a:lnTo>
                      <a:close/>
                    </a:path>
                  </a:pathLst>
                </a:custGeom>
                <a:gradFill flip="none" rotWithShape="1">
                  <a:gsLst>
                    <a:gs pos="17000">
                      <a:schemeClr val="accent5">
                        <a:lumMod val="75000"/>
                      </a:schemeClr>
                    </a:gs>
                    <a:gs pos="77000">
                      <a:schemeClr val="accent5"/>
                    </a:gs>
                  </a:gsLst>
                  <a:lin ang="2700000" scaled="1"/>
                  <a:tileRect/>
                </a:gradFill>
                <a:ln>
                  <a:gradFill>
                    <a:gsLst>
                      <a:gs pos="0">
                        <a:schemeClr val="accent5">
                          <a:lumMod val="50000"/>
                        </a:schemeClr>
                      </a:gs>
                      <a:gs pos="100000">
                        <a:schemeClr val="accent5">
                          <a:lumMod val="75000"/>
                        </a:schemeClr>
                      </a:gs>
                    </a:gsLst>
                    <a:lin ang="2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5" name="Freeform 144"/>
                <p:cNvSpPr/>
                <p:nvPr/>
              </p:nvSpPr>
              <p:spPr>
                <a:xfrm>
                  <a:off x="4677789" y="1514201"/>
                  <a:ext cx="2049341" cy="2048256"/>
                </a:xfrm>
                <a:custGeom>
                  <a:avLst/>
                  <a:gdLst>
                    <a:gd name="connsiteX0" fmla="*/ 0 w 2052055"/>
                    <a:gd name="connsiteY0" fmla="*/ 0 h 2052055"/>
                    <a:gd name="connsiteX1" fmla="*/ 112708 w 2052055"/>
                    <a:gd name="connsiteY1" fmla="*/ 5692 h 2052055"/>
                    <a:gd name="connsiteX2" fmla="*/ 2046364 w 2052055"/>
                    <a:gd name="connsiteY2" fmla="*/ 1939347 h 2052055"/>
                    <a:gd name="connsiteX3" fmla="*/ 2052055 w 2052055"/>
                    <a:gd name="connsiteY3" fmla="*/ 2052055 h 2052055"/>
                    <a:gd name="connsiteX4" fmla="*/ 904176 w 2052055"/>
                    <a:gd name="connsiteY4" fmla="*/ 2052055 h 2052055"/>
                    <a:gd name="connsiteX5" fmla="*/ 889439 w 2052055"/>
                    <a:gd name="connsiteY5" fmla="*/ 1955494 h 2052055"/>
                    <a:gd name="connsiteX6" fmla="*/ 96561 w 2052055"/>
                    <a:gd name="connsiteY6" fmla="*/ 1162617 h 2052055"/>
                    <a:gd name="connsiteX7" fmla="*/ 0 w 2052055"/>
                    <a:gd name="connsiteY7" fmla="*/ 1147881 h 2052055"/>
                    <a:gd name="connsiteX8" fmla="*/ 0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0" y="0"/>
                      </a:moveTo>
                      <a:lnTo>
                        <a:pt x="112708" y="5692"/>
                      </a:lnTo>
                      <a:cubicBezTo>
                        <a:pt x="1132270" y="109234"/>
                        <a:pt x="1942822" y="919785"/>
                        <a:pt x="2046364" y="1939347"/>
                      </a:cubicBezTo>
                      <a:lnTo>
                        <a:pt x="2052055" y="2052055"/>
                      </a:lnTo>
                      <a:lnTo>
                        <a:pt x="904176" y="2052055"/>
                      </a:lnTo>
                      <a:lnTo>
                        <a:pt x="889439" y="1955494"/>
                      </a:lnTo>
                      <a:cubicBezTo>
                        <a:pt x="808001" y="1557516"/>
                        <a:pt x="494540" y="1244055"/>
                        <a:pt x="96561" y="1162617"/>
                      </a:cubicBezTo>
                      <a:lnTo>
                        <a:pt x="0" y="1147881"/>
                      </a:lnTo>
                      <a:lnTo>
                        <a:pt x="0" y="0"/>
                      </a:lnTo>
                      <a:close/>
                    </a:path>
                  </a:pathLst>
                </a:custGeom>
                <a:gradFill flip="none" rotWithShape="1">
                  <a:gsLst>
                    <a:gs pos="33000">
                      <a:schemeClr val="accent2"/>
                    </a:gs>
                    <a:gs pos="78000">
                      <a:schemeClr val="accent2">
                        <a:lumMod val="75000"/>
                      </a:schemeClr>
                    </a:gs>
                  </a:gsLst>
                  <a:lin ang="19200000" scaled="0"/>
                  <a:tileRect/>
                </a:gradFill>
                <a:ln>
                  <a:gradFill>
                    <a:gsLst>
                      <a:gs pos="0">
                        <a:schemeClr val="accent2">
                          <a:lumMod val="50000"/>
                        </a:schemeClr>
                      </a:gs>
                      <a:gs pos="100000">
                        <a:schemeClr val="accent2">
                          <a:lumMod val="75000"/>
                        </a:schemeClr>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6" name="Freeform 145"/>
                <p:cNvSpPr/>
                <p:nvPr/>
              </p:nvSpPr>
              <p:spPr>
                <a:xfrm>
                  <a:off x="2411162" y="3783829"/>
                  <a:ext cx="2049341" cy="2048256"/>
                </a:xfrm>
                <a:custGeom>
                  <a:avLst/>
                  <a:gdLst>
                    <a:gd name="connsiteX0" fmla="*/ 0 w 2052055"/>
                    <a:gd name="connsiteY0" fmla="*/ 0 h 2052054"/>
                    <a:gd name="connsiteX1" fmla="*/ 1147876 w 2052055"/>
                    <a:gd name="connsiteY1" fmla="*/ 0 h 2052054"/>
                    <a:gd name="connsiteX2" fmla="*/ 1162613 w 2052055"/>
                    <a:gd name="connsiteY2" fmla="*/ 96562 h 2052054"/>
                    <a:gd name="connsiteX3" fmla="*/ 1955491 w 2052055"/>
                    <a:gd name="connsiteY3" fmla="*/ 889439 h 2052054"/>
                    <a:gd name="connsiteX4" fmla="*/ 2052055 w 2052055"/>
                    <a:gd name="connsiteY4" fmla="*/ 904176 h 2052054"/>
                    <a:gd name="connsiteX5" fmla="*/ 2052055 w 2052055"/>
                    <a:gd name="connsiteY5" fmla="*/ 2052054 h 2052054"/>
                    <a:gd name="connsiteX6" fmla="*/ 1939347 w 2052055"/>
                    <a:gd name="connsiteY6" fmla="*/ 2046363 h 2052054"/>
                    <a:gd name="connsiteX7" fmla="*/ 5691 w 2052055"/>
                    <a:gd name="connsiteY7" fmla="*/ 112707 h 2052054"/>
                    <a:gd name="connsiteX8" fmla="*/ 0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0" y="0"/>
                      </a:moveTo>
                      <a:lnTo>
                        <a:pt x="1147876" y="0"/>
                      </a:lnTo>
                      <a:lnTo>
                        <a:pt x="1162613" y="96562"/>
                      </a:lnTo>
                      <a:cubicBezTo>
                        <a:pt x="1244051" y="494541"/>
                        <a:pt x="1557512" y="808001"/>
                        <a:pt x="1955491" y="889439"/>
                      </a:cubicBezTo>
                      <a:lnTo>
                        <a:pt x="2052055" y="904176"/>
                      </a:lnTo>
                      <a:lnTo>
                        <a:pt x="2052055" y="2052054"/>
                      </a:lnTo>
                      <a:lnTo>
                        <a:pt x="1939347" y="2046363"/>
                      </a:lnTo>
                      <a:cubicBezTo>
                        <a:pt x="919785" y="1942821"/>
                        <a:pt x="109233" y="1132269"/>
                        <a:pt x="5691" y="112707"/>
                      </a:cubicBezTo>
                      <a:lnTo>
                        <a:pt x="0" y="0"/>
                      </a:lnTo>
                      <a:close/>
                    </a:path>
                  </a:pathLst>
                </a:custGeom>
                <a:gradFill flip="none" rotWithShape="1">
                  <a:gsLst>
                    <a:gs pos="71000">
                      <a:schemeClr val="accent4">
                        <a:lumMod val="75000"/>
                      </a:schemeClr>
                    </a:gs>
                    <a:gs pos="33000">
                      <a:schemeClr val="accent4"/>
                    </a:gs>
                  </a:gsLst>
                  <a:lin ang="8400000" scaled="0"/>
                  <a:tileRect/>
                </a:gradFill>
                <a:ln>
                  <a:gradFill>
                    <a:gsLst>
                      <a:gs pos="0">
                        <a:schemeClr val="accent4">
                          <a:lumMod val="50000"/>
                        </a:schemeClr>
                      </a:gs>
                      <a:gs pos="100000">
                        <a:schemeClr val="accent4">
                          <a:lumMod val="75000"/>
                        </a:schemeClr>
                      </a:gs>
                    </a:gsLst>
                    <a:lin ang="19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7" name="Freeform 146"/>
                <p:cNvSpPr/>
                <p:nvPr/>
              </p:nvSpPr>
              <p:spPr>
                <a:xfrm>
                  <a:off x="4677789" y="3783829"/>
                  <a:ext cx="2049341" cy="2048256"/>
                </a:xfrm>
                <a:custGeom>
                  <a:avLst/>
                  <a:gdLst>
                    <a:gd name="connsiteX0" fmla="*/ 904176 w 2052055"/>
                    <a:gd name="connsiteY0" fmla="*/ 0 h 2052054"/>
                    <a:gd name="connsiteX1" fmla="*/ 2052055 w 2052055"/>
                    <a:gd name="connsiteY1" fmla="*/ 0 h 2052054"/>
                    <a:gd name="connsiteX2" fmla="*/ 2046364 w 2052055"/>
                    <a:gd name="connsiteY2" fmla="*/ 112707 h 2052054"/>
                    <a:gd name="connsiteX3" fmla="*/ 112708 w 2052055"/>
                    <a:gd name="connsiteY3" fmla="*/ 2046363 h 2052054"/>
                    <a:gd name="connsiteX4" fmla="*/ 0 w 2052055"/>
                    <a:gd name="connsiteY4" fmla="*/ 2052054 h 2052054"/>
                    <a:gd name="connsiteX5" fmla="*/ 0 w 2052055"/>
                    <a:gd name="connsiteY5" fmla="*/ 904176 h 2052054"/>
                    <a:gd name="connsiteX6" fmla="*/ 96561 w 2052055"/>
                    <a:gd name="connsiteY6" fmla="*/ 889439 h 2052054"/>
                    <a:gd name="connsiteX7" fmla="*/ 889439 w 2052055"/>
                    <a:gd name="connsiteY7" fmla="*/ 96562 h 2052054"/>
                    <a:gd name="connsiteX8" fmla="*/ 904176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904176" y="0"/>
                      </a:moveTo>
                      <a:lnTo>
                        <a:pt x="2052055" y="0"/>
                      </a:lnTo>
                      <a:lnTo>
                        <a:pt x="2046364" y="112707"/>
                      </a:lnTo>
                      <a:cubicBezTo>
                        <a:pt x="1942822" y="1132269"/>
                        <a:pt x="1132270" y="1942821"/>
                        <a:pt x="112708" y="2046363"/>
                      </a:cubicBezTo>
                      <a:lnTo>
                        <a:pt x="0" y="2052054"/>
                      </a:lnTo>
                      <a:lnTo>
                        <a:pt x="0" y="904176"/>
                      </a:lnTo>
                      <a:lnTo>
                        <a:pt x="96561" y="889439"/>
                      </a:lnTo>
                      <a:cubicBezTo>
                        <a:pt x="494540" y="808001"/>
                        <a:pt x="808001" y="494541"/>
                        <a:pt x="889439" y="96562"/>
                      </a:cubicBezTo>
                      <a:lnTo>
                        <a:pt x="904176" y="0"/>
                      </a:lnTo>
                      <a:close/>
                    </a:path>
                  </a:pathLst>
                </a:custGeom>
                <a:gradFill flip="none" rotWithShape="1">
                  <a:gsLst>
                    <a:gs pos="0">
                      <a:schemeClr val="accent3"/>
                    </a:gs>
                    <a:gs pos="73000">
                      <a:schemeClr val="accent3">
                        <a:lumMod val="75000"/>
                      </a:schemeClr>
                    </a:gs>
                  </a:gsLst>
                  <a:lin ang="2400000" scaled="0"/>
                  <a:tileRect/>
                </a:gradFill>
                <a:ln>
                  <a:gradFill>
                    <a:gsLst>
                      <a:gs pos="0">
                        <a:schemeClr val="accent3">
                          <a:lumMod val="50000"/>
                        </a:schemeClr>
                      </a:gs>
                      <a:gs pos="100000">
                        <a:schemeClr val="accent3">
                          <a:lumMod val="75000"/>
                        </a:schemeClr>
                      </a:gs>
                    </a:gsLst>
                    <a:lin ang="13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38" name="Group 137"/>
              <p:cNvGrpSpPr/>
              <p:nvPr/>
            </p:nvGrpSpPr>
            <p:grpSpPr>
              <a:xfrm>
                <a:off x="1625626" y="728666"/>
                <a:ext cx="5892750" cy="5892752"/>
                <a:chOff x="1625626" y="728666"/>
                <a:chExt cx="5892750" cy="5892752"/>
              </a:xfrm>
            </p:grpSpPr>
            <p:sp>
              <p:nvSpPr>
                <p:cNvPr id="140" name="Freeform 139"/>
                <p:cNvSpPr/>
                <p:nvPr/>
              </p:nvSpPr>
              <p:spPr>
                <a:xfrm>
                  <a:off x="1625626" y="728666"/>
                  <a:ext cx="2837589" cy="2837588"/>
                </a:xfrm>
                <a:custGeom>
                  <a:avLst/>
                  <a:gdLst>
                    <a:gd name="connsiteX0" fmla="*/ 2969382 w 2969382"/>
                    <a:gd name="connsiteY0" fmla="*/ 0 h 2969382"/>
                    <a:gd name="connsiteX1" fmla="*/ 2969382 w 2969382"/>
                    <a:gd name="connsiteY1" fmla="*/ 558737 h 2969382"/>
                    <a:gd name="connsiteX2" fmla="*/ 2824519 w 2969382"/>
                    <a:gd name="connsiteY2" fmla="*/ 566052 h 2969382"/>
                    <a:gd name="connsiteX3" fmla="*/ 566052 w 2969382"/>
                    <a:gd name="connsiteY3" fmla="*/ 2824519 h 2969382"/>
                    <a:gd name="connsiteX4" fmla="*/ 558737 w 2969382"/>
                    <a:gd name="connsiteY4" fmla="*/ 2969382 h 2969382"/>
                    <a:gd name="connsiteX5" fmla="*/ 0 w 2969382"/>
                    <a:gd name="connsiteY5" fmla="*/ 2969382 h 2969382"/>
                    <a:gd name="connsiteX6" fmla="*/ 1137 w 2969382"/>
                    <a:gd name="connsiteY6" fmla="*/ 2924411 h 2969382"/>
                    <a:gd name="connsiteX7" fmla="*/ 2924411 w 2969382"/>
                    <a:gd name="connsiteY7" fmla="*/ 1137 h 2969382"/>
                    <a:gd name="connsiteX8" fmla="*/ 2969382 w 2969382"/>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2">
                      <a:moveTo>
                        <a:pt x="2969382" y="0"/>
                      </a:moveTo>
                      <a:lnTo>
                        <a:pt x="2969382" y="558737"/>
                      </a:lnTo>
                      <a:lnTo>
                        <a:pt x="2824519" y="566052"/>
                      </a:lnTo>
                      <a:cubicBezTo>
                        <a:pt x="1633693" y="686987"/>
                        <a:pt x="686987" y="1633693"/>
                        <a:pt x="566052" y="2824519"/>
                      </a:cubicBezTo>
                      <a:lnTo>
                        <a:pt x="558737" y="2969382"/>
                      </a:lnTo>
                      <a:lnTo>
                        <a:pt x="0" y="2969382"/>
                      </a:lnTo>
                      <a:lnTo>
                        <a:pt x="1137" y="2924411"/>
                      </a:lnTo>
                      <a:cubicBezTo>
                        <a:pt x="81126" y="1346409"/>
                        <a:pt x="1346409" y="81126"/>
                        <a:pt x="2924411" y="1137"/>
                      </a:cubicBezTo>
                      <a:lnTo>
                        <a:pt x="2969382" y="0"/>
                      </a:lnTo>
                      <a:close/>
                    </a:path>
                  </a:pathLst>
                </a:custGeom>
                <a:gradFill flip="none" rotWithShape="1">
                  <a:gsLst>
                    <a:gs pos="0">
                      <a:schemeClr val="accent5"/>
                    </a:gs>
                    <a:gs pos="100000">
                      <a:schemeClr val="accent5">
                        <a:lumMod val="60000"/>
                        <a:lumOff val="40000"/>
                      </a:schemeClr>
                    </a:gs>
                  </a:gsLst>
                  <a:lin ang="0" scaled="0"/>
                  <a:tileRect/>
                </a:gradFill>
                <a:ln>
                  <a:gradFill>
                    <a:gsLst>
                      <a:gs pos="0">
                        <a:schemeClr val="accent5">
                          <a:lumMod val="75000"/>
                        </a:schemeClr>
                      </a:gs>
                      <a:gs pos="100000">
                        <a:schemeClr val="accent5"/>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1" name="Freeform 140"/>
                <p:cNvSpPr/>
                <p:nvPr/>
              </p:nvSpPr>
              <p:spPr>
                <a:xfrm>
                  <a:off x="4680788" y="728666"/>
                  <a:ext cx="2837588" cy="2837588"/>
                </a:xfrm>
                <a:custGeom>
                  <a:avLst/>
                  <a:gdLst>
                    <a:gd name="connsiteX0" fmla="*/ 0 w 2969381"/>
                    <a:gd name="connsiteY0" fmla="*/ 0 h 2969382"/>
                    <a:gd name="connsiteX1" fmla="*/ 44970 w 2969381"/>
                    <a:gd name="connsiteY1" fmla="*/ 1137 h 2969382"/>
                    <a:gd name="connsiteX2" fmla="*/ 2968244 w 2969381"/>
                    <a:gd name="connsiteY2" fmla="*/ 2924411 h 2969382"/>
                    <a:gd name="connsiteX3" fmla="*/ 2969381 w 2969381"/>
                    <a:gd name="connsiteY3" fmla="*/ 2969382 h 2969382"/>
                    <a:gd name="connsiteX4" fmla="*/ 2410644 w 2969381"/>
                    <a:gd name="connsiteY4" fmla="*/ 2969382 h 2969382"/>
                    <a:gd name="connsiteX5" fmla="*/ 2403329 w 2969381"/>
                    <a:gd name="connsiteY5" fmla="*/ 2824519 h 2969382"/>
                    <a:gd name="connsiteX6" fmla="*/ 144862 w 2969381"/>
                    <a:gd name="connsiteY6" fmla="*/ 566052 h 2969382"/>
                    <a:gd name="connsiteX7" fmla="*/ 0 w 2969381"/>
                    <a:gd name="connsiteY7" fmla="*/ 558737 h 2969382"/>
                    <a:gd name="connsiteX8" fmla="*/ 0 w 2969381"/>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2">
                      <a:moveTo>
                        <a:pt x="0" y="0"/>
                      </a:moveTo>
                      <a:lnTo>
                        <a:pt x="44970" y="1137"/>
                      </a:lnTo>
                      <a:cubicBezTo>
                        <a:pt x="1622973" y="81126"/>
                        <a:pt x="2888256" y="1346409"/>
                        <a:pt x="2968244" y="2924411"/>
                      </a:cubicBezTo>
                      <a:lnTo>
                        <a:pt x="2969381" y="2969382"/>
                      </a:lnTo>
                      <a:lnTo>
                        <a:pt x="2410644" y="2969382"/>
                      </a:lnTo>
                      <a:lnTo>
                        <a:pt x="2403329" y="2824519"/>
                      </a:lnTo>
                      <a:cubicBezTo>
                        <a:pt x="2282394" y="1633693"/>
                        <a:pt x="1335688" y="686987"/>
                        <a:pt x="144862" y="566052"/>
                      </a:cubicBezTo>
                      <a:lnTo>
                        <a:pt x="0" y="558737"/>
                      </a:lnTo>
                      <a:lnTo>
                        <a:pt x="0" y="0"/>
                      </a:lnTo>
                      <a:close/>
                    </a:path>
                  </a:pathLst>
                </a:custGeom>
                <a:gradFill flip="none" rotWithShape="1">
                  <a:gsLst>
                    <a:gs pos="11000">
                      <a:schemeClr val="accent2"/>
                    </a:gs>
                    <a:gs pos="100000">
                      <a:schemeClr val="accent2">
                        <a:lumMod val="60000"/>
                        <a:lumOff val="40000"/>
                      </a:schemeClr>
                    </a:gs>
                  </a:gsLst>
                  <a:lin ang="1800000" scaled="0"/>
                  <a:tileRect/>
                </a:gradFill>
                <a:ln>
                  <a:gradFill>
                    <a:gsLst>
                      <a:gs pos="0">
                        <a:schemeClr val="accent2"/>
                      </a:gs>
                      <a:gs pos="100000">
                        <a:schemeClr val="accent2">
                          <a:lumMod val="75000"/>
                        </a:schemeClr>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2" name="Freeform 141"/>
                <p:cNvSpPr/>
                <p:nvPr/>
              </p:nvSpPr>
              <p:spPr>
                <a:xfrm>
                  <a:off x="1625626" y="3783831"/>
                  <a:ext cx="2837589" cy="2837587"/>
                </a:xfrm>
                <a:custGeom>
                  <a:avLst/>
                  <a:gdLst>
                    <a:gd name="connsiteX0" fmla="*/ 0 w 2969382"/>
                    <a:gd name="connsiteY0" fmla="*/ 0 h 2969381"/>
                    <a:gd name="connsiteX1" fmla="*/ 558737 w 2969382"/>
                    <a:gd name="connsiteY1" fmla="*/ 0 h 2969381"/>
                    <a:gd name="connsiteX2" fmla="*/ 566052 w 2969382"/>
                    <a:gd name="connsiteY2" fmla="*/ 144862 h 2969381"/>
                    <a:gd name="connsiteX3" fmla="*/ 2824519 w 2969382"/>
                    <a:gd name="connsiteY3" fmla="*/ 2403329 h 2969381"/>
                    <a:gd name="connsiteX4" fmla="*/ 2969382 w 2969382"/>
                    <a:gd name="connsiteY4" fmla="*/ 2410644 h 2969381"/>
                    <a:gd name="connsiteX5" fmla="*/ 2969382 w 2969382"/>
                    <a:gd name="connsiteY5" fmla="*/ 2969381 h 2969381"/>
                    <a:gd name="connsiteX6" fmla="*/ 2924411 w 2969382"/>
                    <a:gd name="connsiteY6" fmla="*/ 2968244 h 2969381"/>
                    <a:gd name="connsiteX7" fmla="*/ 1137 w 2969382"/>
                    <a:gd name="connsiteY7" fmla="*/ 44970 h 2969381"/>
                    <a:gd name="connsiteX8" fmla="*/ 0 w 2969382"/>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1">
                      <a:moveTo>
                        <a:pt x="0" y="0"/>
                      </a:moveTo>
                      <a:lnTo>
                        <a:pt x="558737" y="0"/>
                      </a:lnTo>
                      <a:lnTo>
                        <a:pt x="566052" y="144862"/>
                      </a:lnTo>
                      <a:cubicBezTo>
                        <a:pt x="686987" y="1335688"/>
                        <a:pt x="1633693" y="2282394"/>
                        <a:pt x="2824519" y="2403329"/>
                      </a:cubicBezTo>
                      <a:lnTo>
                        <a:pt x="2969382" y="2410644"/>
                      </a:lnTo>
                      <a:lnTo>
                        <a:pt x="2969382" y="2969381"/>
                      </a:lnTo>
                      <a:lnTo>
                        <a:pt x="2924411" y="2968244"/>
                      </a:lnTo>
                      <a:cubicBezTo>
                        <a:pt x="1346409" y="2888256"/>
                        <a:pt x="81126" y="1622973"/>
                        <a:pt x="1137" y="44970"/>
                      </a:cubicBezTo>
                      <a:lnTo>
                        <a:pt x="0" y="0"/>
                      </a:lnTo>
                      <a:close/>
                    </a:path>
                  </a:pathLst>
                </a:custGeom>
                <a:gradFill flip="none" rotWithShape="1">
                  <a:gsLst>
                    <a:gs pos="100000">
                      <a:schemeClr val="accent4"/>
                    </a:gs>
                    <a:gs pos="0">
                      <a:schemeClr val="accent4">
                        <a:lumMod val="60000"/>
                        <a:lumOff val="40000"/>
                      </a:schemeClr>
                    </a:gs>
                  </a:gsLst>
                  <a:lin ang="1200000" scaled="0"/>
                  <a:tileRect/>
                </a:gradFill>
                <a:ln>
                  <a:gradFill>
                    <a:gsLst>
                      <a:gs pos="0">
                        <a:schemeClr val="accent4">
                          <a:lumMod val="75000"/>
                        </a:schemeClr>
                      </a:gs>
                      <a:gs pos="100000">
                        <a:schemeClr val="accent4">
                          <a:lumMod val="5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3" name="Freeform 142"/>
                <p:cNvSpPr/>
                <p:nvPr/>
              </p:nvSpPr>
              <p:spPr>
                <a:xfrm>
                  <a:off x="4680788" y="3783831"/>
                  <a:ext cx="2837588" cy="2837587"/>
                </a:xfrm>
                <a:custGeom>
                  <a:avLst/>
                  <a:gdLst>
                    <a:gd name="connsiteX0" fmla="*/ 2410644 w 2969381"/>
                    <a:gd name="connsiteY0" fmla="*/ 0 h 2969381"/>
                    <a:gd name="connsiteX1" fmla="*/ 2969381 w 2969381"/>
                    <a:gd name="connsiteY1" fmla="*/ 0 h 2969381"/>
                    <a:gd name="connsiteX2" fmla="*/ 2968244 w 2969381"/>
                    <a:gd name="connsiteY2" fmla="*/ 44970 h 2969381"/>
                    <a:gd name="connsiteX3" fmla="*/ 44970 w 2969381"/>
                    <a:gd name="connsiteY3" fmla="*/ 2968244 h 2969381"/>
                    <a:gd name="connsiteX4" fmla="*/ 0 w 2969381"/>
                    <a:gd name="connsiteY4" fmla="*/ 2969381 h 2969381"/>
                    <a:gd name="connsiteX5" fmla="*/ 0 w 2969381"/>
                    <a:gd name="connsiteY5" fmla="*/ 2410644 h 2969381"/>
                    <a:gd name="connsiteX6" fmla="*/ 144862 w 2969381"/>
                    <a:gd name="connsiteY6" fmla="*/ 2403329 h 2969381"/>
                    <a:gd name="connsiteX7" fmla="*/ 2403329 w 2969381"/>
                    <a:gd name="connsiteY7" fmla="*/ 144862 h 2969381"/>
                    <a:gd name="connsiteX8" fmla="*/ 2410644 w 2969381"/>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1">
                      <a:moveTo>
                        <a:pt x="2410644" y="0"/>
                      </a:moveTo>
                      <a:lnTo>
                        <a:pt x="2969381" y="0"/>
                      </a:lnTo>
                      <a:lnTo>
                        <a:pt x="2968244" y="44970"/>
                      </a:lnTo>
                      <a:cubicBezTo>
                        <a:pt x="2888256" y="1622973"/>
                        <a:pt x="1622973" y="2888256"/>
                        <a:pt x="44970" y="2968244"/>
                      </a:cubicBezTo>
                      <a:lnTo>
                        <a:pt x="0" y="2969381"/>
                      </a:lnTo>
                      <a:lnTo>
                        <a:pt x="0" y="2410644"/>
                      </a:lnTo>
                      <a:lnTo>
                        <a:pt x="144862" y="2403329"/>
                      </a:lnTo>
                      <a:cubicBezTo>
                        <a:pt x="1335688" y="2282394"/>
                        <a:pt x="2282394" y="1335688"/>
                        <a:pt x="2403329" y="144862"/>
                      </a:cubicBezTo>
                      <a:lnTo>
                        <a:pt x="2410644" y="0"/>
                      </a:lnTo>
                      <a:close/>
                    </a:path>
                  </a:pathLst>
                </a:custGeom>
                <a:gradFill flip="none" rotWithShape="1">
                  <a:gsLst>
                    <a:gs pos="0">
                      <a:schemeClr val="accent3"/>
                    </a:gs>
                    <a:gs pos="100000">
                      <a:schemeClr val="accent3">
                        <a:lumMod val="60000"/>
                        <a:lumOff val="40000"/>
                      </a:schemeClr>
                    </a:gs>
                  </a:gsLst>
                  <a:lin ang="6000000" scaled="0"/>
                  <a:tileRect/>
                </a:gradFill>
                <a:ln>
                  <a:gradFill>
                    <a:gsLst>
                      <a:gs pos="0">
                        <a:schemeClr val="accent3">
                          <a:lumMod val="75000"/>
                        </a:schemeClr>
                      </a:gs>
                      <a:gs pos="100000">
                        <a:schemeClr val="accent3"/>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sp>
            <p:nvSpPr>
              <p:cNvPr id="139" name="Oval 138"/>
              <p:cNvSpPr/>
              <p:nvPr/>
            </p:nvSpPr>
            <p:spPr>
              <a:xfrm>
                <a:off x="3699577" y="2802619"/>
                <a:ext cx="1744848" cy="1744847"/>
              </a:xfrm>
              <a:prstGeom prst="ellipse">
                <a:avLst/>
              </a:prstGeom>
              <a:gradFill flip="none" rotWithShape="1">
                <a:gsLst>
                  <a:gs pos="0">
                    <a:schemeClr val="accent3">
                      <a:lumMod val="0"/>
                      <a:lumOff val="100000"/>
                    </a:schemeClr>
                  </a:gs>
                  <a:gs pos="35000">
                    <a:schemeClr val="accent3">
                      <a:lumMod val="0"/>
                      <a:lumOff val="100000"/>
                    </a:schemeClr>
                  </a:gs>
                  <a:gs pos="100000">
                    <a:schemeClr val="bg2">
                      <a:lumMod val="65000"/>
                    </a:schemeClr>
                  </a:gs>
                </a:gsLst>
                <a:path path="circle">
                  <a:fillToRect l="50000" t="-80000" r="50000" b="180000"/>
                </a:path>
                <a:tileRect/>
              </a:gradFill>
              <a:ln>
                <a:gradFill flip="none" rotWithShape="1">
                  <a:gsLst>
                    <a:gs pos="0">
                      <a:schemeClr val="bg2">
                        <a:lumMod val="85000"/>
                      </a:schemeClr>
                    </a:gs>
                    <a:gs pos="46000">
                      <a:schemeClr val="bg2">
                        <a:lumMod val="65000"/>
                      </a:schemeClr>
                    </a:gs>
                    <a:gs pos="100000">
                      <a:schemeClr val="bg2">
                        <a:lumMod val="50000"/>
                      </a:schemeClr>
                    </a:gs>
                  </a:gsLst>
                  <a:path path="circle">
                    <a:fillToRect l="50000" t="130000" r="50000" b="-30000"/>
                  </a:path>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10" name="Group 109"/>
            <p:cNvGrpSpPr/>
            <p:nvPr/>
          </p:nvGrpSpPr>
          <p:grpSpPr>
            <a:xfrm>
              <a:off x="3288839" y="2525062"/>
              <a:ext cx="2507099" cy="2275540"/>
              <a:chOff x="3288839" y="2525062"/>
              <a:chExt cx="2507099" cy="2275540"/>
            </a:xfrm>
          </p:grpSpPr>
          <p:sp>
            <p:nvSpPr>
              <p:cNvPr id="111" name="Freeform 110"/>
              <p:cNvSpPr>
                <a:spLocks noEditPoints="1"/>
              </p:cNvSpPr>
              <p:nvPr/>
            </p:nvSpPr>
            <p:spPr bwMode="auto">
              <a:xfrm>
                <a:off x="5322029" y="2525062"/>
                <a:ext cx="473909" cy="463018"/>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112" name="Group 111"/>
              <p:cNvGrpSpPr/>
              <p:nvPr/>
            </p:nvGrpSpPr>
            <p:grpSpPr>
              <a:xfrm>
                <a:off x="3288839" y="2707195"/>
                <a:ext cx="444963" cy="424665"/>
                <a:chOff x="253731" y="1467253"/>
                <a:chExt cx="465629" cy="444389"/>
              </a:xfrm>
              <a:solidFill>
                <a:schemeClr val="bg2"/>
              </a:solidFill>
            </p:grpSpPr>
            <p:sp>
              <p:nvSpPr>
                <p:cNvPr id="128" name="Freeform 49"/>
                <p:cNvSpPr>
                  <a:spLocks/>
                </p:cNvSpPr>
                <p:nvPr/>
              </p:nvSpPr>
              <p:spPr bwMode="auto">
                <a:xfrm>
                  <a:off x="609896" y="1535872"/>
                  <a:ext cx="109464" cy="65351"/>
                </a:xfrm>
                <a:custGeom>
                  <a:avLst/>
                  <a:gdLst>
                    <a:gd name="T0" fmla="*/ 44 w 67"/>
                    <a:gd name="T1" fmla="*/ 0 h 40"/>
                    <a:gd name="T2" fmla="*/ 46 w 67"/>
                    <a:gd name="T3" fmla="*/ 1 h 40"/>
                    <a:gd name="T4" fmla="*/ 54 w 67"/>
                    <a:gd name="T5" fmla="*/ 3 h 40"/>
                    <a:gd name="T6" fmla="*/ 61 w 67"/>
                    <a:gd name="T7" fmla="*/ 7 h 40"/>
                    <a:gd name="T8" fmla="*/ 63 w 67"/>
                    <a:gd name="T9" fmla="*/ 9 h 40"/>
                    <a:gd name="T10" fmla="*/ 66 w 67"/>
                    <a:gd name="T11" fmla="*/ 17 h 40"/>
                    <a:gd name="T12" fmla="*/ 67 w 67"/>
                    <a:gd name="T13" fmla="*/ 24 h 40"/>
                    <a:gd name="T14" fmla="*/ 67 w 67"/>
                    <a:gd name="T15" fmla="*/ 30 h 40"/>
                    <a:gd name="T16" fmla="*/ 67 w 67"/>
                    <a:gd name="T17" fmla="*/ 38 h 40"/>
                    <a:gd name="T18" fmla="*/ 55 w 67"/>
                    <a:gd name="T19" fmla="*/ 39 h 40"/>
                    <a:gd name="T20" fmla="*/ 55 w 67"/>
                    <a:gd name="T21" fmla="*/ 31 h 40"/>
                    <a:gd name="T22" fmla="*/ 55 w 67"/>
                    <a:gd name="T23" fmla="*/ 25 h 40"/>
                    <a:gd name="T24" fmla="*/ 54 w 67"/>
                    <a:gd name="T25" fmla="*/ 20 h 40"/>
                    <a:gd name="T26" fmla="*/ 33 w 67"/>
                    <a:gd name="T27" fmla="*/ 40 h 40"/>
                    <a:gd name="T28" fmla="*/ 13 w 67"/>
                    <a:gd name="T29" fmla="*/ 39 h 40"/>
                    <a:gd name="T30" fmla="*/ 13 w 67"/>
                    <a:gd name="T31" fmla="*/ 21 h 40"/>
                    <a:gd name="T32" fmla="*/ 12 w 67"/>
                    <a:gd name="T33" fmla="*/ 26 h 40"/>
                    <a:gd name="T34" fmla="*/ 12 w 67"/>
                    <a:gd name="T35" fmla="*/ 31 h 40"/>
                    <a:gd name="T36" fmla="*/ 12 w 67"/>
                    <a:gd name="T37" fmla="*/ 39 h 40"/>
                    <a:gd name="T38" fmla="*/ 0 w 67"/>
                    <a:gd name="T39" fmla="*/ 38 h 40"/>
                    <a:gd name="T40" fmla="*/ 0 w 67"/>
                    <a:gd name="T41" fmla="*/ 30 h 40"/>
                    <a:gd name="T42" fmla="*/ 0 w 67"/>
                    <a:gd name="T43" fmla="*/ 24 h 40"/>
                    <a:gd name="T44" fmla="*/ 1 w 67"/>
                    <a:gd name="T45" fmla="*/ 17 h 40"/>
                    <a:gd name="T46" fmla="*/ 4 w 67"/>
                    <a:gd name="T47" fmla="*/ 9 h 40"/>
                    <a:gd name="T48" fmla="*/ 6 w 67"/>
                    <a:gd name="T49" fmla="*/ 7 h 40"/>
                    <a:gd name="T50" fmla="*/ 12 w 67"/>
                    <a:gd name="T51" fmla="*/ 3 h 40"/>
                    <a:gd name="T52" fmla="*/ 20 w 67"/>
                    <a:gd name="T53" fmla="*/ 1 h 40"/>
                    <a:gd name="T54" fmla="*/ 23 w 67"/>
                    <a:gd name="T55" fmla="*/ 0 h 40"/>
                    <a:gd name="T56" fmla="*/ 24 w 67"/>
                    <a:gd name="T57" fmla="*/ 5 h 40"/>
                    <a:gd name="T58" fmla="*/ 26 w 67"/>
                    <a:gd name="T59" fmla="*/ 18 h 40"/>
                    <a:gd name="T60" fmla="*/ 29 w 67"/>
                    <a:gd name="T61" fmla="*/ 26 h 40"/>
                    <a:gd name="T62" fmla="*/ 30 w 67"/>
                    <a:gd name="T63" fmla="*/ 5 h 40"/>
                    <a:gd name="T64" fmla="*/ 35 w 67"/>
                    <a:gd name="T65" fmla="*/ 2 h 40"/>
                    <a:gd name="T66" fmla="*/ 37 w 67"/>
                    <a:gd name="T67" fmla="*/ 5 h 40"/>
                    <a:gd name="T68" fmla="*/ 36 w 67"/>
                    <a:gd name="T69" fmla="*/ 8 h 40"/>
                    <a:gd name="T70" fmla="*/ 36 w 67"/>
                    <a:gd name="T71" fmla="*/ 9 h 40"/>
                    <a:gd name="T72" fmla="*/ 36 w 67"/>
                    <a:gd name="T73" fmla="*/ 14 h 40"/>
                    <a:gd name="T74" fmla="*/ 37 w 67"/>
                    <a:gd name="T75" fmla="*/ 20 h 40"/>
                    <a:gd name="T76" fmla="*/ 38 w 67"/>
                    <a:gd name="T77" fmla="*/ 25 h 40"/>
                    <a:gd name="T78" fmla="*/ 39 w 67"/>
                    <a:gd name="T79" fmla="*/ 24 h 40"/>
                    <a:gd name="T80" fmla="*/ 42 w 67"/>
                    <a:gd name="T81" fmla="*/ 11 h 40"/>
                    <a:gd name="T82" fmla="*/ 44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44" y="0"/>
                      </a:moveTo>
                      <a:lnTo>
                        <a:pt x="44" y="0"/>
                      </a:lnTo>
                      <a:lnTo>
                        <a:pt x="44" y="0"/>
                      </a:lnTo>
                      <a:lnTo>
                        <a:pt x="46" y="1"/>
                      </a:lnTo>
                      <a:lnTo>
                        <a:pt x="50" y="2"/>
                      </a:lnTo>
                      <a:lnTo>
                        <a:pt x="54" y="3"/>
                      </a:lnTo>
                      <a:lnTo>
                        <a:pt x="58" y="6"/>
                      </a:lnTo>
                      <a:lnTo>
                        <a:pt x="61" y="7"/>
                      </a:lnTo>
                      <a:lnTo>
                        <a:pt x="62" y="8"/>
                      </a:lnTo>
                      <a:lnTo>
                        <a:pt x="63" y="9"/>
                      </a:lnTo>
                      <a:lnTo>
                        <a:pt x="64" y="13"/>
                      </a:lnTo>
                      <a:lnTo>
                        <a:pt x="66" y="17"/>
                      </a:lnTo>
                      <a:lnTo>
                        <a:pt x="67" y="21"/>
                      </a:lnTo>
                      <a:lnTo>
                        <a:pt x="67" y="24"/>
                      </a:lnTo>
                      <a:lnTo>
                        <a:pt x="67" y="26"/>
                      </a:lnTo>
                      <a:lnTo>
                        <a:pt x="67" y="30"/>
                      </a:lnTo>
                      <a:lnTo>
                        <a:pt x="67" y="33"/>
                      </a:lnTo>
                      <a:lnTo>
                        <a:pt x="67" y="38"/>
                      </a:lnTo>
                      <a:lnTo>
                        <a:pt x="61" y="38"/>
                      </a:lnTo>
                      <a:lnTo>
                        <a:pt x="55" y="39"/>
                      </a:lnTo>
                      <a:lnTo>
                        <a:pt x="55" y="36"/>
                      </a:lnTo>
                      <a:lnTo>
                        <a:pt x="55" y="31"/>
                      </a:lnTo>
                      <a:lnTo>
                        <a:pt x="55" y="27"/>
                      </a:lnTo>
                      <a:lnTo>
                        <a:pt x="55" y="25"/>
                      </a:lnTo>
                      <a:lnTo>
                        <a:pt x="54" y="23"/>
                      </a:lnTo>
                      <a:lnTo>
                        <a:pt x="54" y="20"/>
                      </a:lnTo>
                      <a:lnTo>
                        <a:pt x="54" y="39"/>
                      </a:lnTo>
                      <a:lnTo>
                        <a:pt x="33" y="40"/>
                      </a:lnTo>
                      <a:lnTo>
                        <a:pt x="23" y="40"/>
                      </a:lnTo>
                      <a:lnTo>
                        <a:pt x="13" y="39"/>
                      </a:lnTo>
                      <a:lnTo>
                        <a:pt x="13" y="20"/>
                      </a:lnTo>
                      <a:lnTo>
                        <a:pt x="13" y="21"/>
                      </a:lnTo>
                      <a:lnTo>
                        <a:pt x="12" y="24"/>
                      </a:lnTo>
                      <a:lnTo>
                        <a:pt x="12" y="26"/>
                      </a:lnTo>
                      <a:lnTo>
                        <a:pt x="12" y="27"/>
                      </a:lnTo>
                      <a:lnTo>
                        <a:pt x="12" y="31"/>
                      </a:lnTo>
                      <a:lnTo>
                        <a:pt x="12" y="36"/>
                      </a:lnTo>
                      <a:lnTo>
                        <a:pt x="12" y="39"/>
                      </a:lnTo>
                      <a:lnTo>
                        <a:pt x="6" y="39"/>
                      </a:lnTo>
                      <a:lnTo>
                        <a:pt x="0" y="38"/>
                      </a:lnTo>
                      <a:lnTo>
                        <a:pt x="0" y="33"/>
                      </a:lnTo>
                      <a:lnTo>
                        <a:pt x="0" y="30"/>
                      </a:lnTo>
                      <a:lnTo>
                        <a:pt x="0" y="26"/>
                      </a:lnTo>
                      <a:lnTo>
                        <a:pt x="0" y="24"/>
                      </a:lnTo>
                      <a:lnTo>
                        <a:pt x="0" y="21"/>
                      </a:lnTo>
                      <a:lnTo>
                        <a:pt x="1" y="17"/>
                      </a:lnTo>
                      <a:lnTo>
                        <a:pt x="1" y="13"/>
                      </a:lnTo>
                      <a:lnTo>
                        <a:pt x="4" y="9"/>
                      </a:lnTo>
                      <a:lnTo>
                        <a:pt x="5" y="8"/>
                      </a:lnTo>
                      <a:lnTo>
                        <a:pt x="6" y="7"/>
                      </a:lnTo>
                      <a:lnTo>
                        <a:pt x="8" y="6"/>
                      </a:lnTo>
                      <a:lnTo>
                        <a:pt x="12" y="3"/>
                      </a:lnTo>
                      <a:lnTo>
                        <a:pt x="17" y="2"/>
                      </a:lnTo>
                      <a:lnTo>
                        <a:pt x="20" y="1"/>
                      </a:lnTo>
                      <a:lnTo>
                        <a:pt x="23" y="0"/>
                      </a:lnTo>
                      <a:lnTo>
                        <a:pt x="23" y="0"/>
                      </a:lnTo>
                      <a:lnTo>
                        <a:pt x="23" y="0"/>
                      </a:lnTo>
                      <a:lnTo>
                        <a:pt x="24" y="5"/>
                      </a:lnTo>
                      <a:lnTo>
                        <a:pt x="25" y="11"/>
                      </a:lnTo>
                      <a:lnTo>
                        <a:pt x="26" y="18"/>
                      </a:lnTo>
                      <a:lnTo>
                        <a:pt x="27" y="24"/>
                      </a:lnTo>
                      <a:lnTo>
                        <a:pt x="29" y="26"/>
                      </a:lnTo>
                      <a:lnTo>
                        <a:pt x="31" y="8"/>
                      </a:lnTo>
                      <a:lnTo>
                        <a:pt x="30" y="5"/>
                      </a:lnTo>
                      <a:lnTo>
                        <a:pt x="32" y="2"/>
                      </a:lnTo>
                      <a:lnTo>
                        <a:pt x="35" y="2"/>
                      </a:lnTo>
                      <a:lnTo>
                        <a:pt x="37" y="5"/>
                      </a:lnTo>
                      <a:lnTo>
                        <a:pt x="37" y="5"/>
                      </a:lnTo>
                      <a:lnTo>
                        <a:pt x="36" y="6"/>
                      </a:lnTo>
                      <a:lnTo>
                        <a:pt x="36" y="8"/>
                      </a:lnTo>
                      <a:lnTo>
                        <a:pt x="36" y="8"/>
                      </a:lnTo>
                      <a:lnTo>
                        <a:pt x="36" y="9"/>
                      </a:lnTo>
                      <a:lnTo>
                        <a:pt x="36" y="11"/>
                      </a:lnTo>
                      <a:lnTo>
                        <a:pt x="36" y="14"/>
                      </a:lnTo>
                      <a:lnTo>
                        <a:pt x="37" y="17"/>
                      </a:lnTo>
                      <a:lnTo>
                        <a:pt x="37" y="20"/>
                      </a:lnTo>
                      <a:lnTo>
                        <a:pt x="38" y="23"/>
                      </a:lnTo>
                      <a:lnTo>
                        <a:pt x="38" y="25"/>
                      </a:lnTo>
                      <a:lnTo>
                        <a:pt x="38" y="26"/>
                      </a:lnTo>
                      <a:lnTo>
                        <a:pt x="39" y="24"/>
                      </a:lnTo>
                      <a:lnTo>
                        <a:pt x="41" y="18"/>
                      </a:lnTo>
                      <a:lnTo>
                        <a:pt x="42" y="11"/>
                      </a:lnTo>
                      <a:lnTo>
                        <a:pt x="43" y="5"/>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50"/>
                <p:cNvSpPr>
                  <a:spLocks/>
                </p:cNvSpPr>
                <p:nvPr/>
              </p:nvSpPr>
              <p:spPr bwMode="auto">
                <a:xfrm>
                  <a:off x="637671" y="1467253"/>
                  <a:ext cx="53915" cy="65351"/>
                </a:xfrm>
                <a:custGeom>
                  <a:avLst/>
                  <a:gdLst>
                    <a:gd name="T0" fmla="*/ 16 w 33"/>
                    <a:gd name="T1" fmla="*/ 0 h 40"/>
                    <a:gd name="T2" fmla="*/ 20 w 33"/>
                    <a:gd name="T3" fmla="*/ 0 h 40"/>
                    <a:gd name="T4" fmla="*/ 24 w 33"/>
                    <a:gd name="T5" fmla="*/ 3 h 40"/>
                    <a:gd name="T6" fmla="*/ 27 w 33"/>
                    <a:gd name="T7" fmla="*/ 5 h 40"/>
                    <a:gd name="T8" fmla="*/ 29 w 33"/>
                    <a:gd name="T9" fmla="*/ 9 h 40"/>
                    <a:gd name="T10" fmla="*/ 31 w 33"/>
                    <a:gd name="T11" fmla="*/ 12 h 40"/>
                    <a:gd name="T12" fmla="*/ 31 w 33"/>
                    <a:gd name="T13" fmla="*/ 17 h 40"/>
                    <a:gd name="T14" fmla="*/ 33 w 33"/>
                    <a:gd name="T15" fmla="*/ 17 h 40"/>
                    <a:gd name="T16" fmla="*/ 33 w 33"/>
                    <a:gd name="T17" fmla="*/ 19 h 40"/>
                    <a:gd name="T18" fmla="*/ 33 w 33"/>
                    <a:gd name="T19" fmla="*/ 22 h 40"/>
                    <a:gd name="T20" fmla="*/ 32 w 33"/>
                    <a:gd name="T21" fmla="*/ 24 h 40"/>
                    <a:gd name="T22" fmla="*/ 31 w 33"/>
                    <a:gd name="T23" fmla="*/ 25 h 40"/>
                    <a:gd name="T24" fmla="*/ 28 w 33"/>
                    <a:gd name="T25" fmla="*/ 30 h 40"/>
                    <a:gd name="T26" fmla="*/ 27 w 33"/>
                    <a:gd name="T27" fmla="*/ 34 h 40"/>
                    <a:gd name="T28" fmla="*/ 24 w 33"/>
                    <a:gd name="T29" fmla="*/ 37 h 40"/>
                    <a:gd name="T30" fmla="*/ 20 w 33"/>
                    <a:gd name="T31" fmla="*/ 40 h 40"/>
                    <a:gd name="T32" fmla="*/ 16 w 33"/>
                    <a:gd name="T33" fmla="*/ 40 h 40"/>
                    <a:gd name="T34" fmla="*/ 13 w 33"/>
                    <a:gd name="T35" fmla="*/ 40 h 40"/>
                    <a:gd name="T36" fmla="*/ 9 w 33"/>
                    <a:gd name="T37" fmla="*/ 37 h 40"/>
                    <a:gd name="T38" fmla="*/ 7 w 33"/>
                    <a:gd name="T39" fmla="*/ 34 h 40"/>
                    <a:gd name="T40" fmla="*/ 4 w 33"/>
                    <a:gd name="T41" fmla="*/ 30 h 40"/>
                    <a:gd name="T42" fmla="*/ 3 w 33"/>
                    <a:gd name="T43" fmla="*/ 25 h 40"/>
                    <a:gd name="T44" fmla="*/ 1 w 33"/>
                    <a:gd name="T45" fmla="*/ 25 h 40"/>
                    <a:gd name="T46" fmla="*/ 0 w 33"/>
                    <a:gd name="T47" fmla="*/ 23 h 40"/>
                    <a:gd name="T48" fmla="*/ 0 w 33"/>
                    <a:gd name="T49" fmla="*/ 22 h 40"/>
                    <a:gd name="T50" fmla="*/ 0 w 33"/>
                    <a:gd name="T51" fmla="*/ 19 h 40"/>
                    <a:gd name="T52" fmla="*/ 0 w 33"/>
                    <a:gd name="T53" fmla="*/ 18 h 40"/>
                    <a:gd name="T54" fmla="*/ 1 w 33"/>
                    <a:gd name="T55" fmla="*/ 17 h 40"/>
                    <a:gd name="T56" fmla="*/ 2 w 33"/>
                    <a:gd name="T57" fmla="*/ 16 h 40"/>
                    <a:gd name="T58" fmla="*/ 2 w 33"/>
                    <a:gd name="T59" fmla="*/ 12 h 40"/>
                    <a:gd name="T60" fmla="*/ 4 w 33"/>
                    <a:gd name="T61" fmla="*/ 7 h 40"/>
                    <a:gd name="T62" fmla="*/ 6 w 33"/>
                    <a:gd name="T63" fmla="*/ 5 h 40"/>
                    <a:gd name="T64" fmla="*/ 9 w 33"/>
                    <a:gd name="T65" fmla="*/ 3 h 40"/>
                    <a:gd name="T66" fmla="*/ 13 w 33"/>
                    <a:gd name="T67" fmla="*/ 0 h 40"/>
                    <a:gd name="T68" fmla="*/ 16 w 33"/>
                    <a:gd name="T6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0">
                      <a:moveTo>
                        <a:pt x="16" y="0"/>
                      </a:moveTo>
                      <a:lnTo>
                        <a:pt x="20" y="0"/>
                      </a:lnTo>
                      <a:lnTo>
                        <a:pt x="24" y="3"/>
                      </a:lnTo>
                      <a:lnTo>
                        <a:pt x="27" y="5"/>
                      </a:lnTo>
                      <a:lnTo>
                        <a:pt x="29" y="9"/>
                      </a:lnTo>
                      <a:lnTo>
                        <a:pt x="31" y="12"/>
                      </a:lnTo>
                      <a:lnTo>
                        <a:pt x="31" y="17"/>
                      </a:lnTo>
                      <a:lnTo>
                        <a:pt x="33" y="17"/>
                      </a:lnTo>
                      <a:lnTo>
                        <a:pt x="33" y="19"/>
                      </a:lnTo>
                      <a:lnTo>
                        <a:pt x="33" y="22"/>
                      </a:lnTo>
                      <a:lnTo>
                        <a:pt x="32" y="24"/>
                      </a:lnTo>
                      <a:lnTo>
                        <a:pt x="31" y="25"/>
                      </a:lnTo>
                      <a:lnTo>
                        <a:pt x="28" y="30"/>
                      </a:lnTo>
                      <a:lnTo>
                        <a:pt x="27" y="34"/>
                      </a:lnTo>
                      <a:lnTo>
                        <a:pt x="24" y="37"/>
                      </a:lnTo>
                      <a:lnTo>
                        <a:pt x="20" y="40"/>
                      </a:lnTo>
                      <a:lnTo>
                        <a:pt x="16" y="40"/>
                      </a:lnTo>
                      <a:lnTo>
                        <a:pt x="13" y="40"/>
                      </a:lnTo>
                      <a:lnTo>
                        <a:pt x="9" y="37"/>
                      </a:lnTo>
                      <a:lnTo>
                        <a:pt x="7" y="34"/>
                      </a:lnTo>
                      <a:lnTo>
                        <a:pt x="4" y="30"/>
                      </a:lnTo>
                      <a:lnTo>
                        <a:pt x="3" y="25"/>
                      </a:lnTo>
                      <a:lnTo>
                        <a:pt x="1" y="25"/>
                      </a:lnTo>
                      <a:lnTo>
                        <a:pt x="0" y="23"/>
                      </a:lnTo>
                      <a:lnTo>
                        <a:pt x="0" y="22"/>
                      </a:lnTo>
                      <a:lnTo>
                        <a:pt x="0" y="19"/>
                      </a:lnTo>
                      <a:lnTo>
                        <a:pt x="0" y="18"/>
                      </a:lnTo>
                      <a:lnTo>
                        <a:pt x="1" y="17"/>
                      </a:lnTo>
                      <a:lnTo>
                        <a:pt x="2" y="16"/>
                      </a:lnTo>
                      <a:lnTo>
                        <a:pt x="2" y="12"/>
                      </a:lnTo>
                      <a:lnTo>
                        <a:pt x="4" y="7"/>
                      </a:lnTo>
                      <a:lnTo>
                        <a:pt x="6" y="5"/>
                      </a:lnTo>
                      <a:lnTo>
                        <a:pt x="9" y="3"/>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51"/>
                <p:cNvSpPr>
                  <a:spLocks/>
                </p:cNvSpPr>
                <p:nvPr/>
              </p:nvSpPr>
              <p:spPr bwMode="auto">
                <a:xfrm>
                  <a:off x="609896" y="1691081"/>
                  <a:ext cx="109464" cy="63718"/>
                </a:xfrm>
                <a:custGeom>
                  <a:avLst/>
                  <a:gdLst>
                    <a:gd name="T0" fmla="*/ 24 w 67"/>
                    <a:gd name="T1" fmla="*/ 4 h 39"/>
                    <a:gd name="T2" fmla="*/ 26 w 67"/>
                    <a:gd name="T3" fmla="*/ 17 h 39"/>
                    <a:gd name="T4" fmla="*/ 29 w 67"/>
                    <a:gd name="T5" fmla="*/ 25 h 39"/>
                    <a:gd name="T6" fmla="*/ 30 w 67"/>
                    <a:gd name="T7" fmla="*/ 4 h 39"/>
                    <a:gd name="T8" fmla="*/ 35 w 67"/>
                    <a:gd name="T9" fmla="*/ 1 h 39"/>
                    <a:gd name="T10" fmla="*/ 37 w 67"/>
                    <a:gd name="T11" fmla="*/ 5 h 39"/>
                    <a:gd name="T12" fmla="*/ 36 w 67"/>
                    <a:gd name="T13" fmla="*/ 7 h 39"/>
                    <a:gd name="T14" fmla="*/ 36 w 67"/>
                    <a:gd name="T15" fmla="*/ 9 h 39"/>
                    <a:gd name="T16" fmla="*/ 36 w 67"/>
                    <a:gd name="T17" fmla="*/ 13 h 39"/>
                    <a:gd name="T18" fmla="*/ 37 w 67"/>
                    <a:gd name="T19" fmla="*/ 19 h 39"/>
                    <a:gd name="T20" fmla="*/ 38 w 67"/>
                    <a:gd name="T21" fmla="*/ 24 h 39"/>
                    <a:gd name="T22" fmla="*/ 39 w 67"/>
                    <a:gd name="T23" fmla="*/ 23 h 39"/>
                    <a:gd name="T24" fmla="*/ 42 w 67"/>
                    <a:gd name="T25" fmla="*/ 10 h 39"/>
                    <a:gd name="T26" fmla="*/ 44 w 67"/>
                    <a:gd name="T27" fmla="*/ 0 h 39"/>
                    <a:gd name="T28" fmla="*/ 44 w 67"/>
                    <a:gd name="T29" fmla="*/ 0 h 39"/>
                    <a:gd name="T30" fmla="*/ 50 w 67"/>
                    <a:gd name="T31" fmla="*/ 3 h 39"/>
                    <a:gd name="T32" fmla="*/ 58 w 67"/>
                    <a:gd name="T33" fmla="*/ 5 h 39"/>
                    <a:gd name="T34" fmla="*/ 62 w 67"/>
                    <a:gd name="T35" fmla="*/ 7 h 39"/>
                    <a:gd name="T36" fmla="*/ 64 w 67"/>
                    <a:gd name="T37" fmla="*/ 12 h 39"/>
                    <a:gd name="T38" fmla="*/ 67 w 67"/>
                    <a:gd name="T39" fmla="*/ 22 h 39"/>
                    <a:gd name="T40" fmla="*/ 67 w 67"/>
                    <a:gd name="T41" fmla="*/ 25 h 39"/>
                    <a:gd name="T42" fmla="*/ 67 w 67"/>
                    <a:gd name="T43" fmla="*/ 34 h 39"/>
                    <a:gd name="T44" fmla="*/ 61 w 67"/>
                    <a:gd name="T45" fmla="*/ 38 h 39"/>
                    <a:gd name="T46" fmla="*/ 55 w 67"/>
                    <a:gd name="T47" fmla="*/ 35 h 39"/>
                    <a:gd name="T48" fmla="*/ 55 w 67"/>
                    <a:gd name="T49" fmla="*/ 28 h 39"/>
                    <a:gd name="T50" fmla="*/ 54 w 67"/>
                    <a:gd name="T51" fmla="*/ 22 h 39"/>
                    <a:gd name="T52" fmla="*/ 54 w 67"/>
                    <a:gd name="T53" fmla="*/ 39 h 39"/>
                    <a:gd name="T54" fmla="*/ 23 w 67"/>
                    <a:gd name="T55" fmla="*/ 39 h 39"/>
                    <a:gd name="T56" fmla="*/ 13 w 67"/>
                    <a:gd name="T57" fmla="*/ 19 h 39"/>
                    <a:gd name="T58" fmla="*/ 12 w 67"/>
                    <a:gd name="T59" fmla="*/ 23 h 39"/>
                    <a:gd name="T60" fmla="*/ 12 w 67"/>
                    <a:gd name="T61" fmla="*/ 28 h 39"/>
                    <a:gd name="T62" fmla="*/ 12 w 67"/>
                    <a:gd name="T63" fmla="*/ 35 h 39"/>
                    <a:gd name="T64" fmla="*/ 6 w 67"/>
                    <a:gd name="T65" fmla="*/ 38 h 39"/>
                    <a:gd name="T66" fmla="*/ 0 w 67"/>
                    <a:gd name="T67" fmla="*/ 34 h 39"/>
                    <a:gd name="T68" fmla="*/ 0 w 67"/>
                    <a:gd name="T69" fmla="*/ 25 h 39"/>
                    <a:gd name="T70" fmla="*/ 0 w 67"/>
                    <a:gd name="T71" fmla="*/ 22 h 39"/>
                    <a:gd name="T72" fmla="*/ 1 w 67"/>
                    <a:gd name="T73" fmla="*/ 12 h 39"/>
                    <a:gd name="T74" fmla="*/ 5 w 67"/>
                    <a:gd name="T75" fmla="*/ 7 h 39"/>
                    <a:gd name="T76" fmla="*/ 8 w 67"/>
                    <a:gd name="T77" fmla="*/ 5 h 39"/>
                    <a:gd name="T78" fmla="*/ 17 w 67"/>
                    <a:gd name="T79" fmla="*/ 3 h 39"/>
                    <a:gd name="T80" fmla="*/ 23 w 67"/>
                    <a:gd name="T81" fmla="*/ 0 h 39"/>
                    <a:gd name="T82" fmla="*/ 23 w 67"/>
                    <a:gd name="T8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39">
                      <a:moveTo>
                        <a:pt x="23" y="0"/>
                      </a:moveTo>
                      <a:lnTo>
                        <a:pt x="24" y="4"/>
                      </a:lnTo>
                      <a:lnTo>
                        <a:pt x="25" y="10"/>
                      </a:lnTo>
                      <a:lnTo>
                        <a:pt x="26" y="17"/>
                      </a:lnTo>
                      <a:lnTo>
                        <a:pt x="27" y="23"/>
                      </a:lnTo>
                      <a:lnTo>
                        <a:pt x="29" y="25"/>
                      </a:lnTo>
                      <a:lnTo>
                        <a:pt x="31" y="9"/>
                      </a:lnTo>
                      <a:lnTo>
                        <a:pt x="30" y="4"/>
                      </a:lnTo>
                      <a:lnTo>
                        <a:pt x="32" y="1"/>
                      </a:lnTo>
                      <a:lnTo>
                        <a:pt x="35" y="1"/>
                      </a:lnTo>
                      <a:lnTo>
                        <a:pt x="37" y="4"/>
                      </a:lnTo>
                      <a:lnTo>
                        <a:pt x="37" y="5"/>
                      </a:lnTo>
                      <a:lnTo>
                        <a:pt x="36" y="6"/>
                      </a:lnTo>
                      <a:lnTo>
                        <a:pt x="36" y="7"/>
                      </a:lnTo>
                      <a:lnTo>
                        <a:pt x="36" y="9"/>
                      </a:lnTo>
                      <a:lnTo>
                        <a:pt x="36" y="9"/>
                      </a:lnTo>
                      <a:lnTo>
                        <a:pt x="36" y="11"/>
                      </a:lnTo>
                      <a:lnTo>
                        <a:pt x="36" y="13"/>
                      </a:lnTo>
                      <a:lnTo>
                        <a:pt x="37" y="17"/>
                      </a:lnTo>
                      <a:lnTo>
                        <a:pt x="37" y="19"/>
                      </a:lnTo>
                      <a:lnTo>
                        <a:pt x="38" y="23"/>
                      </a:lnTo>
                      <a:lnTo>
                        <a:pt x="38" y="24"/>
                      </a:lnTo>
                      <a:lnTo>
                        <a:pt x="38" y="25"/>
                      </a:lnTo>
                      <a:lnTo>
                        <a:pt x="39" y="23"/>
                      </a:lnTo>
                      <a:lnTo>
                        <a:pt x="41" y="17"/>
                      </a:lnTo>
                      <a:lnTo>
                        <a:pt x="42" y="10"/>
                      </a:lnTo>
                      <a:lnTo>
                        <a:pt x="43" y="4"/>
                      </a:lnTo>
                      <a:lnTo>
                        <a:pt x="44" y="0"/>
                      </a:lnTo>
                      <a:lnTo>
                        <a:pt x="44" y="0"/>
                      </a:lnTo>
                      <a:lnTo>
                        <a:pt x="44" y="0"/>
                      </a:lnTo>
                      <a:lnTo>
                        <a:pt x="46" y="1"/>
                      </a:lnTo>
                      <a:lnTo>
                        <a:pt x="50" y="3"/>
                      </a:lnTo>
                      <a:lnTo>
                        <a:pt x="54" y="4"/>
                      </a:lnTo>
                      <a:lnTo>
                        <a:pt x="58" y="5"/>
                      </a:lnTo>
                      <a:lnTo>
                        <a:pt x="61" y="6"/>
                      </a:lnTo>
                      <a:lnTo>
                        <a:pt x="62" y="7"/>
                      </a:lnTo>
                      <a:lnTo>
                        <a:pt x="63" y="10"/>
                      </a:lnTo>
                      <a:lnTo>
                        <a:pt x="64" y="12"/>
                      </a:lnTo>
                      <a:lnTo>
                        <a:pt x="66" y="16"/>
                      </a:lnTo>
                      <a:lnTo>
                        <a:pt x="67" y="22"/>
                      </a:lnTo>
                      <a:lnTo>
                        <a:pt x="67" y="23"/>
                      </a:lnTo>
                      <a:lnTo>
                        <a:pt x="67" y="25"/>
                      </a:lnTo>
                      <a:lnTo>
                        <a:pt x="67" y="29"/>
                      </a:lnTo>
                      <a:lnTo>
                        <a:pt x="67" y="34"/>
                      </a:lnTo>
                      <a:lnTo>
                        <a:pt x="67" y="37"/>
                      </a:lnTo>
                      <a:lnTo>
                        <a:pt x="61" y="38"/>
                      </a:lnTo>
                      <a:lnTo>
                        <a:pt x="55" y="38"/>
                      </a:lnTo>
                      <a:lnTo>
                        <a:pt x="55" y="35"/>
                      </a:lnTo>
                      <a:lnTo>
                        <a:pt x="55" y="31"/>
                      </a:lnTo>
                      <a:lnTo>
                        <a:pt x="55" y="28"/>
                      </a:lnTo>
                      <a:lnTo>
                        <a:pt x="55" y="25"/>
                      </a:lnTo>
                      <a:lnTo>
                        <a:pt x="54" y="22"/>
                      </a:lnTo>
                      <a:lnTo>
                        <a:pt x="54" y="19"/>
                      </a:lnTo>
                      <a:lnTo>
                        <a:pt x="54" y="39"/>
                      </a:lnTo>
                      <a:lnTo>
                        <a:pt x="33" y="39"/>
                      </a:lnTo>
                      <a:lnTo>
                        <a:pt x="23" y="39"/>
                      </a:lnTo>
                      <a:lnTo>
                        <a:pt x="13" y="39"/>
                      </a:lnTo>
                      <a:lnTo>
                        <a:pt x="13" y="19"/>
                      </a:lnTo>
                      <a:lnTo>
                        <a:pt x="13" y="22"/>
                      </a:lnTo>
                      <a:lnTo>
                        <a:pt x="12" y="23"/>
                      </a:lnTo>
                      <a:lnTo>
                        <a:pt x="12" y="25"/>
                      </a:lnTo>
                      <a:lnTo>
                        <a:pt x="12" y="28"/>
                      </a:lnTo>
                      <a:lnTo>
                        <a:pt x="12" y="31"/>
                      </a:lnTo>
                      <a:lnTo>
                        <a:pt x="12" y="35"/>
                      </a:lnTo>
                      <a:lnTo>
                        <a:pt x="12" y="38"/>
                      </a:lnTo>
                      <a:lnTo>
                        <a:pt x="6" y="38"/>
                      </a:lnTo>
                      <a:lnTo>
                        <a:pt x="0" y="37"/>
                      </a:lnTo>
                      <a:lnTo>
                        <a:pt x="0" y="34"/>
                      </a:lnTo>
                      <a:lnTo>
                        <a:pt x="0" y="29"/>
                      </a:lnTo>
                      <a:lnTo>
                        <a:pt x="0" y="25"/>
                      </a:lnTo>
                      <a:lnTo>
                        <a:pt x="0" y="23"/>
                      </a:lnTo>
                      <a:lnTo>
                        <a:pt x="0" y="22"/>
                      </a:lnTo>
                      <a:lnTo>
                        <a:pt x="1" y="16"/>
                      </a:lnTo>
                      <a:lnTo>
                        <a:pt x="1" y="12"/>
                      </a:lnTo>
                      <a:lnTo>
                        <a:pt x="4" y="10"/>
                      </a:lnTo>
                      <a:lnTo>
                        <a:pt x="5" y="7"/>
                      </a:lnTo>
                      <a:lnTo>
                        <a:pt x="6" y="6"/>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52"/>
                <p:cNvSpPr>
                  <a:spLocks/>
                </p:cNvSpPr>
                <p:nvPr/>
              </p:nvSpPr>
              <p:spPr bwMode="auto">
                <a:xfrm>
                  <a:off x="637671" y="1620828"/>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2 h 41"/>
                    <a:gd name="T12" fmla="*/ 31 w 33"/>
                    <a:gd name="T13" fmla="*/ 17 h 41"/>
                    <a:gd name="T14" fmla="*/ 33 w 33"/>
                    <a:gd name="T15" fmla="*/ 18 h 41"/>
                    <a:gd name="T16" fmla="*/ 33 w 33"/>
                    <a:gd name="T17" fmla="*/ 19 h 41"/>
                    <a:gd name="T18" fmla="*/ 33 w 33"/>
                    <a:gd name="T19" fmla="*/ 22 h 41"/>
                    <a:gd name="T20" fmla="*/ 32 w 33"/>
                    <a:gd name="T21" fmla="*/ 24 h 41"/>
                    <a:gd name="T22" fmla="*/ 31 w 33"/>
                    <a:gd name="T23" fmla="*/ 27 h 41"/>
                    <a:gd name="T24" fmla="*/ 28 w 33"/>
                    <a:gd name="T25" fmla="*/ 30 h 41"/>
                    <a:gd name="T26" fmla="*/ 27 w 33"/>
                    <a:gd name="T27" fmla="*/ 35 h 41"/>
                    <a:gd name="T28" fmla="*/ 24 w 33"/>
                    <a:gd name="T29" fmla="*/ 37 h 41"/>
                    <a:gd name="T30" fmla="*/ 20 w 33"/>
                    <a:gd name="T31" fmla="*/ 40 h 41"/>
                    <a:gd name="T32" fmla="*/ 16 w 33"/>
                    <a:gd name="T33" fmla="*/ 41 h 41"/>
                    <a:gd name="T34" fmla="*/ 13 w 33"/>
                    <a:gd name="T35" fmla="*/ 40 h 41"/>
                    <a:gd name="T36" fmla="*/ 9 w 33"/>
                    <a:gd name="T37" fmla="*/ 37 h 41"/>
                    <a:gd name="T38" fmla="*/ 7 w 33"/>
                    <a:gd name="T39" fmla="*/ 35 h 41"/>
                    <a:gd name="T40" fmla="*/ 4 w 33"/>
                    <a:gd name="T41" fmla="*/ 30 h 41"/>
                    <a:gd name="T42" fmla="*/ 3 w 33"/>
                    <a:gd name="T43" fmla="*/ 27 h 41"/>
                    <a:gd name="T44" fmla="*/ 1 w 33"/>
                    <a:gd name="T45" fmla="*/ 25 h 41"/>
                    <a:gd name="T46" fmla="*/ 0 w 33"/>
                    <a:gd name="T47" fmla="*/ 24 h 41"/>
                    <a:gd name="T48" fmla="*/ 0 w 33"/>
                    <a:gd name="T49" fmla="*/ 22 h 41"/>
                    <a:gd name="T50" fmla="*/ 0 w 33"/>
                    <a:gd name="T51" fmla="*/ 19 h 41"/>
                    <a:gd name="T52" fmla="*/ 0 w 33"/>
                    <a:gd name="T53" fmla="*/ 18 h 41"/>
                    <a:gd name="T54" fmla="*/ 1 w 33"/>
                    <a:gd name="T55" fmla="*/ 17 h 41"/>
                    <a:gd name="T56" fmla="*/ 2 w 33"/>
                    <a:gd name="T57" fmla="*/ 17 h 41"/>
                    <a:gd name="T58" fmla="*/ 2 w 33"/>
                    <a:gd name="T59" fmla="*/ 12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2"/>
                      </a:lnTo>
                      <a:lnTo>
                        <a:pt x="31" y="17"/>
                      </a:lnTo>
                      <a:lnTo>
                        <a:pt x="33" y="18"/>
                      </a:lnTo>
                      <a:lnTo>
                        <a:pt x="33" y="19"/>
                      </a:lnTo>
                      <a:lnTo>
                        <a:pt x="33" y="22"/>
                      </a:lnTo>
                      <a:lnTo>
                        <a:pt x="32" y="24"/>
                      </a:lnTo>
                      <a:lnTo>
                        <a:pt x="31" y="27"/>
                      </a:lnTo>
                      <a:lnTo>
                        <a:pt x="28" y="30"/>
                      </a:lnTo>
                      <a:lnTo>
                        <a:pt x="27" y="35"/>
                      </a:lnTo>
                      <a:lnTo>
                        <a:pt x="24" y="37"/>
                      </a:lnTo>
                      <a:lnTo>
                        <a:pt x="20" y="40"/>
                      </a:lnTo>
                      <a:lnTo>
                        <a:pt x="16" y="41"/>
                      </a:lnTo>
                      <a:lnTo>
                        <a:pt x="13" y="40"/>
                      </a:lnTo>
                      <a:lnTo>
                        <a:pt x="9" y="37"/>
                      </a:lnTo>
                      <a:lnTo>
                        <a:pt x="7" y="35"/>
                      </a:lnTo>
                      <a:lnTo>
                        <a:pt x="4" y="30"/>
                      </a:lnTo>
                      <a:lnTo>
                        <a:pt x="3" y="27"/>
                      </a:lnTo>
                      <a:lnTo>
                        <a:pt x="1" y="25"/>
                      </a:lnTo>
                      <a:lnTo>
                        <a:pt x="0" y="24"/>
                      </a:lnTo>
                      <a:lnTo>
                        <a:pt x="0" y="22"/>
                      </a:lnTo>
                      <a:lnTo>
                        <a:pt x="0" y="19"/>
                      </a:lnTo>
                      <a:lnTo>
                        <a:pt x="0" y="18"/>
                      </a:lnTo>
                      <a:lnTo>
                        <a:pt x="1" y="17"/>
                      </a:lnTo>
                      <a:lnTo>
                        <a:pt x="2" y="17"/>
                      </a:lnTo>
                      <a:lnTo>
                        <a:pt x="2" y="12"/>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53"/>
                <p:cNvSpPr>
                  <a:spLocks/>
                </p:cNvSpPr>
                <p:nvPr/>
              </p:nvSpPr>
              <p:spPr bwMode="auto">
                <a:xfrm>
                  <a:off x="609896" y="1844657"/>
                  <a:ext cx="109464" cy="65351"/>
                </a:xfrm>
                <a:custGeom>
                  <a:avLst/>
                  <a:gdLst>
                    <a:gd name="T0" fmla="*/ 24 w 67"/>
                    <a:gd name="T1" fmla="*/ 4 h 40"/>
                    <a:gd name="T2" fmla="*/ 26 w 67"/>
                    <a:gd name="T3" fmla="*/ 18 h 40"/>
                    <a:gd name="T4" fmla="*/ 29 w 67"/>
                    <a:gd name="T5" fmla="*/ 25 h 40"/>
                    <a:gd name="T6" fmla="*/ 30 w 67"/>
                    <a:gd name="T7" fmla="*/ 5 h 40"/>
                    <a:gd name="T8" fmla="*/ 35 w 67"/>
                    <a:gd name="T9" fmla="*/ 1 h 40"/>
                    <a:gd name="T10" fmla="*/ 37 w 67"/>
                    <a:gd name="T11" fmla="*/ 5 h 40"/>
                    <a:gd name="T12" fmla="*/ 36 w 67"/>
                    <a:gd name="T13" fmla="*/ 7 h 40"/>
                    <a:gd name="T14" fmla="*/ 36 w 67"/>
                    <a:gd name="T15" fmla="*/ 10 h 40"/>
                    <a:gd name="T16" fmla="*/ 36 w 67"/>
                    <a:gd name="T17" fmla="*/ 13 h 40"/>
                    <a:gd name="T18" fmla="*/ 37 w 67"/>
                    <a:gd name="T19" fmla="*/ 21 h 40"/>
                    <a:gd name="T20" fmla="*/ 38 w 67"/>
                    <a:gd name="T21" fmla="*/ 25 h 40"/>
                    <a:gd name="T22" fmla="*/ 39 w 67"/>
                    <a:gd name="T23" fmla="*/ 23 h 40"/>
                    <a:gd name="T24" fmla="*/ 42 w 67"/>
                    <a:gd name="T25" fmla="*/ 11 h 40"/>
                    <a:gd name="T26" fmla="*/ 44 w 67"/>
                    <a:gd name="T27" fmla="*/ 0 h 40"/>
                    <a:gd name="T28" fmla="*/ 44 w 67"/>
                    <a:gd name="T29" fmla="*/ 0 h 40"/>
                    <a:gd name="T30" fmla="*/ 50 w 67"/>
                    <a:gd name="T31" fmla="*/ 3 h 40"/>
                    <a:gd name="T32" fmla="*/ 58 w 67"/>
                    <a:gd name="T33" fmla="*/ 5 h 40"/>
                    <a:gd name="T34" fmla="*/ 62 w 67"/>
                    <a:gd name="T35" fmla="*/ 9 h 40"/>
                    <a:gd name="T36" fmla="*/ 64 w 67"/>
                    <a:gd name="T37" fmla="*/ 12 h 40"/>
                    <a:gd name="T38" fmla="*/ 67 w 67"/>
                    <a:gd name="T39" fmla="*/ 22 h 40"/>
                    <a:gd name="T40" fmla="*/ 67 w 67"/>
                    <a:gd name="T41" fmla="*/ 26 h 40"/>
                    <a:gd name="T42" fmla="*/ 67 w 67"/>
                    <a:gd name="T43" fmla="*/ 34 h 40"/>
                    <a:gd name="T44" fmla="*/ 61 w 67"/>
                    <a:gd name="T45" fmla="*/ 38 h 40"/>
                    <a:gd name="T46" fmla="*/ 55 w 67"/>
                    <a:gd name="T47" fmla="*/ 35 h 40"/>
                    <a:gd name="T48" fmla="*/ 55 w 67"/>
                    <a:gd name="T49" fmla="*/ 28 h 40"/>
                    <a:gd name="T50" fmla="*/ 54 w 67"/>
                    <a:gd name="T51" fmla="*/ 23 h 40"/>
                    <a:gd name="T52" fmla="*/ 54 w 67"/>
                    <a:gd name="T53" fmla="*/ 40 h 40"/>
                    <a:gd name="T54" fmla="*/ 23 w 67"/>
                    <a:gd name="T55" fmla="*/ 40 h 40"/>
                    <a:gd name="T56" fmla="*/ 13 w 67"/>
                    <a:gd name="T57" fmla="*/ 21 h 40"/>
                    <a:gd name="T58" fmla="*/ 12 w 67"/>
                    <a:gd name="T59" fmla="*/ 24 h 40"/>
                    <a:gd name="T60" fmla="*/ 12 w 67"/>
                    <a:gd name="T61" fmla="*/ 28 h 40"/>
                    <a:gd name="T62" fmla="*/ 12 w 67"/>
                    <a:gd name="T63" fmla="*/ 36 h 40"/>
                    <a:gd name="T64" fmla="*/ 6 w 67"/>
                    <a:gd name="T65" fmla="*/ 38 h 40"/>
                    <a:gd name="T66" fmla="*/ 0 w 67"/>
                    <a:gd name="T67" fmla="*/ 34 h 40"/>
                    <a:gd name="T68" fmla="*/ 0 w 67"/>
                    <a:gd name="T69" fmla="*/ 26 h 40"/>
                    <a:gd name="T70" fmla="*/ 0 w 67"/>
                    <a:gd name="T71" fmla="*/ 22 h 40"/>
                    <a:gd name="T72" fmla="*/ 1 w 67"/>
                    <a:gd name="T73" fmla="*/ 12 h 40"/>
                    <a:gd name="T74" fmla="*/ 5 w 67"/>
                    <a:gd name="T75" fmla="*/ 9 h 40"/>
                    <a:gd name="T76" fmla="*/ 8 w 67"/>
                    <a:gd name="T77" fmla="*/ 5 h 40"/>
                    <a:gd name="T78" fmla="*/ 17 w 67"/>
                    <a:gd name="T79" fmla="*/ 3 h 40"/>
                    <a:gd name="T80" fmla="*/ 23 w 67"/>
                    <a:gd name="T81" fmla="*/ 0 h 40"/>
                    <a:gd name="T82" fmla="*/ 23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23" y="0"/>
                      </a:moveTo>
                      <a:lnTo>
                        <a:pt x="24" y="4"/>
                      </a:lnTo>
                      <a:lnTo>
                        <a:pt x="25" y="11"/>
                      </a:lnTo>
                      <a:lnTo>
                        <a:pt x="26" y="18"/>
                      </a:lnTo>
                      <a:lnTo>
                        <a:pt x="27" y="23"/>
                      </a:lnTo>
                      <a:lnTo>
                        <a:pt x="29" y="25"/>
                      </a:lnTo>
                      <a:lnTo>
                        <a:pt x="31" y="9"/>
                      </a:lnTo>
                      <a:lnTo>
                        <a:pt x="30" y="5"/>
                      </a:lnTo>
                      <a:lnTo>
                        <a:pt x="32" y="1"/>
                      </a:lnTo>
                      <a:lnTo>
                        <a:pt x="35" y="1"/>
                      </a:lnTo>
                      <a:lnTo>
                        <a:pt x="37" y="5"/>
                      </a:lnTo>
                      <a:lnTo>
                        <a:pt x="37" y="5"/>
                      </a:lnTo>
                      <a:lnTo>
                        <a:pt x="36" y="6"/>
                      </a:lnTo>
                      <a:lnTo>
                        <a:pt x="36" y="7"/>
                      </a:lnTo>
                      <a:lnTo>
                        <a:pt x="36" y="9"/>
                      </a:lnTo>
                      <a:lnTo>
                        <a:pt x="36" y="10"/>
                      </a:lnTo>
                      <a:lnTo>
                        <a:pt x="36" y="11"/>
                      </a:lnTo>
                      <a:lnTo>
                        <a:pt x="36" y="13"/>
                      </a:lnTo>
                      <a:lnTo>
                        <a:pt x="37" y="17"/>
                      </a:lnTo>
                      <a:lnTo>
                        <a:pt x="37" y="21"/>
                      </a:lnTo>
                      <a:lnTo>
                        <a:pt x="38" y="23"/>
                      </a:lnTo>
                      <a:lnTo>
                        <a:pt x="38" y="25"/>
                      </a:lnTo>
                      <a:lnTo>
                        <a:pt x="38" y="25"/>
                      </a:lnTo>
                      <a:lnTo>
                        <a:pt x="39" y="23"/>
                      </a:lnTo>
                      <a:lnTo>
                        <a:pt x="41" y="18"/>
                      </a:lnTo>
                      <a:lnTo>
                        <a:pt x="42" y="11"/>
                      </a:lnTo>
                      <a:lnTo>
                        <a:pt x="43" y="4"/>
                      </a:lnTo>
                      <a:lnTo>
                        <a:pt x="44" y="0"/>
                      </a:lnTo>
                      <a:lnTo>
                        <a:pt x="44" y="0"/>
                      </a:lnTo>
                      <a:lnTo>
                        <a:pt x="44" y="0"/>
                      </a:lnTo>
                      <a:lnTo>
                        <a:pt x="46" y="1"/>
                      </a:lnTo>
                      <a:lnTo>
                        <a:pt x="50" y="3"/>
                      </a:lnTo>
                      <a:lnTo>
                        <a:pt x="54" y="4"/>
                      </a:lnTo>
                      <a:lnTo>
                        <a:pt x="58" y="5"/>
                      </a:lnTo>
                      <a:lnTo>
                        <a:pt x="61" y="7"/>
                      </a:lnTo>
                      <a:lnTo>
                        <a:pt x="62" y="9"/>
                      </a:lnTo>
                      <a:lnTo>
                        <a:pt x="63" y="10"/>
                      </a:lnTo>
                      <a:lnTo>
                        <a:pt x="64" y="12"/>
                      </a:lnTo>
                      <a:lnTo>
                        <a:pt x="66" y="17"/>
                      </a:lnTo>
                      <a:lnTo>
                        <a:pt x="67" y="22"/>
                      </a:lnTo>
                      <a:lnTo>
                        <a:pt x="67" y="23"/>
                      </a:lnTo>
                      <a:lnTo>
                        <a:pt x="67" y="26"/>
                      </a:lnTo>
                      <a:lnTo>
                        <a:pt x="67" y="30"/>
                      </a:lnTo>
                      <a:lnTo>
                        <a:pt x="67" y="34"/>
                      </a:lnTo>
                      <a:lnTo>
                        <a:pt x="67" y="38"/>
                      </a:lnTo>
                      <a:lnTo>
                        <a:pt x="61" y="38"/>
                      </a:lnTo>
                      <a:lnTo>
                        <a:pt x="55" y="40"/>
                      </a:lnTo>
                      <a:lnTo>
                        <a:pt x="55" y="35"/>
                      </a:lnTo>
                      <a:lnTo>
                        <a:pt x="55" y="31"/>
                      </a:lnTo>
                      <a:lnTo>
                        <a:pt x="55" y="28"/>
                      </a:lnTo>
                      <a:lnTo>
                        <a:pt x="55" y="25"/>
                      </a:lnTo>
                      <a:lnTo>
                        <a:pt x="54" y="23"/>
                      </a:lnTo>
                      <a:lnTo>
                        <a:pt x="54" y="21"/>
                      </a:lnTo>
                      <a:lnTo>
                        <a:pt x="54" y="40"/>
                      </a:lnTo>
                      <a:lnTo>
                        <a:pt x="33" y="40"/>
                      </a:lnTo>
                      <a:lnTo>
                        <a:pt x="23" y="40"/>
                      </a:lnTo>
                      <a:lnTo>
                        <a:pt x="13" y="40"/>
                      </a:lnTo>
                      <a:lnTo>
                        <a:pt x="13" y="21"/>
                      </a:lnTo>
                      <a:lnTo>
                        <a:pt x="13" y="22"/>
                      </a:lnTo>
                      <a:lnTo>
                        <a:pt x="12" y="24"/>
                      </a:lnTo>
                      <a:lnTo>
                        <a:pt x="12" y="25"/>
                      </a:lnTo>
                      <a:lnTo>
                        <a:pt x="12" y="28"/>
                      </a:lnTo>
                      <a:lnTo>
                        <a:pt x="12" y="31"/>
                      </a:lnTo>
                      <a:lnTo>
                        <a:pt x="12" y="36"/>
                      </a:lnTo>
                      <a:lnTo>
                        <a:pt x="12" y="40"/>
                      </a:lnTo>
                      <a:lnTo>
                        <a:pt x="6" y="38"/>
                      </a:lnTo>
                      <a:lnTo>
                        <a:pt x="0" y="38"/>
                      </a:lnTo>
                      <a:lnTo>
                        <a:pt x="0" y="34"/>
                      </a:lnTo>
                      <a:lnTo>
                        <a:pt x="0" y="30"/>
                      </a:lnTo>
                      <a:lnTo>
                        <a:pt x="0" y="26"/>
                      </a:lnTo>
                      <a:lnTo>
                        <a:pt x="0" y="23"/>
                      </a:lnTo>
                      <a:lnTo>
                        <a:pt x="0" y="22"/>
                      </a:lnTo>
                      <a:lnTo>
                        <a:pt x="1" y="17"/>
                      </a:lnTo>
                      <a:lnTo>
                        <a:pt x="1" y="12"/>
                      </a:lnTo>
                      <a:lnTo>
                        <a:pt x="4" y="10"/>
                      </a:lnTo>
                      <a:lnTo>
                        <a:pt x="5" y="9"/>
                      </a:lnTo>
                      <a:lnTo>
                        <a:pt x="6" y="7"/>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54"/>
                <p:cNvSpPr>
                  <a:spLocks/>
                </p:cNvSpPr>
                <p:nvPr/>
              </p:nvSpPr>
              <p:spPr bwMode="auto">
                <a:xfrm>
                  <a:off x="637671" y="1774404"/>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4 h 41"/>
                    <a:gd name="T12" fmla="*/ 31 w 33"/>
                    <a:gd name="T13" fmla="*/ 17 h 41"/>
                    <a:gd name="T14" fmla="*/ 33 w 33"/>
                    <a:gd name="T15" fmla="*/ 18 h 41"/>
                    <a:gd name="T16" fmla="*/ 33 w 33"/>
                    <a:gd name="T17" fmla="*/ 21 h 41"/>
                    <a:gd name="T18" fmla="*/ 33 w 33"/>
                    <a:gd name="T19" fmla="*/ 23 h 41"/>
                    <a:gd name="T20" fmla="*/ 32 w 33"/>
                    <a:gd name="T21" fmla="*/ 25 h 41"/>
                    <a:gd name="T22" fmla="*/ 31 w 33"/>
                    <a:gd name="T23" fmla="*/ 27 h 41"/>
                    <a:gd name="T24" fmla="*/ 28 w 33"/>
                    <a:gd name="T25" fmla="*/ 31 h 41"/>
                    <a:gd name="T26" fmla="*/ 27 w 33"/>
                    <a:gd name="T27" fmla="*/ 35 h 41"/>
                    <a:gd name="T28" fmla="*/ 24 w 33"/>
                    <a:gd name="T29" fmla="*/ 39 h 41"/>
                    <a:gd name="T30" fmla="*/ 20 w 33"/>
                    <a:gd name="T31" fmla="*/ 40 h 41"/>
                    <a:gd name="T32" fmla="*/ 16 w 33"/>
                    <a:gd name="T33" fmla="*/ 41 h 41"/>
                    <a:gd name="T34" fmla="*/ 13 w 33"/>
                    <a:gd name="T35" fmla="*/ 40 h 41"/>
                    <a:gd name="T36" fmla="*/ 9 w 33"/>
                    <a:gd name="T37" fmla="*/ 39 h 41"/>
                    <a:gd name="T38" fmla="*/ 7 w 33"/>
                    <a:gd name="T39" fmla="*/ 35 h 41"/>
                    <a:gd name="T40" fmla="*/ 4 w 33"/>
                    <a:gd name="T41" fmla="*/ 31 h 41"/>
                    <a:gd name="T42" fmla="*/ 3 w 33"/>
                    <a:gd name="T43" fmla="*/ 27 h 41"/>
                    <a:gd name="T44" fmla="*/ 1 w 33"/>
                    <a:gd name="T45" fmla="*/ 25 h 41"/>
                    <a:gd name="T46" fmla="*/ 0 w 33"/>
                    <a:gd name="T47" fmla="*/ 24 h 41"/>
                    <a:gd name="T48" fmla="*/ 0 w 33"/>
                    <a:gd name="T49" fmla="*/ 22 h 41"/>
                    <a:gd name="T50" fmla="*/ 0 w 33"/>
                    <a:gd name="T51" fmla="*/ 21 h 41"/>
                    <a:gd name="T52" fmla="*/ 0 w 33"/>
                    <a:gd name="T53" fmla="*/ 18 h 41"/>
                    <a:gd name="T54" fmla="*/ 1 w 33"/>
                    <a:gd name="T55" fmla="*/ 18 h 41"/>
                    <a:gd name="T56" fmla="*/ 2 w 33"/>
                    <a:gd name="T57" fmla="*/ 17 h 41"/>
                    <a:gd name="T58" fmla="*/ 2 w 33"/>
                    <a:gd name="T59" fmla="*/ 14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4"/>
                      </a:lnTo>
                      <a:lnTo>
                        <a:pt x="31" y="17"/>
                      </a:lnTo>
                      <a:lnTo>
                        <a:pt x="33" y="18"/>
                      </a:lnTo>
                      <a:lnTo>
                        <a:pt x="33" y="21"/>
                      </a:lnTo>
                      <a:lnTo>
                        <a:pt x="33" y="23"/>
                      </a:lnTo>
                      <a:lnTo>
                        <a:pt x="32" y="25"/>
                      </a:lnTo>
                      <a:lnTo>
                        <a:pt x="31" y="27"/>
                      </a:lnTo>
                      <a:lnTo>
                        <a:pt x="28" y="31"/>
                      </a:lnTo>
                      <a:lnTo>
                        <a:pt x="27" y="35"/>
                      </a:lnTo>
                      <a:lnTo>
                        <a:pt x="24" y="39"/>
                      </a:lnTo>
                      <a:lnTo>
                        <a:pt x="20" y="40"/>
                      </a:lnTo>
                      <a:lnTo>
                        <a:pt x="16" y="41"/>
                      </a:lnTo>
                      <a:lnTo>
                        <a:pt x="13" y="40"/>
                      </a:lnTo>
                      <a:lnTo>
                        <a:pt x="9" y="39"/>
                      </a:lnTo>
                      <a:lnTo>
                        <a:pt x="7" y="35"/>
                      </a:lnTo>
                      <a:lnTo>
                        <a:pt x="4" y="31"/>
                      </a:lnTo>
                      <a:lnTo>
                        <a:pt x="3" y="27"/>
                      </a:lnTo>
                      <a:lnTo>
                        <a:pt x="1" y="25"/>
                      </a:lnTo>
                      <a:lnTo>
                        <a:pt x="0" y="24"/>
                      </a:lnTo>
                      <a:lnTo>
                        <a:pt x="0" y="22"/>
                      </a:lnTo>
                      <a:lnTo>
                        <a:pt x="0" y="21"/>
                      </a:lnTo>
                      <a:lnTo>
                        <a:pt x="0" y="18"/>
                      </a:lnTo>
                      <a:lnTo>
                        <a:pt x="1" y="18"/>
                      </a:lnTo>
                      <a:lnTo>
                        <a:pt x="2" y="17"/>
                      </a:lnTo>
                      <a:lnTo>
                        <a:pt x="2" y="14"/>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55"/>
                <p:cNvSpPr>
                  <a:spLocks/>
                </p:cNvSpPr>
                <p:nvPr/>
              </p:nvSpPr>
              <p:spPr bwMode="auto">
                <a:xfrm>
                  <a:off x="253731" y="1570181"/>
                  <a:ext cx="179716" cy="341461"/>
                </a:xfrm>
                <a:custGeom>
                  <a:avLst/>
                  <a:gdLst>
                    <a:gd name="T0" fmla="*/ 39 w 110"/>
                    <a:gd name="T1" fmla="*/ 0 h 209"/>
                    <a:gd name="T2" fmla="*/ 41 w 110"/>
                    <a:gd name="T3" fmla="*/ 7 h 209"/>
                    <a:gd name="T4" fmla="*/ 49 w 110"/>
                    <a:gd name="T5" fmla="*/ 31 h 209"/>
                    <a:gd name="T6" fmla="*/ 50 w 110"/>
                    <a:gd name="T7" fmla="*/ 21 h 209"/>
                    <a:gd name="T8" fmla="*/ 51 w 110"/>
                    <a:gd name="T9" fmla="*/ 13 h 209"/>
                    <a:gd name="T10" fmla="*/ 49 w 110"/>
                    <a:gd name="T11" fmla="*/ 6 h 209"/>
                    <a:gd name="T12" fmla="*/ 56 w 110"/>
                    <a:gd name="T13" fmla="*/ 3 h 209"/>
                    <a:gd name="T14" fmla="*/ 58 w 110"/>
                    <a:gd name="T15" fmla="*/ 12 h 209"/>
                    <a:gd name="T16" fmla="*/ 58 w 110"/>
                    <a:gd name="T17" fmla="*/ 17 h 209"/>
                    <a:gd name="T18" fmla="*/ 60 w 110"/>
                    <a:gd name="T19" fmla="*/ 25 h 209"/>
                    <a:gd name="T20" fmla="*/ 67 w 110"/>
                    <a:gd name="T21" fmla="*/ 18 h 209"/>
                    <a:gd name="T22" fmla="*/ 70 w 110"/>
                    <a:gd name="T23" fmla="*/ 0 h 209"/>
                    <a:gd name="T24" fmla="*/ 70 w 110"/>
                    <a:gd name="T25" fmla="*/ 0 h 209"/>
                    <a:gd name="T26" fmla="*/ 76 w 110"/>
                    <a:gd name="T27" fmla="*/ 3 h 209"/>
                    <a:gd name="T28" fmla="*/ 95 w 110"/>
                    <a:gd name="T29" fmla="*/ 10 h 209"/>
                    <a:gd name="T30" fmla="*/ 100 w 110"/>
                    <a:gd name="T31" fmla="*/ 19 h 209"/>
                    <a:gd name="T32" fmla="*/ 107 w 110"/>
                    <a:gd name="T33" fmla="*/ 43 h 209"/>
                    <a:gd name="T34" fmla="*/ 110 w 110"/>
                    <a:gd name="T35" fmla="*/ 73 h 209"/>
                    <a:gd name="T36" fmla="*/ 108 w 110"/>
                    <a:gd name="T37" fmla="*/ 94 h 209"/>
                    <a:gd name="T38" fmla="*/ 107 w 110"/>
                    <a:gd name="T39" fmla="*/ 100 h 209"/>
                    <a:gd name="T40" fmla="*/ 106 w 110"/>
                    <a:gd name="T41" fmla="*/ 106 h 209"/>
                    <a:gd name="T42" fmla="*/ 103 w 110"/>
                    <a:gd name="T43" fmla="*/ 109 h 209"/>
                    <a:gd name="T44" fmla="*/ 95 w 110"/>
                    <a:gd name="T45" fmla="*/ 109 h 209"/>
                    <a:gd name="T46" fmla="*/ 91 w 110"/>
                    <a:gd name="T47" fmla="*/ 105 h 209"/>
                    <a:gd name="T48" fmla="*/ 89 w 110"/>
                    <a:gd name="T49" fmla="*/ 99 h 209"/>
                    <a:gd name="T50" fmla="*/ 91 w 110"/>
                    <a:gd name="T51" fmla="*/ 87 h 209"/>
                    <a:gd name="T52" fmla="*/ 91 w 110"/>
                    <a:gd name="T53" fmla="*/ 65 h 209"/>
                    <a:gd name="T54" fmla="*/ 88 w 110"/>
                    <a:gd name="T55" fmla="*/ 44 h 209"/>
                    <a:gd name="T56" fmla="*/ 85 w 110"/>
                    <a:gd name="T57" fmla="*/ 33 h 209"/>
                    <a:gd name="T58" fmla="*/ 85 w 110"/>
                    <a:gd name="T59" fmla="*/ 93 h 209"/>
                    <a:gd name="T60" fmla="*/ 85 w 110"/>
                    <a:gd name="T61" fmla="*/ 99 h 209"/>
                    <a:gd name="T62" fmla="*/ 83 w 110"/>
                    <a:gd name="T63" fmla="*/ 200 h 209"/>
                    <a:gd name="T64" fmla="*/ 79 w 110"/>
                    <a:gd name="T65" fmla="*/ 206 h 209"/>
                    <a:gd name="T66" fmla="*/ 72 w 110"/>
                    <a:gd name="T67" fmla="*/ 209 h 209"/>
                    <a:gd name="T68" fmla="*/ 67 w 110"/>
                    <a:gd name="T69" fmla="*/ 209 h 209"/>
                    <a:gd name="T70" fmla="*/ 61 w 110"/>
                    <a:gd name="T71" fmla="*/ 204 h 209"/>
                    <a:gd name="T72" fmla="*/ 58 w 110"/>
                    <a:gd name="T73" fmla="*/ 196 h 209"/>
                    <a:gd name="T74" fmla="*/ 51 w 110"/>
                    <a:gd name="T75" fmla="*/ 110 h 209"/>
                    <a:gd name="T76" fmla="*/ 51 w 110"/>
                    <a:gd name="T77" fmla="*/ 200 h 209"/>
                    <a:gd name="T78" fmla="*/ 47 w 110"/>
                    <a:gd name="T79" fmla="*/ 206 h 209"/>
                    <a:gd name="T80" fmla="*/ 39 w 110"/>
                    <a:gd name="T81" fmla="*/ 209 h 209"/>
                    <a:gd name="T82" fmla="*/ 35 w 110"/>
                    <a:gd name="T83" fmla="*/ 209 h 209"/>
                    <a:gd name="T84" fmla="*/ 29 w 110"/>
                    <a:gd name="T85" fmla="*/ 204 h 209"/>
                    <a:gd name="T86" fmla="*/ 26 w 110"/>
                    <a:gd name="T87" fmla="*/ 196 h 209"/>
                    <a:gd name="T88" fmla="*/ 25 w 110"/>
                    <a:gd name="T89" fmla="*/ 97 h 209"/>
                    <a:gd name="T90" fmla="*/ 25 w 110"/>
                    <a:gd name="T91" fmla="*/ 33 h 209"/>
                    <a:gd name="T92" fmla="*/ 24 w 110"/>
                    <a:gd name="T93" fmla="*/ 36 h 209"/>
                    <a:gd name="T94" fmla="*/ 20 w 110"/>
                    <a:gd name="T95" fmla="*/ 54 h 209"/>
                    <a:gd name="T96" fmla="*/ 19 w 110"/>
                    <a:gd name="T97" fmla="*/ 77 h 209"/>
                    <a:gd name="T98" fmla="*/ 20 w 110"/>
                    <a:gd name="T99" fmla="*/ 96 h 209"/>
                    <a:gd name="T100" fmla="*/ 20 w 110"/>
                    <a:gd name="T101" fmla="*/ 103 h 209"/>
                    <a:gd name="T102" fmla="*/ 17 w 110"/>
                    <a:gd name="T103" fmla="*/ 108 h 209"/>
                    <a:gd name="T104" fmla="*/ 11 w 110"/>
                    <a:gd name="T105" fmla="*/ 110 h 209"/>
                    <a:gd name="T106" fmla="*/ 6 w 110"/>
                    <a:gd name="T107" fmla="*/ 108 h 209"/>
                    <a:gd name="T108" fmla="*/ 4 w 110"/>
                    <a:gd name="T109" fmla="*/ 104 h 209"/>
                    <a:gd name="T110" fmla="*/ 2 w 110"/>
                    <a:gd name="T111" fmla="*/ 98 h 209"/>
                    <a:gd name="T112" fmla="*/ 1 w 110"/>
                    <a:gd name="T113" fmla="*/ 85 h 209"/>
                    <a:gd name="T114" fmla="*/ 0 w 110"/>
                    <a:gd name="T115" fmla="*/ 63 h 209"/>
                    <a:gd name="T116" fmla="*/ 6 w 110"/>
                    <a:gd name="T117" fmla="*/ 29 h 209"/>
                    <a:gd name="T118" fmla="*/ 12 w 110"/>
                    <a:gd name="T119" fmla="*/ 13 h 209"/>
                    <a:gd name="T120" fmla="*/ 24 w 110"/>
                    <a:gd name="T121" fmla="*/ 6 h 209"/>
                    <a:gd name="T122" fmla="*/ 37 w 110"/>
                    <a:gd name="T123" fmla="*/ 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0" h="209">
                      <a:moveTo>
                        <a:pt x="39" y="0"/>
                      </a:moveTo>
                      <a:lnTo>
                        <a:pt x="39" y="0"/>
                      </a:lnTo>
                      <a:lnTo>
                        <a:pt x="39" y="0"/>
                      </a:lnTo>
                      <a:lnTo>
                        <a:pt x="41" y="7"/>
                      </a:lnTo>
                      <a:lnTo>
                        <a:pt x="44" y="18"/>
                      </a:lnTo>
                      <a:lnTo>
                        <a:pt x="49" y="31"/>
                      </a:lnTo>
                      <a:lnTo>
                        <a:pt x="50" y="25"/>
                      </a:lnTo>
                      <a:lnTo>
                        <a:pt x="50" y="21"/>
                      </a:lnTo>
                      <a:lnTo>
                        <a:pt x="51" y="17"/>
                      </a:lnTo>
                      <a:lnTo>
                        <a:pt x="51" y="13"/>
                      </a:lnTo>
                      <a:lnTo>
                        <a:pt x="53" y="12"/>
                      </a:lnTo>
                      <a:lnTo>
                        <a:pt x="49" y="6"/>
                      </a:lnTo>
                      <a:lnTo>
                        <a:pt x="54" y="3"/>
                      </a:lnTo>
                      <a:lnTo>
                        <a:pt x="56" y="3"/>
                      </a:lnTo>
                      <a:lnTo>
                        <a:pt x="61" y="6"/>
                      </a:lnTo>
                      <a:lnTo>
                        <a:pt x="58" y="12"/>
                      </a:lnTo>
                      <a:lnTo>
                        <a:pt x="58" y="13"/>
                      </a:lnTo>
                      <a:lnTo>
                        <a:pt x="58" y="17"/>
                      </a:lnTo>
                      <a:lnTo>
                        <a:pt x="60" y="21"/>
                      </a:lnTo>
                      <a:lnTo>
                        <a:pt x="60" y="25"/>
                      </a:lnTo>
                      <a:lnTo>
                        <a:pt x="61" y="31"/>
                      </a:lnTo>
                      <a:lnTo>
                        <a:pt x="67" y="18"/>
                      </a:lnTo>
                      <a:lnTo>
                        <a:pt x="69" y="7"/>
                      </a:lnTo>
                      <a:lnTo>
                        <a:pt x="70" y="0"/>
                      </a:lnTo>
                      <a:lnTo>
                        <a:pt x="70" y="0"/>
                      </a:lnTo>
                      <a:lnTo>
                        <a:pt x="70" y="0"/>
                      </a:lnTo>
                      <a:lnTo>
                        <a:pt x="73" y="2"/>
                      </a:lnTo>
                      <a:lnTo>
                        <a:pt x="76" y="3"/>
                      </a:lnTo>
                      <a:lnTo>
                        <a:pt x="86" y="6"/>
                      </a:lnTo>
                      <a:lnTo>
                        <a:pt x="95" y="10"/>
                      </a:lnTo>
                      <a:lnTo>
                        <a:pt x="98" y="13"/>
                      </a:lnTo>
                      <a:lnTo>
                        <a:pt x="100" y="19"/>
                      </a:lnTo>
                      <a:lnTo>
                        <a:pt x="104" y="29"/>
                      </a:lnTo>
                      <a:lnTo>
                        <a:pt x="107" y="43"/>
                      </a:lnTo>
                      <a:lnTo>
                        <a:pt x="110" y="63"/>
                      </a:lnTo>
                      <a:lnTo>
                        <a:pt x="110" y="73"/>
                      </a:lnTo>
                      <a:lnTo>
                        <a:pt x="108" y="85"/>
                      </a:lnTo>
                      <a:lnTo>
                        <a:pt x="108" y="94"/>
                      </a:lnTo>
                      <a:lnTo>
                        <a:pt x="108" y="98"/>
                      </a:lnTo>
                      <a:lnTo>
                        <a:pt x="107" y="100"/>
                      </a:lnTo>
                      <a:lnTo>
                        <a:pt x="106" y="104"/>
                      </a:lnTo>
                      <a:lnTo>
                        <a:pt x="106" y="106"/>
                      </a:lnTo>
                      <a:lnTo>
                        <a:pt x="104" y="108"/>
                      </a:lnTo>
                      <a:lnTo>
                        <a:pt x="103" y="109"/>
                      </a:lnTo>
                      <a:lnTo>
                        <a:pt x="99" y="110"/>
                      </a:lnTo>
                      <a:lnTo>
                        <a:pt x="95" y="109"/>
                      </a:lnTo>
                      <a:lnTo>
                        <a:pt x="93" y="108"/>
                      </a:lnTo>
                      <a:lnTo>
                        <a:pt x="91" y="105"/>
                      </a:lnTo>
                      <a:lnTo>
                        <a:pt x="89" y="103"/>
                      </a:lnTo>
                      <a:lnTo>
                        <a:pt x="89" y="99"/>
                      </a:lnTo>
                      <a:lnTo>
                        <a:pt x="89" y="96"/>
                      </a:lnTo>
                      <a:lnTo>
                        <a:pt x="91" y="87"/>
                      </a:lnTo>
                      <a:lnTo>
                        <a:pt x="91" y="77"/>
                      </a:lnTo>
                      <a:lnTo>
                        <a:pt x="91" y="65"/>
                      </a:lnTo>
                      <a:lnTo>
                        <a:pt x="89" y="54"/>
                      </a:lnTo>
                      <a:lnTo>
                        <a:pt x="88" y="44"/>
                      </a:lnTo>
                      <a:lnTo>
                        <a:pt x="86" y="36"/>
                      </a:lnTo>
                      <a:lnTo>
                        <a:pt x="85" y="33"/>
                      </a:lnTo>
                      <a:lnTo>
                        <a:pt x="85" y="33"/>
                      </a:lnTo>
                      <a:lnTo>
                        <a:pt x="85" y="93"/>
                      </a:lnTo>
                      <a:lnTo>
                        <a:pt x="85" y="97"/>
                      </a:lnTo>
                      <a:lnTo>
                        <a:pt x="85" y="99"/>
                      </a:lnTo>
                      <a:lnTo>
                        <a:pt x="85" y="196"/>
                      </a:lnTo>
                      <a:lnTo>
                        <a:pt x="83" y="200"/>
                      </a:lnTo>
                      <a:lnTo>
                        <a:pt x="81" y="204"/>
                      </a:lnTo>
                      <a:lnTo>
                        <a:pt x="79" y="206"/>
                      </a:lnTo>
                      <a:lnTo>
                        <a:pt x="75" y="209"/>
                      </a:lnTo>
                      <a:lnTo>
                        <a:pt x="72" y="209"/>
                      </a:lnTo>
                      <a:lnTo>
                        <a:pt x="72" y="209"/>
                      </a:lnTo>
                      <a:lnTo>
                        <a:pt x="67" y="209"/>
                      </a:lnTo>
                      <a:lnTo>
                        <a:pt x="63" y="206"/>
                      </a:lnTo>
                      <a:lnTo>
                        <a:pt x="61" y="204"/>
                      </a:lnTo>
                      <a:lnTo>
                        <a:pt x="58" y="200"/>
                      </a:lnTo>
                      <a:lnTo>
                        <a:pt x="58" y="196"/>
                      </a:lnTo>
                      <a:lnTo>
                        <a:pt x="58" y="110"/>
                      </a:lnTo>
                      <a:lnTo>
                        <a:pt x="51" y="110"/>
                      </a:lnTo>
                      <a:lnTo>
                        <a:pt x="51" y="196"/>
                      </a:lnTo>
                      <a:lnTo>
                        <a:pt x="51" y="200"/>
                      </a:lnTo>
                      <a:lnTo>
                        <a:pt x="49" y="204"/>
                      </a:lnTo>
                      <a:lnTo>
                        <a:pt x="47" y="206"/>
                      </a:lnTo>
                      <a:lnTo>
                        <a:pt x="43" y="209"/>
                      </a:lnTo>
                      <a:lnTo>
                        <a:pt x="39" y="209"/>
                      </a:lnTo>
                      <a:lnTo>
                        <a:pt x="39" y="209"/>
                      </a:lnTo>
                      <a:lnTo>
                        <a:pt x="35" y="209"/>
                      </a:lnTo>
                      <a:lnTo>
                        <a:pt x="31" y="206"/>
                      </a:lnTo>
                      <a:lnTo>
                        <a:pt x="29" y="204"/>
                      </a:lnTo>
                      <a:lnTo>
                        <a:pt x="26" y="200"/>
                      </a:lnTo>
                      <a:lnTo>
                        <a:pt x="26" y="196"/>
                      </a:lnTo>
                      <a:lnTo>
                        <a:pt x="26" y="99"/>
                      </a:lnTo>
                      <a:lnTo>
                        <a:pt x="25" y="97"/>
                      </a:lnTo>
                      <a:lnTo>
                        <a:pt x="25" y="93"/>
                      </a:lnTo>
                      <a:lnTo>
                        <a:pt x="25" y="33"/>
                      </a:lnTo>
                      <a:lnTo>
                        <a:pt x="25" y="33"/>
                      </a:lnTo>
                      <a:lnTo>
                        <a:pt x="24" y="36"/>
                      </a:lnTo>
                      <a:lnTo>
                        <a:pt x="22" y="44"/>
                      </a:lnTo>
                      <a:lnTo>
                        <a:pt x="20" y="54"/>
                      </a:lnTo>
                      <a:lnTo>
                        <a:pt x="19" y="65"/>
                      </a:lnTo>
                      <a:lnTo>
                        <a:pt x="19" y="77"/>
                      </a:lnTo>
                      <a:lnTo>
                        <a:pt x="19" y="87"/>
                      </a:lnTo>
                      <a:lnTo>
                        <a:pt x="20" y="96"/>
                      </a:lnTo>
                      <a:lnTo>
                        <a:pt x="20" y="99"/>
                      </a:lnTo>
                      <a:lnTo>
                        <a:pt x="20" y="103"/>
                      </a:lnTo>
                      <a:lnTo>
                        <a:pt x="19" y="105"/>
                      </a:lnTo>
                      <a:lnTo>
                        <a:pt x="17" y="108"/>
                      </a:lnTo>
                      <a:lnTo>
                        <a:pt x="14" y="109"/>
                      </a:lnTo>
                      <a:lnTo>
                        <a:pt x="11" y="110"/>
                      </a:lnTo>
                      <a:lnTo>
                        <a:pt x="7" y="109"/>
                      </a:lnTo>
                      <a:lnTo>
                        <a:pt x="6" y="108"/>
                      </a:lnTo>
                      <a:lnTo>
                        <a:pt x="5" y="106"/>
                      </a:lnTo>
                      <a:lnTo>
                        <a:pt x="4" y="104"/>
                      </a:lnTo>
                      <a:lnTo>
                        <a:pt x="2" y="100"/>
                      </a:lnTo>
                      <a:lnTo>
                        <a:pt x="2" y="98"/>
                      </a:lnTo>
                      <a:lnTo>
                        <a:pt x="1" y="94"/>
                      </a:lnTo>
                      <a:lnTo>
                        <a:pt x="1" y="85"/>
                      </a:lnTo>
                      <a:lnTo>
                        <a:pt x="0" y="73"/>
                      </a:lnTo>
                      <a:lnTo>
                        <a:pt x="0" y="63"/>
                      </a:lnTo>
                      <a:lnTo>
                        <a:pt x="2" y="43"/>
                      </a:lnTo>
                      <a:lnTo>
                        <a:pt x="6" y="29"/>
                      </a:lnTo>
                      <a:lnTo>
                        <a:pt x="10" y="19"/>
                      </a:lnTo>
                      <a:lnTo>
                        <a:pt x="12" y="13"/>
                      </a:lnTo>
                      <a:lnTo>
                        <a:pt x="14" y="10"/>
                      </a:lnTo>
                      <a:lnTo>
                        <a:pt x="24" y="6"/>
                      </a:lnTo>
                      <a:lnTo>
                        <a:pt x="35" y="3"/>
                      </a:lnTo>
                      <a:lnTo>
                        <a:pt x="37" y="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56"/>
                <p:cNvSpPr>
                  <a:spLocks/>
                </p:cNvSpPr>
                <p:nvPr/>
              </p:nvSpPr>
              <p:spPr bwMode="auto">
                <a:xfrm>
                  <a:off x="301111" y="1468886"/>
                  <a:ext cx="84957" cy="96393"/>
                </a:xfrm>
                <a:custGeom>
                  <a:avLst/>
                  <a:gdLst>
                    <a:gd name="T0" fmla="*/ 26 w 52"/>
                    <a:gd name="T1" fmla="*/ 0 h 59"/>
                    <a:gd name="T2" fmla="*/ 35 w 52"/>
                    <a:gd name="T3" fmla="*/ 3 h 59"/>
                    <a:gd name="T4" fmla="*/ 43 w 52"/>
                    <a:gd name="T5" fmla="*/ 8 h 59"/>
                    <a:gd name="T6" fmla="*/ 47 w 52"/>
                    <a:gd name="T7" fmla="*/ 16 h 59"/>
                    <a:gd name="T8" fmla="*/ 49 w 52"/>
                    <a:gd name="T9" fmla="*/ 25 h 59"/>
                    <a:gd name="T10" fmla="*/ 51 w 52"/>
                    <a:gd name="T11" fmla="*/ 25 h 59"/>
                    <a:gd name="T12" fmla="*/ 52 w 52"/>
                    <a:gd name="T13" fmla="*/ 27 h 59"/>
                    <a:gd name="T14" fmla="*/ 52 w 52"/>
                    <a:gd name="T15" fmla="*/ 29 h 59"/>
                    <a:gd name="T16" fmla="*/ 52 w 52"/>
                    <a:gd name="T17" fmla="*/ 31 h 59"/>
                    <a:gd name="T18" fmla="*/ 51 w 52"/>
                    <a:gd name="T19" fmla="*/ 35 h 59"/>
                    <a:gd name="T20" fmla="*/ 50 w 52"/>
                    <a:gd name="T21" fmla="*/ 37 h 59"/>
                    <a:gd name="T22" fmla="*/ 47 w 52"/>
                    <a:gd name="T23" fmla="*/ 39 h 59"/>
                    <a:gd name="T24" fmla="*/ 44 w 52"/>
                    <a:gd name="T25" fmla="*/ 49 h 59"/>
                    <a:gd name="T26" fmla="*/ 37 w 52"/>
                    <a:gd name="T27" fmla="*/ 56 h 59"/>
                    <a:gd name="T28" fmla="*/ 26 w 52"/>
                    <a:gd name="T29" fmla="*/ 59 h 59"/>
                    <a:gd name="T30" fmla="*/ 16 w 52"/>
                    <a:gd name="T31" fmla="*/ 56 h 59"/>
                    <a:gd name="T32" fmla="*/ 9 w 52"/>
                    <a:gd name="T33" fmla="*/ 49 h 59"/>
                    <a:gd name="T34" fmla="*/ 6 w 52"/>
                    <a:gd name="T35" fmla="*/ 39 h 59"/>
                    <a:gd name="T36" fmla="*/ 2 w 52"/>
                    <a:gd name="T37" fmla="*/ 37 h 59"/>
                    <a:gd name="T38" fmla="*/ 1 w 52"/>
                    <a:gd name="T39" fmla="*/ 35 h 59"/>
                    <a:gd name="T40" fmla="*/ 0 w 52"/>
                    <a:gd name="T41" fmla="*/ 33 h 59"/>
                    <a:gd name="T42" fmla="*/ 0 w 52"/>
                    <a:gd name="T43" fmla="*/ 29 h 59"/>
                    <a:gd name="T44" fmla="*/ 1 w 52"/>
                    <a:gd name="T45" fmla="*/ 27 h 59"/>
                    <a:gd name="T46" fmla="*/ 2 w 52"/>
                    <a:gd name="T47" fmla="*/ 25 h 59"/>
                    <a:gd name="T48" fmla="*/ 3 w 52"/>
                    <a:gd name="T49" fmla="*/ 25 h 59"/>
                    <a:gd name="T50" fmla="*/ 6 w 52"/>
                    <a:gd name="T51" fmla="*/ 16 h 59"/>
                    <a:gd name="T52" fmla="*/ 10 w 52"/>
                    <a:gd name="T53" fmla="*/ 8 h 59"/>
                    <a:gd name="T54" fmla="*/ 18 w 52"/>
                    <a:gd name="T55" fmla="*/ 3 h 59"/>
                    <a:gd name="T56" fmla="*/ 26 w 52"/>
                    <a:gd name="T5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 h="59">
                      <a:moveTo>
                        <a:pt x="26" y="0"/>
                      </a:moveTo>
                      <a:lnTo>
                        <a:pt x="35" y="3"/>
                      </a:lnTo>
                      <a:lnTo>
                        <a:pt x="43" y="8"/>
                      </a:lnTo>
                      <a:lnTo>
                        <a:pt x="47" y="16"/>
                      </a:lnTo>
                      <a:lnTo>
                        <a:pt x="49" y="25"/>
                      </a:lnTo>
                      <a:lnTo>
                        <a:pt x="51" y="25"/>
                      </a:lnTo>
                      <a:lnTo>
                        <a:pt x="52" y="27"/>
                      </a:lnTo>
                      <a:lnTo>
                        <a:pt x="52" y="29"/>
                      </a:lnTo>
                      <a:lnTo>
                        <a:pt x="52" y="31"/>
                      </a:lnTo>
                      <a:lnTo>
                        <a:pt x="51" y="35"/>
                      </a:lnTo>
                      <a:lnTo>
                        <a:pt x="50" y="37"/>
                      </a:lnTo>
                      <a:lnTo>
                        <a:pt x="47" y="39"/>
                      </a:lnTo>
                      <a:lnTo>
                        <a:pt x="44" y="49"/>
                      </a:lnTo>
                      <a:lnTo>
                        <a:pt x="37" y="56"/>
                      </a:lnTo>
                      <a:lnTo>
                        <a:pt x="26" y="59"/>
                      </a:lnTo>
                      <a:lnTo>
                        <a:pt x="16" y="56"/>
                      </a:lnTo>
                      <a:lnTo>
                        <a:pt x="9" y="49"/>
                      </a:lnTo>
                      <a:lnTo>
                        <a:pt x="6" y="39"/>
                      </a:lnTo>
                      <a:lnTo>
                        <a:pt x="2" y="37"/>
                      </a:lnTo>
                      <a:lnTo>
                        <a:pt x="1" y="35"/>
                      </a:lnTo>
                      <a:lnTo>
                        <a:pt x="0" y="33"/>
                      </a:lnTo>
                      <a:lnTo>
                        <a:pt x="0" y="29"/>
                      </a:lnTo>
                      <a:lnTo>
                        <a:pt x="1" y="27"/>
                      </a:lnTo>
                      <a:lnTo>
                        <a:pt x="2" y="25"/>
                      </a:lnTo>
                      <a:lnTo>
                        <a:pt x="3" y="25"/>
                      </a:lnTo>
                      <a:lnTo>
                        <a:pt x="6" y="16"/>
                      </a:lnTo>
                      <a:lnTo>
                        <a:pt x="10" y="8"/>
                      </a:lnTo>
                      <a:lnTo>
                        <a:pt x="18" y="3"/>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57"/>
                <p:cNvSpPr>
                  <a:spLocks/>
                </p:cNvSpPr>
                <p:nvPr/>
              </p:nvSpPr>
              <p:spPr bwMode="auto">
                <a:xfrm>
                  <a:off x="444884" y="1548942"/>
                  <a:ext cx="150308" cy="330025"/>
                </a:xfrm>
                <a:custGeom>
                  <a:avLst/>
                  <a:gdLst>
                    <a:gd name="T0" fmla="*/ 59 w 92"/>
                    <a:gd name="T1" fmla="*/ 0 h 202"/>
                    <a:gd name="T2" fmla="*/ 87 w 92"/>
                    <a:gd name="T3" fmla="*/ 0 h 202"/>
                    <a:gd name="T4" fmla="*/ 89 w 92"/>
                    <a:gd name="T5" fmla="*/ 0 h 202"/>
                    <a:gd name="T6" fmla="*/ 92 w 92"/>
                    <a:gd name="T7" fmla="*/ 3 h 202"/>
                    <a:gd name="T8" fmla="*/ 92 w 92"/>
                    <a:gd name="T9" fmla="*/ 5 h 202"/>
                    <a:gd name="T10" fmla="*/ 92 w 92"/>
                    <a:gd name="T11" fmla="*/ 7 h 202"/>
                    <a:gd name="T12" fmla="*/ 89 w 92"/>
                    <a:gd name="T13" fmla="*/ 10 h 202"/>
                    <a:gd name="T14" fmla="*/ 87 w 92"/>
                    <a:gd name="T15" fmla="*/ 10 h 202"/>
                    <a:gd name="T16" fmla="*/ 59 w 92"/>
                    <a:gd name="T17" fmla="*/ 10 h 202"/>
                    <a:gd name="T18" fmla="*/ 56 w 92"/>
                    <a:gd name="T19" fmla="*/ 11 h 202"/>
                    <a:gd name="T20" fmla="*/ 52 w 92"/>
                    <a:gd name="T21" fmla="*/ 12 h 202"/>
                    <a:gd name="T22" fmla="*/ 50 w 92"/>
                    <a:gd name="T23" fmla="*/ 13 h 202"/>
                    <a:gd name="T24" fmla="*/ 49 w 92"/>
                    <a:gd name="T25" fmla="*/ 16 h 202"/>
                    <a:gd name="T26" fmla="*/ 47 w 92"/>
                    <a:gd name="T27" fmla="*/ 19 h 202"/>
                    <a:gd name="T28" fmla="*/ 46 w 92"/>
                    <a:gd name="T29" fmla="*/ 23 h 202"/>
                    <a:gd name="T30" fmla="*/ 46 w 92"/>
                    <a:gd name="T31" fmla="*/ 97 h 202"/>
                    <a:gd name="T32" fmla="*/ 87 w 92"/>
                    <a:gd name="T33" fmla="*/ 97 h 202"/>
                    <a:gd name="T34" fmla="*/ 89 w 92"/>
                    <a:gd name="T35" fmla="*/ 97 h 202"/>
                    <a:gd name="T36" fmla="*/ 92 w 92"/>
                    <a:gd name="T37" fmla="*/ 99 h 202"/>
                    <a:gd name="T38" fmla="*/ 92 w 92"/>
                    <a:gd name="T39" fmla="*/ 101 h 202"/>
                    <a:gd name="T40" fmla="*/ 92 w 92"/>
                    <a:gd name="T41" fmla="*/ 104 h 202"/>
                    <a:gd name="T42" fmla="*/ 89 w 92"/>
                    <a:gd name="T43" fmla="*/ 105 h 202"/>
                    <a:gd name="T44" fmla="*/ 87 w 92"/>
                    <a:gd name="T45" fmla="*/ 106 h 202"/>
                    <a:gd name="T46" fmla="*/ 46 w 92"/>
                    <a:gd name="T47" fmla="*/ 106 h 202"/>
                    <a:gd name="T48" fmla="*/ 46 w 92"/>
                    <a:gd name="T49" fmla="*/ 180 h 202"/>
                    <a:gd name="T50" fmla="*/ 47 w 92"/>
                    <a:gd name="T51" fmla="*/ 182 h 202"/>
                    <a:gd name="T52" fmla="*/ 49 w 92"/>
                    <a:gd name="T53" fmla="*/ 186 h 202"/>
                    <a:gd name="T54" fmla="*/ 50 w 92"/>
                    <a:gd name="T55" fmla="*/ 188 h 202"/>
                    <a:gd name="T56" fmla="*/ 52 w 92"/>
                    <a:gd name="T57" fmla="*/ 191 h 202"/>
                    <a:gd name="T58" fmla="*/ 56 w 92"/>
                    <a:gd name="T59" fmla="*/ 192 h 202"/>
                    <a:gd name="T60" fmla="*/ 59 w 92"/>
                    <a:gd name="T61" fmla="*/ 192 h 202"/>
                    <a:gd name="T62" fmla="*/ 87 w 92"/>
                    <a:gd name="T63" fmla="*/ 192 h 202"/>
                    <a:gd name="T64" fmla="*/ 89 w 92"/>
                    <a:gd name="T65" fmla="*/ 193 h 202"/>
                    <a:gd name="T66" fmla="*/ 92 w 92"/>
                    <a:gd name="T67" fmla="*/ 194 h 202"/>
                    <a:gd name="T68" fmla="*/ 92 w 92"/>
                    <a:gd name="T69" fmla="*/ 197 h 202"/>
                    <a:gd name="T70" fmla="*/ 92 w 92"/>
                    <a:gd name="T71" fmla="*/ 199 h 202"/>
                    <a:gd name="T72" fmla="*/ 89 w 92"/>
                    <a:gd name="T73" fmla="*/ 202 h 202"/>
                    <a:gd name="T74" fmla="*/ 87 w 92"/>
                    <a:gd name="T75" fmla="*/ 202 h 202"/>
                    <a:gd name="T76" fmla="*/ 59 w 92"/>
                    <a:gd name="T77" fmla="*/ 202 h 202"/>
                    <a:gd name="T78" fmla="*/ 47 w 92"/>
                    <a:gd name="T79" fmla="*/ 199 h 202"/>
                    <a:gd name="T80" fmla="*/ 39 w 92"/>
                    <a:gd name="T81" fmla="*/ 191 h 202"/>
                    <a:gd name="T82" fmla="*/ 37 w 92"/>
                    <a:gd name="T83" fmla="*/ 180 h 202"/>
                    <a:gd name="T84" fmla="*/ 37 w 92"/>
                    <a:gd name="T85" fmla="*/ 106 h 202"/>
                    <a:gd name="T86" fmla="*/ 5 w 92"/>
                    <a:gd name="T87" fmla="*/ 106 h 202"/>
                    <a:gd name="T88" fmla="*/ 2 w 92"/>
                    <a:gd name="T89" fmla="*/ 105 h 202"/>
                    <a:gd name="T90" fmla="*/ 0 w 92"/>
                    <a:gd name="T91" fmla="*/ 104 h 202"/>
                    <a:gd name="T92" fmla="*/ 0 w 92"/>
                    <a:gd name="T93" fmla="*/ 101 h 202"/>
                    <a:gd name="T94" fmla="*/ 0 w 92"/>
                    <a:gd name="T95" fmla="*/ 99 h 202"/>
                    <a:gd name="T96" fmla="*/ 2 w 92"/>
                    <a:gd name="T97" fmla="*/ 97 h 202"/>
                    <a:gd name="T98" fmla="*/ 5 w 92"/>
                    <a:gd name="T99" fmla="*/ 97 h 202"/>
                    <a:gd name="T100" fmla="*/ 37 w 92"/>
                    <a:gd name="T101" fmla="*/ 97 h 202"/>
                    <a:gd name="T102" fmla="*/ 37 w 92"/>
                    <a:gd name="T103" fmla="*/ 23 h 202"/>
                    <a:gd name="T104" fmla="*/ 39 w 92"/>
                    <a:gd name="T105" fmla="*/ 11 h 202"/>
                    <a:gd name="T106" fmla="*/ 47 w 92"/>
                    <a:gd name="T107" fmla="*/ 3 h 202"/>
                    <a:gd name="T108" fmla="*/ 59 w 92"/>
                    <a:gd name="T10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202">
                      <a:moveTo>
                        <a:pt x="59" y="0"/>
                      </a:moveTo>
                      <a:lnTo>
                        <a:pt x="87" y="0"/>
                      </a:lnTo>
                      <a:lnTo>
                        <a:pt x="89" y="0"/>
                      </a:lnTo>
                      <a:lnTo>
                        <a:pt x="92" y="3"/>
                      </a:lnTo>
                      <a:lnTo>
                        <a:pt x="92" y="5"/>
                      </a:lnTo>
                      <a:lnTo>
                        <a:pt x="92" y="7"/>
                      </a:lnTo>
                      <a:lnTo>
                        <a:pt x="89" y="10"/>
                      </a:lnTo>
                      <a:lnTo>
                        <a:pt x="87" y="10"/>
                      </a:lnTo>
                      <a:lnTo>
                        <a:pt x="59" y="10"/>
                      </a:lnTo>
                      <a:lnTo>
                        <a:pt x="56" y="11"/>
                      </a:lnTo>
                      <a:lnTo>
                        <a:pt x="52" y="12"/>
                      </a:lnTo>
                      <a:lnTo>
                        <a:pt x="50" y="13"/>
                      </a:lnTo>
                      <a:lnTo>
                        <a:pt x="49" y="16"/>
                      </a:lnTo>
                      <a:lnTo>
                        <a:pt x="47" y="19"/>
                      </a:lnTo>
                      <a:lnTo>
                        <a:pt x="46" y="23"/>
                      </a:lnTo>
                      <a:lnTo>
                        <a:pt x="46" y="97"/>
                      </a:lnTo>
                      <a:lnTo>
                        <a:pt x="87" y="97"/>
                      </a:lnTo>
                      <a:lnTo>
                        <a:pt x="89" y="97"/>
                      </a:lnTo>
                      <a:lnTo>
                        <a:pt x="92" y="99"/>
                      </a:lnTo>
                      <a:lnTo>
                        <a:pt x="92" y="101"/>
                      </a:lnTo>
                      <a:lnTo>
                        <a:pt x="92" y="104"/>
                      </a:lnTo>
                      <a:lnTo>
                        <a:pt x="89" y="105"/>
                      </a:lnTo>
                      <a:lnTo>
                        <a:pt x="87" y="106"/>
                      </a:lnTo>
                      <a:lnTo>
                        <a:pt x="46" y="106"/>
                      </a:lnTo>
                      <a:lnTo>
                        <a:pt x="46" y="180"/>
                      </a:lnTo>
                      <a:lnTo>
                        <a:pt x="47" y="182"/>
                      </a:lnTo>
                      <a:lnTo>
                        <a:pt x="49" y="186"/>
                      </a:lnTo>
                      <a:lnTo>
                        <a:pt x="50" y="188"/>
                      </a:lnTo>
                      <a:lnTo>
                        <a:pt x="52" y="191"/>
                      </a:lnTo>
                      <a:lnTo>
                        <a:pt x="56" y="192"/>
                      </a:lnTo>
                      <a:lnTo>
                        <a:pt x="59" y="192"/>
                      </a:lnTo>
                      <a:lnTo>
                        <a:pt x="87" y="192"/>
                      </a:lnTo>
                      <a:lnTo>
                        <a:pt x="89" y="193"/>
                      </a:lnTo>
                      <a:lnTo>
                        <a:pt x="92" y="194"/>
                      </a:lnTo>
                      <a:lnTo>
                        <a:pt x="92" y="197"/>
                      </a:lnTo>
                      <a:lnTo>
                        <a:pt x="92" y="199"/>
                      </a:lnTo>
                      <a:lnTo>
                        <a:pt x="89" y="202"/>
                      </a:lnTo>
                      <a:lnTo>
                        <a:pt x="87" y="202"/>
                      </a:lnTo>
                      <a:lnTo>
                        <a:pt x="59" y="202"/>
                      </a:lnTo>
                      <a:lnTo>
                        <a:pt x="47" y="199"/>
                      </a:lnTo>
                      <a:lnTo>
                        <a:pt x="39" y="191"/>
                      </a:lnTo>
                      <a:lnTo>
                        <a:pt x="37" y="180"/>
                      </a:lnTo>
                      <a:lnTo>
                        <a:pt x="37" y="106"/>
                      </a:lnTo>
                      <a:lnTo>
                        <a:pt x="5" y="106"/>
                      </a:lnTo>
                      <a:lnTo>
                        <a:pt x="2" y="105"/>
                      </a:lnTo>
                      <a:lnTo>
                        <a:pt x="0" y="104"/>
                      </a:lnTo>
                      <a:lnTo>
                        <a:pt x="0" y="101"/>
                      </a:lnTo>
                      <a:lnTo>
                        <a:pt x="0" y="99"/>
                      </a:lnTo>
                      <a:lnTo>
                        <a:pt x="2" y="97"/>
                      </a:lnTo>
                      <a:lnTo>
                        <a:pt x="5" y="97"/>
                      </a:lnTo>
                      <a:lnTo>
                        <a:pt x="37" y="97"/>
                      </a:lnTo>
                      <a:lnTo>
                        <a:pt x="37" y="23"/>
                      </a:lnTo>
                      <a:lnTo>
                        <a:pt x="39" y="11"/>
                      </a:lnTo>
                      <a:lnTo>
                        <a:pt x="47" y="3"/>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3" name="Group 112"/>
              <p:cNvGrpSpPr/>
              <p:nvPr/>
            </p:nvGrpSpPr>
            <p:grpSpPr>
              <a:xfrm>
                <a:off x="5227364" y="4514889"/>
                <a:ext cx="485555" cy="285713"/>
                <a:chOff x="232492" y="3857480"/>
                <a:chExt cx="508107" cy="298983"/>
              </a:xfrm>
              <a:solidFill>
                <a:schemeClr val="bg2"/>
              </a:solidFill>
            </p:grpSpPr>
            <p:sp>
              <p:nvSpPr>
                <p:cNvPr id="120" name="Freeform 65"/>
                <p:cNvSpPr>
                  <a:spLocks/>
                </p:cNvSpPr>
                <p:nvPr/>
              </p:nvSpPr>
              <p:spPr bwMode="auto">
                <a:xfrm>
                  <a:off x="454687" y="4100915"/>
                  <a:ext cx="35943" cy="45746"/>
                </a:xfrm>
                <a:custGeom>
                  <a:avLst/>
                  <a:gdLst>
                    <a:gd name="T0" fmla="*/ 15 w 22"/>
                    <a:gd name="T1" fmla="*/ 0 h 28"/>
                    <a:gd name="T2" fmla="*/ 19 w 22"/>
                    <a:gd name="T3" fmla="*/ 1 h 28"/>
                    <a:gd name="T4" fmla="*/ 20 w 22"/>
                    <a:gd name="T5" fmla="*/ 2 h 28"/>
                    <a:gd name="T6" fmla="*/ 21 w 22"/>
                    <a:gd name="T7" fmla="*/ 3 h 28"/>
                    <a:gd name="T8" fmla="*/ 22 w 22"/>
                    <a:gd name="T9" fmla="*/ 6 h 28"/>
                    <a:gd name="T10" fmla="*/ 22 w 22"/>
                    <a:gd name="T11" fmla="*/ 8 h 28"/>
                    <a:gd name="T12" fmla="*/ 21 w 22"/>
                    <a:gd name="T13" fmla="*/ 10 h 28"/>
                    <a:gd name="T14" fmla="*/ 20 w 22"/>
                    <a:gd name="T15" fmla="*/ 13 h 28"/>
                    <a:gd name="T16" fmla="*/ 20 w 22"/>
                    <a:gd name="T17" fmla="*/ 13 h 28"/>
                    <a:gd name="T18" fmla="*/ 14 w 22"/>
                    <a:gd name="T19" fmla="*/ 23 h 28"/>
                    <a:gd name="T20" fmla="*/ 12 w 22"/>
                    <a:gd name="T21" fmla="*/ 27 h 28"/>
                    <a:gd name="T22" fmla="*/ 9 w 22"/>
                    <a:gd name="T23" fmla="*/ 28 h 28"/>
                    <a:gd name="T24" fmla="*/ 6 w 22"/>
                    <a:gd name="T25" fmla="*/ 28 h 28"/>
                    <a:gd name="T26" fmla="*/ 3 w 22"/>
                    <a:gd name="T27" fmla="*/ 28 h 28"/>
                    <a:gd name="T28" fmla="*/ 2 w 22"/>
                    <a:gd name="T29" fmla="*/ 27 h 28"/>
                    <a:gd name="T30" fmla="*/ 1 w 22"/>
                    <a:gd name="T31" fmla="*/ 25 h 28"/>
                    <a:gd name="T32" fmla="*/ 0 w 22"/>
                    <a:gd name="T33" fmla="*/ 23 h 28"/>
                    <a:gd name="T34" fmla="*/ 0 w 22"/>
                    <a:gd name="T35" fmla="*/ 21 h 28"/>
                    <a:gd name="T36" fmla="*/ 0 w 22"/>
                    <a:gd name="T37" fmla="*/ 19 h 28"/>
                    <a:gd name="T38" fmla="*/ 1 w 22"/>
                    <a:gd name="T39" fmla="*/ 16 h 28"/>
                    <a:gd name="T40" fmla="*/ 2 w 22"/>
                    <a:gd name="T41" fmla="*/ 15 h 28"/>
                    <a:gd name="T42" fmla="*/ 2 w 22"/>
                    <a:gd name="T43" fmla="*/ 13 h 28"/>
                    <a:gd name="T44" fmla="*/ 3 w 22"/>
                    <a:gd name="T45" fmla="*/ 12 h 28"/>
                    <a:gd name="T46" fmla="*/ 5 w 22"/>
                    <a:gd name="T47" fmla="*/ 9 h 28"/>
                    <a:gd name="T48" fmla="*/ 6 w 22"/>
                    <a:gd name="T49" fmla="*/ 8 h 28"/>
                    <a:gd name="T50" fmla="*/ 6 w 22"/>
                    <a:gd name="T51" fmla="*/ 8 h 28"/>
                    <a:gd name="T52" fmla="*/ 7 w 22"/>
                    <a:gd name="T53" fmla="*/ 4 h 28"/>
                    <a:gd name="T54" fmla="*/ 9 w 22"/>
                    <a:gd name="T55" fmla="*/ 2 h 28"/>
                    <a:gd name="T56" fmla="*/ 13 w 22"/>
                    <a:gd name="T57" fmla="*/ 0 h 28"/>
                    <a:gd name="T58" fmla="*/ 15 w 22"/>
                    <a:gd name="T5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28">
                      <a:moveTo>
                        <a:pt x="15" y="0"/>
                      </a:moveTo>
                      <a:lnTo>
                        <a:pt x="19" y="1"/>
                      </a:lnTo>
                      <a:lnTo>
                        <a:pt x="20" y="2"/>
                      </a:lnTo>
                      <a:lnTo>
                        <a:pt x="21" y="3"/>
                      </a:lnTo>
                      <a:lnTo>
                        <a:pt x="22" y="6"/>
                      </a:lnTo>
                      <a:lnTo>
                        <a:pt x="22" y="8"/>
                      </a:lnTo>
                      <a:lnTo>
                        <a:pt x="21" y="10"/>
                      </a:lnTo>
                      <a:lnTo>
                        <a:pt x="20" y="13"/>
                      </a:lnTo>
                      <a:lnTo>
                        <a:pt x="20" y="13"/>
                      </a:lnTo>
                      <a:lnTo>
                        <a:pt x="14" y="23"/>
                      </a:lnTo>
                      <a:lnTo>
                        <a:pt x="12" y="27"/>
                      </a:lnTo>
                      <a:lnTo>
                        <a:pt x="9" y="28"/>
                      </a:lnTo>
                      <a:lnTo>
                        <a:pt x="6" y="28"/>
                      </a:lnTo>
                      <a:lnTo>
                        <a:pt x="3" y="28"/>
                      </a:lnTo>
                      <a:lnTo>
                        <a:pt x="2" y="27"/>
                      </a:lnTo>
                      <a:lnTo>
                        <a:pt x="1" y="25"/>
                      </a:lnTo>
                      <a:lnTo>
                        <a:pt x="0" y="23"/>
                      </a:lnTo>
                      <a:lnTo>
                        <a:pt x="0" y="21"/>
                      </a:lnTo>
                      <a:lnTo>
                        <a:pt x="0" y="19"/>
                      </a:lnTo>
                      <a:lnTo>
                        <a:pt x="1" y="16"/>
                      </a:lnTo>
                      <a:lnTo>
                        <a:pt x="2" y="15"/>
                      </a:lnTo>
                      <a:lnTo>
                        <a:pt x="2" y="13"/>
                      </a:lnTo>
                      <a:lnTo>
                        <a:pt x="3" y="12"/>
                      </a:lnTo>
                      <a:lnTo>
                        <a:pt x="5" y="9"/>
                      </a:lnTo>
                      <a:lnTo>
                        <a:pt x="6" y="8"/>
                      </a:lnTo>
                      <a:lnTo>
                        <a:pt x="6" y="8"/>
                      </a:lnTo>
                      <a:lnTo>
                        <a:pt x="7" y="4"/>
                      </a:lnTo>
                      <a:lnTo>
                        <a:pt x="9" y="2"/>
                      </a:lnTo>
                      <a:lnTo>
                        <a:pt x="13" y="0"/>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66"/>
                <p:cNvSpPr>
                  <a:spLocks/>
                </p:cNvSpPr>
                <p:nvPr/>
              </p:nvSpPr>
              <p:spPr bwMode="auto">
                <a:xfrm>
                  <a:off x="423645" y="4064971"/>
                  <a:ext cx="45746" cy="68619"/>
                </a:xfrm>
                <a:custGeom>
                  <a:avLst/>
                  <a:gdLst>
                    <a:gd name="T0" fmla="*/ 21 w 28"/>
                    <a:gd name="T1" fmla="*/ 0 h 42"/>
                    <a:gd name="T2" fmla="*/ 24 w 28"/>
                    <a:gd name="T3" fmla="*/ 0 h 42"/>
                    <a:gd name="T4" fmla="*/ 26 w 28"/>
                    <a:gd name="T5" fmla="*/ 3 h 42"/>
                    <a:gd name="T6" fmla="*/ 27 w 28"/>
                    <a:gd name="T7" fmla="*/ 4 h 42"/>
                    <a:gd name="T8" fmla="*/ 28 w 28"/>
                    <a:gd name="T9" fmla="*/ 6 h 42"/>
                    <a:gd name="T10" fmla="*/ 28 w 28"/>
                    <a:gd name="T11" fmla="*/ 10 h 42"/>
                    <a:gd name="T12" fmla="*/ 28 w 28"/>
                    <a:gd name="T13" fmla="*/ 12 h 42"/>
                    <a:gd name="T14" fmla="*/ 27 w 28"/>
                    <a:gd name="T15" fmla="*/ 15 h 42"/>
                    <a:gd name="T16" fmla="*/ 27 w 28"/>
                    <a:gd name="T17" fmla="*/ 15 h 42"/>
                    <a:gd name="T18" fmla="*/ 20 w 28"/>
                    <a:gd name="T19" fmla="*/ 30 h 42"/>
                    <a:gd name="T20" fmla="*/ 16 w 28"/>
                    <a:gd name="T21" fmla="*/ 37 h 42"/>
                    <a:gd name="T22" fmla="*/ 13 w 28"/>
                    <a:gd name="T23" fmla="*/ 40 h 42"/>
                    <a:gd name="T24" fmla="*/ 10 w 28"/>
                    <a:gd name="T25" fmla="*/ 42 h 42"/>
                    <a:gd name="T26" fmla="*/ 7 w 28"/>
                    <a:gd name="T27" fmla="*/ 42 h 42"/>
                    <a:gd name="T28" fmla="*/ 4 w 28"/>
                    <a:gd name="T29" fmla="*/ 41 h 42"/>
                    <a:gd name="T30" fmla="*/ 2 w 28"/>
                    <a:gd name="T31" fmla="*/ 40 h 42"/>
                    <a:gd name="T32" fmla="*/ 1 w 28"/>
                    <a:gd name="T33" fmla="*/ 37 h 42"/>
                    <a:gd name="T34" fmla="*/ 0 w 28"/>
                    <a:gd name="T35" fmla="*/ 35 h 42"/>
                    <a:gd name="T36" fmla="*/ 0 w 28"/>
                    <a:gd name="T37" fmla="*/ 32 h 42"/>
                    <a:gd name="T38" fmla="*/ 0 w 28"/>
                    <a:gd name="T39" fmla="*/ 30 h 42"/>
                    <a:gd name="T40" fmla="*/ 1 w 28"/>
                    <a:gd name="T41" fmla="*/ 28 h 42"/>
                    <a:gd name="T42" fmla="*/ 4 w 28"/>
                    <a:gd name="T43" fmla="*/ 20 h 42"/>
                    <a:gd name="T44" fmla="*/ 8 w 28"/>
                    <a:gd name="T45" fmla="*/ 13 h 42"/>
                    <a:gd name="T46" fmla="*/ 10 w 28"/>
                    <a:gd name="T47" fmla="*/ 7 h 42"/>
                    <a:gd name="T48" fmla="*/ 12 w 28"/>
                    <a:gd name="T49" fmla="*/ 5 h 42"/>
                    <a:gd name="T50" fmla="*/ 14 w 28"/>
                    <a:gd name="T51" fmla="*/ 1 h 42"/>
                    <a:gd name="T52" fmla="*/ 18 w 28"/>
                    <a:gd name="T53" fmla="*/ 0 h 42"/>
                    <a:gd name="T54" fmla="*/ 21 w 28"/>
                    <a:gd name="T5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 h="42">
                      <a:moveTo>
                        <a:pt x="21" y="0"/>
                      </a:moveTo>
                      <a:lnTo>
                        <a:pt x="24" y="0"/>
                      </a:lnTo>
                      <a:lnTo>
                        <a:pt x="26" y="3"/>
                      </a:lnTo>
                      <a:lnTo>
                        <a:pt x="27" y="4"/>
                      </a:lnTo>
                      <a:lnTo>
                        <a:pt x="28" y="6"/>
                      </a:lnTo>
                      <a:lnTo>
                        <a:pt x="28" y="10"/>
                      </a:lnTo>
                      <a:lnTo>
                        <a:pt x="28" y="12"/>
                      </a:lnTo>
                      <a:lnTo>
                        <a:pt x="27" y="15"/>
                      </a:lnTo>
                      <a:lnTo>
                        <a:pt x="27" y="15"/>
                      </a:lnTo>
                      <a:lnTo>
                        <a:pt x="20" y="30"/>
                      </a:lnTo>
                      <a:lnTo>
                        <a:pt x="16" y="37"/>
                      </a:lnTo>
                      <a:lnTo>
                        <a:pt x="13" y="40"/>
                      </a:lnTo>
                      <a:lnTo>
                        <a:pt x="10" y="42"/>
                      </a:lnTo>
                      <a:lnTo>
                        <a:pt x="7" y="42"/>
                      </a:lnTo>
                      <a:lnTo>
                        <a:pt x="4" y="41"/>
                      </a:lnTo>
                      <a:lnTo>
                        <a:pt x="2" y="40"/>
                      </a:lnTo>
                      <a:lnTo>
                        <a:pt x="1" y="37"/>
                      </a:lnTo>
                      <a:lnTo>
                        <a:pt x="0" y="35"/>
                      </a:lnTo>
                      <a:lnTo>
                        <a:pt x="0" y="32"/>
                      </a:lnTo>
                      <a:lnTo>
                        <a:pt x="0" y="30"/>
                      </a:lnTo>
                      <a:lnTo>
                        <a:pt x="1" y="28"/>
                      </a:lnTo>
                      <a:lnTo>
                        <a:pt x="4" y="20"/>
                      </a:lnTo>
                      <a:lnTo>
                        <a:pt x="8" y="13"/>
                      </a:lnTo>
                      <a:lnTo>
                        <a:pt x="10" y="7"/>
                      </a:lnTo>
                      <a:lnTo>
                        <a:pt x="12" y="5"/>
                      </a:lnTo>
                      <a:lnTo>
                        <a:pt x="14" y="1"/>
                      </a:lnTo>
                      <a:lnTo>
                        <a:pt x="18"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67"/>
                <p:cNvSpPr>
                  <a:spLocks/>
                </p:cNvSpPr>
                <p:nvPr/>
              </p:nvSpPr>
              <p:spPr bwMode="auto">
                <a:xfrm>
                  <a:off x="366462" y="4040464"/>
                  <a:ext cx="31042" cy="45746"/>
                </a:xfrm>
                <a:custGeom>
                  <a:avLst/>
                  <a:gdLst>
                    <a:gd name="T0" fmla="*/ 12 w 19"/>
                    <a:gd name="T1" fmla="*/ 0 h 28"/>
                    <a:gd name="T2" fmla="*/ 13 w 19"/>
                    <a:gd name="T3" fmla="*/ 1 h 28"/>
                    <a:gd name="T4" fmla="*/ 13 w 19"/>
                    <a:gd name="T5" fmla="*/ 1 h 28"/>
                    <a:gd name="T6" fmla="*/ 16 w 19"/>
                    <a:gd name="T7" fmla="*/ 2 h 28"/>
                    <a:gd name="T8" fmla="*/ 18 w 19"/>
                    <a:gd name="T9" fmla="*/ 3 h 28"/>
                    <a:gd name="T10" fmla="*/ 19 w 19"/>
                    <a:gd name="T11" fmla="*/ 7 h 28"/>
                    <a:gd name="T12" fmla="*/ 19 w 19"/>
                    <a:gd name="T13" fmla="*/ 10 h 28"/>
                    <a:gd name="T14" fmla="*/ 19 w 19"/>
                    <a:gd name="T15" fmla="*/ 13 h 28"/>
                    <a:gd name="T16" fmla="*/ 14 w 19"/>
                    <a:gd name="T17" fmla="*/ 25 h 28"/>
                    <a:gd name="T18" fmla="*/ 12 w 19"/>
                    <a:gd name="T19" fmla="*/ 27 h 28"/>
                    <a:gd name="T20" fmla="*/ 10 w 19"/>
                    <a:gd name="T21" fmla="*/ 28 h 28"/>
                    <a:gd name="T22" fmla="*/ 7 w 19"/>
                    <a:gd name="T23" fmla="*/ 28 h 28"/>
                    <a:gd name="T24" fmla="*/ 6 w 19"/>
                    <a:gd name="T25" fmla="*/ 28 h 28"/>
                    <a:gd name="T26" fmla="*/ 4 w 19"/>
                    <a:gd name="T27" fmla="*/ 27 h 28"/>
                    <a:gd name="T28" fmla="*/ 1 w 19"/>
                    <a:gd name="T29" fmla="*/ 25 h 28"/>
                    <a:gd name="T30" fmla="*/ 0 w 19"/>
                    <a:gd name="T31" fmla="*/ 22 h 28"/>
                    <a:gd name="T32" fmla="*/ 0 w 19"/>
                    <a:gd name="T33" fmla="*/ 19 h 28"/>
                    <a:gd name="T34" fmla="*/ 0 w 19"/>
                    <a:gd name="T35" fmla="*/ 15 h 28"/>
                    <a:gd name="T36" fmla="*/ 1 w 19"/>
                    <a:gd name="T37" fmla="*/ 9 h 28"/>
                    <a:gd name="T38" fmla="*/ 1 w 19"/>
                    <a:gd name="T39" fmla="*/ 9 h 28"/>
                    <a:gd name="T40" fmla="*/ 4 w 19"/>
                    <a:gd name="T41" fmla="*/ 5 h 28"/>
                    <a:gd name="T42" fmla="*/ 6 w 19"/>
                    <a:gd name="T43" fmla="*/ 2 h 28"/>
                    <a:gd name="T44" fmla="*/ 9 w 19"/>
                    <a:gd name="T45" fmla="*/ 1 h 28"/>
                    <a:gd name="T46" fmla="*/ 12 w 19"/>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28">
                      <a:moveTo>
                        <a:pt x="12" y="0"/>
                      </a:moveTo>
                      <a:lnTo>
                        <a:pt x="13" y="1"/>
                      </a:lnTo>
                      <a:lnTo>
                        <a:pt x="13" y="1"/>
                      </a:lnTo>
                      <a:lnTo>
                        <a:pt x="16" y="2"/>
                      </a:lnTo>
                      <a:lnTo>
                        <a:pt x="18" y="3"/>
                      </a:lnTo>
                      <a:lnTo>
                        <a:pt x="19" y="7"/>
                      </a:lnTo>
                      <a:lnTo>
                        <a:pt x="19" y="10"/>
                      </a:lnTo>
                      <a:lnTo>
                        <a:pt x="19" y="13"/>
                      </a:lnTo>
                      <a:lnTo>
                        <a:pt x="14" y="25"/>
                      </a:lnTo>
                      <a:lnTo>
                        <a:pt x="12" y="27"/>
                      </a:lnTo>
                      <a:lnTo>
                        <a:pt x="10" y="28"/>
                      </a:lnTo>
                      <a:lnTo>
                        <a:pt x="7" y="28"/>
                      </a:lnTo>
                      <a:lnTo>
                        <a:pt x="6" y="28"/>
                      </a:lnTo>
                      <a:lnTo>
                        <a:pt x="4" y="27"/>
                      </a:lnTo>
                      <a:lnTo>
                        <a:pt x="1" y="25"/>
                      </a:lnTo>
                      <a:lnTo>
                        <a:pt x="0" y="22"/>
                      </a:lnTo>
                      <a:lnTo>
                        <a:pt x="0" y="19"/>
                      </a:lnTo>
                      <a:lnTo>
                        <a:pt x="0" y="15"/>
                      </a:lnTo>
                      <a:lnTo>
                        <a:pt x="1" y="9"/>
                      </a:lnTo>
                      <a:lnTo>
                        <a:pt x="1" y="9"/>
                      </a:lnTo>
                      <a:lnTo>
                        <a:pt x="4" y="5"/>
                      </a:lnTo>
                      <a:lnTo>
                        <a:pt x="6" y="2"/>
                      </a:lnTo>
                      <a:lnTo>
                        <a:pt x="9"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68"/>
                <p:cNvSpPr>
                  <a:spLocks/>
                </p:cNvSpPr>
                <p:nvPr/>
              </p:nvSpPr>
              <p:spPr bwMode="auto">
                <a:xfrm>
                  <a:off x="392603" y="4051901"/>
                  <a:ext cx="42478" cy="60450"/>
                </a:xfrm>
                <a:custGeom>
                  <a:avLst/>
                  <a:gdLst>
                    <a:gd name="T0" fmla="*/ 19 w 26"/>
                    <a:gd name="T1" fmla="*/ 0 h 37"/>
                    <a:gd name="T2" fmla="*/ 21 w 26"/>
                    <a:gd name="T3" fmla="*/ 1 h 37"/>
                    <a:gd name="T4" fmla="*/ 23 w 26"/>
                    <a:gd name="T5" fmla="*/ 2 h 37"/>
                    <a:gd name="T6" fmla="*/ 25 w 26"/>
                    <a:gd name="T7" fmla="*/ 3 h 37"/>
                    <a:gd name="T8" fmla="*/ 26 w 26"/>
                    <a:gd name="T9" fmla="*/ 7 h 37"/>
                    <a:gd name="T10" fmla="*/ 26 w 26"/>
                    <a:gd name="T11" fmla="*/ 9 h 37"/>
                    <a:gd name="T12" fmla="*/ 26 w 26"/>
                    <a:gd name="T13" fmla="*/ 11 h 37"/>
                    <a:gd name="T14" fmla="*/ 26 w 26"/>
                    <a:gd name="T15" fmla="*/ 12 h 37"/>
                    <a:gd name="T16" fmla="*/ 25 w 26"/>
                    <a:gd name="T17" fmla="*/ 15 h 37"/>
                    <a:gd name="T18" fmla="*/ 23 w 26"/>
                    <a:gd name="T19" fmla="*/ 17 h 37"/>
                    <a:gd name="T20" fmla="*/ 22 w 26"/>
                    <a:gd name="T21" fmla="*/ 18 h 37"/>
                    <a:gd name="T22" fmla="*/ 21 w 26"/>
                    <a:gd name="T23" fmla="*/ 20 h 37"/>
                    <a:gd name="T24" fmla="*/ 20 w 26"/>
                    <a:gd name="T25" fmla="*/ 24 h 37"/>
                    <a:gd name="T26" fmla="*/ 19 w 26"/>
                    <a:gd name="T27" fmla="*/ 27 h 37"/>
                    <a:gd name="T28" fmla="*/ 18 w 26"/>
                    <a:gd name="T29" fmla="*/ 30 h 37"/>
                    <a:gd name="T30" fmla="*/ 16 w 26"/>
                    <a:gd name="T31" fmla="*/ 31 h 37"/>
                    <a:gd name="T32" fmla="*/ 16 w 26"/>
                    <a:gd name="T33" fmla="*/ 32 h 37"/>
                    <a:gd name="T34" fmla="*/ 14 w 26"/>
                    <a:gd name="T35" fmla="*/ 34 h 37"/>
                    <a:gd name="T36" fmla="*/ 12 w 26"/>
                    <a:gd name="T37" fmla="*/ 36 h 37"/>
                    <a:gd name="T38" fmla="*/ 9 w 26"/>
                    <a:gd name="T39" fmla="*/ 37 h 37"/>
                    <a:gd name="T40" fmla="*/ 8 w 26"/>
                    <a:gd name="T41" fmla="*/ 37 h 37"/>
                    <a:gd name="T42" fmla="*/ 6 w 26"/>
                    <a:gd name="T43" fmla="*/ 36 h 37"/>
                    <a:gd name="T44" fmla="*/ 6 w 26"/>
                    <a:gd name="T45" fmla="*/ 36 h 37"/>
                    <a:gd name="T46" fmla="*/ 3 w 26"/>
                    <a:gd name="T47" fmla="*/ 34 h 37"/>
                    <a:gd name="T48" fmla="*/ 1 w 26"/>
                    <a:gd name="T49" fmla="*/ 33 h 37"/>
                    <a:gd name="T50" fmla="*/ 1 w 26"/>
                    <a:gd name="T51" fmla="*/ 30 h 37"/>
                    <a:gd name="T52" fmla="*/ 0 w 26"/>
                    <a:gd name="T53" fmla="*/ 27 h 37"/>
                    <a:gd name="T54" fmla="*/ 1 w 26"/>
                    <a:gd name="T55" fmla="*/ 23 h 37"/>
                    <a:gd name="T56" fmla="*/ 8 w 26"/>
                    <a:gd name="T57" fmla="*/ 7 h 37"/>
                    <a:gd name="T58" fmla="*/ 8 w 26"/>
                    <a:gd name="T59" fmla="*/ 7 h 37"/>
                    <a:gd name="T60" fmla="*/ 10 w 26"/>
                    <a:gd name="T61" fmla="*/ 3 h 37"/>
                    <a:gd name="T62" fmla="*/ 13 w 26"/>
                    <a:gd name="T63" fmla="*/ 1 h 37"/>
                    <a:gd name="T64" fmla="*/ 16 w 26"/>
                    <a:gd name="T65" fmla="*/ 0 h 37"/>
                    <a:gd name="T66" fmla="*/ 19 w 26"/>
                    <a:gd name="T6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37">
                      <a:moveTo>
                        <a:pt x="19" y="0"/>
                      </a:moveTo>
                      <a:lnTo>
                        <a:pt x="21" y="1"/>
                      </a:lnTo>
                      <a:lnTo>
                        <a:pt x="23" y="2"/>
                      </a:lnTo>
                      <a:lnTo>
                        <a:pt x="25" y="3"/>
                      </a:lnTo>
                      <a:lnTo>
                        <a:pt x="26" y="7"/>
                      </a:lnTo>
                      <a:lnTo>
                        <a:pt x="26" y="9"/>
                      </a:lnTo>
                      <a:lnTo>
                        <a:pt x="26" y="11"/>
                      </a:lnTo>
                      <a:lnTo>
                        <a:pt x="26" y="12"/>
                      </a:lnTo>
                      <a:lnTo>
                        <a:pt x="25" y="15"/>
                      </a:lnTo>
                      <a:lnTo>
                        <a:pt x="23" y="17"/>
                      </a:lnTo>
                      <a:lnTo>
                        <a:pt x="22" y="18"/>
                      </a:lnTo>
                      <a:lnTo>
                        <a:pt x="21" y="20"/>
                      </a:lnTo>
                      <a:lnTo>
                        <a:pt x="20" y="24"/>
                      </a:lnTo>
                      <a:lnTo>
                        <a:pt x="19" y="27"/>
                      </a:lnTo>
                      <a:lnTo>
                        <a:pt x="18" y="30"/>
                      </a:lnTo>
                      <a:lnTo>
                        <a:pt x="16" y="31"/>
                      </a:lnTo>
                      <a:lnTo>
                        <a:pt x="16" y="32"/>
                      </a:lnTo>
                      <a:lnTo>
                        <a:pt x="14" y="34"/>
                      </a:lnTo>
                      <a:lnTo>
                        <a:pt x="12" y="36"/>
                      </a:lnTo>
                      <a:lnTo>
                        <a:pt x="9" y="37"/>
                      </a:lnTo>
                      <a:lnTo>
                        <a:pt x="8" y="37"/>
                      </a:lnTo>
                      <a:lnTo>
                        <a:pt x="6" y="36"/>
                      </a:lnTo>
                      <a:lnTo>
                        <a:pt x="6" y="36"/>
                      </a:lnTo>
                      <a:lnTo>
                        <a:pt x="3" y="34"/>
                      </a:lnTo>
                      <a:lnTo>
                        <a:pt x="1" y="33"/>
                      </a:lnTo>
                      <a:lnTo>
                        <a:pt x="1" y="30"/>
                      </a:lnTo>
                      <a:lnTo>
                        <a:pt x="0" y="27"/>
                      </a:lnTo>
                      <a:lnTo>
                        <a:pt x="1" y="23"/>
                      </a:lnTo>
                      <a:lnTo>
                        <a:pt x="8" y="7"/>
                      </a:lnTo>
                      <a:lnTo>
                        <a:pt x="8" y="7"/>
                      </a:lnTo>
                      <a:lnTo>
                        <a:pt x="10" y="3"/>
                      </a:lnTo>
                      <a:lnTo>
                        <a:pt x="13" y="1"/>
                      </a:lnTo>
                      <a:lnTo>
                        <a:pt x="16" y="0"/>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69"/>
                <p:cNvSpPr>
                  <a:spLocks/>
                </p:cNvSpPr>
                <p:nvPr/>
              </p:nvSpPr>
              <p:spPr bwMode="auto">
                <a:xfrm>
                  <a:off x="232492" y="3862382"/>
                  <a:ext cx="112731" cy="178083"/>
                </a:xfrm>
                <a:custGeom>
                  <a:avLst/>
                  <a:gdLst>
                    <a:gd name="T0" fmla="*/ 39 w 69"/>
                    <a:gd name="T1" fmla="*/ 0 h 109"/>
                    <a:gd name="T2" fmla="*/ 69 w 69"/>
                    <a:gd name="T3" fmla="*/ 17 h 109"/>
                    <a:gd name="T4" fmla="*/ 67 w 69"/>
                    <a:gd name="T5" fmla="*/ 18 h 109"/>
                    <a:gd name="T6" fmla="*/ 63 w 69"/>
                    <a:gd name="T7" fmla="*/ 23 h 109"/>
                    <a:gd name="T8" fmla="*/ 57 w 69"/>
                    <a:gd name="T9" fmla="*/ 29 h 109"/>
                    <a:gd name="T10" fmla="*/ 50 w 69"/>
                    <a:gd name="T11" fmla="*/ 40 h 109"/>
                    <a:gd name="T12" fmla="*/ 44 w 69"/>
                    <a:gd name="T13" fmla="*/ 53 h 109"/>
                    <a:gd name="T14" fmla="*/ 38 w 69"/>
                    <a:gd name="T15" fmla="*/ 71 h 109"/>
                    <a:gd name="T16" fmla="*/ 36 w 69"/>
                    <a:gd name="T17" fmla="*/ 91 h 109"/>
                    <a:gd name="T18" fmla="*/ 36 w 69"/>
                    <a:gd name="T19" fmla="*/ 93 h 109"/>
                    <a:gd name="T20" fmla="*/ 36 w 69"/>
                    <a:gd name="T21" fmla="*/ 97 h 109"/>
                    <a:gd name="T22" fmla="*/ 36 w 69"/>
                    <a:gd name="T23" fmla="*/ 99 h 109"/>
                    <a:gd name="T24" fmla="*/ 37 w 69"/>
                    <a:gd name="T25" fmla="*/ 102 h 109"/>
                    <a:gd name="T26" fmla="*/ 37 w 69"/>
                    <a:gd name="T27" fmla="*/ 103 h 109"/>
                    <a:gd name="T28" fmla="*/ 38 w 69"/>
                    <a:gd name="T29" fmla="*/ 104 h 109"/>
                    <a:gd name="T30" fmla="*/ 40 w 69"/>
                    <a:gd name="T31" fmla="*/ 104 h 109"/>
                    <a:gd name="T32" fmla="*/ 43 w 69"/>
                    <a:gd name="T33" fmla="*/ 102 h 109"/>
                    <a:gd name="T34" fmla="*/ 45 w 69"/>
                    <a:gd name="T35" fmla="*/ 99 h 109"/>
                    <a:gd name="T36" fmla="*/ 50 w 69"/>
                    <a:gd name="T37" fmla="*/ 102 h 109"/>
                    <a:gd name="T38" fmla="*/ 49 w 69"/>
                    <a:gd name="T39" fmla="*/ 102 h 109"/>
                    <a:gd name="T40" fmla="*/ 48 w 69"/>
                    <a:gd name="T41" fmla="*/ 103 h 109"/>
                    <a:gd name="T42" fmla="*/ 46 w 69"/>
                    <a:gd name="T43" fmla="*/ 104 h 109"/>
                    <a:gd name="T44" fmla="*/ 44 w 69"/>
                    <a:gd name="T45" fmla="*/ 106 h 109"/>
                    <a:gd name="T46" fmla="*/ 42 w 69"/>
                    <a:gd name="T47" fmla="*/ 108 h 109"/>
                    <a:gd name="T48" fmla="*/ 39 w 69"/>
                    <a:gd name="T49" fmla="*/ 109 h 109"/>
                    <a:gd name="T50" fmla="*/ 37 w 69"/>
                    <a:gd name="T51" fmla="*/ 109 h 109"/>
                    <a:gd name="T52" fmla="*/ 35 w 69"/>
                    <a:gd name="T53" fmla="*/ 109 h 109"/>
                    <a:gd name="T54" fmla="*/ 0 w 69"/>
                    <a:gd name="T55" fmla="*/ 90 h 109"/>
                    <a:gd name="T56" fmla="*/ 0 w 69"/>
                    <a:gd name="T57" fmla="*/ 86 h 109"/>
                    <a:gd name="T58" fmla="*/ 1 w 69"/>
                    <a:gd name="T59" fmla="*/ 78 h 109"/>
                    <a:gd name="T60" fmla="*/ 2 w 69"/>
                    <a:gd name="T61" fmla="*/ 65 h 109"/>
                    <a:gd name="T62" fmla="*/ 7 w 69"/>
                    <a:gd name="T63" fmla="*/ 48 h 109"/>
                    <a:gd name="T64" fmla="*/ 14 w 69"/>
                    <a:gd name="T65" fmla="*/ 31 h 109"/>
                    <a:gd name="T66" fmla="*/ 24 w 69"/>
                    <a:gd name="T67" fmla="*/ 15 h 109"/>
                    <a:gd name="T68" fmla="*/ 39 w 69"/>
                    <a:gd name="T6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9">
                      <a:moveTo>
                        <a:pt x="39" y="0"/>
                      </a:moveTo>
                      <a:lnTo>
                        <a:pt x="69" y="17"/>
                      </a:lnTo>
                      <a:lnTo>
                        <a:pt x="67" y="18"/>
                      </a:lnTo>
                      <a:lnTo>
                        <a:pt x="63" y="23"/>
                      </a:lnTo>
                      <a:lnTo>
                        <a:pt x="57" y="29"/>
                      </a:lnTo>
                      <a:lnTo>
                        <a:pt x="50" y="40"/>
                      </a:lnTo>
                      <a:lnTo>
                        <a:pt x="44" y="53"/>
                      </a:lnTo>
                      <a:lnTo>
                        <a:pt x="38" y="71"/>
                      </a:lnTo>
                      <a:lnTo>
                        <a:pt x="36" y="91"/>
                      </a:lnTo>
                      <a:lnTo>
                        <a:pt x="36" y="93"/>
                      </a:lnTo>
                      <a:lnTo>
                        <a:pt x="36" y="97"/>
                      </a:lnTo>
                      <a:lnTo>
                        <a:pt x="36" y="99"/>
                      </a:lnTo>
                      <a:lnTo>
                        <a:pt x="37" y="102"/>
                      </a:lnTo>
                      <a:lnTo>
                        <a:pt x="37" y="103"/>
                      </a:lnTo>
                      <a:lnTo>
                        <a:pt x="38" y="104"/>
                      </a:lnTo>
                      <a:lnTo>
                        <a:pt x="40" y="104"/>
                      </a:lnTo>
                      <a:lnTo>
                        <a:pt x="43" y="102"/>
                      </a:lnTo>
                      <a:lnTo>
                        <a:pt x="45" y="99"/>
                      </a:lnTo>
                      <a:lnTo>
                        <a:pt x="50" y="102"/>
                      </a:lnTo>
                      <a:lnTo>
                        <a:pt x="49" y="102"/>
                      </a:lnTo>
                      <a:lnTo>
                        <a:pt x="48" y="103"/>
                      </a:lnTo>
                      <a:lnTo>
                        <a:pt x="46" y="104"/>
                      </a:lnTo>
                      <a:lnTo>
                        <a:pt x="44" y="106"/>
                      </a:lnTo>
                      <a:lnTo>
                        <a:pt x="42" y="108"/>
                      </a:lnTo>
                      <a:lnTo>
                        <a:pt x="39" y="109"/>
                      </a:lnTo>
                      <a:lnTo>
                        <a:pt x="37" y="109"/>
                      </a:lnTo>
                      <a:lnTo>
                        <a:pt x="35" y="109"/>
                      </a:lnTo>
                      <a:lnTo>
                        <a:pt x="0" y="90"/>
                      </a:lnTo>
                      <a:lnTo>
                        <a:pt x="0" y="86"/>
                      </a:lnTo>
                      <a:lnTo>
                        <a:pt x="1" y="78"/>
                      </a:lnTo>
                      <a:lnTo>
                        <a:pt x="2" y="65"/>
                      </a:lnTo>
                      <a:lnTo>
                        <a:pt x="7" y="48"/>
                      </a:lnTo>
                      <a:lnTo>
                        <a:pt x="14" y="31"/>
                      </a:lnTo>
                      <a:lnTo>
                        <a:pt x="24" y="15"/>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70"/>
                <p:cNvSpPr>
                  <a:spLocks/>
                </p:cNvSpPr>
                <p:nvPr/>
              </p:nvSpPr>
              <p:spPr bwMode="auto">
                <a:xfrm>
                  <a:off x="627868" y="3857480"/>
                  <a:ext cx="112731" cy="174815"/>
                </a:xfrm>
                <a:custGeom>
                  <a:avLst/>
                  <a:gdLst>
                    <a:gd name="T0" fmla="*/ 28 w 69"/>
                    <a:gd name="T1" fmla="*/ 0 h 107"/>
                    <a:gd name="T2" fmla="*/ 44 w 69"/>
                    <a:gd name="T3" fmla="*/ 15 h 107"/>
                    <a:gd name="T4" fmla="*/ 56 w 69"/>
                    <a:gd name="T5" fmla="*/ 32 h 107"/>
                    <a:gd name="T6" fmla="*/ 63 w 69"/>
                    <a:gd name="T7" fmla="*/ 49 h 107"/>
                    <a:gd name="T8" fmla="*/ 66 w 69"/>
                    <a:gd name="T9" fmla="*/ 63 h 107"/>
                    <a:gd name="T10" fmla="*/ 69 w 69"/>
                    <a:gd name="T11" fmla="*/ 76 h 107"/>
                    <a:gd name="T12" fmla="*/ 69 w 69"/>
                    <a:gd name="T13" fmla="*/ 84 h 107"/>
                    <a:gd name="T14" fmla="*/ 69 w 69"/>
                    <a:gd name="T15" fmla="*/ 88 h 107"/>
                    <a:gd name="T16" fmla="*/ 33 w 69"/>
                    <a:gd name="T17" fmla="*/ 107 h 107"/>
                    <a:gd name="T18" fmla="*/ 32 w 69"/>
                    <a:gd name="T19" fmla="*/ 107 h 107"/>
                    <a:gd name="T20" fmla="*/ 28 w 69"/>
                    <a:gd name="T21" fmla="*/ 107 h 107"/>
                    <a:gd name="T22" fmla="*/ 26 w 69"/>
                    <a:gd name="T23" fmla="*/ 106 h 107"/>
                    <a:gd name="T24" fmla="*/ 24 w 69"/>
                    <a:gd name="T25" fmla="*/ 105 h 107"/>
                    <a:gd name="T26" fmla="*/ 22 w 69"/>
                    <a:gd name="T27" fmla="*/ 103 h 107"/>
                    <a:gd name="T28" fmla="*/ 20 w 69"/>
                    <a:gd name="T29" fmla="*/ 101 h 107"/>
                    <a:gd name="T30" fmla="*/ 19 w 69"/>
                    <a:gd name="T31" fmla="*/ 101 h 107"/>
                    <a:gd name="T32" fmla="*/ 19 w 69"/>
                    <a:gd name="T33" fmla="*/ 100 h 107"/>
                    <a:gd name="T34" fmla="*/ 24 w 69"/>
                    <a:gd name="T35" fmla="*/ 99 h 107"/>
                    <a:gd name="T36" fmla="*/ 26 w 69"/>
                    <a:gd name="T37" fmla="*/ 101 h 107"/>
                    <a:gd name="T38" fmla="*/ 28 w 69"/>
                    <a:gd name="T39" fmla="*/ 102 h 107"/>
                    <a:gd name="T40" fmla="*/ 30 w 69"/>
                    <a:gd name="T41" fmla="*/ 102 h 107"/>
                    <a:gd name="T42" fmla="*/ 31 w 69"/>
                    <a:gd name="T43" fmla="*/ 101 h 107"/>
                    <a:gd name="T44" fmla="*/ 32 w 69"/>
                    <a:gd name="T45" fmla="*/ 100 h 107"/>
                    <a:gd name="T46" fmla="*/ 32 w 69"/>
                    <a:gd name="T47" fmla="*/ 97 h 107"/>
                    <a:gd name="T48" fmla="*/ 32 w 69"/>
                    <a:gd name="T49" fmla="*/ 95 h 107"/>
                    <a:gd name="T50" fmla="*/ 33 w 69"/>
                    <a:gd name="T51" fmla="*/ 93 h 107"/>
                    <a:gd name="T52" fmla="*/ 33 w 69"/>
                    <a:gd name="T53" fmla="*/ 90 h 107"/>
                    <a:gd name="T54" fmla="*/ 30 w 69"/>
                    <a:gd name="T55" fmla="*/ 69 h 107"/>
                    <a:gd name="T56" fmla="*/ 25 w 69"/>
                    <a:gd name="T57" fmla="*/ 52 h 107"/>
                    <a:gd name="T58" fmla="*/ 18 w 69"/>
                    <a:gd name="T59" fmla="*/ 39 h 107"/>
                    <a:gd name="T60" fmla="*/ 12 w 69"/>
                    <a:gd name="T61" fmla="*/ 30 h 107"/>
                    <a:gd name="T62" fmla="*/ 6 w 69"/>
                    <a:gd name="T63" fmla="*/ 24 h 107"/>
                    <a:gd name="T64" fmla="*/ 1 w 69"/>
                    <a:gd name="T65" fmla="*/ 20 h 107"/>
                    <a:gd name="T66" fmla="*/ 0 w 69"/>
                    <a:gd name="T67" fmla="*/ 19 h 107"/>
                    <a:gd name="T68" fmla="*/ 28 w 69"/>
                    <a:gd name="T6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7">
                      <a:moveTo>
                        <a:pt x="28" y="0"/>
                      </a:moveTo>
                      <a:lnTo>
                        <a:pt x="44" y="15"/>
                      </a:lnTo>
                      <a:lnTo>
                        <a:pt x="56" y="32"/>
                      </a:lnTo>
                      <a:lnTo>
                        <a:pt x="63" y="49"/>
                      </a:lnTo>
                      <a:lnTo>
                        <a:pt x="66" y="63"/>
                      </a:lnTo>
                      <a:lnTo>
                        <a:pt x="69" y="76"/>
                      </a:lnTo>
                      <a:lnTo>
                        <a:pt x="69" y="84"/>
                      </a:lnTo>
                      <a:lnTo>
                        <a:pt x="69" y="88"/>
                      </a:lnTo>
                      <a:lnTo>
                        <a:pt x="33" y="107"/>
                      </a:lnTo>
                      <a:lnTo>
                        <a:pt x="32" y="107"/>
                      </a:lnTo>
                      <a:lnTo>
                        <a:pt x="28" y="107"/>
                      </a:lnTo>
                      <a:lnTo>
                        <a:pt x="26" y="106"/>
                      </a:lnTo>
                      <a:lnTo>
                        <a:pt x="24" y="105"/>
                      </a:lnTo>
                      <a:lnTo>
                        <a:pt x="22" y="103"/>
                      </a:lnTo>
                      <a:lnTo>
                        <a:pt x="20" y="101"/>
                      </a:lnTo>
                      <a:lnTo>
                        <a:pt x="19" y="101"/>
                      </a:lnTo>
                      <a:lnTo>
                        <a:pt x="19" y="100"/>
                      </a:lnTo>
                      <a:lnTo>
                        <a:pt x="24" y="99"/>
                      </a:lnTo>
                      <a:lnTo>
                        <a:pt x="26" y="101"/>
                      </a:lnTo>
                      <a:lnTo>
                        <a:pt x="28" y="102"/>
                      </a:lnTo>
                      <a:lnTo>
                        <a:pt x="30" y="102"/>
                      </a:lnTo>
                      <a:lnTo>
                        <a:pt x="31" y="101"/>
                      </a:lnTo>
                      <a:lnTo>
                        <a:pt x="32" y="100"/>
                      </a:lnTo>
                      <a:lnTo>
                        <a:pt x="32" y="97"/>
                      </a:lnTo>
                      <a:lnTo>
                        <a:pt x="32" y="95"/>
                      </a:lnTo>
                      <a:lnTo>
                        <a:pt x="33" y="93"/>
                      </a:lnTo>
                      <a:lnTo>
                        <a:pt x="33" y="90"/>
                      </a:lnTo>
                      <a:lnTo>
                        <a:pt x="30" y="69"/>
                      </a:lnTo>
                      <a:lnTo>
                        <a:pt x="25" y="52"/>
                      </a:lnTo>
                      <a:lnTo>
                        <a:pt x="18" y="39"/>
                      </a:lnTo>
                      <a:lnTo>
                        <a:pt x="12" y="30"/>
                      </a:lnTo>
                      <a:lnTo>
                        <a:pt x="6" y="24"/>
                      </a:lnTo>
                      <a:lnTo>
                        <a:pt x="1" y="20"/>
                      </a:lnTo>
                      <a:lnTo>
                        <a:pt x="0" y="1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71"/>
                <p:cNvSpPr>
                  <a:spLocks/>
                </p:cNvSpPr>
                <p:nvPr/>
              </p:nvSpPr>
              <p:spPr bwMode="auto">
                <a:xfrm>
                  <a:off x="372997" y="3890156"/>
                  <a:ext cx="294081" cy="266307"/>
                </a:xfrm>
                <a:custGeom>
                  <a:avLst/>
                  <a:gdLst>
                    <a:gd name="T0" fmla="*/ 100 w 180"/>
                    <a:gd name="T1" fmla="*/ 7 h 163"/>
                    <a:gd name="T2" fmla="*/ 136 w 180"/>
                    <a:gd name="T3" fmla="*/ 18 h 163"/>
                    <a:gd name="T4" fmla="*/ 150 w 180"/>
                    <a:gd name="T5" fmla="*/ 14 h 163"/>
                    <a:gd name="T6" fmla="*/ 156 w 180"/>
                    <a:gd name="T7" fmla="*/ 13 h 163"/>
                    <a:gd name="T8" fmla="*/ 177 w 180"/>
                    <a:gd name="T9" fmla="*/ 55 h 163"/>
                    <a:gd name="T10" fmla="*/ 175 w 180"/>
                    <a:gd name="T11" fmla="*/ 75 h 163"/>
                    <a:gd name="T12" fmla="*/ 163 w 180"/>
                    <a:gd name="T13" fmla="*/ 80 h 163"/>
                    <a:gd name="T14" fmla="*/ 164 w 180"/>
                    <a:gd name="T15" fmla="*/ 86 h 163"/>
                    <a:gd name="T16" fmla="*/ 170 w 180"/>
                    <a:gd name="T17" fmla="*/ 99 h 163"/>
                    <a:gd name="T18" fmla="*/ 165 w 180"/>
                    <a:gd name="T19" fmla="*/ 111 h 163"/>
                    <a:gd name="T20" fmla="*/ 155 w 180"/>
                    <a:gd name="T21" fmla="*/ 114 h 163"/>
                    <a:gd name="T22" fmla="*/ 149 w 180"/>
                    <a:gd name="T23" fmla="*/ 126 h 163"/>
                    <a:gd name="T24" fmla="*/ 139 w 180"/>
                    <a:gd name="T25" fmla="*/ 132 h 163"/>
                    <a:gd name="T26" fmla="*/ 130 w 180"/>
                    <a:gd name="T27" fmla="*/ 132 h 163"/>
                    <a:gd name="T28" fmla="*/ 121 w 180"/>
                    <a:gd name="T29" fmla="*/ 147 h 163"/>
                    <a:gd name="T30" fmla="*/ 113 w 180"/>
                    <a:gd name="T31" fmla="*/ 148 h 163"/>
                    <a:gd name="T32" fmla="*/ 105 w 180"/>
                    <a:gd name="T33" fmla="*/ 157 h 163"/>
                    <a:gd name="T34" fmla="*/ 95 w 180"/>
                    <a:gd name="T35" fmla="*/ 162 h 163"/>
                    <a:gd name="T36" fmla="*/ 87 w 180"/>
                    <a:gd name="T37" fmla="*/ 161 h 163"/>
                    <a:gd name="T38" fmla="*/ 70 w 180"/>
                    <a:gd name="T39" fmla="*/ 154 h 163"/>
                    <a:gd name="T40" fmla="*/ 74 w 180"/>
                    <a:gd name="T41" fmla="*/ 147 h 163"/>
                    <a:gd name="T42" fmla="*/ 93 w 180"/>
                    <a:gd name="T43" fmla="*/ 154 h 163"/>
                    <a:gd name="T44" fmla="*/ 97 w 180"/>
                    <a:gd name="T45" fmla="*/ 151 h 163"/>
                    <a:gd name="T46" fmla="*/ 97 w 180"/>
                    <a:gd name="T47" fmla="*/ 144 h 163"/>
                    <a:gd name="T48" fmla="*/ 82 w 180"/>
                    <a:gd name="T49" fmla="*/ 135 h 163"/>
                    <a:gd name="T50" fmla="*/ 81 w 180"/>
                    <a:gd name="T51" fmla="*/ 126 h 163"/>
                    <a:gd name="T52" fmla="*/ 97 w 180"/>
                    <a:gd name="T53" fmla="*/ 132 h 163"/>
                    <a:gd name="T54" fmla="*/ 113 w 180"/>
                    <a:gd name="T55" fmla="*/ 139 h 163"/>
                    <a:gd name="T56" fmla="*/ 118 w 180"/>
                    <a:gd name="T57" fmla="*/ 138 h 163"/>
                    <a:gd name="T58" fmla="*/ 120 w 180"/>
                    <a:gd name="T59" fmla="*/ 130 h 163"/>
                    <a:gd name="T60" fmla="*/ 115 w 180"/>
                    <a:gd name="T61" fmla="*/ 123 h 163"/>
                    <a:gd name="T62" fmla="*/ 100 w 180"/>
                    <a:gd name="T63" fmla="*/ 114 h 163"/>
                    <a:gd name="T64" fmla="*/ 90 w 180"/>
                    <a:gd name="T65" fmla="*/ 108 h 163"/>
                    <a:gd name="T66" fmla="*/ 94 w 180"/>
                    <a:gd name="T67" fmla="*/ 102 h 163"/>
                    <a:gd name="T68" fmla="*/ 101 w 180"/>
                    <a:gd name="T69" fmla="*/ 105 h 163"/>
                    <a:gd name="T70" fmla="*/ 119 w 180"/>
                    <a:gd name="T71" fmla="*/ 114 h 163"/>
                    <a:gd name="T72" fmla="*/ 132 w 180"/>
                    <a:gd name="T73" fmla="*/ 122 h 163"/>
                    <a:gd name="T74" fmla="*/ 139 w 180"/>
                    <a:gd name="T75" fmla="*/ 123 h 163"/>
                    <a:gd name="T76" fmla="*/ 144 w 180"/>
                    <a:gd name="T77" fmla="*/ 116 h 163"/>
                    <a:gd name="T78" fmla="*/ 139 w 180"/>
                    <a:gd name="T79" fmla="*/ 108 h 163"/>
                    <a:gd name="T80" fmla="*/ 101 w 180"/>
                    <a:gd name="T81" fmla="*/ 82 h 163"/>
                    <a:gd name="T82" fmla="*/ 137 w 180"/>
                    <a:gd name="T83" fmla="*/ 98 h 163"/>
                    <a:gd name="T84" fmla="*/ 152 w 180"/>
                    <a:gd name="T85" fmla="*/ 105 h 163"/>
                    <a:gd name="T86" fmla="*/ 159 w 180"/>
                    <a:gd name="T87" fmla="*/ 105 h 163"/>
                    <a:gd name="T88" fmla="*/ 162 w 180"/>
                    <a:gd name="T89" fmla="*/ 99 h 163"/>
                    <a:gd name="T90" fmla="*/ 158 w 180"/>
                    <a:gd name="T91" fmla="*/ 92 h 163"/>
                    <a:gd name="T92" fmla="*/ 44 w 180"/>
                    <a:gd name="T93" fmla="*/ 29 h 163"/>
                    <a:gd name="T94" fmla="*/ 40 w 180"/>
                    <a:gd name="T95" fmla="*/ 31 h 163"/>
                    <a:gd name="T96" fmla="*/ 22 w 180"/>
                    <a:gd name="T97" fmla="*/ 44 h 163"/>
                    <a:gd name="T98" fmla="*/ 0 w 180"/>
                    <a:gd name="T99" fmla="*/ 36 h 163"/>
                    <a:gd name="T100" fmla="*/ 10 w 180"/>
                    <a:gd name="T101" fmla="*/ 23 h 163"/>
                    <a:gd name="T102" fmla="*/ 24 w 180"/>
                    <a:gd name="T103" fmla="*/ 8 h 163"/>
                    <a:gd name="T104" fmla="*/ 31 w 180"/>
                    <a:gd name="T105" fmla="*/ 6 h 163"/>
                    <a:gd name="T106" fmla="*/ 66 w 180"/>
                    <a:gd name="T107" fmla="*/ 1 h 163"/>
                    <a:gd name="T108" fmla="*/ 77 w 180"/>
                    <a:gd name="T10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0" h="163">
                      <a:moveTo>
                        <a:pt x="81" y="0"/>
                      </a:moveTo>
                      <a:lnTo>
                        <a:pt x="83" y="1"/>
                      </a:lnTo>
                      <a:lnTo>
                        <a:pt x="90" y="4"/>
                      </a:lnTo>
                      <a:lnTo>
                        <a:pt x="100" y="7"/>
                      </a:lnTo>
                      <a:lnTo>
                        <a:pt x="111" y="11"/>
                      </a:lnTo>
                      <a:lnTo>
                        <a:pt x="121" y="14"/>
                      </a:lnTo>
                      <a:lnTo>
                        <a:pt x="130" y="18"/>
                      </a:lnTo>
                      <a:lnTo>
                        <a:pt x="136" y="18"/>
                      </a:lnTo>
                      <a:lnTo>
                        <a:pt x="139" y="18"/>
                      </a:lnTo>
                      <a:lnTo>
                        <a:pt x="144" y="17"/>
                      </a:lnTo>
                      <a:lnTo>
                        <a:pt x="146" y="16"/>
                      </a:lnTo>
                      <a:lnTo>
                        <a:pt x="150" y="14"/>
                      </a:lnTo>
                      <a:lnTo>
                        <a:pt x="152" y="12"/>
                      </a:lnTo>
                      <a:lnTo>
                        <a:pt x="153" y="12"/>
                      </a:lnTo>
                      <a:lnTo>
                        <a:pt x="155" y="11"/>
                      </a:lnTo>
                      <a:lnTo>
                        <a:pt x="156" y="13"/>
                      </a:lnTo>
                      <a:lnTo>
                        <a:pt x="161" y="18"/>
                      </a:lnTo>
                      <a:lnTo>
                        <a:pt x="166" y="27"/>
                      </a:lnTo>
                      <a:lnTo>
                        <a:pt x="172" y="39"/>
                      </a:lnTo>
                      <a:lnTo>
                        <a:pt x="177" y="55"/>
                      </a:lnTo>
                      <a:lnTo>
                        <a:pt x="180" y="73"/>
                      </a:lnTo>
                      <a:lnTo>
                        <a:pt x="178" y="73"/>
                      </a:lnTo>
                      <a:lnTo>
                        <a:pt x="177" y="74"/>
                      </a:lnTo>
                      <a:lnTo>
                        <a:pt x="175" y="75"/>
                      </a:lnTo>
                      <a:lnTo>
                        <a:pt x="171" y="76"/>
                      </a:lnTo>
                      <a:lnTo>
                        <a:pt x="168" y="77"/>
                      </a:lnTo>
                      <a:lnTo>
                        <a:pt x="163" y="80"/>
                      </a:lnTo>
                      <a:lnTo>
                        <a:pt x="163" y="80"/>
                      </a:lnTo>
                      <a:lnTo>
                        <a:pt x="161" y="81"/>
                      </a:lnTo>
                      <a:lnTo>
                        <a:pt x="159" y="82"/>
                      </a:lnTo>
                      <a:lnTo>
                        <a:pt x="163" y="85"/>
                      </a:lnTo>
                      <a:lnTo>
                        <a:pt x="164" y="86"/>
                      </a:lnTo>
                      <a:lnTo>
                        <a:pt x="165" y="88"/>
                      </a:lnTo>
                      <a:lnTo>
                        <a:pt x="168" y="91"/>
                      </a:lnTo>
                      <a:lnTo>
                        <a:pt x="169" y="94"/>
                      </a:lnTo>
                      <a:lnTo>
                        <a:pt x="170" y="99"/>
                      </a:lnTo>
                      <a:lnTo>
                        <a:pt x="170" y="102"/>
                      </a:lnTo>
                      <a:lnTo>
                        <a:pt x="169" y="106"/>
                      </a:lnTo>
                      <a:lnTo>
                        <a:pt x="166" y="108"/>
                      </a:lnTo>
                      <a:lnTo>
                        <a:pt x="165" y="111"/>
                      </a:lnTo>
                      <a:lnTo>
                        <a:pt x="163" y="112"/>
                      </a:lnTo>
                      <a:lnTo>
                        <a:pt x="158" y="114"/>
                      </a:lnTo>
                      <a:lnTo>
                        <a:pt x="155" y="114"/>
                      </a:lnTo>
                      <a:lnTo>
                        <a:pt x="155" y="114"/>
                      </a:lnTo>
                      <a:lnTo>
                        <a:pt x="152" y="114"/>
                      </a:lnTo>
                      <a:lnTo>
                        <a:pt x="152" y="116"/>
                      </a:lnTo>
                      <a:lnTo>
                        <a:pt x="151" y="120"/>
                      </a:lnTo>
                      <a:lnTo>
                        <a:pt x="149" y="126"/>
                      </a:lnTo>
                      <a:lnTo>
                        <a:pt x="146" y="129"/>
                      </a:lnTo>
                      <a:lnTo>
                        <a:pt x="144" y="130"/>
                      </a:lnTo>
                      <a:lnTo>
                        <a:pt x="141" y="131"/>
                      </a:lnTo>
                      <a:lnTo>
                        <a:pt x="139" y="132"/>
                      </a:lnTo>
                      <a:lnTo>
                        <a:pt x="137" y="132"/>
                      </a:lnTo>
                      <a:lnTo>
                        <a:pt x="133" y="132"/>
                      </a:lnTo>
                      <a:lnTo>
                        <a:pt x="130" y="131"/>
                      </a:lnTo>
                      <a:lnTo>
                        <a:pt x="130" y="132"/>
                      </a:lnTo>
                      <a:lnTo>
                        <a:pt x="128" y="137"/>
                      </a:lnTo>
                      <a:lnTo>
                        <a:pt x="126" y="142"/>
                      </a:lnTo>
                      <a:lnTo>
                        <a:pt x="124" y="144"/>
                      </a:lnTo>
                      <a:lnTo>
                        <a:pt x="121" y="147"/>
                      </a:lnTo>
                      <a:lnTo>
                        <a:pt x="119" y="148"/>
                      </a:lnTo>
                      <a:lnTo>
                        <a:pt x="115" y="148"/>
                      </a:lnTo>
                      <a:lnTo>
                        <a:pt x="113" y="148"/>
                      </a:lnTo>
                      <a:lnTo>
                        <a:pt x="113" y="148"/>
                      </a:lnTo>
                      <a:lnTo>
                        <a:pt x="107" y="148"/>
                      </a:lnTo>
                      <a:lnTo>
                        <a:pt x="107" y="148"/>
                      </a:lnTo>
                      <a:lnTo>
                        <a:pt x="107" y="152"/>
                      </a:lnTo>
                      <a:lnTo>
                        <a:pt x="105" y="157"/>
                      </a:lnTo>
                      <a:lnTo>
                        <a:pt x="102" y="160"/>
                      </a:lnTo>
                      <a:lnTo>
                        <a:pt x="100" y="161"/>
                      </a:lnTo>
                      <a:lnTo>
                        <a:pt x="97" y="162"/>
                      </a:lnTo>
                      <a:lnTo>
                        <a:pt x="95" y="162"/>
                      </a:lnTo>
                      <a:lnTo>
                        <a:pt x="93" y="163"/>
                      </a:lnTo>
                      <a:lnTo>
                        <a:pt x="89" y="162"/>
                      </a:lnTo>
                      <a:lnTo>
                        <a:pt x="87" y="161"/>
                      </a:lnTo>
                      <a:lnTo>
                        <a:pt x="87" y="161"/>
                      </a:lnTo>
                      <a:lnTo>
                        <a:pt x="87" y="161"/>
                      </a:lnTo>
                      <a:lnTo>
                        <a:pt x="87" y="161"/>
                      </a:lnTo>
                      <a:lnTo>
                        <a:pt x="87" y="161"/>
                      </a:lnTo>
                      <a:lnTo>
                        <a:pt x="70" y="154"/>
                      </a:lnTo>
                      <a:lnTo>
                        <a:pt x="70" y="154"/>
                      </a:lnTo>
                      <a:lnTo>
                        <a:pt x="71" y="151"/>
                      </a:lnTo>
                      <a:lnTo>
                        <a:pt x="72" y="149"/>
                      </a:lnTo>
                      <a:lnTo>
                        <a:pt x="74" y="147"/>
                      </a:lnTo>
                      <a:lnTo>
                        <a:pt x="74" y="145"/>
                      </a:lnTo>
                      <a:lnTo>
                        <a:pt x="90" y="154"/>
                      </a:lnTo>
                      <a:lnTo>
                        <a:pt x="90" y="154"/>
                      </a:lnTo>
                      <a:lnTo>
                        <a:pt x="93" y="154"/>
                      </a:lnTo>
                      <a:lnTo>
                        <a:pt x="94" y="154"/>
                      </a:lnTo>
                      <a:lnTo>
                        <a:pt x="95" y="154"/>
                      </a:lnTo>
                      <a:lnTo>
                        <a:pt x="96" y="152"/>
                      </a:lnTo>
                      <a:lnTo>
                        <a:pt x="97" y="151"/>
                      </a:lnTo>
                      <a:lnTo>
                        <a:pt x="99" y="150"/>
                      </a:lnTo>
                      <a:lnTo>
                        <a:pt x="99" y="148"/>
                      </a:lnTo>
                      <a:lnTo>
                        <a:pt x="99" y="147"/>
                      </a:lnTo>
                      <a:lnTo>
                        <a:pt x="97" y="144"/>
                      </a:lnTo>
                      <a:lnTo>
                        <a:pt x="96" y="143"/>
                      </a:lnTo>
                      <a:lnTo>
                        <a:pt x="95" y="142"/>
                      </a:lnTo>
                      <a:lnTo>
                        <a:pt x="95" y="142"/>
                      </a:lnTo>
                      <a:lnTo>
                        <a:pt x="82" y="135"/>
                      </a:lnTo>
                      <a:lnTo>
                        <a:pt x="80" y="132"/>
                      </a:lnTo>
                      <a:lnTo>
                        <a:pt x="80" y="131"/>
                      </a:lnTo>
                      <a:lnTo>
                        <a:pt x="80" y="129"/>
                      </a:lnTo>
                      <a:lnTo>
                        <a:pt x="81" y="126"/>
                      </a:lnTo>
                      <a:lnTo>
                        <a:pt x="83" y="126"/>
                      </a:lnTo>
                      <a:lnTo>
                        <a:pt x="85" y="126"/>
                      </a:lnTo>
                      <a:lnTo>
                        <a:pt x="96" y="132"/>
                      </a:lnTo>
                      <a:lnTo>
                        <a:pt x="97" y="132"/>
                      </a:lnTo>
                      <a:lnTo>
                        <a:pt x="100" y="133"/>
                      </a:lnTo>
                      <a:lnTo>
                        <a:pt x="109" y="138"/>
                      </a:lnTo>
                      <a:lnTo>
                        <a:pt x="112" y="139"/>
                      </a:lnTo>
                      <a:lnTo>
                        <a:pt x="113" y="139"/>
                      </a:lnTo>
                      <a:lnTo>
                        <a:pt x="113" y="139"/>
                      </a:lnTo>
                      <a:lnTo>
                        <a:pt x="114" y="139"/>
                      </a:lnTo>
                      <a:lnTo>
                        <a:pt x="116" y="139"/>
                      </a:lnTo>
                      <a:lnTo>
                        <a:pt x="118" y="138"/>
                      </a:lnTo>
                      <a:lnTo>
                        <a:pt x="119" y="137"/>
                      </a:lnTo>
                      <a:lnTo>
                        <a:pt x="120" y="135"/>
                      </a:lnTo>
                      <a:lnTo>
                        <a:pt x="121" y="132"/>
                      </a:lnTo>
                      <a:lnTo>
                        <a:pt x="120" y="130"/>
                      </a:lnTo>
                      <a:lnTo>
                        <a:pt x="120" y="127"/>
                      </a:lnTo>
                      <a:lnTo>
                        <a:pt x="118" y="125"/>
                      </a:lnTo>
                      <a:lnTo>
                        <a:pt x="116" y="124"/>
                      </a:lnTo>
                      <a:lnTo>
                        <a:pt x="115" y="123"/>
                      </a:lnTo>
                      <a:lnTo>
                        <a:pt x="115" y="123"/>
                      </a:lnTo>
                      <a:lnTo>
                        <a:pt x="114" y="123"/>
                      </a:lnTo>
                      <a:lnTo>
                        <a:pt x="107" y="118"/>
                      </a:lnTo>
                      <a:lnTo>
                        <a:pt x="100" y="114"/>
                      </a:lnTo>
                      <a:lnTo>
                        <a:pt x="95" y="112"/>
                      </a:lnTo>
                      <a:lnTo>
                        <a:pt x="93" y="111"/>
                      </a:lnTo>
                      <a:lnTo>
                        <a:pt x="93" y="111"/>
                      </a:lnTo>
                      <a:lnTo>
                        <a:pt x="90" y="108"/>
                      </a:lnTo>
                      <a:lnTo>
                        <a:pt x="90" y="106"/>
                      </a:lnTo>
                      <a:lnTo>
                        <a:pt x="90" y="105"/>
                      </a:lnTo>
                      <a:lnTo>
                        <a:pt x="93" y="102"/>
                      </a:lnTo>
                      <a:lnTo>
                        <a:pt x="94" y="102"/>
                      </a:lnTo>
                      <a:lnTo>
                        <a:pt x="96" y="102"/>
                      </a:lnTo>
                      <a:lnTo>
                        <a:pt x="97" y="102"/>
                      </a:lnTo>
                      <a:lnTo>
                        <a:pt x="97" y="104"/>
                      </a:lnTo>
                      <a:lnTo>
                        <a:pt x="101" y="105"/>
                      </a:lnTo>
                      <a:lnTo>
                        <a:pt x="105" y="107"/>
                      </a:lnTo>
                      <a:lnTo>
                        <a:pt x="109" y="110"/>
                      </a:lnTo>
                      <a:lnTo>
                        <a:pt x="114" y="112"/>
                      </a:lnTo>
                      <a:lnTo>
                        <a:pt x="119" y="114"/>
                      </a:lnTo>
                      <a:lnTo>
                        <a:pt x="124" y="117"/>
                      </a:lnTo>
                      <a:lnTo>
                        <a:pt x="127" y="119"/>
                      </a:lnTo>
                      <a:lnTo>
                        <a:pt x="131" y="120"/>
                      </a:lnTo>
                      <a:lnTo>
                        <a:pt x="132" y="122"/>
                      </a:lnTo>
                      <a:lnTo>
                        <a:pt x="133" y="123"/>
                      </a:lnTo>
                      <a:lnTo>
                        <a:pt x="137" y="123"/>
                      </a:lnTo>
                      <a:lnTo>
                        <a:pt x="137" y="123"/>
                      </a:lnTo>
                      <a:lnTo>
                        <a:pt x="139" y="123"/>
                      </a:lnTo>
                      <a:lnTo>
                        <a:pt x="140" y="122"/>
                      </a:lnTo>
                      <a:lnTo>
                        <a:pt x="141" y="120"/>
                      </a:lnTo>
                      <a:lnTo>
                        <a:pt x="143" y="118"/>
                      </a:lnTo>
                      <a:lnTo>
                        <a:pt x="144" y="116"/>
                      </a:lnTo>
                      <a:lnTo>
                        <a:pt x="143" y="113"/>
                      </a:lnTo>
                      <a:lnTo>
                        <a:pt x="141" y="111"/>
                      </a:lnTo>
                      <a:lnTo>
                        <a:pt x="140" y="110"/>
                      </a:lnTo>
                      <a:lnTo>
                        <a:pt x="139" y="108"/>
                      </a:lnTo>
                      <a:lnTo>
                        <a:pt x="102" y="88"/>
                      </a:lnTo>
                      <a:lnTo>
                        <a:pt x="101" y="87"/>
                      </a:lnTo>
                      <a:lnTo>
                        <a:pt x="100" y="85"/>
                      </a:lnTo>
                      <a:lnTo>
                        <a:pt x="101" y="82"/>
                      </a:lnTo>
                      <a:lnTo>
                        <a:pt x="102" y="81"/>
                      </a:lnTo>
                      <a:lnTo>
                        <a:pt x="105" y="80"/>
                      </a:lnTo>
                      <a:lnTo>
                        <a:pt x="107" y="81"/>
                      </a:lnTo>
                      <a:lnTo>
                        <a:pt x="137" y="98"/>
                      </a:lnTo>
                      <a:lnTo>
                        <a:pt x="138" y="98"/>
                      </a:lnTo>
                      <a:lnTo>
                        <a:pt x="143" y="100"/>
                      </a:lnTo>
                      <a:lnTo>
                        <a:pt x="143" y="100"/>
                      </a:lnTo>
                      <a:lnTo>
                        <a:pt x="152" y="105"/>
                      </a:lnTo>
                      <a:lnTo>
                        <a:pt x="155" y="106"/>
                      </a:lnTo>
                      <a:lnTo>
                        <a:pt x="156" y="106"/>
                      </a:lnTo>
                      <a:lnTo>
                        <a:pt x="157" y="105"/>
                      </a:lnTo>
                      <a:lnTo>
                        <a:pt x="159" y="105"/>
                      </a:lnTo>
                      <a:lnTo>
                        <a:pt x="161" y="104"/>
                      </a:lnTo>
                      <a:lnTo>
                        <a:pt x="161" y="102"/>
                      </a:lnTo>
                      <a:lnTo>
                        <a:pt x="162" y="100"/>
                      </a:lnTo>
                      <a:lnTo>
                        <a:pt x="162" y="99"/>
                      </a:lnTo>
                      <a:lnTo>
                        <a:pt x="161" y="97"/>
                      </a:lnTo>
                      <a:lnTo>
                        <a:pt x="161" y="95"/>
                      </a:lnTo>
                      <a:lnTo>
                        <a:pt x="159" y="94"/>
                      </a:lnTo>
                      <a:lnTo>
                        <a:pt x="158" y="92"/>
                      </a:lnTo>
                      <a:lnTo>
                        <a:pt x="130" y="71"/>
                      </a:lnTo>
                      <a:lnTo>
                        <a:pt x="96" y="50"/>
                      </a:lnTo>
                      <a:lnTo>
                        <a:pt x="70" y="32"/>
                      </a:lnTo>
                      <a:lnTo>
                        <a:pt x="44" y="29"/>
                      </a:lnTo>
                      <a:lnTo>
                        <a:pt x="43" y="29"/>
                      </a:lnTo>
                      <a:lnTo>
                        <a:pt x="41" y="30"/>
                      </a:lnTo>
                      <a:lnTo>
                        <a:pt x="41" y="30"/>
                      </a:lnTo>
                      <a:lnTo>
                        <a:pt x="40" y="31"/>
                      </a:lnTo>
                      <a:lnTo>
                        <a:pt x="39" y="32"/>
                      </a:lnTo>
                      <a:lnTo>
                        <a:pt x="37" y="36"/>
                      </a:lnTo>
                      <a:lnTo>
                        <a:pt x="33" y="38"/>
                      </a:lnTo>
                      <a:lnTo>
                        <a:pt x="22" y="44"/>
                      </a:lnTo>
                      <a:lnTo>
                        <a:pt x="14" y="45"/>
                      </a:lnTo>
                      <a:lnTo>
                        <a:pt x="7" y="43"/>
                      </a:lnTo>
                      <a:lnTo>
                        <a:pt x="2" y="39"/>
                      </a:lnTo>
                      <a:lnTo>
                        <a:pt x="0" y="36"/>
                      </a:lnTo>
                      <a:lnTo>
                        <a:pt x="0" y="33"/>
                      </a:lnTo>
                      <a:lnTo>
                        <a:pt x="0" y="33"/>
                      </a:lnTo>
                      <a:lnTo>
                        <a:pt x="6" y="29"/>
                      </a:lnTo>
                      <a:lnTo>
                        <a:pt x="10" y="23"/>
                      </a:lnTo>
                      <a:lnTo>
                        <a:pt x="15" y="17"/>
                      </a:lnTo>
                      <a:lnTo>
                        <a:pt x="19" y="13"/>
                      </a:lnTo>
                      <a:lnTo>
                        <a:pt x="22" y="10"/>
                      </a:lnTo>
                      <a:lnTo>
                        <a:pt x="24" y="8"/>
                      </a:lnTo>
                      <a:lnTo>
                        <a:pt x="25" y="7"/>
                      </a:lnTo>
                      <a:lnTo>
                        <a:pt x="26" y="7"/>
                      </a:lnTo>
                      <a:lnTo>
                        <a:pt x="28" y="7"/>
                      </a:lnTo>
                      <a:lnTo>
                        <a:pt x="31" y="6"/>
                      </a:lnTo>
                      <a:lnTo>
                        <a:pt x="37" y="6"/>
                      </a:lnTo>
                      <a:lnTo>
                        <a:pt x="47" y="4"/>
                      </a:lnTo>
                      <a:lnTo>
                        <a:pt x="58" y="2"/>
                      </a:lnTo>
                      <a:lnTo>
                        <a:pt x="66" y="1"/>
                      </a:lnTo>
                      <a:lnTo>
                        <a:pt x="71" y="1"/>
                      </a:lnTo>
                      <a:lnTo>
                        <a:pt x="72" y="0"/>
                      </a:lnTo>
                      <a:lnTo>
                        <a:pt x="75" y="0"/>
                      </a:lnTo>
                      <a:lnTo>
                        <a:pt x="77" y="0"/>
                      </a:lnTo>
                      <a:lnTo>
                        <a:pt x="80" y="0"/>
                      </a:lnTo>
                      <a:lnTo>
                        <a:pt x="8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2"/>
                <p:cNvSpPr>
                  <a:spLocks/>
                </p:cNvSpPr>
                <p:nvPr/>
              </p:nvSpPr>
              <p:spPr bwMode="auto">
                <a:xfrm>
                  <a:off x="304379" y="3903226"/>
                  <a:ext cx="81689" cy="151942"/>
                </a:xfrm>
                <a:custGeom>
                  <a:avLst/>
                  <a:gdLst>
                    <a:gd name="T0" fmla="*/ 30 w 50"/>
                    <a:gd name="T1" fmla="*/ 0 h 93"/>
                    <a:gd name="T2" fmla="*/ 31 w 50"/>
                    <a:gd name="T3" fmla="*/ 2 h 93"/>
                    <a:gd name="T4" fmla="*/ 33 w 50"/>
                    <a:gd name="T5" fmla="*/ 2 h 93"/>
                    <a:gd name="T6" fmla="*/ 43 w 50"/>
                    <a:gd name="T7" fmla="*/ 4 h 93"/>
                    <a:gd name="T8" fmla="*/ 50 w 50"/>
                    <a:gd name="T9" fmla="*/ 5 h 93"/>
                    <a:gd name="T10" fmla="*/ 47 w 50"/>
                    <a:gd name="T11" fmla="*/ 11 h 93"/>
                    <a:gd name="T12" fmla="*/ 39 w 50"/>
                    <a:gd name="T13" fmla="*/ 12 h 93"/>
                    <a:gd name="T14" fmla="*/ 30 w 50"/>
                    <a:gd name="T15" fmla="*/ 10 h 93"/>
                    <a:gd name="T16" fmla="*/ 26 w 50"/>
                    <a:gd name="T17" fmla="*/ 16 h 93"/>
                    <a:gd name="T18" fmla="*/ 20 w 50"/>
                    <a:gd name="T19" fmla="*/ 24 h 93"/>
                    <a:gd name="T20" fmla="*/ 11 w 50"/>
                    <a:gd name="T21" fmla="*/ 48 h 93"/>
                    <a:gd name="T22" fmla="*/ 12 w 50"/>
                    <a:gd name="T23" fmla="*/ 65 h 93"/>
                    <a:gd name="T24" fmla="*/ 22 w 50"/>
                    <a:gd name="T25" fmla="*/ 69 h 93"/>
                    <a:gd name="T26" fmla="*/ 23 w 50"/>
                    <a:gd name="T27" fmla="*/ 71 h 93"/>
                    <a:gd name="T28" fmla="*/ 26 w 50"/>
                    <a:gd name="T29" fmla="*/ 73 h 93"/>
                    <a:gd name="T30" fmla="*/ 33 w 50"/>
                    <a:gd name="T31" fmla="*/ 80 h 93"/>
                    <a:gd name="T32" fmla="*/ 37 w 50"/>
                    <a:gd name="T33" fmla="*/ 89 h 93"/>
                    <a:gd name="T34" fmla="*/ 35 w 50"/>
                    <a:gd name="T35" fmla="*/ 93 h 93"/>
                    <a:gd name="T36" fmla="*/ 32 w 50"/>
                    <a:gd name="T37" fmla="*/ 91 h 93"/>
                    <a:gd name="T38" fmla="*/ 27 w 50"/>
                    <a:gd name="T39" fmla="*/ 86 h 93"/>
                    <a:gd name="T40" fmla="*/ 24 w 50"/>
                    <a:gd name="T41" fmla="*/ 84 h 93"/>
                    <a:gd name="T42" fmla="*/ 20 w 50"/>
                    <a:gd name="T43" fmla="*/ 80 h 93"/>
                    <a:gd name="T44" fmla="*/ 18 w 50"/>
                    <a:gd name="T45" fmla="*/ 78 h 93"/>
                    <a:gd name="T46" fmla="*/ 7 w 50"/>
                    <a:gd name="T47" fmla="*/ 73 h 93"/>
                    <a:gd name="T48" fmla="*/ 2 w 50"/>
                    <a:gd name="T49" fmla="*/ 71 h 93"/>
                    <a:gd name="T50" fmla="*/ 0 w 50"/>
                    <a:gd name="T51" fmla="*/ 69 h 93"/>
                    <a:gd name="T52" fmla="*/ 0 w 50"/>
                    <a:gd name="T53" fmla="*/ 66 h 93"/>
                    <a:gd name="T54" fmla="*/ 6 w 50"/>
                    <a:gd name="T55" fmla="*/ 31 h 93"/>
                    <a:gd name="T56" fmla="*/ 16 w 50"/>
                    <a:gd name="T57" fmla="*/ 13 h 93"/>
                    <a:gd name="T58" fmla="*/ 22 w 50"/>
                    <a:gd name="T59" fmla="*/ 6 h 93"/>
                    <a:gd name="T60" fmla="*/ 25 w 50"/>
                    <a:gd name="T61" fmla="*/ 3 h 93"/>
                    <a:gd name="T62" fmla="*/ 27 w 50"/>
                    <a:gd name="T6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93">
                      <a:moveTo>
                        <a:pt x="27" y="0"/>
                      </a:moveTo>
                      <a:lnTo>
                        <a:pt x="30" y="0"/>
                      </a:lnTo>
                      <a:lnTo>
                        <a:pt x="30" y="0"/>
                      </a:lnTo>
                      <a:lnTo>
                        <a:pt x="31" y="2"/>
                      </a:lnTo>
                      <a:lnTo>
                        <a:pt x="32" y="2"/>
                      </a:lnTo>
                      <a:lnTo>
                        <a:pt x="33" y="2"/>
                      </a:lnTo>
                      <a:lnTo>
                        <a:pt x="37" y="3"/>
                      </a:lnTo>
                      <a:lnTo>
                        <a:pt x="43" y="4"/>
                      </a:lnTo>
                      <a:lnTo>
                        <a:pt x="49" y="5"/>
                      </a:lnTo>
                      <a:lnTo>
                        <a:pt x="50" y="5"/>
                      </a:lnTo>
                      <a:lnTo>
                        <a:pt x="49" y="8"/>
                      </a:lnTo>
                      <a:lnTo>
                        <a:pt x="47" y="11"/>
                      </a:lnTo>
                      <a:lnTo>
                        <a:pt x="44" y="13"/>
                      </a:lnTo>
                      <a:lnTo>
                        <a:pt x="39" y="12"/>
                      </a:lnTo>
                      <a:lnTo>
                        <a:pt x="35" y="11"/>
                      </a:lnTo>
                      <a:lnTo>
                        <a:pt x="30" y="10"/>
                      </a:lnTo>
                      <a:lnTo>
                        <a:pt x="29" y="12"/>
                      </a:lnTo>
                      <a:lnTo>
                        <a:pt x="26" y="16"/>
                      </a:lnTo>
                      <a:lnTo>
                        <a:pt x="23" y="19"/>
                      </a:lnTo>
                      <a:lnTo>
                        <a:pt x="20" y="24"/>
                      </a:lnTo>
                      <a:lnTo>
                        <a:pt x="14" y="35"/>
                      </a:lnTo>
                      <a:lnTo>
                        <a:pt x="11" y="48"/>
                      </a:lnTo>
                      <a:lnTo>
                        <a:pt x="8" y="63"/>
                      </a:lnTo>
                      <a:lnTo>
                        <a:pt x="12" y="65"/>
                      </a:lnTo>
                      <a:lnTo>
                        <a:pt x="17" y="67"/>
                      </a:lnTo>
                      <a:lnTo>
                        <a:pt x="22" y="69"/>
                      </a:lnTo>
                      <a:lnTo>
                        <a:pt x="23" y="71"/>
                      </a:lnTo>
                      <a:lnTo>
                        <a:pt x="23" y="71"/>
                      </a:lnTo>
                      <a:lnTo>
                        <a:pt x="24" y="72"/>
                      </a:lnTo>
                      <a:lnTo>
                        <a:pt x="26" y="73"/>
                      </a:lnTo>
                      <a:lnTo>
                        <a:pt x="29" y="75"/>
                      </a:lnTo>
                      <a:lnTo>
                        <a:pt x="33" y="80"/>
                      </a:lnTo>
                      <a:lnTo>
                        <a:pt x="38" y="85"/>
                      </a:lnTo>
                      <a:lnTo>
                        <a:pt x="37" y="89"/>
                      </a:lnTo>
                      <a:lnTo>
                        <a:pt x="36" y="93"/>
                      </a:lnTo>
                      <a:lnTo>
                        <a:pt x="35" y="93"/>
                      </a:lnTo>
                      <a:lnTo>
                        <a:pt x="33" y="92"/>
                      </a:lnTo>
                      <a:lnTo>
                        <a:pt x="32" y="91"/>
                      </a:lnTo>
                      <a:lnTo>
                        <a:pt x="30" y="89"/>
                      </a:lnTo>
                      <a:lnTo>
                        <a:pt x="27" y="86"/>
                      </a:lnTo>
                      <a:lnTo>
                        <a:pt x="26" y="85"/>
                      </a:lnTo>
                      <a:lnTo>
                        <a:pt x="24" y="84"/>
                      </a:lnTo>
                      <a:lnTo>
                        <a:pt x="22" y="81"/>
                      </a:lnTo>
                      <a:lnTo>
                        <a:pt x="20" y="80"/>
                      </a:lnTo>
                      <a:lnTo>
                        <a:pt x="18" y="79"/>
                      </a:lnTo>
                      <a:lnTo>
                        <a:pt x="18" y="78"/>
                      </a:lnTo>
                      <a:lnTo>
                        <a:pt x="12" y="75"/>
                      </a:lnTo>
                      <a:lnTo>
                        <a:pt x="7" y="73"/>
                      </a:lnTo>
                      <a:lnTo>
                        <a:pt x="5" y="72"/>
                      </a:lnTo>
                      <a:lnTo>
                        <a:pt x="2" y="71"/>
                      </a:lnTo>
                      <a:lnTo>
                        <a:pt x="2" y="71"/>
                      </a:lnTo>
                      <a:lnTo>
                        <a:pt x="0" y="69"/>
                      </a:lnTo>
                      <a:lnTo>
                        <a:pt x="0" y="66"/>
                      </a:lnTo>
                      <a:lnTo>
                        <a:pt x="0" y="66"/>
                      </a:lnTo>
                      <a:lnTo>
                        <a:pt x="1" y="47"/>
                      </a:lnTo>
                      <a:lnTo>
                        <a:pt x="6" y="31"/>
                      </a:lnTo>
                      <a:lnTo>
                        <a:pt x="13" y="18"/>
                      </a:lnTo>
                      <a:lnTo>
                        <a:pt x="16" y="13"/>
                      </a:lnTo>
                      <a:lnTo>
                        <a:pt x="19" y="10"/>
                      </a:lnTo>
                      <a:lnTo>
                        <a:pt x="22" y="6"/>
                      </a:lnTo>
                      <a:lnTo>
                        <a:pt x="24" y="4"/>
                      </a:lnTo>
                      <a:lnTo>
                        <a:pt x="25" y="3"/>
                      </a:lnTo>
                      <a:lnTo>
                        <a:pt x="26" y="2"/>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4" name="Group 113"/>
              <p:cNvGrpSpPr/>
              <p:nvPr/>
            </p:nvGrpSpPr>
            <p:grpSpPr>
              <a:xfrm>
                <a:off x="3334095" y="4282563"/>
                <a:ext cx="434034" cy="441839"/>
                <a:chOff x="260266" y="4707049"/>
                <a:chExt cx="454193" cy="462361"/>
              </a:xfrm>
              <a:solidFill>
                <a:schemeClr val="bg2"/>
              </a:solidFill>
            </p:grpSpPr>
            <p:sp>
              <p:nvSpPr>
                <p:cNvPr id="115" name="Freeform 73"/>
                <p:cNvSpPr>
                  <a:spLocks/>
                </p:cNvSpPr>
                <p:nvPr/>
              </p:nvSpPr>
              <p:spPr bwMode="auto">
                <a:xfrm>
                  <a:off x="469391" y="4749527"/>
                  <a:ext cx="207491" cy="207491"/>
                </a:xfrm>
                <a:custGeom>
                  <a:avLst/>
                  <a:gdLst>
                    <a:gd name="T0" fmla="*/ 121 w 127"/>
                    <a:gd name="T1" fmla="*/ 0 h 127"/>
                    <a:gd name="T2" fmla="*/ 123 w 127"/>
                    <a:gd name="T3" fmla="*/ 0 h 127"/>
                    <a:gd name="T4" fmla="*/ 125 w 127"/>
                    <a:gd name="T5" fmla="*/ 2 h 127"/>
                    <a:gd name="T6" fmla="*/ 127 w 127"/>
                    <a:gd name="T7" fmla="*/ 4 h 127"/>
                    <a:gd name="T8" fmla="*/ 127 w 127"/>
                    <a:gd name="T9" fmla="*/ 6 h 127"/>
                    <a:gd name="T10" fmla="*/ 127 w 127"/>
                    <a:gd name="T11" fmla="*/ 9 h 127"/>
                    <a:gd name="T12" fmla="*/ 125 w 127"/>
                    <a:gd name="T13" fmla="*/ 10 h 127"/>
                    <a:gd name="T14" fmla="*/ 11 w 127"/>
                    <a:gd name="T15" fmla="*/ 124 h 127"/>
                    <a:gd name="T16" fmla="*/ 9 w 127"/>
                    <a:gd name="T17" fmla="*/ 126 h 127"/>
                    <a:gd name="T18" fmla="*/ 6 w 127"/>
                    <a:gd name="T19" fmla="*/ 127 h 127"/>
                    <a:gd name="T20" fmla="*/ 4 w 127"/>
                    <a:gd name="T21" fmla="*/ 126 h 127"/>
                    <a:gd name="T22" fmla="*/ 3 w 127"/>
                    <a:gd name="T23" fmla="*/ 124 h 127"/>
                    <a:gd name="T24" fmla="*/ 1 w 127"/>
                    <a:gd name="T25" fmla="*/ 122 h 127"/>
                    <a:gd name="T26" fmla="*/ 0 w 127"/>
                    <a:gd name="T27" fmla="*/ 120 h 127"/>
                    <a:gd name="T28" fmla="*/ 1 w 127"/>
                    <a:gd name="T29" fmla="*/ 117 h 127"/>
                    <a:gd name="T30" fmla="*/ 3 w 127"/>
                    <a:gd name="T31" fmla="*/ 116 h 127"/>
                    <a:gd name="T32" fmla="*/ 116 w 127"/>
                    <a:gd name="T33" fmla="*/ 2 h 127"/>
                    <a:gd name="T34" fmla="*/ 118 w 127"/>
                    <a:gd name="T35" fmla="*/ 0 h 127"/>
                    <a:gd name="T36" fmla="*/ 121 w 127"/>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27">
                      <a:moveTo>
                        <a:pt x="121" y="0"/>
                      </a:moveTo>
                      <a:lnTo>
                        <a:pt x="123" y="0"/>
                      </a:lnTo>
                      <a:lnTo>
                        <a:pt x="125" y="2"/>
                      </a:lnTo>
                      <a:lnTo>
                        <a:pt x="127" y="4"/>
                      </a:lnTo>
                      <a:lnTo>
                        <a:pt x="127" y="6"/>
                      </a:lnTo>
                      <a:lnTo>
                        <a:pt x="127" y="9"/>
                      </a:lnTo>
                      <a:lnTo>
                        <a:pt x="125" y="10"/>
                      </a:lnTo>
                      <a:lnTo>
                        <a:pt x="11" y="124"/>
                      </a:lnTo>
                      <a:lnTo>
                        <a:pt x="9" y="126"/>
                      </a:lnTo>
                      <a:lnTo>
                        <a:pt x="6" y="127"/>
                      </a:lnTo>
                      <a:lnTo>
                        <a:pt x="4" y="126"/>
                      </a:lnTo>
                      <a:lnTo>
                        <a:pt x="3" y="124"/>
                      </a:lnTo>
                      <a:lnTo>
                        <a:pt x="1" y="122"/>
                      </a:lnTo>
                      <a:lnTo>
                        <a:pt x="0" y="120"/>
                      </a:lnTo>
                      <a:lnTo>
                        <a:pt x="1" y="117"/>
                      </a:lnTo>
                      <a:lnTo>
                        <a:pt x="3" y="116"/>
                      </a:lnTo>
                      <a:lnTo>
                        <a:pt x="116" y="2"/>
                      </a:lnTo>
                      <a:lnTo>
                        <a:pt x="118" y="0"/>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74"/>
                <p:cNvSpPr>
                  <a:spLocks/>
                </p:cNvSpPr>
                <p:nvPr/>
              </p:nvSpPr>
              <p:spPr bwMode="auto">
                <a:xfrm>
                  <a:off x="381166" y="4875329"/>
                  <a:ext cx="168280" cy="173181"/>
                </a:xfrm>
                <a:custGeom>
                  <a:avLst/>
                  <a:gdLst>
                    <a:gd name="T0" fmla="*/ 40 w 103"/>
                    <a:gd name="T1" fmla="*/ 0 h 106"/>
                    <a:gd name="T2" fmla="*/ 60 w 103"/>
                    <a:gd name="T3" fmla="*/ 2 h 106"/>
                    <a:gd name="T4" fmla="*/ 70 w 103"/>
                    <a:gd name="T5" fmla="*/ 6 h 106"/>
                    <a:gd name="T6" fmla="*/ 78 w 103"/>
                    <a:gd name="T7" fmla="*/ 10 h 106"/>
                    <a:gd name="T8" fmla="*/ 51 w 103"/>
                    <a:gd name="T9" fmla="*/ 38 h 106"/>
                    <a:gd name="T10" fmla="*/ 50 w 103"/>
                    <a:gd name="T11" fmla="*/ 40 h 106"/>
                    <a:gd name="T12" fmla="*/ 48 w 103"/>
                    <a:gd name="T13" fmla="*/ 44 h 106"/>
                    <a:gd name="T14" fmla="*/ 48 w 103"/>
                    <a:gd name="T15" fmla="*/ 46 h 106"/>
                    <a:gd name="T16" fmla="*/ 50 w 103"/>
                    <a:gd name="T17" fmla="*/ 50 h 106"/>
                    <a:gd name="T18" fmla="*/ 51 w 103"/>
                    <a:gd name="T19" fmla="*/ 52 h 106"/>
                    <a:gd name="T20" fmla="*/ 54 w 103"/>
                    <a:gd name="T21" fmla="*/ 54 h 106"/>
                    <a:gd name="T22" fmla="*/ 59 w 103"/>
                    <a:gd name="T23" fmla="*/ 56 h 106"/>
                    <a:gd name="T24" fmla="*/ 63 w 103"/>
                    <a:gd name="T25" fmla="*/ 54 h 106"/>
                    <a:gd name="T26" fmla="*/ 66 w 103"/>
                    <a:gd name="T27" fmla="*/ 52 h 106"/>
                    <a:gd name="T28" fmla="*/ 94 w 103"/>
                    <a:gd name="T29" fmla="*/ 26 h 106"/>
                    <a:gd name="T30" fmla="*/ 96 w 103"/>
                    <a:gd name="T31" fmla="*/ 32 h 106"/>
                    <a:gd name="T32" fmla="*/ 100 w 103"/>
                    <a:gd name="T33" fmla="*/ 38 h 106"/>
                    <a:gd name="T34" fmla="*/ 102 w 103"/>
                    <a:gd name="T35" fmla="*/ 44 h 106"/>
                    <a:gd name="T36" fmla="*/ 103 w 103"/>
                    <a:gd name="T37" fmla="*/ 54 h 106"/>
                    <a:gd name="T38" fmla="*/ 103 w 103"/>
                    <a:gd name="T39" fmla="*/ 64 h 106"/>
                    <a:gd name="T40" fmla="*/ 102 w 103"/>
                    <a:gd name="T41" fmla="*/ 71 h 106"/>
                    <a:gd name="T42" fmla="*/ 101 w 103"/>
                    <a:gd name="T43" fmla="*/ 77 h 106"/>
                    <a:gd name="T44" fmla="*/ 97 w 103"/>
                    <a:gd name="T45" fmla="*/ 83 h 106"/>
                    <a:gd name="T46" fmla="*/ 95 w 103"/>
                    <a:gd name="T47" fmla="*/ 88 h 106"/>
                    <a:gd name="T48" fmla="*/ 90 w 103"/>
                    <a:gd name="T49" fmla="*/ 93 h 106"/>
                    <a:gd name="T50" fmla="*/ 85 w 103"/>
                    <a:gd name="T51" fmla="*/ 96 h 106"/>
                    <a:gd name="T52" fmla="*/ 79 w 103"/>
                    <a:gd name="T53" fmla="*/ 100 h 106"/>
                    <a:gd name="T54" fmla="*/ 73 w 103"/>
                    <a:gd name="T55" fmla="*/ 103 h 106"/>
                    <a:gd name="T56" fmla="*/ 67 w 103"/>
                    <a:gd name="T57" fmla="*/ 104 h 106"/>
                    <a:gd name="T58" fmla="*/ 57 w 103"/>
                    <a:gd name="T59" fmla="*/ 106 h 106"/>
                    <a:gd name="T60" fmla="*/ 46 w 103"/>
                    <a:gd name="T61" fmla="*/ 104 h 106"/>
                    <a:gd name="T62" fmla="*/ 35 w 103"/>
                    <a:gd name="T63" fmla="*/ 101 h 106"/>
                    <a:gd name="T64" fmla="*/ 26 w 103"/>
                    <a:gd name="T65" fmla="*/ 95 h 106"/>
                    <a:gd name="T66" fmla="*/ 20 w 103"/>
                    <a:gd name="T67" fmla="*/ 90 h 106"/>
                    <a:gd name="T68" fmla="*/ 15 w 103"/>
                    <a:gd name="T69" fmla="*/ 85 h 106"/>
                    <a:gd name="T70" fmla="*/ 10 w 103"/>
                    <a:gd name="T71" fmla="*/ 79 h 106"/>
                    <a:gd name="T72" fmla="*/ 4 w 103"/>
                    <a:gd name="T73" fmla="*/ 70 h 106"/>
                    <a:gd name="T74" fmla="*/ 1 w 103"/>
                    <a:gd name="T75" fmla="*/ 59 h 106"/>
                    <a:gd name="T76" fmla="*/ 0 w 103"/>
                    <a:gd name="T77" fmla="*/ 47 h 106"/>
                    <a:gd name="T78" fmla="*/ 1 w 103"/>
                    <a:gd name="T79" fmla="*/ 37 h 106"/>
                    <a:gd name="T80" fmla="*/ 2 w 103"/>
                    <a:gd name="T81" fmla="*/ 31 h 106"/>
                    <a:gd name="T82" fmla="*/ 4 w 103"/>
                    <a:gd name="T83" fmla="*/ 25 h 106"/>
                    <a:gd name="T84" fmla="*/ 8 w 103"/>
                    <a:gd name="T85" fmla="*/ 19 h 106"/>
                    <a:gd name="T86" fmla="*/ 11 w 103"/>
                    <a:gd name="T87" fmla="*/ 14 h 106"/>
                    <a:gd name="T88" fmla="*/ 16 w 103"/>
                    <a:gd name="T89" fmla="*/ 9 h 106"/>
                    <a:gd name="T90" fmla="*/ 21 w 103"/>
                    <a:gd name="T91" fmla="*/ 6 h 106"/>
                    <a:gd name="T92" fmla="*/ 27 w 103"/>
                    <a:gd name="T93" fmla="*/ 3 h 106"/>
                    <a:gd name="T94" fmla="*/ 34 w 103"/>
                    <a:gd name="T95" fmla="*/ 1 h 106"/>
                    <a:gd name="T96" fmla="*/ 40 w 103"/>
                    <a:gd name="T9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 h="106">
                      <a:moveTo>
                        <a:pt x="40" y="0"/>
                      </a:moveTo>
                      <a:lnTo>
                        <a:pt x="60" y="2"/>
                      </a:lnTo>
                      <a:lnTo>
                        <a:pt x="70" y="6"/>
                      </a:lnTo>
                      <a:lnTo>
                        <a:pt x="78" y="10"/>
                      </a:lnTo>
                      <a:lnTo>
                        <a:pt x="51" y="38"/>
                      </a:lnTo>
                      <a:lnTo>
                        <a:pt x="50" y="40"/>
                      </a:lnTo>
                      <a:lnTo>
                        <a:pt x="48" y="44"/>
                      </a:lnTo>
                      <a:lnTo>
                        <a:pt x="48" y="46"/>
                      </a:lnTo>
                      <a:lnTo>
                        <a:pt x="50" y="50"/>
                      </a:lnTo>
                      <a:lnTo>
                        <a:pt x="51" y="52"/>
                      </a:lnTo>
                      <a:lnTo>
                        <a:pt x="54" y="54"/>
                      </a:lnTo>
                      <a:lnTo>
                        <a:pt x="59" y="56"/>
                      </a:lnTo>
                      <a:lnTo>
                        <a:pt x="63" y="54"/>
                      </a:lnTo>
                      <a:lnTo>
                        <a:pt x="66" y="52"/>
                      </a:lnTo>
                      <a:lnTo>
                        <a:pt x="94" y="26"/>
                      </a:lnTo>
                      <a:lnTo>
                        <a:pt x="96" y="32"/>
                      </a:lnTo>
                      <a:lnTo>
                        <a:pt x="100" y="38"/>
                      </a:lnTo>
                      <a:lnTo>
                        <a:pt x="102" y="44"/>
                      </a:lnTo>
                      <a:lnTo>
                        <a:pt x="103" y="54"/>
                      </a:lnTo>
                      <a:lnTo>
                        <a:pt x="103" y="64"/>
                      </a:lnTo>
                      <a:lnTo>
                        <a:pt x="102" y="71"/>
                      </a:lnTo>
                      <a:lnTo>
                        <a:pt x="101" y="77"/>
                      </a:lnTo>
                      <a:lnTo>
                        <a:pt x="97" y="83"/>
                      </a:lnTo>
                      <a:lnTo>
                        <a:pt x="95" y="88"/>
                      </a:lnTo>
                      <a:lnTo>
                        <a:pt x="90" y="93"/>
                      </a:lnTo>
                      <a:lnTo>
                        <a:pt x="85" y="96"/>
                      </a:lnTo>
                      <a:lnTo>
                        <a:pt x="79" y="100"/>
                      </a:lnTo>
                      <a:lnTo>
                        <a:pt x="73" y="103"/>
                      </a:lnTo>
                      <a:lnTo>
                        <a:pt x="67" y="104"/>
                      </a:lnTo>
                      <a:lnTo>
                        <a:pt x="57" y="106"/>
                      </a:lnTo>
                      <a:lnTo>
                        <a:pt x="46" y="104"/>
                      </a:lnTo>
                      <a:lnTo>
                        <a:pt x="35" y="101"/>
                      </a:lnTo>
                      <a:lnTo>
                        <a:pt x="26" y="95"/>
                      </a:lnTo>
                      <a:lnTo>
                        <a:pt x="20" y="90"/>
                      </a:lnTo>
                      <a:lnTo>
                        <a:pt x="15" y="85"/>
                      </a:lnTo>
                      <a:lnTo>
                        <a:pt x="10" y="79"/>
                      </a:lnTo>
                      <a:lnTo>
                        <a:pt x="4" y="70"/>
                      </a:lnTo>
                      <a:lnTo>
                        <a:pt x="1" y="59"/>
                      </a:lnTo>
                      <a:lnTo>
                        <a:pt x="0" y="47"/>
                      </a:lnTo>
                      <a:lnTo>
                        <a:pt x="1" y="37"/>
                      </a:lnTo>
                      <a:lnTo>
                        <a:pt x="2" y="31"/>
                      </a:lnTo>
                      <a:lnTo>
                        <a:pt x="4" y="25"/>
                      </a:lnTo>
                      <a:lnTo>
                        <a:pt x="8" y="19"/>
                      </a:lnTo>
                      <a:lnTo>
                        <a:pt x="11" y="14"/>
                      </a:lnTo>
                      <a:lnTo>
                        <a:pt x="16" y="9"/>
                      </a:lnTo>
                      <a:lnTo>
                        <a:pt x="21" y="6"/>
                      </a:lnTo>
                      <a:lnTo>
                        <a:pt x="27" y="3"/>
                      </a:lnTo>
                      <a:lnTo>
                        <a:pt x="34" y="1"/>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75"/>
                <p:cNvSpPr>
                  <a:spLocks/>
                </p:cNvSpPr>
                <p:nvPr/>
              </p:nvSpPr>
              <p:spPr bwMode="auto">
                <a:xfrm>
                  <a:off x="260266" y="4774034"/>
                  <a:ext cx="388841" cy="395376"/>
                </a:xfrm>
                <a:custGeom>
                  <a:avLst/>
                  <a:gdLst>
                    <a:gd name="T0" fmla="*/ 121 w 238"/>
                    <a:gd name="T1" fmla="*/ 1 h 242"/>
                    <a:gd name="T2" fmla="*/ 163 w 238"/>
                    <a:gd name="T3" fmla="*/ 14 h 242"/>
                    <a:gd name="T4" fmla="*/ 191 w 238"/>
                    <a:gd name="T5" fmla="*/ 34 h 242"/>
                    <a:gd name="T6" fmla="*/ 163 w 238"/>
                    <a:gd name="T7" fmla="*/ 56 h 242"/>
                    <a:gd name="T8" fmla="*/ 138 w 238"/>
                    <a:gd name="T9" fmla="*/ 43 h 242"/>
                    <a:gd name="T10" fmla="*/ 108 w 238"/>
                    <a:gd name="T11" fmla="*/ 39 h 242"/>
                    <a:gd name="T12" fmla="*/ 81 w 238"/>
                    <a:gd name="T13" fmla="*/ 47 h 242"/>
                    <a:gd name="T14" fmla="*/ 60 w 238"/>
                    <a:gd name="T15" fmla="*/ 66 h 242"/>
                    <a:gd name="T16" fmla="*/ 50 w 238"/>
                    <a:gd name="T17" fmla="*/ 93 h 242"/>
                    <a:gd name="T18" fmla="*/ 50 w 238"/>
                    <a:gd name="T19" fmla="*/ 125 h 242"/>
                    <a:gd name="T20" fmla="*/ 63 w 238"/>
                    <a:gd name="T21" fmla="*/ 156 h 242"/>
                    <a:gd name="T22" fmla="*/ 87 w 238"/>
                    <a:gd name="T23" fmla="*/ 178 h 242"/>
                    <a:gd name="T24" fmla="*/ 116 w 238"/>
                    <a:gd name="T25" fmla="*/ 192 h 242"/>
                    <a:gd name="T26" fmla="*/ 147 w 238"/>
                    <a:gd name="T27" fmla="*/ 192 h 242"/>
                    <a:gd name="T28" fmla="*/ 174 w 238"/>
                    <a:gd name="T29" fmla="*/ 180 h 242"/>
                    <a:gd name="T30" fmla="*/ 191 w 238"/>
                    <a:gd name="T31" fmla="*/ 158 h 242"/>
                    <a:gd name="T32" fmla="*/ 200 w 238"/>
                    <a:gd name="T33" fmla="*/ 132 h 242"/>
                    <a:gd name="T34" fmla="*/ 196 w 238"/>
                    <a:gd name="T35" fmla="*/ 103 h 242"/>
                    <a:gd name="T36" fmla="*/ 183 w 238"/>
                    <a:gd name="T37" fmla="*/ 76 h 242"/>
                    <a:gd name="T38" fmla="*/ 206 w 238"/>
                    <a:gd name="T39" fmla="*/ 49 h 242"/>
                    <a:gd name="T40" fmla="*/ 224 w 238"/>
                    <a:gd name="T41" fmla="*/ 76 h 242"/>
                    <a:gd name="T42" fmla="*/ 237 w 238"/>
                    <a:gd name="T43" fmla="*/ 120 h 242"/>
                    <a:gd name="T44" fmla="*/ 234 w 238"/>
                    <a:gd name="T45" fmla="*/ 164 h 242"/>
                    <a:gd name="T46" fmla="*/ 215 w 238"/>
                    <a:gd name="T47" fmla="*/ 202 h 242"/>
                    <a:gd name="T48" fmla="*/ 182 w 238"/>
                    <a:gd name="T49" fmla="*/ 230 h 242"/>
                    <a:gd name="T50" fmla="*/ 134 w 238"/>
                    <a:gd name="T51" fmla="*/ 242 h 242"/>
                    <a:gd name="T52" fmla="*/ 84 w 238"/>
                    <a:gd name="T53" fmla="*/ 232 h 242"/>
                    <a:gd name="T54" fmla="*/ 40 w 238"/>
                    <a:gd name="T55" fmla="*/ 202 h 242"/>
                    <a:gd name="T56" fmla="*/ 10 w 238"/>
                    <a:gd name="T57" fmla="*/ 158 h 242"/>
                    <a:gd name="T58" fmla="*/ 0 w 238"/>
                    <a:gd name="T59" fmla="*/ 105 h 242"/>
                    <a:gd name="T60" fmla="*/ 10 w 238"/>
                    <a:gd name="T61" fmla="*/ 58 h 242"/>
                    <a:gd name="T62" fmla="*/ 38 w 238"/>
                    <a:gd name="T63" fmla="*/ 24 h 242"/>
                    <a:gd name="T64" fmla="*/ 76 w 238"/>
                    <a:gd name="T65" fmla="*/ 3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8" h="242">
                      <a:moveTo>
                        <a:pt x="99" y="0"/>
                      </a:moveTo>
                      <a:lnTo>
                        <a:pt x="121" y="1"/>
                      </a:lnTo>
                      <a:lnTo>
                        <a:pt x="143" y="6"/>
                      </a:lnTo>
                      <a:lnTo>
                        <a:pt x="163" y="14"/>
                      </a:lnTo>
                      <a:lnTo>
                        <a:pt x="181" y="26"/>
                      </a:lnTo>
                      <a:lnTo>
                        <a:pt x="191" y="34"/>
                      </a:lnTo>
                      <a:lnTo>
                        <a:pt x="166" y="58"/>
                      </a:lnTo>
                      <a:lnTo>
                        <a:pt x="163" y="56"/>
                      </a:lnTo>
                      <a:lnTo>
                        <a:pt x="151" y="47"/>
                      </a:lnTo>
                      <a:lnTo>
                        <a:pt x="138" y="43"/>
                      </a:lnTo>
                      <a:lnTo>
                        <a:pt x="124" y="39"/>
                      </a:lnTo>
                      <a:lnTo>
                        <a:pt x="108" y="39"/>
                      </a:lnTo>
                      <a:lnTo>
                        <a:pt x="94" y="43"/>
                      </a:lnTo>
                      <a:lnTo>
                        <a:pt x="81" y="47"/>
                      </a:lnTo>
                      <a:lnTo>
                        <a:pt x="70" y="56"/>
                      </a:lnTo>
                      <a:lnTo>
                        <a:pt x="60" y="66"/>
                      </a:lnTo>
                      <a:lnTo>
                        <a:pt x="53" y="78"/>
                      </a:lnTo>
                      <a:lnTo>
                        <a:pt x="50" y="93"/>
                      </a:lnTo>
                      <a:lnTo>
                        <a:pt x="47" y="108"/>
                      </a:lnTo>
                      <a:lnTo>
                        <a:pt x="50" y="125"/>
                      </a:lnTo>
                      <a:lnTo>
                        <a:pt x="54" y="140"/>
                      </a:lnTo>
                      <a:lnTo>
                        <a:pt x="63" y="156"/>
                      </a:lnTo>
                      <a:lnTo>
                        <a:pt x="74" y="168"/>
                      </a:lnTo>
                      <a:lnTo>
                        <a:pt x="87" y="178"/>
                      </a:lnTo>
                      <a:lnTo>
                        <a:pt x="101" y="187"/>
                      </a:lnTo>
                      <a:lnTo>
                        <a:pt x="116" y="192"/>
                      </a:lnTo>
                      <a:lnTo>
                        <a:pt x="132" y="194"/>
                      </a:lnTo>
                      <a:lnTo>
                        <a:pt x="147" y="192"/>
                      </a:lnTo>
                      <a:lnTo>
                        <a:pt x="162" y="187"/>
                      </a:lnTo>
                      <a:lnTo>
                        <a:pt x="174" y="180"/>
                      </a:lnTo>
                      <a:lnTo>
                        <a:pt x="184" y="170"/>
                      </a:lnTo>
                      <a:lnTo>
                        <a:pt x="191" y="158"/>
                      </a:lnTo>
                      <a:lnTo>
                        <a:pt x="196" y="146"/>
                      </a:lnTo>
                      <a:lnTo>
                        <a:pt x="200" y="132"/>
                      </a:lnTo>
                      <a:lnTo>
                        <a:pt x="200" y="118"/>
                      </a:lnTo>
                      <a:lnTo>
                        <a:pt x="196" y="103"/>
                      </a:lnTo>
                      <a:lnTo>
                        <a:pt x="191" y="89"/>
                      </a:lnTo>
                      <a:lnTo>
                        <a:pt x="183" y="76"/>
                      </a:lnTo>
                      <a:lnTo>
                        <a:pt x="182" y="74"/>
                      </a:lnTo>
                      <a:lnTo>
                        <a:pt x="206" y="49"/>
                      </a:lnTo>
                      <a:lnTo>
                        <a:pt x="212" y="57"/>
                      </a:lnTo>
                      <a:lnTo>
                        <a:pt x="224" y="76"/>
                      </a:lnTo>
                      <a:lnTo>
                        <a:pt x="232" y="97"/>
                      </a:lnTo>
                      <a:lnTo>
                        <a:pt x="237" y="120"/>
                      </a:lnTo>
                      <a:lnTo>
                        <a:pt x="238" y="143"/>
                      </a:lnTo>
                      <a:lnTo>
                        <a:pt x="234" y="164"/>
                      </a:lnTo>
                      <a:lnTo>
                        <a:pt x="227" y="183"/>
                      </a:lnTo>
                      <a:lnTo>
                        <a:pt x="215" y="202"/>
                      </a:lnTo>
                      <a:lnTo>
                        <a:pt x="201" y="218"/>
                      </a:lnTo>
                      <a:lnTo>
                        <a:pt x="182" y="230"/>
                      </a:lnTo>
                      <a:lnTo>
                        <a:pt x="159" y="238"/>
                      </a:lnTo>
                      <a:lnTo>
                        <a:pt x="134" y="242"/>
                      </a:lnTo>
                      <a:lnTo>
                        <a:pt x="109" y="239"/>
                      </a:lnTo>
                      <a:lnTo>
                        <a:pt x="84" y="232"/>
                      </a:lnTo>
                      <a:lnTo>
                        <a:pt x="62" y="220"/>
                      </a:lnTo>
                      <a:lnTo>
                        <a:pt x="40" y="202"/>
                      </a:lnTo>
                      <a:lnTo>
                        <a:pt x="23" y="182"/>
                      </a:lnTo>
                      <a:lnTo>
                        <a:pt x="10" y="158"/>
                      </a:lnTo>
                      <a:lnTo>
                        <a:pt x="2" y="131"/>
                      </a:lnTo>
                      <a:lnTo>
                        <a:pt x="0" y="105"/>
                      </a:lnTo>
                      <a:lnTo>
                        <a:pt x="2" y="80"/>
                      </a:lnTo>
                      <a:lnTo>
                        <a:pt x="10" y="58"/>
                      </a:lnTo>
                      <a:lnTo>
                        <a:pt x="22" y="39"/>
                      </a:lnTo>
                      <a:lnTo>
                        <a:pt x="38" y="24"/>
                      </a:lnTo>
                      <a:lnTo>
                        <a:pt x="56" y="12"/>
                      </a:lnTo>
                      <a:lnTo>
                        <a:pt x="76" y="3"/>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76"/>
                <p:cNvSpPr>
                  <a:spLocks/>
                </p:cNvSpPr>
                <p:nvPr/>
              </p:nvSpPr>
              <p:spPr bwMode="auto">
                <a:xfrm>
                  <a:off x="595192" y="4707049"/>
                  <a:ext cx="62084" cy="88224"/>
                </a:xfrm>
                <a:custGeom>
                  <a:avLst/>
                  <a:gdLst>
                    <a:gd name="T0" fmla="*/ 33 w 38"/>
                    <a:gd name="T1" fmla="*/ 0 h 54"/>
                    <a:gd name="T2" fmla="*/ 38 w 38"/>
                    <a:gd name="T3" fmla="*/ 21 h 54"/>
                    <a:gd name="T4" fmla="*/ 4 w 38"/>
                    <a:gd name="T5" fmla="*/ 54 h 54"/>
                    <a:gd name="T6" fmla="*/ 0 w 38"/>
                    <a:gd name="T7" fmla="*/ 34 h 54"/>
                    <a:gd name="T8" fmla="*/ 33 w 38"/>
                    <a:gd name="T9" fmla="*/ 0 h 54"/>
                  </a:gdLst>
                  <a:ahLst/>
                  <a:cxnLst>
                    <a:cxn ang="0">
                      <a:pos x="T0" y="T1"/>
                    </a:cxn>
                    <a:cxn ang="0">
                      <a:pos x="T2" y="T3"/>
                    </a:cxn>
                    <a:cxn ang="0">
                      <a:pos x="T4" y="T5"/>
                    </a:cxn>
                    <a:cxn ang="0">
                      <a:pos x="T6" y="T7"/>
                    </a:cxn>
                    <a:cxn ang="0">
                      <a:pos x="T8" y="T9"/>
                    </a:cxn>
                  </a:cxnLst>
                  <a:rect l="0" t="0" r="r" b="b"/>
                  <a:pathLst>
                    <a:path w="38" h="54">
                      <a:moveTo>
                        <a:pt x="33" y="0"/>
                      </a:moveTo>
                      <a:lnTo>
                        <a:pt x="38" y="21"/>
                      </a:lnTo>
                      <a:lnTo>
                        <a:pt x="4" y="54"/>
                      </a:lnTo>
                      <a:lnTo>
                        <a:pt x="0" y="34"/>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77"/>
                <p:cNvSpPr>
                  <a:spLocks/>
                </p:cNvSpPr>
                <p:nvPr/>
              </p:nvSpPr>
              <p:spPr bwMode="auto">
                <a:xfrm>
                  <a:off x="627868" y="4772400"/>
                  <a:ext cx="86591" cy="62084"/>
                </a:xfrm>
                <a:custGeom>
                  <a:avLst/>
                  <a:gdLst>
                    <a:gd name="T0" fmla="*/ 33 w 53"/>
                    <a:gd name="T1" fmla="*/ 0 h 38"/>
                    <a:gd name="T2" fmla="*/ 53 w 53"/>
                    <a:gd name="T3" fmla="*/ 4 h 38"/>
                    <a:gd name="T4" fmla="*/ 20 w 53"/>
                    <a:gd name="T5" fmla="*/ 38 h 38"/>
                    <a:gd name="T6" fmla="*/ 0 w 53"/>
                    <a:gd name="T7" fmla="*/ 33 h 38"/>
                    <a:gd name="T8" fmla="*/ 33 w 53"/>
                    <a:gd name="T9" fmla="*/ 0 h 38"/>
                  </a:gdLst>
                  <a:ahLst/>
                  <a:cxnLst>
                    <a:cxn ang="0">
                      <a:pos x="T0" y="T1"/>
                    </a:cxn>
                    <a:cxn ang="0">
                      <a:pos x="T2" y="T3"/>
                    </a:cxn>
                    <a:cxn ang="0">
                      <a:pos x="T4" y="T5"/>
                    </a:cxn>
                    <a:cxn ang="0">
                      <a:pos x="T6" y="T7"/>
                    </a:cxn>
                    <a:cxn ang="0">
                      <a:pos x="T8" y="T9"/>
                    </a:cxn>
                  </a:cxnLst>
                  <a:rect l="0" t="0" r="r" b="b"/>
                  <a:pathLst>
                    <a:path w="53" h="38">
                      <a:moveTo>
                        <a:pt x="33" y="0"/>
                      </a:moveTo>
                      <a:lnTo>
                        <a:pt x="53" y="4"/>
                      </a:lnTo>
                      <a:lnTo>
                        <a:pt x="20" y="38"/>
                      </a:lnTo>
                      <a:lnTo>
                        <a:pt x="0" y="33"/>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148" name="Group 147"/>
          <p:cNvGrpSpPr/>
          <p:nvPr/>
        </p:nvGrpSpPr>
        <p:grpSpPr>
          <a:xfrm>
            <a:off x="2141726" y="1107856"/>
            <a:ext cx="5226847" cy="4715402"/>
            <a:chOff x="1748794" y="758194"/>
            <a:chExt cx="5902067" cy="5093396"/>
          </a:xfrm>
        </p:grpSpPr>
        <p:sp>
          <p:nvSpPr>
            <p:cNvPr id="149" name="Rectangle 148"/>
            <p:cNvSpPr/>
            <p:nvPr/>
          </p:nvSpPr>
          <p:spPr>
            <a:xfrm rot="8340000">
              <a:off x="4734495" y="4613443"/>
              <a:ext cx="2872452" cy="1238147"/>
            </a:xfrm>
            <a:prstGeom prst="rect">
              <a:avLst/>
            </a:prstGeom>
          </p:spPr>
          <p:txBody>
            <a:bodyPr wrap="none">
              <a:prstTxWarp prst="textArchUp">
                <a:avLst>
                  <a:gd name="adj" fmla="val 9664427"/>
                </a:avLst>
              </a:prstTxWarp>
              <a:spAutoFit/>
            </a:bodyPr>
            <a:lstStyle/>
            <a:p>
              <a:pPr algn="ctr"/>
              <a:r>
                <a:rPr lang="en-US" sz="2400" b="1" dirty="0" smtClean="0">
                  <a:latin typeface="Bodoni MT Condensed" panose="02070606080606020203" pitchFamily="18" charset="0"/>
                </a:rPr>
                <a:t>Do</a:t>
              </a:r>
              <a:endParaRPr lang="en-US" sz="2400" b="1" dirty="0">
                <a:latin typeface="Bodoni MT Condensed" panose="02070606080606020203" pitchFamily="18" charset="0"/>
              </a:endParaRPr>
            </a:p>
          </p:txBody>
        </p:sp>
        <p:sp>
          <p:nvSpPr>
            <p:cNvPr id="150" name="Rectangle 149"/>
            <p:cNvSpPr/>
            <p:nvPr/>
          </p:nvSpPr>
          <p:spPr>
            <a:xfrm rot="13440000">
              <a:off x="1748794" y="4491115"/>
              <a:ext cx="2872453" cy="1238147"/>
            </a:xfrm>
            <a:prstGeom prst="rect">
              <a:avLst/>
            </a:prstGeom>
          </p:spPr>
          <p:txBody>
            <a:bodyPr wrap="none">
              <a:prstTxWarp prst="textArchUp">
                <a:avLst>
                  <a:gd name="adj" fmla="val 9664427"/>
                </a:avLst>
              </a:prstTxWarp>
              <a:spAutoFit/>
            </a:bodyPr>
            <a:lstStyle/>
            <a:p>
              <a:pPr algn="ctr"/>
              <a:r>
                <a:rPr lang="en-US" sz="2400" b="1" dirty="0" smtClean="0">
                  <a:latin typeface="Bodoni MT Condensed" panose="02070606080606020203" pitchFamily="18" charset="0"/>
                </a:rPr>
                <a:t>Check</a:t>
              </a:r>
              <a:endParaRPr lang="en-US" sz="2400" b="1" dirty="0">
                <a:latin typeface="Bodoni MT Condensed" panose="02070606080606020203" pitchFamily="18" charset="0"/>
              </a:endParaRPr>
            </a:p>
          </p:txBody>
        </p:sp>
        <p:sp>
          <p:nvSpPr>
            <p:cNvPr id="151" name="Rectangle 150"/>
            <p:cNvSpPr/>
            <p:nvPr/>
          </p:nvSpPr>
          <p:spPr>
            <a:xfrm rot="18720000">
              <a:off x="1683185" y="1575347"/>
              <a:ext cx="2872453" cy="1238147"/>
            </a:xfrm>
            <a:prstGeom prst="rect">
              <a:avLst/>
            </a:prstGeom>
          </p:spPr>
          <p:txBody>
            <a:bodyPr wrap="none">
              <a:prstTxWarp prst="textArchUp">
                <a:avLst>
                  <a:gd name="adj" fmla="val 9664427"/>
                </a:avLst>
              </a:prstTxWarp>
              <a:spAutoFit/>
            </a:bodyPr>
            <a:lstStyle/>
            <a:p>
              <a:pPr algn="ctr"/>
              <a:r>
                <a:rPr lang="en-US" sz="2400" b="1" dirty="0" smtClean="0">
                  <a:latin typeface="Bodoni MT Condensed" panose="02070606080606020203" pitchFamily="18" charset="0"/>
                </a:rPr>
                <a:t>Act</a:t>
              </a:r>
              <a:endParaRPr lang="en-US" sz="2400" b="1" dirty="0">
                <a:latin typeface="Bodoni MT Condensed" panose="02070606080606020203" pitchFamily="18" charset="0"/>
              </a:endParaRPr>
            </a:p>
          </p:txBody>
        </p:sp>
        <p:sp>
          <p:nvSpPr>
            <p:cNvPr id="152" name="Rectangle 151"/>
            <p:cNvSpPr/>
            <p:nvPr/>
          </p:nvSpPr>
          <p:spPr>
            <a:xfrm rot="2520000">
              <a:off x="4778408" y="1411611"/>
              <a:ext cx="2872453" cy="1238147"/>
            </a:xfrm>
            <a:prstGeom prst="rect">
              <a:avLst/>
            </a:prstGeom>
          </p:spPr>
          <p:txBody>
            <a:bodyPr wrap="none">
              <a:prstTxWarp prst="textArchUp">
                <a:avLst>
                  <a:gd name="adj" fmla="val 9664427"/>
                </a:avLst>
              </a:prstTxWarp>
              <a:spAutoFit/>
            </a:bodyPr>
            <a:lstStyle/>
            <a:p>
              <a:pPr algn="ctr"/>
              <a:r>
                <a:rPr lang="en-US" sz="2400" b="1" dirty="0" smtClean="0">
                  <a:latin typeface="Bodoni MT Condensed" panose="02070606080606020203" pitchFamily="18" charset="0"/>
                </a:rPr>
                <a:t>Plan</a:t>
              </a:r>
              <a:endParaRPr lang="en-US" sz="2400" b="1" dirty="0">
                <a:latin typeface="Bodoni MT Condensed" panose="02070606080606020203" pitchFamily="18" charset="0"/>
              </a:endParaRPr>
            </a:p>
          </p:txBody>
        </p:sp>
      </p:grpSp>
      <p:sp>
        <p:nvSpPr>
          <p:cNvPr id="153" name="TextBox 152"/>
          <p:cNvSpPr txBox="1"/>
          <p:nvPr/>
        </p:nvSpPr>
        <p:spPr>
          <a:xfrm>
            <a:off x="6787752" y="242246"/>
            <a:ext cx="2212831" cy="2862322"/>
          </a:xfrm>
          <a:prstGeom prst="rect">
            <a:avLst/>
          </a:prstGeom>
          <a:noFill/>
        </p:spPr>
        <p:txBody>
          <a:bodyPr wrap="square" rtlCol="0" anchor="ctr">
            <a:spAutoFit/>
          </a:bodyPr>
          <a:lstStyle/>
          <a:p>
            <a:pPr marL="342900" indent="-342900">
              <a:buFont typeface="Arial" panose="020B0604020202020204" pitchFamily="34" charset="0"/>
              <a:buChar char="•"/>
            </a:pPr>
            <a:r>
              <a:rPr lang="en-US" b="1" dirty="0" smtClean="0">
                <a:latin typeface="+mn-lt"/>
              </a:rPr>
              <a:t>Propose</a:t>
            </a:r>
          </a:p>
          <a:p>
            <a:pPr marL="800100" lvl="1" indent="-342900">
              <a:buFont typeface="Arial" panose="020B0604020202020204" pitchFamily="34" charset="0"/>
              <a:buChar char="•"/>
            </a:pPr>
            <a:r>
              <a:rPr lang="en-US" b="1" dirty="0" smtClean="0">
                <a:latin typeface="+mn-lt"/>
              </a:rPr>
              <a:t>Current and Future State</a:t>
            </a:r>
          </a:p>
          <a:p>
            <a:pPr marL="342900" indent="-342900">
              <a:buFont typeface="Arial" panose="020B0604020202020204" pitchFamily="34" charset="0"/>
              <a:buChar char="•"/>
            </a:pPr>
            <a:r>
              <a:rPr lang="en-US" b="1" dirty="0" smtClean="0">
                <a:latin typeface="+mn-lt"/>
              </a:rPr>
              <a:t>Evaluate</a:t>
            </a:r>
          </a:p>
          <a:p>
            <a:pPr marL="800100" lvl="1" indent="-342900">
              <a:buFont typeface="Arial" panose="020B0604020202020204" pitchFamily="34" charset="0"/>
              <a:buChar char="•"/>
            </a:pPr>
            <a:r>
              <a:rPr lang="en-US" b="1" dirty="0" smtClean="0">
                <a:latin typeface="+mn-lt"/>
              </a:rPr>
              <a:t>Assemble the Team</a:t>
            </a:r>
          </a:p>
          <a:p>
            <a:pPr marL="800100" lvl="1" indent="-342900">
              <a:buFont typeface="Arial" panose="020B0604020202020204" pitchFamily="34" charset="0"/>
              <a:buChar char="•"/>
            </a:pPr>
            <a:r>
              <a:rPr lang="en-US" b="1" dirty="0" smtClean="0">
                <a:latin typeface="+mn-lt"/>
              </a:rPr>
              <a:t>Develop Change Plan</a:t>
            </a:r>
          </a:p>
          <a:p>
            <a:pPr marL="800100" lvl="1" indent="-342900">
              <a:buFont typeface="Arial" panose="020B0604020202020204" pitchFamily="34" charset="0"/>
              <a:buChar char="•"/>
            </a:pPr>
            <a:r>
              <a:rPr lang="en-US" b="1" dirty="0" smtClean="0">
                <a:latin typeface="+mn-lt"/>
              </a:rPr>
              <a:t>Obtain Approvals</a:t>
            </a:r>
            <a:endParaRPr lang="en-US" b="1" dirty="0">
              <a:latin typeface="+mn-lt"/>
            </a:endParaRPr>
          </a:p>
        </p:txBody>
      </p:sp>
      <p:grpSp>
        <p:nvGrpSpPr>
          <p:cNvPr id="154" name="Group 153"/>
          <p:cNvGrpSpPr/>
          <p:nvPr/>
        </p:nvGrpSpPr>
        <p:grpSpPr>
          <a:xfrm>
            <a:off x="2829775" y="1784193"/>
            <a:ext cx="3254987" cy="3870849"/>
            <a:chOff x="2631947" y="1494422"/>
            <a:chExt cx="3675476" cy="4181143"/>
          </a:xfrm>
        </p:grpSpPr>
        <p:sp>
          <p:nvSpPr>
            <p:cNvPr id="155" name="Rectangle 154"/>
            <p:cNvSpPr/>
            <p:nvPr/>
          </p:nvSpPr>
          <p:spPr>
            <a:xfrm rot="2700000">
              <a:off x="4835681" y="2089436"/>
              <a:ext cx="2066756" cy="876728"/>
            </a:xfrm>
            <a:prstGeom prst="rect">
              <a:avLst/>
            </a:prstGeom>
          </p:spPr>
          <p:txBody>
            <a:bodyPr wrap="none">
              <a:prstTxWarp prst="textArchUp">
                <a:avLst>
                  <a:gd name="adj" fmla="val 10772962"/>
                </a:avLst>
              </a:prstTxWarp>
              <a:spAutoFit/>
            </a:bodyPr>
            <a:lstStyle/>
            <a:p>
              <a:pPr algn="ctr"/>
              <a:r>
                <a:rPr lang="en-US" sz="2400" b="1" dirty="0" smtClean="0">
                  <a:latin typeface="Bodoni MT Condensed" panose="02070606080606020203" pitchFamily="18" charset="0"/>
                </a:rPr>
                <a:t>Propose and Evaluate</a:t>
              </a:r>
              <a:endParaRPr lang="en-US" sz="2400" b="1" dirty="0">
                <a:latin typeface="Bodoni MT Condensed" panose="02070606080606020203" pitchFamily="18" charset="0"/>
              </a:endParaRPr>
            </a:p>
          </p:txBody>
        </p:sp>
        <p:sp>
          <p:nvSpPr>
            <p:cNvPr id="156" name="Rectangle 155"/>
            <p:cNvSpPr/>
            <p:nvPr/>
          </p:nvSpPr>
          <p:spPr>
            <a:xfrm rot="7980000">
              <a:off x="4721963" y="4124156"/>
              <a:ext cx="2066756" cy="1036061"/>
            </a:xfrm>
            <a:prstGeom prst="rect">
              <a:avLst/>
            </a:prstGeom>
          </p:spPr>
          <p:txBody>
            <a:bodyPr wrap="none">
              <a:prstTxWarp prst="textArchUp">
                <a:avLst>
                  <a:gd name="adj" fmla="val 10234672"/>
                </a:avLst>
              </a:prstTxWarp>
              <a:spAutoFit/>
            </a:bodyPr>
            <a:lstStyle/>
            <a:p>
              <a:pPr algn="ctr"/>
              <a:r>
                <a:rPr lang="en-US" sz="2400" b="1" dirty="0" smtClean="0">
                  <a:latin typeface="Bodoni MT Condensed" panose="02070606080606020203" pitchFamily="18" charset="0"/>
                </a:rPr>
                <a:t>Implement</a:t>
              </a:r>
              <a:endParaRPr lang="en-US" sz="2400" b="1" dirty="0">
                <a:latin typeface="Bodoni MT Condensed" panose="02070606080606020203" pitchFamily="18" charset="0"/>
              </a:endParaRPr>
            </a:p>
          </p:txBody>
        </p:sp>
        <p:sp>
          <p:nvSpPr>
            <p:cNvPr id="157" name="Rectangle 156"/>
            <p:cNvSpPr/>
            <p:nvPr/>
          </p:nvSpPr>
          <p:spPr>
            <a:xfrm rot="13440000">
              <a:off x="2631947" y="4165441"/>
              <a:ext cx="2066756" cy="953493"/>
            </a:xfrm>
            <a:prstGeom prst="rect">
              <a:avLst/>
            </a:prstGeom>
          </p:spPr>
          <p:txBody>
            <a:bodyPr wrap="none">
              <a:prstTxWarp prst="textArchUp">
                <a:avLst>
                  <a:gd name="adj" fmla="val 9716094"/>
                </a:avLst>
              </a:prstTxWarp>
              <a:spAutoFit/>
            </a:bodyPr>
            <a:lstStyle/>
            <a:p>
              <a:pPr algn="ctr"/>
              <a:r>
                <a:rPr lang="en-US" sz="2400" b="1" dirty="0" smtClean="0">
                  <a:latin typeface="Bodoni MT Condensed" panose="02070606080606020203" pitchFamily="18" charset="0"/>
                </a:rPr>
                <a:t>Review - Close</a:t>
              </a:r>
              <a:endParaRPr lang="en-US" sz="2400" b="1" dirty="0">
                <a:latin typeface="Bodoni MT Condensed" panose="02070606080606020203" pitchFamily="18" charset="0"/>
              </a:endParaRPr>
            </a:p>
          </p:txBody>
        </p:sp>
        <p:sp>
          <p:nvSpPr>
            <p:cNvPr id="158" name="Rectangle 157"/>
            <p:cNvSpPr/>
            <p:nvPr/>
          </p:nvSpPr>
          <p:spPr>
            <a:xfrm rot="18780000">
              <a:off x="3025132" y="2173701"/>
              <a:ext cx="2066756" cy="1167306"/>
            </a:xfrm>
            <a:prstGeom prst="rect">
              <a:avLst/>
            </a:prstGeom>
          </p:spPr>
          <p:txBody>
            <a:bodyPr wrap="none">
              <a:prstTxWarp prst="textArchUp">
                <a:avLst>
                  <a:gd name="adj" fmla="val 9894740"/>
                </a:avLst>
              </a:prstTxWarp>
              <a:spAutoFit/>
            </a:bodyPr>
            <a:lstStyle/>
            <a:p>
              <a:pPr algn="ctr"/>
              <a:endParaRPr lang="en-US" b="1" dirty="0" smtClean="0">
                <a:latin typeface="Bodoni MT Condensed" panose="02070606080606020203" pitchFamily="18" charset="0"/>
              </a:endParaRPr>
            </a:p>
            <a:p>
              <a:pPr algn="ctr"/>
              <a:endParaRPr lang="en-US" b="1" dirty="0">
                <a:latin typeface="Bodoni MT Condensed" panose="02070606080606020203" pitchFamily="18" charset="0"/>
              </a:endParaRPr>
            </a:p>
            <a:p>
              <a:pPr algn="ctr"/>
              <a:r>
                <a:rPr lang="en-US" sz="2400" b="1" dirty="0" smtClean="0">
                  <a:latin typeface="Bodoni MT Condensed" panose="02070606080606020203" pitchFamily="18" charset="0"/>
                </a:rPr>
                <a:t>Review – </a:t>
              </a:r>
            </a:p>
            <a:p>
              <a:pPr algn="ctr"/>
              <a:r>
                <a:rPr lang="en-US" sz="2000" b="1" dirty="0" smtClean="0">
                  <a:latin typeface="Bodoni MT Condensed" panose="02070606080606020203" pitchFamily="18" charset="0"/>
                </a:rPr>
                <a:t>Effectiveness Review</a:t>
              </a:r>
              <a:endParaRPr lang="en-US" sz="2000" b="1" dirty="0">
                <a:latin typeface="Bodoni MT Condensed" panose="02070606080606020203" pitchFamily="18" charset="0"/>
              </a:endParaRPr>
            </a:p>
          </p:txBody>
        </p:sp>
      </p:grpSp>
      <p:sp>
        <p:nvSpPr>
          <p:cNvPr id="159" name="TextBox 158"/>
          <p:cNvSpPr txBox="1"/>
          <p:nvPr/>
        </p:nvSpPr>
        <p:spPr>
          <a:xfrm>
            <a:off x="6942055" y="4743928"/>
            <a:ext cx="2212831" cy="1754326"/>
          </a:xfrm>
          <a:prstGeom prst="rect">
            <a:avLst/>
          </a:prstGeom>
          <a:noFill/>
        </p:spPr>
        <p:txBody>
          <a:bodyPr wrap="square" rtlCol="0" anchor="ctr">
            <a:spAutoFit/>
          </a:bodyPr>
          <a:lstStyle/>
          <a:p>
            <a:pPr marL="342900" indent="-342900">
              <a:buFont typeface="Arial" panose="020B0604020202020204" pitchFamily="34" charset="0"/>
              <a:buChar char="•"/>
            </a:pPr>
            <a:r>
              <a:rPr lang="en-US" b="1" dirty="0" smtClean="0">
                <a:latin typeface="+mn-lt"/>
              </a:rPr>
              <a:t>Implement</a:t>
            </a:r>
          </a:p>
          <a:p>
            <a:pPr marL="800100" lvl="1" indent="-342900">
              <a:buFont typeface="Arial" panose="020B0604020202020204" pitchFamily="34" charset="0"/>
              <a:buChar char="•"/>
            </a:pPr>
            <a:r>
              <a:rPr lang="en-US" b="1" dirty="0" smtClean="0">
                <a:latin typeface="+mn-lt"/>
              </a:rPr>
              <a:t>Execute Change Plan</a:t>
            </a:r>
          </a:p>
          <a:p>
            <a:pPr marL="800100" lvl="1" indent="-342900">
              <a:buFont typeface="Arial" panose="020B0604020202020204" pitchFamily="34" charset="0"/>
              <a:buChar char="•"/>
            </a:pPr>
            <a:r>
              <a:rPr lang="en-US" b="1" dirty="0" smtClean="0">
                <a:latin typeface="+mn-lt"/>
              </a:rPr>
              <a:t>Escalate risks and delays</a:t>
            </a:r>
          </a:p>
        </p:txBody>
      </p:sp>
      <p:sp>
        <p:nvSpPr>
          <p:cNvPr id="160" name="TextBox 159"/>
          <p:cNvSpPr txBox="1"/>
          <p:nvPr/>
        </p:nvSpPr>
        <p:spPr>
          <a:xfrm>
            <a:off x="-32658" y="3377768"/>
            <a:ext cx="2242457" cy="2031325"/>
          </a:xfrm>
          <a:prstGeom prst="rect">
            <a:avLst/>
          </a:prstGeom>
          <a:noFill/>
        </p:spPr>
        <p:txBody>
          <a:bodyPr wrap="square" rtlCol="0" anchor="ctr">
            <a:spAutoFit/>
          </a:bodyPr>
          <a:lstStyle/>
          <a:p>
            <a:pPr marL="342900" indent="-342900">
              <a:buFont typeface="Arial" panose="020B0604020202020204" pitchFamily="34" charset="0"/>
              <a:buChar char="•"/>
            </a:pPr>
            <a:r>
              <a:rPr lang="en-US" b="1" dirty="0" smtClean="0">
                <a:latin typeface="+mn-lt"/>
              </a:rPr>
              <a:t>Close</a:t>
            </a:r>
          </a:p>
          <a:p>
            <a:pPr marL="800100" lvl="1" indent="-342900">
              <a:buFont typeface="Arial" panose="020B0604020202020204" pitchFamily="34" charset="0"/>
              <a:buChar char="•"/>
            </a:pPr>
            <a:r>
              <a:rPr lang="en-US" b="1" dirty="0" smtClean="0">
                <a:latin typeface="+mn-lt"/>
              </a:rPr>
              <a:t>Ensure Change Plan executed</a:t>
            </a:r>
          </a:p>
          <a:p>
            <a:pPr marL="800100" lvl="1" indent="-342900">
              <a:buFont typeface="Arial" panose="020B0604020202020204" pitchFamily="34" charset="0"/>
              <a:buChar char="•"/>
            </a:pPr>
            <a:r>
              <a:rPr lang="en-US" b="1" dirty="0" smtClean="0">
                <a:latin typeface="+mn-lt"/>
              </a:rPr>
              <a:t>Escalate unaddressed risks</a:t>
            </a:r>
          </a:p>
        </p:txBody>
      </p:sp>
      <p:sp>
        <p:nvSpPr>
          <p:cNvPr id="161" name="TextBox 160"/>
          <p:cNvSpPr txBox="1"/>
          <p:nvPr/>
        </p:nvSpPr>
        <p:spPr>
          <a:xfrm>
            <a:off x="204278" y="1004753"/>
            <a:ext cx="2383324" cy="1200329"/>
          </a:xfrm>
          <a:prstGeom prst="rect">
            <a:avLst/>
          </a:prstGeom>
          <a:noFill/>
        </p:spPr>
        <p:txBody>
          <a:bodyPr wrap="square" rtlCol="0" anchor="ctr">
            <a:spAutoFit/>
          </a:bodyPr>
          <a:lstStyle/>
          <a:p>
            <a:pPr marL="342900" indent="-342900">
              <a:buFont typeface="Arial" panose="020B0604020202020204" pitchFamily="34" charset="0"/>
              <a:buChar char="•"/>
            </a:pPr>
            <a:r>
              <a:rPr lang="en-US" b="1" dirty="0" smtClean="0">
                <a:latin typeface="+mn-lt"/>
              </a:rPr>
              <a:t>Effectiveness Review</a:t>
            </a:r>
          </a:p>
          <a:p>
            <a:pPr marL="800100" lvl="1" indent="-342900">
              <a:buFont typeface="Arial" panose="020B0604020202020204" pitchFamily="34" charset="0"/>
              <a:buChar char="•"/>
            </a:pPr>
            <a:r>
              <a:rPr lang="en-US" b="1" dirty="0" smtClean="0">
                <a:latin typeface="+mn-lt"/>
              </a:rPr>
              <a:t>Evaluate Effectiveness</a:t>
            </a:r>
          </a:p>
        </p:txBody>
      </p:sp>
    </p:spTree>
    <p:extLst>
      <p:ext uri="{BB962C8B-B14F-4D97-AF65-F5344CB8AC3E}">
        <p14:creationId xmlns:p14="http://schemas.microsoft.com/office/powerpoint/2010/main" val="25347515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50"/>
          <p:cNvSpPr>
            <a:spLocks noChangeArrowheads="1"/>
          </p:cNvSpPr>
          <p:nvPr/>
        </p:nvSpPr>
        <p:spPr bwMode="auto">
          <a:xfrm>
            <a:off x="0" y="0"/>
            <a:ext cx="9126520" cy="374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pSp>
        <p:nvGrpSpPr>
          <p:cNvPr id="182" name="Group 181"/>
          <p:cNvGrpSpPr/>
          <p:nvPr/>
        </p:nvGrpSpPr>
        <p:grpSpPr>
          <a:xfrm>
            <a:off x="296681" y="1336830"/>
            <a:ext cx="8017352" cy="3270203"/>
            <a:chOff x="-19049" y="1488637"/>
            <a:chExt cx="9291681" cy="4615454"/>
          </a:xfrm>
        </p:grpSpPr>
        <p:grpSp>
          <p:nvGrpSpPr>
            <p:cNvPr id="183" name="Group 182"/>
            <p:cNvGrpSpPr/>
            <p:nvPr/>
          </p:nvGrpSpPr>
          <p:grpSpPr>
            <a:xfrm>
              <a:off x="1" y="4540501"/>
              <a:ext cx="9254912" cy="1563590"/>
              <a:chOff x="1" y="4540501"/>
              <a:chExt cx="9254912" cy="1563590"/>
            </a:xfrm>
          </p:grpSpPr>
          <p:grpSp>
            <p:nvGrpSpPr>
              <p:cNvPr id="227" name="Group 226"/>
              <p:cNvGrpSpPr/>
              <p:nvPr/>
            </p:nvGrpSpPr>
            <p:grpSpPr>
              <a:xfrm>
                <a:off x="619504" y="4701506"/>
                <a:ext cx="4686389" cy="1247115"/>
                <a:chOff x="626130" y="3287794"/>
                <a:chExt cx="2933867" cy="858818"/>
              </a:xfrm>
            </p:grpSpPr>
            <p:sp>
              <p:nvSpPr>
                <p:cNvPr id="229" name="Pentagon 228"/>
                <p:cNvSpPr/>
                <p:nvPr/>
              </p:nvSpPr>
              <p:spPr>
                <a:xfrm>
                  <a:off x="626130" y="3288577"/>
                  <a:ext cx="2933867" cy="857250"/>
                </a:xfrm>
                <a:prstGeom prst="homePlate">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30" name="Isosceles Triangle 229"/>
                <p:cNvSpPr/>
                <p:nvPr/>
              </p:nvSpPr>
              <p:spPr>
                <a:xfrm rot="5400000">
                  <a:off x="2919311" y="3516462"/>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grpSp>
            <p:nvGrpSpPr>
              <p:cNvPr id="217" name="Group 216"/>
              <p:cNvGrpSpPr/>
              <p:nvPr/>
            </p:nvGrpSpPr>
            <p:grpSpPr>
              <a:xfrm>
                <a:off x="1" y="4540501"/>
                <a:ext cx="1563592" cy="1563590"/>
                <a:chOff x="1" y="4540501"/>
                <a:chExt cx="1563592" cy="1563590"/>
              </a:xfrm>
            </p:grpSpPr>
            <p:grpSp>
              <p:nvGrpSpPr>
                <p:cNvPr id="223" name="Group 222"/>
                <p:cNvGrpSpPr/>
                <p:nvPr/>
              </p:nvGrpSpPr>
              <p:grpSpPr>
                <a:xfrm>
                  <a:off x="1" y="4540501"/>
                  <a:ext cx="1563592" cy="1563590"/>
                  <a:chOff x="6627" y="3126789"/>
                  <a:chExt cx="978871" cy="1076757"/>
                </a:xfrm>
              </p:grpSpPr>
              <p:sp>
                <p:nvSpPr>
                  <p:cNvPr id="225" name="Diamond 224"/>
                  <p:cNvSpPr/>
                  <p:nvPr/>
                </p:nvSpPr>
                <p:spPr>
                  <a:xfrm>
                    <a:off x="6627" y="3126789"/>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26" name="Diamond 225"/>
                  <p:cNvSpPr/>
                  <p:nvPr/>
                </p:nvSpPr>
                <p:spPr>
                  <a:xfrm>
                    <a:off x="51563" y="3176217"/>
                    <a:ext cx="889000" cy="977900"/>
                  </a:xfrm>
                  <a:prstGeom prst="diamond">
                    <a:avLst/>
                  </a:prstGeom>
                  <a:gradFill flip="none" rotWithShape="1">
                    <a:gsLst>
                      <a:gs pos="99115">
                        <a:srgbClr val="F1A209"/>
                      </a:gs>
                      <a:gs pos="6000">
                        <a:srgbClr val="F1A209"/>
                      </a:gs>
                      <a:gs pos="50000">
                        <a:srgbClr val="F8BE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24" name="TextBox 168"/>
                <p:cNvSpPr txBox="1"/>
                <p:nvPr/>
              </p:nvSpPr>
              <p:spPr>
                <a:xfrm>
                  <a:off x="198578" y="5137629"/>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People</a:t>
                  </a:r>
                  <a:r>
                    <a:rPr lang="en-US" sz="1600" b="1" kern="1200" dirty="0">
                      <a:solidFill>
                        <a:srgbClr val="262626"/>
                      </a:solidFill>
                      <a:effectLst/>
                      <a:latin typeface="Arial"/>
                      <a:ea typeface="Times New Roman"/>
                    </a:rPr>
                    <a:t> </a:t>
                  </a:r>
                  <a:endParaRPr lang="en-US" sz="1400" dirty="0">
                    <a:effectLst/>
                    <a:latin typeface="Times New Roman"/>
                    <a:ea typeface="Times New Roman"/>
                  </a:endParaRPr>
                </a:p>
              </p:txBody>
            </p:sp>
          </p:grpSp>
          <p:grpSp>
            <p:nvGrpSpPr>
              <p:cNvPr id="218" name="Group 217"/>
              <p:cNvGrpSpPr/>
              <p:nvPr/>
            </p:nvGrpSpPr>
            <p:grpSpPr>
              <a:xfrm>
                <a:off x="5536630" y="4705136"/>
                <a:ext cx="3718283" cy="1234319"/>
                <a:chOff x="5536630" y="4705136"/>
                <a:chExt cx="3718283" cy="1234319"/>
              </a:xfrm>
            </p:grpSpPr>
            <p:sp>
              <p:nvSpPr>
                <p:cNvPr id="219" name="Frame 218"/>
                <p:cNvSpPr/>
                <p:nvPr/>
              </p:nvSpPr>
              <p:spPr>
                <a:xfrm>
                  <a:off x="5536630" y="4705136"/>
                  <a:ext cx="3718283" cy="1234319"/>
                </a:xfrm>
                <a:prstGeom prst="frame">
                  <a:avLst>
                    <a:gd name="adj1" fmla="val 2118"/>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20" name="Group 219"/>
                <p:cNvGrpSpPr/>
                <p:nvPr/>
              </p:nvGrpSpPr>
              <p:grpSpPr>
                <a:xfrm>
                  <a:off x="5652638" y="4879669"/>
                  <a:ext cx="3602267" cy="762565"/>
                  <a:chOff x="5652638" y="4879669"/>
                  <a:chExt cx="3602267" cy="762565"/>
                </a:xfrm>
              </p:grpSpPr>
              <p:sp>
                <p:nvSpPr>
                  <p:cNvPr id="221" name="TextBox 165"/>
                  <p:cNvSpPr txBox="1"/>
                  <p:nvPr/>
                </p:nvSpPr>
                <p:spPr>
                  <a:xfrm>
                    <a:off x="5652638" y="4879669"/>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People </a:t>
                    </a:r>
                    <a:endParaRPr lang="en-US" sz="1400">
                      <a:effectLst/>
                      <a:latin typeface="Times New Roman"/>
                      <a:ea typeface="Times New Roman"/>
                    </a:endParaRPr>
                  </a:p>
                </p:txBody>
              </p:sp>
              <p:sp>
                <p:nvSpPr>
                  <p:cNvPr id="222" name="Rectangle 221"/>
                  <p:cNvSpPr/>
                  <p:nvPr/>
                </p:nvSpPr>
                <p:spPr>
                  <a:xfrm>
                    <a:off x="5768640" y="5286228"/>
                    <a:ext cx="3486265" cy="356006"/>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What will people do differently? </a:t>
                    </a:r>
                    <a:endParaRPr lang="en-US" sz="1400" dirty="0">
                      <a:effectLst/>
                      <a:latin typeface="Times New Roman"/>
                      <a:ea typeface="Times New Roman"/>
                    </a:endParaRPr>
                  </a:p>
                </p:txBody>
              </p:sp>
            </p:grpSp>
          </p:grpSp>
        </p:grpSp>
        <p:grpSp>
          <p:nvGrpSpPr>
            <p:cNvPr id="184" name="Group 183"/>
            <p:cNvGrpSpPr/>
            <p:nvPr/>
          </p:nvGrpSpPr>
          <p:grpSpPr>
            <a:xfrm>
              <a:off x="17720" y="1488637"/>
              <a:ext cx="9254912" cy="1563590"/>
              <a:chOff x="17720" y="1488637"/>
              <a:chExt cx="9254912" cy="1563590"/>
            </a:xfrm>
          </p:grpSpPr>
          <p:grpSp>
            <p:nvGrpSpPr>
              <p:cNvPr id="201" name="Group 200"/>
              <p:cNvGrpSpPr/>
              <p:nvPr/>
            </p:nvGrpSpPr>
            <p:grpSpPr>
              <a:xfrm>
                <a:off x="637223" y="1649643"/>
                <a:ext cx="4686388" cy="1247115"/>
                <a:chOff x="637223" y="1649643"/>
                <a:chExt cx="4686388" cy="1247115"/>
              </a:xfrm>
            </p:grpSpPr>
            <p:grpSp>
              <p:nvGrpSpPr>
                <p:cNvPr id="212" name="Group 211"/>
                <p:cNvGrpSpPr/>
                <p:nvPr/>
              </p:nvGrpSpPr>
              <p:grpSpPr>
                <a:xfrm>
                  <a:off x="637223" y="1649643"/>
                  <a:ext cx="4686388" cy="1247115"/>
                  <a:chOff x="637223" y="1649643"/>
                  <a:chExt cx="2933867" cy="858818"/>
                </a:xfrm>
              </p:grpSpPr>
              <p:sp>
                <p:nvSpPr>
                  <p:cNvPr id="214" name="Pentagon 213"/>
                  <p:cNvSpPr/>
                  <p:nvPr/>
                </p:nvSpPr>
                <p:spPr>
                  <a:xfrm>
                    <a:off x="637223" y="1650425"/>
                    <a:ext cx="2933867" cy="857250"/>
                  </a:xfrm>
                  <a:prstGeom prst="homePlate">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5" name="Isosceles Triangle 214"/>
                  <p:cNvSpPr/>
                  <p:nvPr/>
                </p:nvSpPr>
                <p:spPr>
                  <a:xfrm rot="5400000">
                    <a:off x="2933787" y="1878311"/>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13" name="Rectangle 212"/>
                <p:cNvSpPr/>
                <p:nvPr/>
              </p:nvSpPr>
              <p:spPr>
                <a:xfrm>
                  <a:off x="1577596" y="1966678"/>
                  <a:ext cx="2836528" cy="605208"/>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processes</a:t>
                  </a:r>
                  <a:endParaRPr lang="en-US" sz="1400" dirty="0">
                    <a:effectLst/>
                    <a:latin typeface="Times New Roman"/>
                    <a:ea typeface="Times New Roman"/>
                  </a:endParaRPr>
                </a:p>
              </p:txBody>
            </p:sp>
          </p:grpSp>
          <p:grpSp>
            <p:nvGrpSpPr>
              <p:cNvPr id="202" name="Group 201"/>
              <p:cNvGrpSpPr/>
              <p:nvPr/>
            </p:nvGrpSpPr>
            <p:grpSpPr>
              <a:xfrm>
                <a:off x="17720" y="1488637"/>
                <a:ext cx="1563592" cy="1563590"/>
                <a:chOff x="17720" y="1488637"/>
                <a:chExt cx="1563592" cy="1563590"/>
              </a:xfrm>
            </p:grpSpPr>
            <p:grpSp>
              <p:nvGrpSpPr>
                <p:cNvPr id="208" name="Group 207"/>
                <p:cNvGrpSpPr/>
                <p:nvPr/>
              </p:nvGrpSpPr>
              <p:grpSpPr>
                <a:xfrm>
                  <a:off x="17720" y="1488637"/>
                  <a:ext cx="1563592" cy="1563590"/>
                  <a:chOff x="17720" y="1488637"/>
                  <a:chExt cx="978871" cy="1076757"/>
                </a:xfrm>
              </p:grpSpPr>
              <p:sp>
                <p:nvSpPr>
                  <p:cNvPr id="210" name="Diamond 209"/>
                  <p:cNvSpPr/>
                  <p:nvPr/>
                </p:nvSpPr>
                <p:spPr>
                  <a:xfrm>
                    <a:off x="17720" y="1488637"/>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1" name="Diamond 210"/>
                  <p:cNvSpPr/>
                  <p:nvPr/>
                </p:nvSpPr>
                <p:spPr>
                  <a:xfrm>
                    <a:off x="62656" y="1538064"/>
                    <a:ext cx="889000" cy="977900"/>
                  </a:xfrm>
                  <a:prstGeom prst="diamond">
                    <a:avLst/>
                  </a:prstGeom>
                  <a:gradFill flip="none" rotWithShape="1">
                    <a:gsLst>
                      <a:gs pos="100000">
                        <a:srgbClr val="166788"/>
                      </a:gs>
                      <a:gs pos="5000">
                        <a:srgbClr val="166788"/>
                      </a:gs>
                      <a:gs pos="50000">
                        <a:srgbClr val="1D88B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09" name="TextBox 153"/>
                <p:cNvSpPr txBox="1"/>
                <p:nvPr/>
              </p:nvSpPr>
              <p:spPr>
                <a:xfrm>
                  <a:off x="216297" y="2085765"/>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Process</a:t>
                  </a:r>
                  <a:endParaRPr lang="en-US" sz="1400" dirty="0">
                    <a:solidFill>
                      <a:schemeClr val="bg1"/>
                    </a:solidFill>
                    <a:effectLst/>
                    <a:latin typeface="Times New Roman"/>
                    <a:ea typeface="Times New Roman"/>
                  </a:endParaRPr>
                </a:p>
              </p:txBody>
            </p:sp>
          </p:grpSp>
          <p:grpSp>
            <p:nvGrpSpPr>
              <p:cNvPr id="203" name="Group 202"/>
              <p:cNvGrpSpPr/>
              <p:nvPr/>
            </p:nvGrpSpPr>
            <p:grpSpPr>
              <a:xfrm>
                <a:off x="5554349" y="1653272"/>
                <a:ext cx="3718283" cy="1234319"/>
                <a:chOff x="5554349" y="1653272"/>
                <a:chExt cx="3718283" cy="1234319"/>
              </a:xfrm>
            </p:grpSpPr>
            <p:sp>
              <p:nvSpPr>
                <p:cNvPr id="204" name="Frame 203"/>
                <p:cNvSpPr/>
                <p:nvPr/>
              </p:nvSpPr>
              <p:spPr>
                <a:xfrm>
                  <a:off x="5554349" y="1653272"/>
                  <a:ext cx="3718283" cy="1234319"/>
                </a:xfrm>
                <a:prstGeom prst="frame">
                  <a:avLst>
                    <a:gd name="adj1" fmla="val 2118"/>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05" name="Group 204"/>
                <p:cNvGrpSpPr/>
                <p:nvPr/>
              </p:nvGrpSpPr>
              <p:grpSpPr>
                <a:xfrm>
                  <a:off x="5670357" y="1827802"/>
                  <a:ext cx="3486266" cy="832430"/>
                  <a:chOff x="5670357" y="1827802"/>
                  <a:chExt cx="3486266" cy="832430"/>
                </a:xfrm>
              </p:grpSpPr>
              <p:sp>
                <p:nvSpPr>
                  <p:cNvPr id="206" name="TextBox 150"/>
                  <p:cNvSpPr txBox="1"/>
                  <p:nvPr/>
                </p:nvSpPr>
                <p:spPr>
                  <a:xfrm>
                    <a:off x="5670357" y="1827802"/>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Process</a:t>
                    </a:r>
                    <a:endParaRPr lang="en-US" sz="1400">
                      <a:effectLst/>
                      <a:latin typeface="Times New Roman"/>
                      <a:ea typeface="Times New Roman"/>
                    </a:endParaRPr>
                  </a:p>
                </p:txBody>
              </p:sp>
              <p:sp>
                <p:nvSpPr>
                  <p:cNvPr id="207" name="Rectangle 206"/>
                  <p:cNvSpPr/>
                  <p:nvPr/>
                </p:nvSpPr>
                <p:spPr>
                  <a:xfrm>
                    <a:off x="5670357" y="2304227"/>
                    <a:ext cx="3486266" cy="356005"/>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are your processes changing?</a:t>
                    </a:r>
                    <a:endParaRPr lang="en-US" sz="1400" dirty="0">
                      <a:effectLst/>
                      <a:latin typeface="Times New Roman"/>
                      <a:ea typeface="Times New Roman"/>
                    </a:endParaRPr>
                  </a:p>
                </p:txBody>
              </p:sp>
            </p:grpSp>
          </p:grpSp>
        </p:grpSp>
        <p:grpSp>
          <p:nvGrpSpPr>
            <p:cNvPr id="185" name="Group 184"/>
            <p:cNvGrpSpPr/>
            <p:nvPr/>
          </p:nvGrpSpPr>
          <p:grpSpPr>
            <a:xfrm>
              <a:off x="-19049" y="2977273"/>
              <a:ext cx="9291681" cy="1563590"/>
              <a:chOff x="-19049" y="2977273"/>
              <a:chExt cx="9291681" cy="1563590"/>
            </a:xfrm>
          </p:grpSpPr>
          <p:grpSp>
            <p:nvGrpSpPr>
              <p:cNvPr id="186" name="Group 185"/>
              <p:cNvGrpSpPr/>
              <p:nvPr/>
            </p:nvGrpSpPr>
            <p:grpSpPr>
              <a:xfrm>
                <a:off x="696853" y="3150904"/>
                <a:ext cx="4686388" cy="1389596"/>
                <a:chOff x="696853" y="3150904"/>
                <a:chExt cx="4686388" cy="1389596"/>
              </a:xfrm>
            </p:grpSpPr>
            <p:grpSp>
              <p:nvGrpSpPr>
                <p:cNvPr id="197" name="Group 196"/>
                <p:cNvGrpSpPr/>
                <p:nvPr/>
              </p:nvGrpSpPr>
              <p:grpSpPr>
                <a:xfrm>
                  <a:off x="696853" y="3150904"/>
                  <a:ext cx="4686388" cy="1354659"/>
                  <a:chOff x="674553" y="3146975"/>
                  <a:chExt cx="2933867" cy="932878"/>
                </a:xfrm>
              </p:grpSpPr>
              <p:sp>
                <p:nvSpPr>
                  <p:cNvPr id="199" name="Pentagon 198"/>
                  <p:cNvSpPr/>
                  <p:nvPr/>
                </p:nvSpPr>
                <p:spPr>
                  <a:xfrm>
                    <a:off x="674553" y="3146975"/>
                    <a:ext cx="2933867" cy="857250"/>
                  </a:xfrm>
                  <a:prstGeom prst="homePlate">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p>
                </p:txBody>
              </p:sp>
              <p:sp>
                <p:nvSpPr>
                  <p:cNvPr id="200" name="Isosceles Triangle 199"/>
                  <p:cNvSpPr/>
                  <p:nvPr/>
                </p:nvSpPr>
                <p:spPr>
                  <a:xfrm rot="5400000">
                    <a:off x="2919311" y="3449703"/>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8" name="Rectangle 197"/>
                <p:cNvSpPr/>
                <p:nvPr/>
              </p:nvSpPr>
              <p:spPr>
                <a:xfrm>
                  <a:off x="1577596" y="3436886"/>
                  <a:ext cx="2836528" cy="1103614"/>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technology. </a:t>
                  </a:r>
                </a:p>
                <a:p>
                  <a:pPr fontAlgn="base">
                    <a:spcAft>
                      <a:spcPts val="0"/>
                    </a:spcAft>
                  </a:pPr>
                  <a:r>
                    <a:rPr lang="en-US" sz="1400" kern="1200" dirty="0" smtClean="0">
                      <a:solidFill>
                        <a:srgbClr val="FFFFFF"/>
                      </a:solidFill>
                      <a:effectLst/>
                      <a:latin typeface="Arial"/>
                      <a:ea typeface="Times New Roman"/>
                    </a:rPr>
                    <a:t>The means.</a:t>
                  </a:r>
                </a:p>
                <a:p>
                  <a:pPr fontAlgn="base">
                    <a:spcAft>
                      <a:spcPts val="0"/>
                    </a:spcAft>
                  </a:pPr>
                  <a:endParaRPr lang="en-US" sz="1400" dirty="0">
                    <a:effectLst/>
                    <a:latin typeface="Times New Roman"/>
                    <a:ea typeface="Times New Roman"/>
                  </a:endParaRPr>
                </a:p>
              </p:txBody>
            </p:sp>
          </p:grpSp>
          <p:grpSp>
            <p:nvGrpSpPr>
              <p:cNvPr id="187" name="Group 186"/>
              <p:cNvGrpSpPr/>
              <p:nvPr/>
            </p:nvGrpSpPr>
            <p:grpSpPr>
              <a:xfrm>
                <a:off x="-19049" y="2977273"/>
                <a:ext cx="1599021" cy="1563590"/>
                <a:chOff x="-19049" y="2977273"/>
                <a:chExt cx="1599021" cy="1563590"/>
              </a:xfrm>
            </p:grpSpPr>
            <p:grpSp>
              <p:nvGrpSpPr>
                <p:cNvPr id="193" name="Group 192"/>
                <p:cNvGrpSpPr/>
                <p:nvPr/>
              </p:nvGrpSpPr>
              <p:grpSpPr>
                <a:xfrm>
                  <a:off x="-9639" y="2977273"/>
                  <a:ext cx="1563592" cy="1563590"/>
                  <a:chOff x="592" y="2977273"/>
                  <a:chExt cx="978871" cy="1076757"/>
                </a:xfrm>
              </p:grpSpPr>
              <p:sp>
                <p:nvSpPr>
                  <p:cNvPr id="195" name="Diamond 194"/>
                  <p:cNvSpPr/>
                  <p:nvPr/>
                </p:nvSpPr>
                <p:spPr>
                  <a:xfrm>
                    <a:off x="592" y="2977273"/>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196" name="Diamond 195"/>
                  <p:cNvSpPr/>
                  <p:nvPr/>
                </p:nvSpPr>
                <p:spPr>
                  <a:xfrm>
                    <a:off x="51464" y="3022780"/>
                    <a:ext cx="889000" cy="977900"/>
                  </a:xfrm>
                  <a:prstGeom prst="diamond">
                    <a:avLst/>
                  </a:prstGeom>
                  <a:gradFill flip="none" rotWithShape="1">
                    <a:gsLst>
                      <a:gs pos="0">
                        <a:srgbClr val="1B8E89"/>
                      </a:gs>
                      <a:gs pos="100000">
                        <a:srgbClr val="1B8E89"/>
                      </a:gs>
                      <a:gs pos="52000">
                        <a:srgbClr val="53DFD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4" name="TextBox 138"/>
                <p:cNvSpPr txBox="1"/>
                <p:nvPr/>
              </p:nvSpPr>
              <p:spPr>
                <a:xfrm>
                  <a:off x="-19049" y="3473540"/>
                  <a:ext cx="1599021"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Technology</a:t>
                  </a:r>
                  <a:endParaRPr lang="en-US" sz="1400" dirty="0">
                    <a:solidFill>
                      <a:schemeClr val="bg1"/>
                    </a:solidFill>
                    <a:effectLst/>
                    <a:latin typeface="Times New Roman"/>
                    <a:ea typeface="Times New Roman"/>
                  </a:endParaRPr>
                </a:p>
              </p:txBody>
            </p:sp>
          </p:grpSp>
          <p:grpSp>
            <p:nvGrpSpPr>
              <p:cNvPr id="188" name="Group 187"/>
              <p:cNvGrpSpPr/>
              <p:nvPr/>
            </p:nvGrpSpPr>
            <p:grpSpPr>
              <a:xfrm>
                <a:off x="5554349" y="3141908"/>
                <a:ext cx="3718283" cy="1234319"/>
                <a:chOff x="5554349" y="3141908"/>
                <a:chExt cx="3718283" cy="1234319"/>
              </a:xfrm>
            </p:grpSpPr>
            <p:sp>
              <p:nvSpPr>
                <p:cNvPr id="189" name="Frame 188"/>
                <p:cNvSpPr/>
                <p:nvPr/>
              </p:nvSpPr>
              <p:spPr>
                <a:xfrm>
                  <a:off x="5554349" y="3141908"/>
                  <a:ext cx="3718283" cy="1234319"/>
                </a:xfrm>
                <a:prstGeom prst="frame">
                  <a:avLst>
                    <a:gd name="adj1" fmla="val 2118"/>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190" name="Group 189"/>
                <p:cNvGrpSpPr/>
                <p:nvPr/>
              </p:nvGrpSpPr>
              <p:grpSpPr>
                <a:xfrm>
                  <a:off x="5670357" y="3316438"/>
                  <a:ext cx="3486266" cy="832429"/>
                  <a:chOff x="5670357" y="3316438"/>
                  <a:chExt cx="3486266" cy="832429"/>
                </a:xfrm>
              </p:grpSpPr>
              <p:sp>
                <p:nvSpPr>
                  <p:cNvPr id="191" name="TextBox 135"/>
                  <p:cNvSpPr txBox="1"/>
                  <p:nvPr/>
                </p:nvSpPr>
                <p:spPr>
                  <a:xfrm>
                    <a:off x="5670357" y="3316438"/>
                    <a:ext cx="1612667"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Technology</a:t>
                    </a:r>
                    <a:endParaRPr lang="en-US" sz="1400">
                      <a:effectLst/>
                      <a:latin typeface="Times New Roman"/>
                      <a:ea typeface="Times New Roman"/>
                    </a:endParaRPr>
                  </a:p>
                </p:txBody>
              </p:sp>
              <p:sp>
                <p:nvSpPr>
                  <p:cNvPr id="192" name="Rectangle 191"/>
                  <p:cNvSpPr/>
                  <p:nvPr/>
                </p:nvSpPr>
                <p:spPr>
                  <a:xfrm>
                    <a:off x="5670357" y="3792862"/>
                    <a:ext cx="3486266" cy="356005"/>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is the technology changing?</a:t>
                    </a:r>
                    <a:endParaRPr lang="en-US" sz="1400" dirty="0">
                      <a:effectLst/>
                      <a:latin typeface="Times New Roman"/>
                      <a:ea typeface="Times New Roman"/>
                    </a:endParaRPr>
                  </a:p>
                </p:txBody>
              </p:sp>
            </p:grpSp>
          </p:grpSp>
        </p:grpSp>
      </p:grpSp>
      <p:sp>
        <p:nvSpPr>
          <p:cNvPr id="231" name="Title 230"/>
          <p:cNvSpPr>
            <a:spLocks noGrp="1"/>
          </p:cNvSpPr>
          <p:nvPr>
            <p:ph type="title"/>
          </p:nvPr>
        </p:nvSpPr>
        <p:spPr>
          <a:xfrm>
            <a:off x="457200" y="245610"/>
            <a:ext cx="8213868" cy="936756"/>
          </a:xfrm>
        </p:spPr>
        <p:txBody>
          <a:bodyPr/>
          <a:lstStyle/>
          <a:p>
            <a:r>
              <a:rPr lang="en-US" sz="4000" dirty="0" smtClean="0"/>
              <a:t>4 Key Areas</a:t>
            </a:r>
            <a:endParaRPr lang="en-US" sz="4000" dirty="0"/>
          </a:p>
        </p:txBody>
      </p:sp>
      <p:sp>
        <p:nvSpPr>
          <p:cNvPr id="234" name="Rectangle 233"/>
          <p:cNvSpPr/>
          <p:nvPr/>
        </p:nvSpPr>
        <p:spPr>
          <a:xfrm>
            <a:off x="1661025" y="3622031"/>
            <a:ext cx="2447506" cy="1169551"/>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what do people do now</a:t>
            </a:r>
          </a:p>
          <a:p>
            <a:pPr fontAlgn="base">
              <a:spcAft>
                <a:spcPts val="0"/>
              </a:spcAft>
            </a:pPr>
            <a:r>
              <a:rPr lang="en-US" sz="1400" dirty="0" smtClean="0">
                <a:solidFill>
                  <a:srgbClr val="FFFFFF"/>
                </a:solidFill>
                <a:latin typeface="Arial"/>
                <a:ea typeface="Times New Roman"/>
              </a:rPr>
              <a:t>Identify what </a:t>
            </a:r>
            <a:r>
              <a:rPr lang="en-US" sz="1400" kern="1200" dirty="0" smtClean="0">
                <a:solidFill>
                  <a:srgbClr val="FFFFFF"/>
                </a:solidFill>
                <a:effectLst/>
                <a:latin typeface="Arial"/>
                <a:ea typeface="Times New Roman"/>
              </a:rPr>
              <a:t>is important to people now</a:t>
            </a:r>
          </a:p>
          <a:p>
            <a:pPr fontAlgn="base">
              <a:spcAft>
                <a:spcPts val="0"/>
              </a:spcAft>
            </a:pPr>
            <a:endParaRPr lang="en-US" sz="1400" dirty="0">
              <a:effectLst/>
              <a:latin typeface="Times New Roman"/>
              <a:ea typeface="Times New Roman"/>
            </a:endParaRPr>
          </a:p>
        </p:txBody>
      </p:sp>
      <p:sp>
        <p:nvSpPr>
          <p:cNvPr id="54" name="Pentagon 53"/>
          <p:cNvSpPr/>
          <p:nvPr/>
        </p:nvSpPr>
        <p:spPr>
          <a:xfrm>
            <a:off x="876273" y="4662334"/>
            <a:ext cx="4043662" cy="882010"/>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55" name="Isosceles Triangle 54"/>
          <p:cNvSpPr/>
          <p:nvPr/>
        </p:nvSpPr>
        <p:spPr>
          <a:xfrm rot="5400000">
            <a:off x="4178264" y="4826665"/>
            <a:ext cx="883623" cy="553351"/>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56" name="Rectangle 55"/>
          <p:cNvSpPr/>
          <p:nvPr/>
        </p:nvSpPr>
        <p:spPr>
          <a:xfrm>
            <a:off x="1687676" y="4838954"/>
            <a:ext cx="2447506" cy="523220"/>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a:t>
            </a:r>
            <a:r>
              <a:rPr lang="en-US" sz="1400" kern="1200" dirty="0" err="1" smtClean="0">
                <a:solidFill>
                  <a:srgbClr val="FFFFFF"/>
                </a:solidFill>
                <a:effectLst/>
                <a:latin typeface="Arial"/>
                <a:ea typeface="Times New Roman"/>
              </a:rPr>
              <a:t>organizaiton</a:t>
            </a:r>
            <a:endParaRPr lang="en-US" sz="1400" dirty="0">
              <a:effectLst/>
              <a:latin typeface="Times New Roman"/>
              <a:ea typeface="Times New Roman"/>
            </a:endParaRPr>
          </a:p>
        </p:txBody>
      </p:sp>
      <p:sp>
        <p:nvSpPr>
          <p:cNvPr id="57" name="Diamond 56"/>
          <p:cNvSpPr/>
          <p:nvPr/>
        </p:nvSpPr>
        <p:spPr>
          <a:xfrm>
            <a:off x="341733" y="4547451"/>
            <a:ext cx="1349149" cy="110785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58" name="Diamond 57"/>
          <p:cNvSpPr/>
          <p:nvPr/>
        </p:nvSpPr>
        <p:spPr>
          <a:xfrm>
            <a:off x="403667" y="4598306"/>
            <a:ext cx="1225282" cy="1006144"/>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59" name="TextBox 153"/>
          <p:cNvSpPr txBox="1"/>
          <p:nvPr/>
        </p:nvSpPr>
        <p:spPr>
          <a:xfrm>
            <a:off x="517543" y="4792973"/>
            <a:ext cx="1006457" cy="584775"/>
          </a:xfrm>
          <a:prstGeom prst="rect">
            <a:avLst/>
          </a:prstGeom>
          <a:noFill/>
        </p:spPr>
        <p:txBody>
          <a:bodyPr wrap="square" rtlCol="0">
            <a:spAutoFit/>
          </a:bodyPr>
          <a:lstStyle/>
          <a:p>
            <a:pPr algn="ctr" fontAlgn="base">
              <a:spcAft>
                <a:spcPts val="0"/>
              </a:spcAft>
            </a:pPr>
            <a:r>
              <a:rPr lang="en-US" sz="1600" b="1" kern="1200" dirty="0" smtClean="0">
                <a:solidFill>
                  <a:schemeClr val="bg1"/>
                </a:solidFill>
                <a:effectLst/>
                <a:latin typeface="Arial"/>
                <a:ea typeface="Times New Roman"/>
              </a:rPr>
              <a:t>Organization</a:t>
            </a:r>
            <a:endParaRPr lang="en-US" sz="1400" dirty="0">
              <a:solidFill>
                <a:schemeClr val="bg1"/>
              </a:solidFill>
              <a:effectLst/>
              <a:latin typeface="Times New Roman"/>
              <a:ea typeface="Times New Roman"/>
            </a:endParaRPr>
          </a:p>
        </p:txBody>
      </p:sp>
      <p:sp>
        <p:nvSpPr>
          <p:cNvPr id="60" name="Frame 59"/>
          <p:cNvSpPr/>
          <p:nvPr/>
        </p:nvSpPr>
        <p:spPr>
          <a:xfrm>
            <a:off x="5119028" y="4664100"/>
            <a:ext cx="3208330" cy="874556"/>
          </a:xfrm>
          <a:prstGeom prst="frame">
            <a:avLst>
              <a:gd name="adj1" fmla="val 2118"/>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61" name="TextBox 150"/>
          <p:cNvSpPr txBox="1"/>
          <p:nvPr/>
        </p:nvSpPr>
        <p:spPr>
          <a:xfrm>
            <a:off x="5219125" y="4787760"/>
            <a:ext cx="1575545" cy="338554"/>
          </a:xfrm>
          <a:prstGeom prst="rect">
            <a:avLst/>
          </a:prstGeom>
          <a:noFill/>
        </p:spPr>
        <p:txBody>
          <a:bodyPr wrap="square" rtlCol="0">
            <a:spAutoFit/>
          </a:bodyPr>
          <a:lstStyle/>
          <a:p>
            <a:pPr fontAlgn="base">
              <a:spcAft>
                <a:spcPts val="0"/>
              </a:spcAft>
            </a:pPr>
            <a:r>
              <a:rPr lang="en-US" sz="1600" b="1" kern="1200" dirty="0" smtClean="0">
                <a:solidFill>
                  <a:srgbClr val="262626"/>
                </a:solidFill>
                <a:effectLst/>
                <a:latin typeface="Arial"/>
                <a:ea typeface="Times New Roman"/>
              </a:rPr>
              <a:t>Organization</a:t>
            </a:r>
            <a:endParaRPr lang="en-US" sz="1400" dirty="0">
              <a:effectLst/>
              <a:latin typeface="Times New Roman"/>
              <a:ea typeface="Times New Roman"/>
            </a:endParaRPr>
          </a:p>
        </p:txBody>
      </p:sp>
      <p:sp>
        <p:nvSpPr>
          <p:cNvPr id="62" name="Rectangle 61"/>
          <p:cNvSpPr/>
          <p:nvPr/>
        </p:nvSpPr>
        <p:spPr>
          <a:xfrm>
            <a:off x="5219126" y="5097555"/>
            <a:ext cx="3008134" cy="307777"/>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is your organization changing?</a:t>
            </a:r>
            <a:endParaRPr lang="en-US" sz="1400" dirty="0">
              <a:effectLst/>
              <a:latin typeface="Times New Roman"/>
              <a:ea typeface="Times New Roman"/>
            </a:endParaRPr>
          </a:p>
        </p:txBody>
      </p:sp>
    </p:spTree>
    <p:extLst>
      <p:ext uri="{BB962C8B-B14F-4D97-AF65-F5344CB8AC3E}">
        <p14:creationId xmlns:p14="http://schemas.microsoft.com/office/powerpoint/2010/main" val="1617434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Knowledge Waste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623759167"/>
              </p:ext>
            </p:extLst>
          </p:nvPr>
        </p:nvGraphicFramePr>
        <p:xfrm>
          <a:off x="421741" y="916535"/>
          <a:ext cx="8382000" cy="5362345"/>
        </p:xfrm>
        <a:graphic>
          <a:graphicData uri="http://schemas.openxmlformats.org/drawingml/2006/table">
            <a:tbl>
              <a:tblPr>
                <a:tableStyleId>{5C22544A-7EE6-4342-B048-85BDC9FD1C3A}</a:tableStyleId>
              </a:tblPr>
              <a:tblGrid>
                <a:gridCol w="2321459"/>
                <a:gridCol w="6060541"/>
              </a:tblGrid>
              <a:tr h="161642">
                <a:tc>
                  <a:txBody>
                    <a:bodyPr/>
                    <a:lstStyle/>
                    <a:p>
                      <a:pPr algn="ctr" fontAlgn="ctr"/>
                      <a:r>
                        <a:rPr lang="en-US" sz="1600" u="none" strike="noStrike" dirty="0">
                          <a:effectLst/>
                        </a:rPr>
                        <a:t>Waste</a:t>
                      </a:r>
                      <a:endParaRPr lang="en-US" sz="1600" b="0" i="0" u="none" strike="noStrike" dirty="0">
                        <a:solidFill>
                          <a:srgbClr val="000000"/>
                        </a:solidFill>
                        <a:effectLst/>
                        <a:latin typeface="Calibri"/>
                      </a:endParaRPr>
                    </a:p>
                  </a:txBody>
                  <a:tcPr marL="6735" marR="6735" marT="6735" marB="0" anchor="ctr">
                    <a:noFill/>
                  </a:tcPr>
                </a:tc>
                <a:tc>
                  <a:txBody>
                    <a:bodyPr/>
                    <a:lstStyle/>
                    <a:p>
                      <a:pPr algn="l" fontAlgn="b"/>
                      <a:r>
                        <a:rPr lang="en-US" sz="1600" u="none" strike="noStrike" dirty="0">
                          <a:effectLst/>
                        </a:rPr>
                        <a:t>Context</a:t>
                      </a:r>
                      <a:endParaRPr lang="en-US" sz="1600" b="0" i="0" u="none" strike="noStrike" dirty="0">
                        <a:solidFill>
                          <a:srgbClr val="000000"/>
                        </a:solidFill>
                        <a:effectLst/>
                        <a:latin typeface="Calibri"/>
                      </a:endParaRPr>
                    </a:p>
                  </a:txBody>
                  <a:tcPr marL="6735" marR="6735" marT="6735" marB="0" anchor="b">
                    <a:noFill/>
                  </a:tcPr>
                </a:tc>
              </a:tr>
              <a:tr h="161642">
                <a:tc rowSpan="8">
                  <a:txBody>
                    <a:bodyPr/>
                    <a:lstStyle/>
                    <a:p>
                      <a:pPr algn="ctr" fontAlgn="ctr"/>
                      <a:r>
                        <a:rPr lang="en-US" sz="1600" u="none" strike="noStrike" dirty="0">
                          <a:effectLst/>
                        </a:rPr>
                        <a:t>Knowledge Not Used</a:t>
                      </a:r>
                      <a:endParaRPr lang="en-US" sz="1600" b="0" i="0" u="none" strike="noStrike" dirty="0">
                        <a:solidFill>
                          <a:srgbClr val="000000"/>
                        </a:solidFill>
                        <a:effectLst/>
                        <a:latin typeface="Calibri"/>
                      </a:endParaRPr>
                    </a:p>
                  </a:txBody>
                  <a:tcPr marL="6735" marR="6735" marT="6735" marB="0" anchor="ctr">
                    <a:noFill/>
                  </a:tcPr>
                </a:tc>
                <a:tc>
                  <a:txBody>
                    <a:bodyPr/>
                    <a:lstStyle/>
                    <a:p>
                      <a:pPr algn="l" fontAlgn="b"/>
                      <a:r>
                        <a:rPr lang="en-US" sz="1400" u="none" strike="noStrike" dirty="0">
                          <a:effectLst/>
                        </a:rPr>
                        <a:t>Knowledge unused</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Knowledge isn't applied</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a:effectLst/>
                        </a:rPr>
                        <a:t>Knowledge not used for some reason</a:t>
                      </a:r>
                      <a:endParaRPr lang="en-US" sz="1400" b="0" i="0" u="none" strike="noStrike">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a:effectLst/>
                        </a:rPr>
                        <a:t>Valuable information and experience not utilized in the right way</a:t>
                      </a:r>
                      <a:endParaRPr lang="en-US" sz="1400" b="0" i="0" u="none" strike="noStrike">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Individual does not participate in idea exchange</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Knowledge without understanding and deep application</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Knowledge which is in the </a:t>
                      </a:r>
                      <a:r>
                        <a:rPr lang="en-US" sz="1400" u="none" strike="noStrike" dirty="0" smtClean="0">
                          <a:effectLst/>
                        </a:rPr>
                        <a:t>organization </a:t>
                      </a:r>
                      <a:r>
                        <a:rPr lang="en-US" sz="1400" u="none" strike="noStrike" dirty="0">
                          <a:effectLst/>
                        </a:rPr>
                        <a:t>but nobody uses it</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Knowledge not used in business</a:t>
                      </a:r>
                      <a:endParaRPr lang="en-US" sz="1400" b="0" i="0" u="none" strike="noStrike" dirty="0">
                        <a:solidFill>
                          <a:srgbClr val="000000"/>
                        </a:solidFill>
                        <a:effectLst/>
                        <a:latin typeface="Calibri"/>
                      </a:endParaRPr>
                    </a:p>
                  </a:txBody>
                  <a:tcPr marL="6735" marR="6735" marT="6735" marB="0" anchor="b">
                    <a:noFill/>
                  </a:tcPr>
                </a:tc>
              </a:tr>
              <a:tr h="323283">
                <a:tc rowSpan="4">
                  <a:txBody>
                    <a:bodyPr/>
                    <a:lstStyle/>
                    <a:p>
                      <a:pPr algn="ctr" fontAlgn="ctr"/>
                      <a:r>
                        <a:rPr lang="en-US" sz="1600" u="none" strike="noStrike" dirty="0">
                          <a:effectLst/>
                        </a:rPr>
                        <a:t>Knowledge lost</a:t>
                      </a:r>
                      <a:endParaRPr lang="en-US" sz="1600" b="0" i="0" u="none" strike="noStrike" dirty="0">
                        <a:solidFill>
                          <a:srgbClr val="000000"/>
                        </a:solidFill>
                        <a:effectLst/>
                        <a:latin typeface="Calibri"/>
                      </a:endParaRPr>
                    </a:p>
                  </a:txBody>
                  <a:tcPr marL="6735" marR="6735" marT="6735" marB="0" anchor="ctr">
                    <a:noFill/>
                  </a:tcPr>
                </a:tc>
                <a:tc>
                  <a:txBody>
                    <a:bodyPr/>
                    <a:lstStyle/>
                    <a:p>
                      <a:pPr algn="l" fontAlgn="b"/>
                      <a:r>
                        <a:rPr lang="en-US" sz="1400" u="none" strike="noStrike">
                          <a:effectLst/>
                        </a:rPr>
                        <a:t>Loss of knowledge</a:t>
                      </a:r>
                      <a:endParaRPr lang="en-US" sz="1400" b="0" i="0" u="none" strike="noStrike">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a:effectLst/>
                        </a:rPr>
                        <a:t>Misuse of knowledge</a:t>
                      </a:r>
                      <a:endParaRPr lang="en-US" sz="1400" b="0" i="0" u="none" strike="noStrike">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a:effectLst/>
                        </a:rPr>
                        <a:t>lost insights and knowing</a:t>
                      </a:r>
                      <a:endParaRPr lang="en-US" sz="1400" b="0" i="0" u="none" strike="noStrike">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knowledge is wasted because </a:t>
                      </a:r>
                      <a:r>
                        <a:rPr lang="en-US" sz="1400" u="none" strike="noStrike" dirty="0" smtClean="0">
                          <a:effectLst/>
                        </a:rPr>
                        <a:t>not </a:t>
                      </a:r>
                      <a:r>
                        <a:rPr lang="en-US" sz="1400" u="none" strike="noStrike" dirty="0">
                          <a:effectLst/>
                        </a:rPr>
                        <a:t>shared before experts leave the organization</a:t>
                      </a:r>
                      <a:endParaRPr lang="en-US" sz="1400" b="0" i="0" u="none" strike="noStrike" dirty="0">
                        <a:solidFill>
                          <a:srgbClr val="000000"/>
                        </a:solidFill>
                        <a:effectLst/>
                        <a:latin typeface="Calibri"/>
                      </a:endParaRPr>
                    </a:p>
                  </a:txBody>
                  <a:tcPr marL="6735" marR="6735" marT="6735" marB="0" anchor="b">
                    <a:noFill/>
                  </a:tcPr>
                </a:tc>
              </a:tr>
              <a:tr h="323283">
                <a:tc rowSpan="3">
                  <a:txBody>
                    <a:bodyPr/>
                    <a:lstStyle/>
                    <a:p>
                      <a:pPr algn="ctr" fontAlgn="ctr"/>
                      <a:r>
                        <a:rPr lang="en-US" sz="1600" u="none" strike="noStrike">
                          <a:effectLst/>
                        </a:rPr>
                        <a:t>Knowledge Wasted</a:t>
                      </a:r>
                      <a:endParaRPr lang="en-US" sz="1600" b="0" i="0" u="none" strike="noStrike">
                        <a:solidFill>
                          <a:srgbClr val="000000"/>
                        </a:solidFill>
                        <a:effectLst/>
                        <a:latin typeface="Calibri"/>
                      </a:endParaRPr>
                    </a:p>
                  </a:txBody>
                  <a:tcPr marL="6735" marR="6735" marT="6735" marB="0" anchor="ctr">
                    <a:noFill/>
                  </a:tcPr>
                </a:tc>
                <a:tc>
                  <a:txBody>
                    <a:bodyPr/>
                    <a:lstStyle/>
                    <a:p>
                      <a:pPr algn="l" fontAlgn="b"/>
                      <a:r>
                        <a:rPr lang="en-US" sz="1400" u="none" strike="noStrike" dirty="0">
                          <a:effectLst/>
                        </a:rPr>
                        <a:t>"Knowledge waste" </a:t>
                      </a:r>
                      <a:r>
                        <a:rPr lang="en-US" sz="1400" u="none" strike="noStrike" dirty="0" smtClean="0">
                          <a:effectLst/>
                        </a:rPr>
                        <a:t>related </a:t>
                      </a:r>
                      <a:r>
                        <a:rPr lang="en-US" sz="1400" u="none" strike="noStrike" dirty="0">
                          <a:effectLst/>
                        </a:rPr>
                        <a:t>to waste, not only of </a:t>
                      </a:r>
                      <a:r>
                        <a:rPr lang="en-US" sz="1400" u="none" strike="noStrike" dirty="0" smtClean="0">
                          <a:effectLst/>
                        </a:rPr>
                        <a:t>tacit but explicit </a:t>
                      </a:r>
                      <a:r>
                        <a:rPr lang="en-US" sz="1400" u="none" strike="noStrike" dirty="0">
                          <a:effectLst/>
                        </a:rPr>
                        <a:t>knowledge</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A kind of knowledge you don't need</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Waste of time and other resources "Muda"</a:t>
                      </a:r>
                      <a:endParaRPr lang="en-US" sz="1400" b="0" i="0" u="none" strike="noStrike" dirty="0">
                        <a:solidFill>
                          <a:srgbClr val="000000"/>
                        </a:solidFill>
                        <a:effectLst/>
                        <a:latin typeface="Calibri"/>
                      </a:endParaRPr>
                    </a:p>
                  </a:txBody>
                  <a:tcPr marL="6735" marR="6735" marT="6735" marB="0" anchor="b">
                    <a:noFill/>
                  </a:tcPr>
                </a:tc>
              </a:tr>
              <a:tr h="283399">
                <a:tc rowSpan="3">
                  <a:txBody>
                    <a:bodyPr/>
                    <a:lstStyle/>
                    <a:p>
                      <a:pPr algn="ctr" fontAlgn="ctr"/>
                      <a:r>
                        <a:rPr lang="en-US" sz="1600" u="none" strike="noStrike" dirty="0">
                          <a:effectLst/>
                        </a:rPr>
                        <a:t>Missing Knowledge Management</a:t>
                      </a:r>
                      <a:endParaRPr lang="en-US" sz="1600" b="0" i="0" u="none" strike="noStrike" dirty="0">
                        <a:solidFill>
                          <a:srgbClr val="000000"/>
                        </a:solidFill>
                        <a:effectLst/>
                        <a:latin typeface="Calibri"/>
                      </a:endParaRPr>
                    </a:p>
                  </a:txBody>
                  <a:tcPr marL="6735" marR="6735" marT="6735" marB="0" anchor="ctr">
                    <a:noFill/>
                  </a:tcPr>
                </a:tc>
                <a:tc>
                  <a:txBody>
                    <a:bodyPr/>
                    <a:lstStyle/>
                    <a:p>
                      <a:pPr algn="l" fontAlgn="b"/>
                      <a:r>
                        <a:rPr lang="en-US" sz="1400" u="none" strike="noStrike" dirty="0">
                          <a:effectLst/>
                        </a:rPr>
                        <a:t>Wishful thinking</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Handover</a:t>
                      </a:r>
                      <a:endParaRPr lang="en-US" sz="1400" b="0" i="0" u="none" strike="noStrike" dirty="0">
                        <a:solidFill>
                          <a:srgbClr val="000000"/>
                        </a:solidFill>
                        <a:effectLst/>
                        <a:latin typeface="Calibri"/>
                      </a:endParaRPr>
                    </a:p>
                  </a:txBody>
                  <a:tcPr marL="6735" marR="6735" marT="6735" marB="0" anchor="b">
                    <a:noFill/>
                  </a:tcPr>
                </a:tc>
              </a:tr>
              <a:tr h="72058">
                <a:tc vMerge="1">
                  <a:txBody>
                    <a:bodyPr/>
                    <a:lstStyle/>
                    <a:p>
                      <a:endParaRPr lang="en-US"/>
                    </a:p>
                  </a:txBody>
                  <a:tcPr/>
                </a:tc>
                <a:tc>
                  <a:txBody>
                    <a:bodyPr/>
                    <a:lstStyle/>
                    <a:p>
                      <a:pPr algn="l" fontAlgn="b"/>
                      <a:r>
                        <a:rPr lang="en-US" sz="1400" u="none" strike="noStrike" dirty="0">
                          <a:effectLst/>
                        </a:rPr>
                        <a:t>No system/process for knowledge management</a:t>
                      </a:r>
                      <a:endParaRPr lang="en-US" sz="1400" b="0" i="0" u="none" strike="noStrike" dirty="0">
                        <a:solidFill>
                          <a:srgbClr val="000000"/>
                        </a:solidFill>
                        <a:effectLst/>
                        <a:latin typeface="Calibri"/>
                      </a:endParaRPr>
                    </a:p>
                  </a:txBody>
                  <a:tcPr marL="6735" marR="6735" marT="6735" marB="0" anchor="b">
                    <a:noFill/>
                  </a:tcPr>
                </a:tc>
              </a:tr>
              <a:tr h="161642">
                <a:tc rowSpan="2">
                  <a:txBody>
                    <a:bodyPr/>
                    <a:lstStyle/>
                    <a:p>
                      <a:pPr algn="ctr" fontAlgn="ctr"/>
                      <a:r>
                        <a:rPr lang="en-US" sz="1600" u="none" strike="noStrike" dirty="0">
                          <a:effectLst/>
                        </a:rPr>
                        <a:t>Missing Share</a:t>
                      </a:r>
                      <a:endParaRPr lang="en-US" sz="1600" b="0" i="0" u="none" strike="noStrike" dirty="0">
                        <a:solidFill>
                          <a:srgbClr val="000000"/>
                        </a:solidFill>
                        <a:effectLst/>
                        <a:latin typeface="Calibri"/>
                      </a:endParaRPr>
                    </a:p>
                  </a:txBody>
                  <a:tcPr marL="6735" marR="6735" marT="6735" marB="0" anchor="ctr">
                    <a:noFill/>
                  </a:tcPr>
                </a:tc>
                <a:tc>
                  <a:txBody>
                    <a:bodyPr/>
                    <a:lstStyle/>
                    <a:p>
                      <a:pPr algn="l" fontAlgn="b"/>
                      <a:r>
                        <a:rPr lang="en-US" sz="1400" u="none" strike="noStrike" dirty="0">
                          <a:effectLst/>
                        </a:rPr>
                        <a:t>Failure to use the shared knowledge and capabilities of an organization</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Knowledge isn't </a:t>
                      </a:r>
                      <a:r>
                        <a:rPr lang="en-US" sz="1400" u="none" strike="noStrike" dirty="0" err="1">
                          <a:effectLst/>
                        </a:rPr>
                        <a:t>brough</a:t>
                      </a:r>
                      <a:r>
                        <a:rPr lang="en-US" sz="1400" u="none" strike="noStrike" dirty="0">
                          <a:effectLst/>
                        </a:rPr>
                        <a:t> explicit and experts leave</a:t>
                      </a:r>
                      <a:endParaRPr lang="en-US" sz="1400" b="0" i="0" u="none" strike="noStrike" dirty="0">
                        <a:solidFill>
                          <a:srgbClr val="000000"/>
                        </a:solidFill>
                        <a:effectLst/>
                        <a:latin typeface="Calibri"/>
                      </a:endParaRPr>
                    </a:p>
                  </a:txBody>
                  <a:tcPr marL="6735" marR="6735" marT="6735" marB="0" anchor="b">
                    <a:noFill/>
                  </a:tcPr>
                </a:tc>
              </a:tr>
              <a:tr h="161642">
                <a:tc rowSpan="2">
                  <a:txBody>
                    <a:bodyPr/>
                    <a:lstStyle/>
                    <a:p>
                      <a:pPr algn="ctr" fontAlgn="ctr"/>
                      <a:r>
                        <a:rPr lang="en-US" sz="1600" u="none" strike="noStrike" dirty="0">
                          <a:effectLst/>
                        </a:rPr>
                        <a:t>Overload</a:t>
                      </a:r>
                      <a:endParaRPr lang="en-US" sz="1600" b="0" i="0" u="none" strike="noStrike" dirty="0">
                        <a:solidFill>
                          <a:srgbClr val="000000"/>
                        </a:solidFill>
                        <a:effectLst/>
                        <a:latin typeface="Calibri"/>
                      </a:endParaRPr>
                    </a:p>
                  </a:txBody>
                  <a:tcPr marL="6735" marR="6735" marT="6735" marB="0" anchor="ctr">
                    <a:noFill/>
                  </a:tcPr>
                </a:tc>
                <a:tc>
                  <a:txBody>
                    <a:bodyPr/>
                    <a:lstStyle/>
                    <a:p>
                      <a:pPr algn="l" fontAlgn="b"/>
                      <a:r>
                        <a:rPr lang="en-US" sz="1400" u="none" strike="noStrike" dirty="0">
                          <a:effectLst/>
                        </a:rPr>
                        <a:t>Information overload</a:t>
                      </a:r>
                      <a:endParaRPr lang="en-US" sz="1400" b="0" i="0" u="none" strike="noStrike" dirty="0">
                        <a:solidFill>
                          <a:srgbClr val="000000"/>
                        </a:solidFill>
                        <a:effectLst/>
                        <a:latin typeface="Calibri"/>
                      </a:endParaRPr>
                    </a:p>
                  </a:txBody>
                  <a:tcPr marL="6735" marR="6735" marT="6735" marB="0" anchor="b">
                    <a:noFill/>
                  </a:tcPr>
                </a:tc>
              </a:tr>
              <a:tr h="161642">
                <a:tc vMerge="1">
                  <a:txBody>
                    <a:bodyPr/>
                    <a:lstStyle/>
                    <a:p>
                      <a:endParaRPr lang="en-US"/>
                    </a:p>
                  </a:txBody>
                  <a:tcPr/>
                </a:tc>
                <a:tc>
                  <a:txBody>
                    <a:bodyPr/>
                    <a:lstStyle/>
                    <a:p>
                      <a:pPr algn="l" fontAlgn="b"/>
                      <a:r>
                        <a:rPr lang="en-US" sz="1400" u="none" strike="noStrike" dirty="0">
                          <a:effectLst/>
                        </a:rPr>
                        <a:t>Poor data management</a:t>
                      </a:r>
                      <a:endParaRPr lang="en-US" sz="1400" b="0" i="0" u="none" strike="noStrike" dirty="0">
                        <a:solidFill>
                          <a:srgbClr val="000000"/>
                        </a:solidFill>
                        <a:effectLst/>
                        <a:latin typeface="Calibri"/>
                      </a:endParaRPr>
                    </a:p>
                  </a:txBody>
                  <a:tcPr marL="6735" marR="6735" marT="6735" marB="0" anchor="b">
                    <a:noFill/>
                  </a:tcPr>
                </a:tc>
              </a:tr>
            </a:tbl>
          </a:graphicData>
        </a:graphic>
      </p:graphicFrame>
    </p:spTree>
    <p:extLst>
      <p:ext uri="{BB962C8B-B14F-4D97-AF65-F5344CB8AC3E}">
        <p14:creationId xmlns:p14="http://schemas.microsoft.com/office/powerpoint/2010/main" val="359291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Sources of Knowledge Waste in Change</a:t>
            </a:r>
            <a:endParaRPr lang="en-US" sz="3600"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479265232"/>
              </p:ext>
            </p:extLst>
          </p:nvPr>
        </p:nvGraphicFramePr>
        <p:xfrm>
          <a:off x="0" y="1143000"/>
          <a:ext cx="8229600" cy="53390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sz="1600" dirty="0" smtClean="0"/>
                        <a:t>Wishful Thinking</a:t>
                      </a:r>
                      <a:endParaRPr lang="en-US" sz="1600" dirty="0"/>
                    </a:p>
                  </a:txBody>
                  <a:tcPr/>
                </a:tc>
                <a:tc>
                  <a:txBody>
                    <a:bodyPr/>
                    <a:lstStyle/>
                    <a:p>
                      <a:r>
                        <a:rPr lang="en-US" sz="1600" dirty="0" smtClean="0"/>
                        <a:t>Scatter</a:t>
                      </a:r>
                      <a:endParaRPr lang="en-US" sz="1600" dirty="0"/>
                    </a:p>
                  </a:txBody>
                  <a:tcPr/>
                </a:tc>
                <a:tc>
                  <a:txBody>
                    <a:bodyPr/>
                    <a:lstStyle/>
                    <a:p>
                      <a:r>
                        <a:rPr lang="en-US" sz="1600" dirty="0" smtClean="0"/>
                        <a:t>Handover</a:t>
                      </a:r>
                      <a:endParaRPr lang="en-US" sz="1600" dirty="0"/>
                    </a:p>
                  </a:txBody>
                  <a:tcPr/>
                </a:tc>
              </a:tr>
              <a:tr h="370840">
                <a:tc>
                  <a:txBody>
                    <a:bodyPr/>
                    <a:lstStyle/>
                    <a:p>
                      <a:pPr marL="285750" indent="-285750">
                        <a:buFont typeface="Arial" panose="020B0604020202020204" pitchFamily="34" charset="0"/>
                        <a:buChar char="•"/>
                      </a:pPr>
                      <a:r>
                        <a:rPr lang="en-US" sz="1600" dirty="0" smtClean="0"/>
                        <a:t>Discarded Knowledge</a:t>
                      </a:r>
                    </a:p>
                    <a:p>
                      <a:pPr marL="285750" indent="-285750">
                        <a:buFont typeface="Arial" panose="020B0604020202020204" pitchFamily="34" charset="0"/>
                        <a:buChar char="•"/>
                      </a:pPr>
                      <a:r>
                        <a:rPr lang="en-US" sz="1600" dirty="0" smtClean="0"/>
                        <a:t>Testing to specification</a:t>
                      </a:r>
                      <a:endParaRPr lang="en-US" sz="1600" dirty="0"/>
                    </a:p>
                  </a:txBody>
                  <a:tcPr/>
                </a:tc>
                <a:tc>
                  <a:txBody>
                    <a:bodyPr/>
                    <a:lstStyle/>
                    <a:p>
                      <a:pPr marL="285750" indent="-285750">
                        <a:buFont typeface="Arial" panose="020B0604020202020204" pitchFamily="34" charset="0"/>
                        <a:buChar char="•"/>
                      </a:pPr>
                      <a:r>
                        <a:rPr lang="en-US" sz="1600" dirty="0" smtClean="0"/>
                        <a:t>Physical,</a:t>
                      </a:r>
                      <a:r>
                        <a:rPr lang="en-US" sz="1600" baseline="0" dirty="0" smtClean="0"/>
                        <a:t> social and skill barriers</a:t>
                      </a:r>
                    </a:p>
                    <a:p>
                      <a:pPr marL="742950" lvl="1" indent="-285750">
                        <a:buFont typeface="Arial" panose="020B0604020202020204" pitchFamily="34" charset="0"/>
                        <a:buChar char="•"/>
                      </a:pPr>
                      <a:r>
                        <a:rPr lang="en-US" sz="1600" baseline="0" dirty="0" smtClean="0"/>
                        <a:t>Distance, time differences, data formats</a:t>
                      </a:r>
                    </a:p>
                    <a:p>
                      <a:pPr marL="742950" lvl="1" indent="-285750">
                        <a:buFont typeface="Arial" panose="020B0604020202020204" pitchFamily="34" charset="0"/>
                        <a:buChar char="•"/>
                      </a:pPr>
                      <a:r>
                        <a:rPr lang="en-US" sz="1600" baseline="0" dirty="0" smtClean="0"/>
                        <a:t>Culture, language and organization culture</a:t>
                      </a:r>
                    </a:p>
                    <a:p>
                      <a:pPr marL="742950" lvl="1" indent="-285750">
                        <a:buFont typeface="Arial" panose="020B0604020202020204" pitchFamily="34" charset="0"/>
                        <a:buChar char="•"/>
                      </a:pPr>
                      <a:r>
                        <a:rPr lang="en-US" sz="1600" baseline="0" dirty="0" smtClean="0"/>
                        <a:t>Busing oneself</a:t>
                      </a:r>
                    </a:p>
                    <a:p>
                      <a:pPr marL="742950" lvl="1" indent="-285750">
                        <a:buFont typeface="Arial" panose="020B0604020202020204" pitchFamily="34" charset="0"/>
                        <a:buChar char="•"/>
                      </a:pPr>
                      <a:r>
                        <a:rPr lang="en-US" sz="1600" baseline="0" dirty="0" smtClean="0"/>
                        <a:t>High power differences</a:t>
                      </a:r>
                    </a:p>
                    <a:p>
                      <a:pPr marL="742950" lvl="1" indent="-285750">
                        <a:buFont typeface="Arial" panose="020B0604020202020204" pitchFamily="34" charset="0"/>
                        <a:buChar char="•"/>
                      </a:pPr>
                      <a:r>
                        <a:rPr lang="en-US" sz="1600" baseline="0" dirty="0" smtClean="0"/>
                        <a:t>Continuous organizational change</a:t>
                      </a:r>
                    </a:p>
                    <a:p>
                      <a:pPr marL="742950" lvl="1" indent="-285750">
                        <a:buFont typeface="Arial" panose="020B0604020202020204" pitchFamily="34" charset="0"/>
                        <a:buChar char="•"/>
                      </a:pPr>
                      <a:r>
                        <a:rPr lang="en-US" sz="1600" baseline="0" dirty="0" smtClean="0"/>
                        <a:t>Overspecialization</a:t>
                      </a:r>
                    </a:p>
                    <a:p>
                      <a:pPr marL="285750" lvl="0" indent="-285750">
                        <a:buFont typeface="Arial" panose="020B0604020202020204" pitchFamily="34" charset="0"/>
                        <a:buChar char="•"/>
                      </a:pPr>
                      <a:r>
                        <a:rPr lang="en-US" sz="1600" baseline="0" dirty="0" smtClean="0"/>
                        <a:t>Poor Tools and processes</a:t>
                      </a:r>
                    </a:p>
                    <a:p>
                      <a:pPr marL="742950" lvl="1" indent="-285750">
                        <a:buFont typeface="Arial" panose="020B0604020202020204" pitchFamily="34" charset="0"/>
                        <a:buChar char="•"/>
                      </a:pPr>
                      <a:r>
                        <a:rPr lang="en-US" sz="1600" baseline="0" dirty="0" smtClean="0"/>
                        <a:t>Narrow </a:t>
                      </a:r>
                      <a:r>
                        <a:rPr lang="en-US" sz="1600" baseline="0" dirty="0" err="1" smtClean="0"/>
                        <a:t>informaiton</a:t>
                      </a:r>
                      <a:r>
                        <a:rPr lang="en-US" sz="1600" baseline="0" dirty="0" smtClean="0"/>
                        <a:t> channels</a:t>
                      </a:r>
                    </a:p>
                    <a:p>
                      <a:pPr marL="742950" lvl="1" indent="-285750">
                        <a:buFont typeface="Arial" panose="020B0604020202020204" pitchFamily="34" charset="0"/>
                        <a:buChar char="•"/>
                      </a:pPr>
                      <a:r>
                        <a:rPr lang="en-US" sz="1600" baseline="0" dirty="0" smtClean="0"/>
                        <a:t>Duplication</a:t>
                      </a:r>
                    </a:p>
                    <a:p>
                      <a:pPr marL="742950" lvl="1" indent="-285750">
                        <a:buFont typeface="Arial" panose="020B0604020202020204" pitchFamily="34" charset="0"/>
                        <a:buChar char="•"/>
                      </a:pPr>
                      <a:r>
                        <a:rPr lang="en-US" sz="1600" baseline="0" dirty="0" smtClean="0"/>
                        <a:t>Poor communication tools</a:t>
                      </a:r>
                    </a:p>
                    <a:p>
                      <a:pPr marL="285750" indent="-285750">
                        <a:buFont typeface="Arial" panose="020B0604020202020204" pitchFamily="34" charset="0"/>
                        <a:buChar char="•"/>
                      </a:pPr>
                      <a:endParaRPr lang="en-US" sz="1600" dirty="0"/>
                    </a:p>
                  </a:txBody>
                  <a:tcPr/>
                </a:tc>
                <a:tc>
                  <a:txBody>
                    <a:bodyPr/>
                    <a:lstStyle/>
                    <a:p>
                      <a:pPr marL="285750" indent="-285750">
                        <a:buFont typeface="Arial" panose="020B0604020202020204" pitchFamily="34" charset="0"/>
                        <a:buChar char="•"/>
                      </a:pPr>
                      <a:r>
                        <a:rPr lang="en-US" sz="1600" dirty="0" smtClean="0"/>
                        <a:t>Useless information</a:t>
                      </a:r>
                    </a:p>
                    <a:p>
                      <a:pPr marL="742950" lvl="1" indent="-285750">
                        <a:buFont typeface="Arial" panose="020B0604020202020204" pitchFamily="34" charset="0"/>
                        <a:buChar char="•"/>
                      </a:pPr>
                      <a:r>
                        <a:rPr lang="en-US" sz="1600" dirty="0" smtClean="0"/>
                        <a:t>Extraneous</a:t>
                      </a:r>
                      <a:r>
                        <a:rPr lang="en-US" sz="1600" baseline="0" dirty="0" smtClean="0"/>
                        <a:t> documentation and </a:t>
                      </a:r>
                      <a:r>
                        <a:rPr lang="en-US" sz="1600" baseline="0" dirty="0" err="1" smtClean="0"/>
                        <a:t>communicaiton</a:t>
                      </a:r>
                      <a:endParaRPr lang="en-US" sz="1600" baseline="0" dirty="0" smtClean="0"/>
                    </a:p>
                    <a:p>
                      <a:pPr marL="742950" lvl="1" indent="-285750">
                        <a:buFont typeface="Arial" panose="020B0604020202020204" pitchFamily="34" charset="0"/>
                        <a:buChar char="•"/>
                      </a:pPr>
                      <a:r>
                        <a:rPr lang="en-US" sz="1600" baseline="0" dirty="0" smtClean="0"/>
                        <a:t>Lost knowledge</a:t>
                      </a:r>
                    </a:p>
                    <a:p>
                      <a:pPr marL="742950" lvl="1" indent="-285750">
                        <a:buFont typeface="Arial" panose="020B0604020202020204" pitchFamily="34" charset="0"/>
                        <a:buChar char="•"/>
                      </a:pPr>
                      <a:r>
                        <a:rPr lang="en-US" sz="1600" baseline="0" dirty="0" smtClean="0"/>
                        <a:t>False information</a:t>
                      </a:r>
                    </a:p>
                    <a:p>
                      <a:pPr marL="742950" lvl="1" indent="-285750">
                        <a:buFont typeface="Arial" panose="020B0604020202020204" pitchFamily="34" charset="0"/>
                        <a:buChar char="•"/>
                      </a:pPr>
                      <a:r>
                        <a:rPr lang="en-US" sz="1600" baseline="0" dirty="0" smtClean="0"/>
                        <a:t>Relearning</a:t>
                      </a:r>
                    </a:p>
                    <a:p>
                      <a:pPr marL="285750" lvl="0" indent="-285750">
                        <a:buFont typeface="Arial" panose="020B0604020202020204" pitchFamily="34" charset="0"/>
                        <a:buChar char="•"/>
                      </a:pPr>
                      <a:r>
                        <a:rPr lang="en-US" sz="1600" baseline="0" dirty="0" smtClean="0"/>
                        <a:t>Waiting</a:t>
                      </a:r>
                    </a:p>
                    <a:p>
                      <a:pPr marL="742950" lvl="1" indent="-285750">
                        <a:buFont typeface="Arial" panose="020B0604020202020204" pitchFamily="34" charset="0"/>
                        <a:buChar char="•"/>
                      </a:pPr>
                      <a:r>
                        <a:rPr lang="en-US" sz="1600" baseline="0" dirty="0" smtClean="0"/>
                        <a:t>Decision making</a:t>
                      </a:r>
                      <a:endParaRPr lang="en-US" sz="1600" dirty="0"/>
                    </a:p>
                  </a:txBody>
                  <a:tcPr/>
                </a:tc>
              </a:tr>
            </a:tbl>
          </a:graphicData>
        </a:graphic>
      </p:graphicFrame>
    </p:spTree>
    <p:extLst>
      <p:ext uri="{BB962C8B-B14F-4D97-AF65-F5344CB8AC3E}">
        <p14:creationId xmlns:p14="http://schemas.microsoft.com/office/powerpoint/2010/main" val="3843305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472951" y="1246258"/>
            <a:ext cx="5042373" cy="5044656"/>
            <a:chOff x="2024978" y="1080297"/>
            <a:chExt cx="5101158" cy="5065685"/>
          </a:xfrm>
        </p:grpSpPr>
        <p:grpSp>
          <p:nvGrpSpPr>
            <p:cNvPr id="2" name="Group 1"/>
            <p:cNvGrpSpPr/>
            <p:nvPr/>
          </p:nvGrpSpPr>
          <p:grpSpPr>
            <a:xfrm>
              <a:off x="2024978" y="1080297"/>
              <a:ext cx="5101158" cy="5065685"/>
              <a:chOff x="1613206" y="355957"/>
              <a:chExt cx="5893169" cy="5852191"/>
            </a:xfrm>
            <a:effectLst>
              <a:outerShdw blurRad="76200" sx="101000" sy="101000" algn="ctr" rotWithShape="0">
                <a:prstClr val="black">
                  <a:alpha val="25000"/>
                </a:prstClr>
              </a:outerShdw>
            </a:effectLst>
          </p:grpSpPr>
          <p:sp>
            <p:nvSpPr>
              <p:cNvPr id="3"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accent2">
                      <a:lumMod val="75000"/>
                    </a:schemeClr>
                  </a:gs>
                  <a:gs pos="50000">
                    <a:schemeClr val="accent2"/>
                  </a:gs>
                  <a:gs pos="100000">
                    <a:schemeClr val="accent2">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accent6">
                      <a:lumMod val="75000"/>
                    </a:schemeClr>
                  </a:gs>
                  <a:gs pos="50000">
                    <a:schemeClr val="accent6"/>
                  </a:gs>
                  <a:gs pos="100000">
                    <a:schemeClr val="accent6">
                      <a:lumMod val="7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accent4"/>
                  </a:gs>
                  <a:gs pos="50000">
                    <a:schemeClr val="accent4">
                      <a:lumMod val="60000"/>
                      <a:lumOff val="40000"/>
                    </a:schemeClr>
                  </a:gs>
                  <a:gs pos="100000">
                    <a:schemeClr val="accent4"/>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accent3">
                      <a:lumMod val="75000"/>
                    </a:schemeClr>
                  </a:gs>
                  <a:gs pos="50000">
                    <a:schemeClr val="accent3"/>
                  </a:gs>
                  <a:gs pos="100000">
                    <a:schemeClr val="accent3">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accent1">
                      <a:lumMod val="75000"/>
                    </a:schemeClr>
                  </a:gs>
                  <a:gs pos="50000">
                    <a:schemeClr val="accent1"/>
                  </a:gs>
                  <a:gs pos="100000">
                    <a:schemeClr val="accent1">
                      <a:lumMod val="7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accent5">
                      <a:lumMod val="75000"/>
                    </a:schemeClr>
                  </a:gs>
                  <a:gs pos="50000">
                    <a:schemeClr val="accent5"/>
                  </a:gs>
                  <a:gs pos="100000">
                    <a:schemeClr val="accent5">
                      <a:lumMod val="7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accent2"/>
                  </a:gs>
                  <a:gs pos="50000">
                    <a:schemeClr val="accent2">
                      <a:lumMod val="60000"/>
                      <a:lumOff val="40000"/>
                    </a:schemeClr>
                  </a:gs>
                  <a:gs pos="100000">
                    <a:schemeClr val="accent2"/>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accent6"/>
                  </a:gs>
                  <a:gs pos="50000">
                    <a:schemeClr val="accent6">
                      <a:lumMod val="60000"/>
                      <a:lumOff val="40000"/>
                    </a:schemeClr>
                  </a:gs>
                  <a:gs pos="100000">
                    <a:schemeClr val="accent6"/>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accent4">
                      <a:lumMod val="60000"/>
                      <a:lumOff val="40000"/>
                    </a:schemeClr>
                  </a:gs>
                  <a:gs pos="50000">
                    <a:schemeClr val="accent4">
                      <a:lumMod val="20000"/>
                      <a:lumOff val="80000"/>
                    </a:schemeClr>
                  </a:gs>
                  <a:gs pos="100000">
                    <a:schemeClr val="accent4">
                      <a:lumMod val="60000"/>
                      <a:lumOff val="4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accent3"/>
                  </a:gs>
                  <a:gs pos="50000">
                    <a:schemeClr val="accent3">
                      <a:lumMod val="60000"/>
                      <a:lumOff val="40000"/>
                    </a:schemeClr>
                  </a:gs>
                  <a:gs pos="100000">
                    <a:schemeClr val="accent3"/>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accent1"/>
                  </a:gs>
                  <a:gs pos="50000">
                    <a:schemeClr val="accent1">
                      <a:lumMod val="60000"/>
                      <a:lumOff val="40000"/>
                    </a:schemeClr>
                  </a:gs>
                  <a:gs pos="100000">
                    <a:schemeClr val="accent1"/>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accent5"/>
                  </a:gs>
                  <a:gs pos="50000">
                    <a:schemeClr val="accent5">
                      <a:lumMod val="60000"/>
                      <a:lumOff val="40000"/>
                    </a:schemeClr>
                  </a:gs>
                  <a:gs pos="100000">
                    <a:schemeClr val="accent5"/>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2295628" y="1576570"/>
              <a:ext cx="4553892" cy="4075539"/>
              <a:chOff x="2295628" y="1576570"/>
              <a:chExt cx="4553892" cy="4075539"/>
            </a:xfrm>
          </p:grpSpPr>
          <p:sp>
            <p:nvSpPr>
              <p:cNvPr id="24" name="TextBox 23"/>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1- Generate</a:t>
                </a:r>
                <a:endParaRPr lang="en-US" sz="2000" b="1" dirty="0"/>
              </a:p>
            </p:txBody>
          </p:sp>
          <p:sp>
            <p:nvSpPr>
              <p:cNvPr id="25" name="TextBox 24"/>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2 - Assess</a:t>
                </a:r>
                <a:endParaRPr lang="en-US" sz="2000" b="1" dirty="0"/>
              </a:p>
            </p:txBody>
          </p:sp>
          <p:sp>
            <p:nvSpPr>
              <p:cNvPr id="26" name="TextBox 25"/>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3 - Share</a:t>
                </a:r>
                <a:endParaRPr lang="en-US" sz="2000" b="1" dirty="0"/>
              </a:p>
            </p:txBody>
          </p:sp>
          <p:sp>
            <p:nvSpPr>
              <p:cNvPr id="27" name="TextBox 26"/>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6 - Update</a:t>
                </a:r>
                <a:endParaRPr lang="en-US" sz="2000" b="1" dirty="0"/>
              </a:p>
            </p:txBody>
          </p:sp>
          <p:sp>
            <p:nvSpPr>
              <p:cNvPr id="28" name="TextBox 27"/>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4- Contextualize</a:t>
                </a:r>
                <a:endParaRPr lang="en-US" sz="2000" b="1" dirty="0"/>
              </a:p>
            </p:txBody>
          </p:sp>
          <p:sp>
            <p:nvSpPr>
              <p:cNvPr id="29" name="TextBox 28"/>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5 - Apply</a:t>
                </a:r>
                <a:endParaRPr lang="en-US" sz="2000" b="1" dirty="0"/>
              </a:p>
            </p:txBody>
          </p:sp>
          <p:sp>
            <p:nvSpPr>
              <p:cNvPr id="30" name="TextBox 29"/>
              <p:cNvSpPr txBox="1"/>
              <p:nvPr/>
            </p:nvSpPr>
            <p:spPr>
              <a:xfrm rot="20160000">
                <a:off x="3316454" y="2329765"/>
                <a:ext cx="1742411" cy="746019"/>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Knowledge </a:t>
                </a:r>
              </a:p>
              <a:p>
                <a:pPr algn="ctr"/>
                <a:r>
                  <a:rPr lang="en-US" sz="1600" b="1" dirty="0" smtClean="0"/>
                  <a:t>Is</a:t>
                </a:r>
              </a:p>
              <a:p>
                <a:pPr algn="ctr"/>
                <a:r>
                  <a:rPr lang="en-US" sz="1600" b="1" dirty="0" smtClean="0"/>
                  <a:t>sustained</a:t>
                </a:r>
                <a:endParaRPr lang="en-US" sz="1600" b="1" dirty="0"/>
              </a:p>
            </p:txBody>
          </p:sp>
          <p:sp>
            <p:nvSpPr>
              <p:cNvPr id="31" name="TextBox 30"/>
              <p:cNvSpPr txBox="1"/>
              <p:nvPr/>
            </p:nvSpPr>
            <p:spPr>
              <a:xfrm rot="2220000">
                <a:off x="4405571" y="2204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Create/</a:t>
                </a:r>
              </a:p>
              <a:p>
                <a:pPr algn="ctr"/>
                <a:r>
                  <a:rPr lang="en-US" sz="1600" b="1" dirty="0" smtClean="0"/>
                  <a:t>Capture</a:t>
                </a:r>
                <a:endParaRPr lang="en-US" sz="1600" b="1" dirty="0"/>
              </a:p>
            </p:txBody>
          </p:sp>
          <p:sp>
            <p:nvSpPr>
              <p:cNvPr id="32" name="TextBox 31"/>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Suitability /</a:t>
                </a:r>
              </a:p>
              <a:p>
                <a:pPr algn="ctr"/>
                <a:r>
                  <a:rPr lang="en-US" sz="1600" b="1" dirty="0" smtClean="0"/>
                  <a:t>Generalization</a:t>
                </a:r>
                <a:endParaRPr lang="en-US" sz="1600" b="1" dirty="0"/>
              </a:p>
            </p:txBody>
          </p:sp>
          <p:sp>
            <p:nvSpPr>
              <p:cNvPr id="33" name="TextBox 32"/>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Make knowledge</a:t>
                </a:r>
              </a:p>
              <a:p>
                <a:pPr algn="ctr"/>
                <a:r>
                  <a:rPr lang="en-US" sz="1600" b="1" dirty="0" smtClean="0"/>
                  <a:t>available</a:t>
                </a:r>
                <a:endParaRPr lang="en-US" sz="1600" b="1" dirty="0"/>
              </a:p>
            </p:txBody>
          </p:sp>
          <p:sp>
            <p:nvSpPr>
              <p:cNvPr id="34" name="TextBox 33"/>
              <p:cNvSpPr txBox="1"/>
              <p:nvPr/>
            </p:nvSpPr>
            <p:spPr>
              <a:xfrm rot="12939713">
                <a:off x="3113712" y="3915293"/>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Standardize</a:t>
                </a:r>
              </a:p>
              <a:p>
                <a:pPr algn="ctr"/>
                <a:r>
                  <a:rPr lang="en-US" sz="1600" b="1" dirty="0" smtClean="0"/>
                  <a:t>(job aids, </a:t>
                </a:r>
              </a:p>
              <a:p>
                <a:pPr algn="ctr"/>
                <a:r>
                  <a:rPr lang="en-US" sz="1600" b="1" dirty="0" smtClean="0"/>
                  <a:t>Checklists)</a:t>
                </a:r>
                <a:endParaRPr lang="en-US" sz="1600" b="1" dirty="0"/>
              </a:p>
            </p:txBody>
          </p:sp>
          <p:sp>
            <p:nvSpPr>
              <p:cNvPr id="36" name="TextBox 35"/>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Ensure your </a:t>
                </a:r>
              </a:p>
              <a:p>
                <a:pPr algn="ctr"/>
                <a:r>
                  <a:rPr lang="en-US" sz="1600" b="1" dirty="0" smtClean="0"/>
                  <a:t>system uses it</a:t>
                </a:r>
                <a:endParaRPr lang="en-US" sz="1600" b="1" dirty="0"/>
              </a:p>
            </p:txBody>
          </p:sp>
        </p:grpSp>
      </p:grpSp>
      <p:grpSp>
        <p:nvGrpSpPr>
          <p:cNvPr id="35" name="Group 34"/>
          <p:cNvGrpSpPr/>
          <p:nvPr/>
        </p:nvGrpSpPr>
        <p:grpSpPr>
          <a:xfrm>
            <a:off x="6019800" y="1412776"/>
            <a:ext cx="2774732" cy="4320480"/>
            <a:chOff x="5220072" y="1484784"/>
            <a:chExt cx="3096344" cy="4320480"/>
          </a:xfrm>
        </p:grpSpPr>
        <p:sp>
          <p:nvSpPr>
            <p:cNvPr id="39" name="Rectangle 20"/>
            <p:cNvSpPr/>
            <p:nvPr/>
          </p:nvSpPr>
          <p:spPr>
            <a:xfrm>
              <a:off x="5220072" y="1484784"/>
              <a:ext cx="3096344" cy="4320480"/>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3293209"/>
            </a:xfrm>
            <a:prstGeom prst="rect">
              <a:avLst/>
            </a:prstGeom>
          </p:spPr>
          <p:txBody>
            <a:bodyPr wrap="square">
              <a:spAutoFit/>
            </a:bodyPr>
            <a:lstStyle/>
            <a:p>
              <a:pPr marL="285750" indent="-285750">
                <a:buFont typeface="Arial" pitchFamily="34" charset="0"/>
                <a:buChar char="•"/>
              </a:pPr>
              <a:r>
                <a:rPr lang="en-US" sz="1600" dirty="0" smtClean="0"/>
                <a:t>Iterative through the Change lifecycle</a:t>
              </a:r>
            </a:p>
            <a:p>
              <a:pPr marL="742950" lvl="1" indent="-285750">
                <a:buFont typeface="Arial" pitchFamily="34" charset="0"/>
                <a:buChar char="•"/>
              </a:pPr>
              <a:r>
                <a:rPr lang="en-US" sz="1600" dirty="0" smtClean="0"/>
                <a:t>Propose</a:t>
              </a:r>
            </a:p>
            <a:p>
              <a:pPr marL="742950" lvl="1" indent="-285750">
                <a:buFont typeface="Arial" pitchFamily="34" charset="0"/>
                <a:buChar char="•"/>
              </a:pPr>
              <a:r>
                <a:rPr lang="en-US" sz="1600" dirty="0" smtClean="0"/>
                <a:t>Evaluate</a:t>
              </a:r>
            </a:p>
            <a:p>
              <a:pPr marL="742950" lvl="1" indent="-285750">
                <a:buFont typeface="Arial" pitchFamily="34" charset="0"/>
                <a:buChar char="•"/>
              </a:pPr>
              <a:r>
                <a:rPr lang="en-US" sz="1600" dirty="0" smtClean="0"/>
                <a:t>Implement</a:t>
              </a:r>
            </a:p>
            <a:p>
              <a:pPr marL="742950" lvl="1" indent="-285750">
                <a:buFont typeface="Arial" pitchFamily="34" charset="0"/>
                <a:buChar char="•"/>
              </a:pPr>
              <a:r>
                <a:rPr lang="en-US" sz="1600" dirty="0" smtClean="0"/>
                <a:t>Close</a:t>
              </a:r>
            </a:p>
            <a:p>
              <a:pPr marL="742950" lvl="1" indent="-285750">
                <a:buFont typeface="Arial" pitchFamily="34" charset="0"/>
                <a:buChar char="•"/>
              </a:pPr>
              <a:r>
                <a:rPr lang="en-US" sz="1600" dirty="0" smtClean="0"/>
                <a:t>Effectiveness Review</a:t>
              </a:r>
            </a:p>
            <a:p>
              <a:pPr marL="285750" indent="-285750">
                <a:buFont typeface="Arial" pitchFamily="34" charset="0"/>
                <a:buChar char="•"/>
              </a:pPr>
              <a:r>
                <a:rPr lang="en-US" sz="1600" dirty="0" smtClean="0"/>
                <a:t>Leads to change AND is driven by change</a:t>
              </a:r>
            </a:p>
            <a:p>
              <a:pPr marL="285750" indent="-285750">
                <a:buFont typeface="Arial" pitchFamily="34" charset="0"/>
                <a:buChar char="•"/>
              </a:pPr>
              <a:r>
                <a:rPr lang="en-US" sz="1600" dirty="0" smtClean="0"/>
                <a:t>Build into systems and processes</a:t>
              </a:r>
            </a:p>
            <a:p>
              <a:pPr marL="285750" indent="-285750">
                <a:buFont typeface="Arial" pitchFamily="34" charset="0"/>
                <a:buChar char="•"/>
              </a:pPr>
              <a:endParaRPr lang="en-US" sz="1600" dirty="0" smtClean="0"/>
            </a:p>
          </p:txBody>
        </p:sp>
        <p:sp>
          <p:nvSpPr>
            <p:cNvPr id="41" name="Rounded Rectangle 17"/>
            <p:cNvSpPr/>
            <p:nvPr/>
          </p:nvSpPr>
          <p:spPr>
            <a:xfrm>
              <a:off x="5220072" y="1700808"/>
              <a:ext cx="3096344" cy="50405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solidFill>
                  <a:srgbClr val="002060"/>
                </a:solidFill>
              </a:endParaRPr>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rgbClr val="002060"/>
                  </a:solidFill>
                  <a:effectLst>
                    <a:reflection blurRad="6350" stA="35000" endPos="45500" dir="5400000" sy="-100000" algn="bl" rotWithShape="0"/>
                  </a:effectLst>
                </a:rPr>
                <a:t>The Cycle</a:t>
              </a:r>
              <a:endParaRPr lang="en-US" sz="2400" b="1" dirty="0">
                <a:solidFill>
                  <a:srgbClr val="002060"/>
                </a:solidFill>
                <a:effectLst>
                  <a:reflection blurRad="6350" stA="35000" endPos="45500" dir="5400000" sy="-100000" algn="bl" rotWithShape="0"/>
                </a:effectLst>
              </a:endParaRPr>
            </a:p>
          </p:txBody>
        </p:sp>
      </p:grpSp>
      <p:sp>
        <p:nvSpPr>
          <p:cNvPr id="15" name="Title 14"/>
          <p:cNvSpPr>
            <a:spLocks noGrp="1"/>
          </p:cNvSpPr>
          <p:nvPr>
            <p:ph type="title"/>
          </p:nvPr>
        </p:nvSpPr>
        <p:spPr>
          <a:xfrm>
            <a:off x="488178" y="0"/>
            <a:ext cx="8229600" cy="1143000"/>
          </a:xfrm>
        </p:spPr>
        <p:txBody>
          <a:bodyPr/>
          <a:lstStyle/>
          <a:p>
            <a:r>
              <a:rPr lang="en-US" sz="3600" dirty="0" smtClean="0"/>
              <a:t>Knowledge Management – 6 States</a:t>
            </a:r>
            <a:endParaRPr lang="en-US" sz="3600" dirty="0"/>
          </a:p>
        </p:txBody>
      </p:sp>
    </p:spTree>
    <p:extLst>
      <p:ext uri="{BB962C8B-B14F-4D97-AF65-F5344CB8AC3E}">
        <p14:creationId xmlns:p14="http://schemas.microsoft.com/office/powerpoint/2010/main" val="20599025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Management</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355" y="1143000"/>
            <a:ext cx="6786119" cy="519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1066800"/>
            <a:ext cx="1828800" cy="1524000"/>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3622" y="1905000"/>
            <a:ext cx="742950" cy="739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1650" y="3832692"/>
            <a:ext cx="742950" cy="739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4605138"/>
            <a:ext cx="742950" cy="739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90804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507" y="622387"/>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762314" y="1042626"/>
            <a:ext cx="3032217" cy="4354094"/>
            <a:chOff x="5220072" y="1484784"/>
            <a:chExt cx="3096344" cy="4404752"/>
          </a:xfrm>
        </p:grpSpPr>
        <p:sp>
          <p:nvSpPr>
            <p:cNvPr id="39" name="Rectangle 20"/>
            <p:cNvSpPr/>
            <p:nvPr/>
          </p:nvSpPr>
          <p:spPr>
            <a:xfrm>
              <a:off x="5220072" y="1484784"/>
              <a:ext cx="3096344" cy="4320480"/>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3580610"/>
            </a:xfrm>
            <a:prstGeom prst="rect">
              <a:avLst/>
            </a:prstGeom>
          </p:spPr>
          <p:txBody>
            <a:bodyPr wrap="square">
              <a:spAutoFit/>
            </a:bodyPr>
            <a:lstStyle/>
            <a:p>
              <a:pPr marL="285750" indent="-285750">
                <a:buFont typeface="Arial" pitchFamily="34" charset="0"/>
                <a:buChar char="•"/>
              </a:pPr>
              <a:r>
                <a:rPr lang="en-US" sz="1600" dirty="0" smtClean="0"/>
                <a:t>Capture the knowledge</a:t>
              </a:r>
            </a:p>
            <a:p>
              <a:r>
                <a:rPr lang="en-US" sz="1600" dirty="0" smtClean="0"/>
                <a:t>When?</a:t>
              </a:r>
            </a:p>
            <a:p>
              <a:pPr marL="285750" indent="-285750">
                <a:buFont typeface="Arial" pitchFamily="34" charset="0"/>
                <a:buChar char="•"/>
              </a:pPr>
              <a:r>
                <a:rPr lang="en-US" sz="1600" dirty="0" smtClean="0"/>
                <a:t>Propose and Evaluate</a:t>
              </a:r>
            </a:p>
            <a:p>
              <a:pPr marL="742950" lvl="1" indent="-285750">
                <a:buFont typeface="Arial" pitchFamily="34" charset="0"/>
                <a:buChar char="•"/>
              </a:pPr>
              <a:r>
                <a:rPr lang="en-US" sz="1600" dirty="0" smtClean="0"/>
                <a:t>Interview the SMEs</a:t>
              </a:r>
            </a:p>
            <a:p>
              <a:pPr marL="742950" lvl="1" indent="-285750">
                <a:buFont typeface="Arial" pitchFamily="34" charset="0"/>
                <a:buChar char="•"/>
              </a:pPr>
              <a:r>
                <a:rPr lang="en-US" sz="1600" dirty="0" smtClean="0"/>
                <a:t>Determine what the change will do</a:t>
              </a:r>
            </a:p>
            <a:p>
              <a:pPr marL="285750" indent="-285750">
                <a:buFont typeface="Arial" pitchFamily="34" charset="0"/>
                <a:buChar char="•"/>
              </a:pPr>
              <a:r>
                <a:rPr lang="en-US" sz="1600" dirty="0" smtClean="0"/>
                <a:t>Effectiveness Review</a:t>
              </a:r>
            </a:p>
            <a:p>
              <a:pPr marL="742950" lvl="1" indent="-285750">
                <a:buFont typeface="Arial" pitchFamily="34" charset="0"/>
                <a:buChar char="•"/>
              </a:pPr>
              <a:r>
                <a:rPr lang="en-US" sz="1600" dirty="0" smtClean="0"/>
                <a:t>What did we learn from the change</a:t>
              </a:r>
            </a:p>
            <a:p>
              <a:r>
                <a:rPr lang="en-US" sz="1600" dirty="0" smtClean="0"/>
                <a:t>How?</a:t>
              </a:r>
            </a:p>
            <a:p>
              <a:pPr marL="285750" indent="-285750">
                <a:buFont typeface="Arial" panose="020B0604020202020204" pitchFamily="34" charset="0"/>
                <a:buChar char="•"/>
              </a:pPr>
              <a:r>
                <a:rPr lang="en-US" sz="1600" dirty="0" smtClean="0"/>
                <a:t>Cognitive interviewing</a:t>
              </a:r>
            </a:p>
            <a:p>
              <a:pPr marL="285750" indent="-285750">
                <a:buFont typeface="Arial" panose="020B0604020202020204" pitchFamily="34" charset="0"/>
                <a:buChar char="•"/>
              </a:pPr>
              <a:r>
                <a:rPr lang="en-US" sz="1600" dirty="0" smtClean="0"/>
                <a:t>Beware knowledge waste</a:t>
              </a:r>
            </a:p>
            <a:p>
              <a:pPr marL="285750" indent="-285750">
                <a:buFont typeface="Arial" panose="020B0604020202020204" pitchFamily="34" charset="0"/>
                <a:buChar char="•"/>
              </a:pPr>
              <a:endParaRPr lang="en-US" sz="1600" dirty="0"/>
            </a:p>
            <a:p>
              <a:endParaRPr lang="en-US" sz="1600" dirty="0" smtClean="0"/>
            </a:p>
          </p:txBody>
        </p:sp>
        <p:sp>
          <p:nvSpPr>
            <p:cNvPr id="41" name="Rounded Rectangle 17"/>
            <p:cNvSpPr/>
            <p:nvPr/>
          </p:nvSpPr>
          <p:spPr>
            <a:xfrm>
              <a:off x="5220072" y="1700808"/>
              <a:ext cx="3096344" cy="504056"/>
            </a:xfrm>
            <a:prstGeom prst="rect">
              <a:avLst/>
            </a:prstGeom>
            <a:gradFill>
              <a:gsLst>
                <a:gs pos="100000">
                  <a:schemeClr val="accent2">
                    <a:lumMod val="75000"/>
                  </a:schemeClr>
                </a:gs>
                <a:gs pos="0">
                  <a:schemeClr val="accent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Generate</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767444" cy="4734290"/>
            <a:chOff x="481509" y="1276289"/>
            <a:chExt cx="4767444" cy="4734290"/>
          </a:xfrm>
        </p:grpSpPr>
        <p:grpSp>
          <p:nvGrpSpPr>
            <p:cNvPr id="66" name="Group 65"/>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80"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accent2">
                      <a:lumMod val="75000"/>
                    </a:schemeClr>
                  </a:gs>
                  <a:gs pos="50000">
                    <a:schemeClr val="accent2"/>
                  </a:gs>
                  <a:gs pos="100000">
                    <a:schemeClr val="accent2">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1"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2"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3"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4"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5"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6"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accent2"/>
                  </a:gs>
                  <a:gs pos="50000">
                    <a:schemeClr val="accent2">
                      <a:lumMod val="60000"/>
                      <a:lumOff val="40000"/>
                    </a:schemeClr>
                  </a:gs>
                  <a:gs pos="100000">
                    <a:schemeClr val="accent2"/>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7"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8"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9"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0"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1"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37" name="Group 36"/>
            <p:cNvGrpSpPr/>
            <p:nvPr/>
          </p:nvGrpSpPr>
          <p:grpSpPr>
            <a:xfrm>
              <a:off x="734453" y="1740096"/>
              <a:ext cx="4255980" cy="3808919"/>
              <a:chOff x="2295628" y="1576570"/>
              <a:chExt cx="4553892" cy="4075539"/>
            </a:xfrm>
          </p:grpSpPr>
          <p:sp>
            <p:nvSpPr>
              <p:cNvPr id="43" name="TextBox 42"/>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1- Generate</a:t>
                </a:r>
                <a:endParaRPr lang="en-US" b="1" dirty="0"/>
              </a:p>
            </p:txBody>
          </p:sp>
          <p:sp>
            <p:nvSpPr>
              <p:cNvPr id="44" name="TextBox 43"/>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2- Assess</a:t>
                </a:r>
                <a:endParaRPr lang="en-US" b="1" dirty="0"/>
              </a:p>
            </p:txBody>
          </p:sp>
          <p:sp>
            <p:nvSpPr>
              <p:cNvPr id="45" name="TextBox 44"/>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3 - Share</a:t>
                </a:r>
                <a:endParaRPr lang="en-US" b="1" dirty="0"/>
              </a:p>
            </p:txBody>
          </p:sp>
          <p:sp>
            <p:nvSpPr>
              <p:cNvPr id="46" name="TextBox 45"/>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47" name="TextBox 46"/>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48" name="TextBox 47"/>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49" name="TextBox 48"/>
              <p:cNvSpPr txBox="1"/>
              <p:nvPr/>
            </p:nvSpPr>
            <p:spPr>
              <a:xfrm rot="20160000">
                <a:off x="3338012" y="237528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50" name="TextBox 49"/>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Create/</a:t>
                </a:r>
              </a:p>
              <a:p>
                <a:pPr algn="ctr"/>
                <a:r>
                  <a:rPr lang="en-US" sz="1400" b="1" dirty="0" smtClean="0"/>
                  <a:t>Capture</a:t>
                </a:r>
                <a:endParaRPr lang="en-US" sz="1400" b="1" dirty="0"/>
              </a:p>
            </p:txBody>
          </p:sp>
          <p:sp>
            <p:nvSpPr>
              <p:cNvPr id="51" name="TextBox 50"/>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Suitability/</a:t>
                </a:r>
              </a:p>
              <a:p>
                <a:pPr algn="ctr"/>
                <a:r>
                  <a:rPr lang="en-US" sz="1400" b="1" dirty="0" smtClean="0"/>
                  <a:t>Generalization</a:t>
                </a:r>
                <a:endParaRPr lang="en-US" sz="1400" b="1" dirty="0"/>
              </a:p>
            </p:txBody>
          </p:sp>
          <p:sp>
            <p:nvSpPr>
              <p:cNvPr id="52" name="TextBox 51"/>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Make knowledge </a:t>
                </a:r>
              </a:p>
              <a:p>
                <a:pPr algn="ctr"/>
                <a:r>
                  <a:rPr lang="en-US" sz="1400" b="1" dirty="0" smtClean="0"/>
                  <a:t>available</a:t>
                </a:r>
                <a:endParaRPr lang="en-US" sz="1400" b="1" dirty="0"/>
              </a:p>
            </p:txBody>
          </p:sp>
          <p:sp>
            <p:nvSpPr>
              <p:cNvPr id="53" name="TextBox 52"/>
              <p:cNvSpPr txBox="1"/>
              <p:nvPr/>
            </p:nvSpPr>
            <p:spPr>
              <a:xfrm rot="12939713">
                <a:off x="3360773" y="3677970"/>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Standardize</a:t>
                </a:r>
                <a:endParaRPr lang="en-US" sz="1400" b="1" dirty="0"/>
              </a:p>
              <a:p>
                <a:pPr algn="ctr"/>
                <a:r>
                  <a:rPr lang="en-US" sz="1400" b="1" dirty="0"/>
                  <a:t>(job aids, </a:t>
                </a:r>
              </a:p>
              <a:p>
                <a:pPr algn="ctr"/>
                <a:r>
                  <a:rPr lang="en-US" sz="1400" b="1" dirty="0"/>
                  <a:t>Checklists)</a:t>
                </a:r>
              </a:p>
              <a:p>
                <a:pPr algn="ctr"/>
                <a:endParaRPr lang="en-US" sz="1400" b="1" dirty="0"/>
              </a:p>
            </p:txBody>
          </p:sp>
          <p:sp>
            <p:nvSpPr>
              <p:cNvPr id="54" name="TextBox 53"/>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3" name="Title 2"/>
          <p:cNvSpPr>
            <a:spLocks noGrp="1"/>
          </p:cNvSpPr>
          <p:nvPr>
            <p:ph type="title"/>
          </p:nvPr>
        </p:nvSpPr>
        <p:spPr/>
        <p:txBody>
          <a:bodyPr/>
          <a:lstStyle/>
          <a:p>
            <a:r>
              <a:rPr lang="en-US" sz="3600" dirty="0" smtClean="0"/>
              <a:t>Generating knowledge through change</a:t>
            </a:r>
            <a:endParaRPr lang="en-US" sz="3600" dirty="0"/>
          </a:p>
        </p:txBody>
      </p:sp>
      <p:pic>
        <p:nvPicPr>
          <p:cNvPr id="56" name="Picture 55"/>
          <p:cNvPicPr/>
          <p:nvPr/>
        </p:nvPicPr>
        <p:blipFill>
          <a:blip r:embed="rId3">
            <a:extLst>
              <a:ext uri="{28A0092B-C50C-407E-A947-70E740481C1C}">
                <a14:useLocalDpi xmlns:a14="http://schemas.microsoft.com/office/drawing/2010/main" val="0"/>
              </a:ext>
            </a:extLst>
          </a:blip>
          <a:srcRect/>
          <a:stretch>
            <a:fillRect/>
          </a:stretch>
        </p:blipFill>
        <p:spPr bwMode="auto">
          <a:xfrm>
            <a:off x="5115527" y="5326109"/>
            <a:ext cx="3506365" cy="1344671"/>
          </a:xfrm>
          <a:prstGeom prst="rect">
            <a:avLst/>
          </a:prstGeom>
          <a:noFill/>
          <a:ln>
            <a:noFill/>
          </a:ln>
        </p:spPr>
      </p:pic>
    </p:spTree>
    <p:extLst>
      <p:ext uri="{BB962C8B-B14F-4D97-AF65-F5344CB8AC3E}">
        <p14:creationId xmlns:p14="http://schemas.microsoft.com/office/powerpoint/2010/main" val="954912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Interviewing</a:t>
            </a:r>
            <a:endParaRPr lang="en-US" dirty="0"/>
          </a:p>
        </p:txBody>
      </p:sp>
      <p:grpSp>
        <p:nvGrpSpPr>
          <p:cNvPr id="3" name="Group 2">
            <a:extLst/>
          </p:cNvPr>
          <p:cNvGrpSpPr/>
          <p:nvPr/>
        </p:nvGrpSpPr>
        <p:grpSpPr>
          <a:xfrm>
            <a:off x="838200" y="1143000"/>
            <a:ext cx="8058864" cy="4551952"/>
            <a:chOff x="0" y="0"/>
            <a:chExt cx="4968638" cy="3312878"/>
          </a:xfrm>
        </p:grpSpPr>
        <p:grpSp>
          <p:nvGrpSpPr>
            <p:cNvPr id="4" name="Group 3">
              <a:extLst/>
            </p:cNvPr>
            <p:cNvGrpSpPr/>
            <p:nvPr/>
          </p:nvGrpSpPr>
          <p:grpSpPr>
            <a:xfrm>
              <a:off x="1440178" y="53007"/>
              <a:ext cx="3452953" cy="424048"/>
              <a:chOff x="1440178" y="53007"/>
              <a:chExt cx="3452953" cy="424048"/>
            </a:xfrm>
          </p:grpSpPr>
          <p:sp>
            <p:nvSpPr>
              <p:cNvPr id="38" name="Rectangle: Top Corners Rounded 23">
                <a:extLst/>
              </p:cNvPr>
              <p:cNvSpPr/>
              <p:nvPr/>
            </p:nvSpPr>
            <p:spPr>
              <a:xfrm rot="5400000">
                <a:off x="2954631" y="-1461445"/>
                <a:ext cx="424048" cy="3452952"/>
              </a:xfrm>
              <a:prstGeom prst="round2SameRect">
                <a:avLst/>
              </a:prstGeom>
              <a:solidFill>
                <a:srgbClr val="8064A2">
                  <a:tint val="40000"/>
                  <a:alpha val="90000"/>
                  <a:hueOff val="0"/>
                  <a:satOff val="0"/>
                  <a:lumOff val="0"/>
                  <a:alphaOff val="0"/>
                </a:srgbClr>
              </a:solidFill>
              <a:ln w="25400" cap="flat" cmpd="sng" algn="ctr">
                <a:solidFill>
                  <a:srgbClr val="8064A2">
                    <a:tint val="40000"/>
                    <a:alpha val="90000"/>
                    <a:hueOff val="0"/>
                    <a:satOff val="0"/>
                    <a:lumOff val="0"/>
                    <a:alphaOff val="0"/>
                  </a:srgbClr>
                </a:solidFill>
                <a:prstDash val="solid"/>
              </a:ln>
              <a:effectLst/>
            </p:spPr>
            <p:txBody>
              <a:bodyPr/>
              <a:lstStyle/>
              <a:p>
                <a:endParaRPr lang="en-US"/>
              </a:p>
            </p:txBody>
          </p:sp>
          <p:sp>
            <p:nvSpPr>
              <p:cNvPr id="39" name="Rectangle: Top Corners Rounded 4">
                <a:extLst/>
              </p:cNvPr>
              <p:cNvSpPr txBox="1"/>
              <p:nvPr/>
            </p:nvSpPr>
            <p:spPr>
              <a:xfrm>
                <a:off x="1440178" y="73707"/>
                <a:ext cx="3425035"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smtClean="0">
                    <a:solidFill>
                      <a:srgbClr val="000000"/>
                    </a:solidFill>
                    <a:effectLst/>
                    <a:latin typeface="+mn-lt"/>
                    <a:ea typeface="Times New Roman"/>
                  </a:rPr>
                  <a:t>Outline the process then walk it through.</a:t>
                </a:r>
                <a:endParaRPr lang="en-US" sz="1600" dirty="0">
                  <a:effectLst/>
                  <a:latin typeface="+mn-lt"/>
                  <a:ea typeface="Times New Roman"/>
                </a:endParaRPr>
              </a:p>
            </p:txBody>
          </p:sp>
        </p:grpSp>
        <p:grpSp>
          <p:nvGrpSpPr>
            <p:cNvPr id="5" name="Group 4">
              <a:extLst/>
            </p:cNvPr>
            <p:cNvGrpSpPr/>
            <p:nvPr/>
          </p:nvGrpSpPr>
          <p:grpSpPr>
            <a:xfrm>
              <a:off x="0" y="0"/>
              <a:ext cx="1440180" cy="530060"/>
              <a:chOff x="0" y="0"/>
              <a:chExt cx="1440180" cy="530060"/>
            </a:xfrm>
          </p:grpSpPr>
          <p:sp>
            <p:nvSpPr>
              <p:cNvPr id="36" name="Rectangle: Rounded Corners 26">
                <a:extLst/>
              </p:cNvPr>
              <p:cNvSpPr/>
              <p:nvPr/>
            </p:nvSpPr>
            <p:spPr>
              <a:xfrm>
                <a:off x="0" y="0"/>
                <a:ext cx="1440180" cy="530060"/>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37" name="Rectangle: Rounded Corners 6">
                <a:extLst/>
              </p:cNvPr>
              <p:cNvSpPr txBox="1"/>
              <p:nvPr/>
            </p:nvSpPr>
            <p:spPr>
              <a:xfrm>
                <a:off x="25875" y="25875"/>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dirty="0">
                    <a:solidFill>
                      <a:srgbClr val="FFFFFF"/>
                    </a:solidFill>
                    <a:effectLst/>
                    <a:latin typeface="Arial"/>
                    <a:ea typeface="Times New Roman"/>
                  </a:rPr>
                  <a:t>Recreate</a:t>
                </a:r>
                <a:endParaRPr lang="en-US" sz="1200" dirty="0">
                  <a:effectLst/>
                  <a:latin typeface="Times New Roman"/>
                  <a:ea typeface="Times New Roman"/>
                </a:endParaRPr>
              </a:p>
            </p:txBody>
          </p:sp>
        </p:grpSp>
        <p:grpSp>
          <p:nvGrpSpPr>
            <p:cNvPr id="6" name="Group 5">
              <a:extLst/>
            </p:cNvPr>
            <p:cNvGrpSpPr/>
            <p:nvPr/>
          </p:nvGrpSpPr>
          <p:grpSpPr>
            <a:xfrm>
              <a:off x="1440178" y="609573"/>
              <a:ext cx="3499933" cy="424048"/>
              <a:chOff x="1440178" y="609573"/>
              <a:chExt cx="3499933" cy="424048"/>
            </a:xfrm>
          </p:grpSpPr>
          <p:sp>
            <p:nvSpPr>
              <p:cNvPr id="34" name="Rectangle: Top Corners Rounded 29">
                <a:extLst/>
              </p:cNvPr>
              <p:cNvSpPr/>
              <p:nvPr/>
            </p:nvSpPr>
            <p:spPr>
              <a:xfrm rot="5400000">
                <a:off x="2978121" y="-928370"/>
                <a:ext cx="424048" cy="3499933"/>
              </a:xfrm>
              <a:prstGeom prst="round2SameRect">
                <a:avLst/>
              </a:prstGeom>
              <a:solidFill>
                <a:srgbClr val="8064A2">
                  <a:tint val="40000"/>
                  <a:alpha val="90000"/>
                  <a:hueOff val="-789142"/>
                  <a:satOff val="4431"/>
                  <a:lumOff val="282"/>
                  <a:alphaOff val="0"/>
                </a:srgbClr>
              </a:solidFill>
              <a:ln w="25400" cap="flat" cmpd="sng" algn="ctr">
                <a:solidFill>
                  <a:srgbClr val="8064A2">
                    <a:tint val="40000"/>
                    <a:alpha val="90000"/>
                    <a:hueOff val="-789142"/>
                    <a:satOff val="4431"/>
                    <a:lumOff val="282"/>
                    <a:alphaOff val="0"/>
                  </a:srgbClr>
                </a:solidFill>
                <a:prstDash val="solid"/>
              </a:ln>
              <a:effectLst/>
            </p:spPr>
            <p:txBody>
              <a:bodyPr/>
              <a:lstStyle/>
              <a:p>
                <a:endParaRPr lang="en-US"/>
              </a:p>
            </p:txBody>
          </p:sp>
          <p:sp>
            <p:nvSpPr>
              <p:cNvPr id="35" name="Rectangle: Top Corners Rounded 8">
                <a:extLst/>
              </p:cNvPr>
              <p:cNvSpPr txBox="1"/>
              <p:nvPr/>
            </p:nvSpPr>
            <p:spPr>
              <a:xfrm>
                <a:off x="1440179" y="630271"/>
                <a:ext cx="3451654"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mn-lt"/>
                    <a:ea typeface="Times New Roman"/>
                  </a:rPr>
                  <a:t>the </a:t>
                </a:r>
                <a:r>
                  <a:rPr lang="en-US" sz="1600" kern="1200" dirty="0" smtClean="0">
                    <a:solidFill>
                      <a:srgbClr val="000000"/>
                    </a:solidFill>
                    <a:effectLst/>
                    <a:latin typeface="+mn-lt"/>
                    <a:ea typeface="Times New Roman"/>
                  </a:rPr>
                  <a:t>SME to </a:t>
                </a:r>
                <a:r>
                  <a:rPr lang="en-US" sz="1600" kern="1200" dirty="0">
                    <a:solidFill>
                      <a:srgbClr val="000000"/>
                    </a:solidFill>
                    <a:effectLst/>
                    <a:latin typeface="+mn-lt"/>
                    <a:ea typeface="Times New Roman"/>
                  </a:rPr>
                  <a:t>actively generate information and not wait passively for the interviewer to ask questions. </a:t>
                </a:r>
                <a:endParaRPr lang="en-US" sz="1600" dirty="0">
                  <a:effectLst/>
                  <a:latin typeface="+mn-lt"/>
                  <a:ea typeface="Times New Roman"/>
                </a:endParaRPr>
              </a:p>
            </p:txBody>
          </p:sp>
        </p:grpSp>
        <p:grpSp>
          <p:nvGrpSpPr>
            <p:cNvPr id="7" name="Group 6">
              <a:extLst/>
            </p:cNvPr>
            <p:cNvGrpSpPr/>
            <p:nvPr/>
          </p:nvGrpSpPr>
          <p:grpSpPr>
            <a:xfrm>
              <a:off x="0" y="556564"/>
              <a:ext cx="1440180" cy="530060"/>
              <a:chOff x="0" y="556564"/>
              <a:chExt cx="1440180" cy="530060"/>
            </a:xfrm>
          </p:grpSpPr>
          <p:sp>
            <p:nvSpPr>
              <p:cNvPr id="32" name="Rectangle: Rounded Corners 32">
                <a:extLst/>
              </p:cNvPr>
              <p:cNvSpPr/>
              <p:nvPr/>
            </p:nvSpPr>
            <p:spPr>
              <a:xfrm>
                <a:off x="0" y="556564"/>
                <a:ext cx="1440180" cy="530060"/>
              </a:xfrm>
              <a:prstGeom prst="roundRect">
                <a:avLst/>
              </a:prstGeom>
              <a:solidFill>
                <a:srgbClr val="8064A2">
                  <a:hueOff val="-892954"/>
                  <a:satOff val="5380"/>
                  <a:lumOff val="431"/>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33" name="Rectangle: Rounded Corners 10">
                <a:extLst/>
              </p:cNvPr>
              <p:cNvSpPr txBox="1"/>
              <p:nvPr/>
            </p:nvSpPr>
            <p:spPr>
              <a:xfrm>
                <a:off x="25875" y="582439"/>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Tell</a:t>
                </a:r>
                <a:endParaRPr lang="en-US" sz="1200">
                  <a:effectLst/>
                  <a:latin typeface="Times New Roman"/>
                  <a:ea typeface="Times New Roman"/>
                </a:endParaRPr>
              </a:p>
            </p:txBody>
          </p:sp>
        </p:grpSp>
        <p:grpSp>
          <p:nvGrpSpPr>
            <p:cNvPr id="8" name="Group 7">
              <a:extLst/>
            </p:cNvPr>
            <p:cNvGrpSpPr/>
            <p:nvPr/>
          </p:nvGrpSpPr>
          <p:grpSpPr>
            <a:xfrm>
              <a:off x="1440178" y="1166135"/>
              <a:ext cx="3499933" cy="424048"/>
              <a:chOff x="1440178" y="1166135"/>
              <a:chExt cx="3499933" cy="424048"/>
            </a:xfrm>
          </p:grpSpPr>
          <p:sp>
            <p:nvSpPr>
              <p:cNvPr id="30" name="Rectangle: Top Corners Rounded 35">
                <a:extLst/>
              </p:cNvPr>
              <p:cNvSpPr/>
              <p:nvPr/>
            </p:nvSpPr>
            <p:spPr>
              <a:xfrm rot="5400000">
                <a:off x="2978121" y="-371807"/>
                <a:ext cx="424048" cy="3499932"/>
              </a:xfrm>
              <a:prstGeom prst="round2SameRect">
                <a:avLst/>
              </a:prstGeom>
              <a:solidFill>
                <a:srgbClr val="8064A2">
                  <a:tint val="40000"/>
                  <a:alpha val="90000"/>
                  <a:hueOff val="-1578284"/>
                  <a:satOff val="8863"/>
                  <a:lumOff val="563"/>
                  <a:alphaOff val="0"/>
                </a:srgbClr>
              </a:solidFill>
              <a:ln w="25400" cap="flat" cmpd="sng" algn="ctr">
                <a:solidFill>
                  <a:srgbClr val="8064A2">
                    <a:tint val="40000"/>
                    <a:alpha val="90000"/>
                    <a:hueOff val="-1578284"/>
                    <a:satOff val="8863"/>
                    <a:lumOff val="563"/>
                    <a:alphaOff val="0"/>
                  </a:srgbClr>
                </a:solidFill>
                <a:prstDash val="solid"/>
              </a:ln>
              <a:effectLst/>
            </p:spPr>
            <p:txBody>
              <a:bodyPr/>
              <a:lstStyle/>
              <a:p>
                <a:endParaRPr lang="en-US" sz="1600">
                  <a:latin typeface="+mn-lt"/>
                </a:endParaRPr>
              </a:p>
            </p:txBody>
          </p:sp>
          <p:sp>
            <p:nvSpPr>
              <p:cNvPr id="31" name="Rectangle: Top Corners Rounded 12">
                <a:extLst/>
              </p:cNvPr>
              <p:cNvSpPr txBox="1"/>
              <p:nvPr/>
            </p:nvSpPr>
            <p:spPr>
              <a:xfrm>
                <a:off x="1440178" y="1186833"/>
                <a:ext cx="3471636"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Arial"/>
                    <a:ea typeface="Times New Roman"/>
                  </a:rPr>
                  <a:t>the </a:t>
                </a:r>
                <a:r>
                  <a:rPr lang="en-US" sz="1600" kern="1200" dirty="0" smtClean="0">
                    <a:solidFill>
                      <a:srgbClr val="000000"/>
                    </a:solidFill>
                    <a:effectLst/>
                    <a:latin typeface="Arial"/>
                    <a:ea typeface="Times New Roman"/>
                  </a:rPr>
                  <a:t>SME’s perspective</a:t>
                </a:r>
                <a:r>
                  <a:rPr lang="en-US" sz="1600" kern="1200" dirty="0">
                    <a:solidFill>
                      <a:srgbClr val="000000"/>
                    </a:solidFill>
                    <a:effectLst/>
                    <a:latin typeface="Arial"/>
                    <a:ea typeface="Times New Roman"/>
                  </a:rPr>
                  <a:t>; ask eyewitness-compatible questions such as “what </a:t>
                </a:r>
                <a:r>
                  <a:rPr lang="en-US" sz="1600" kern="1200" dirty="0" smtClean="0">
                    <a:solidFill>
                      <a:srgbClr val="000000"/>
                    </a:solidFill>
                    <a:effectLst/>
                    <a:latin typeface="Arial"/>
                    <a:ea typeface="Times New Roman"/>
                  </a:rPr>
                  <a:t>does a user need to know?” </a:t>
                </a:r>
                <a:r>
                  <a:rPr lang="en-US" sz="1600" kern="1200" dirty="0">
                    <a:solidFill>
                      <a:srgbClr val="000000"/>
                    </a:solidFill>
                    <a:effectLst/>
                    <a:latin typeface="Arial"/>
                    <a:ea typeface="Times New Roman"/>
                  </a:rPr>
                  <a:t>or “how could the process be better?”</a:t>
                </a:r>
                <a:endParaRPr lang="en-US" sz="1600" dirty="0">
                  <a:effectLst/>
                  <a:latin typeface="Times New Roman"/>
                  <a:ea typeface="Times New Roman"/>
                </a:endParaRPr>
              </a:p>
            </p:txBody>
          </p:sp>
        </p:grpSp>
        <p:grpSp>
          <p:nvGrpSpPr>
            <p:cNvPr id="9" name="Group 8">
              <a:extLst/>
            </p:cNvPr>
            <p:cNvGrpSpPr/>
            <p:nvPr/>
          </p:nvGrpSpPr>
          <p:grpSpPr>
            <a:xfrm>
              <a:off x="0" y="1113127"/>
              <a:ext cx="1440180" cy="530060"/>
              <a:chOff x="0" y="1113127"/>
              <a:chExt cx="1440180" cy="530060"/>
            </a:xfrm>
          </p:grpSpPr>
          <p:sp>
            <p:nvSpPr>
              <p:cNvPr id="28" name="Rectangle: Rounded Corners 38">
                <a:extLst/>
              </p:cNvPr>
              <p:cNvSpPr/>
              <p:nvPr/>
            </p:nvSpPr>
            <p:spPr>
              <a:xfrm>
                <a:off x="0" y="1113127"/>
                <a:ext cx="1440180" cy="530060"/>
              </a:xfrm>
              <a:prstGeom prst="roundRect">
                <a:avLst/>
              </a:prstGeom>
              <a:solidFill>
                <a:srgbClr val="8064A2">
                  <a:hueOff val="-1785908"/>
                  <a:satOff val="10760"/>
                  <a:lumOff val="862"/>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9" name="Rectangle: Rounded Corners 14">
                <a:extLst/>
              </p:cNvPr>
              <p:cNvSpPr txBox="1"/>
              <p:nvPr/>
            </p:nvSpPr>
            <p:spPr>
              <a:xfrm>
                <a:off x="25875" y="1139002"/>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Adopt</a:t>
                </a:r>
                <a:endParaRPr lang="en-US" sz="1200">
                  <a:effectLst/>
                  <a:latin typeface="Times New Roman"/>
                  <a:ea typeface="Times New Roman"/>
                </a:endParaRPr>
              </a:p>
            </p:txBody>
          </p:sp>
        </p:grpSp>
        <p:grpSp>
          <p:nvGrpSpPr>
            <p:cNvPr id="10" name="Group 9">
              <a:extLst/>
            </p:cNvPr>
            <p:cNvGrpSpPr/>
            <p:nvPr/>
          </p:nvGrpSpPr>
          <p:grpSpPr>
            <a:xfrm>
              <a:off x="1440178" y="1722698"/>
              <a:ext cx="3499933" cy="424048"/>
              <a:chOff x="1440178" y="1722698"/>
              <a:chExt cx="3499933" cy="424048"/>
            </a:xfrm>
          </p:grpSpPr>
          <p:sp>
            <p:nvSpPr>
              <p:cNvPr id="26" name="Rectangle: Top Corners Rounded 41">
                <a:extLst/>
              </p:cNvPr>
              <p:cNvSpPr/>
              <p:nvPr/>
            </p:nvSpPr>
            <p:spPr>
              <a:xfrm rot="5400000">
                <a:off x="2978121" y="184756"/>
                <a:ext cx="424048" cy="3499932"/>
              </a:xfrm>
              <a:prstGeom prst="round2SameRect">
                <a:avLst/>
              </a:prstGeom>
              <a:solidFill>
                <a:srgbClr val="8064A2">
                  <a:tint val="40000"/>
                  <a:alpha val="90000"/>
                  <a:hueOff val="-2367426"/>
                  <a:satOff val="13294"/>
                  <a:lumOff val="845"/>
                  <a:alphaOff val="0"/>
                </a:srgbClr>
              </a:solidFill>
              <a:ln w="25400" cap="flat" cmpd="sng" algn="ctr">
                <a:solidFill>
                  <a:srgbClr val="8064A2">
                    <a:tint val="40000"/>
                    <a:alpha val="90000"/>
                    <a:hueOff val="-2367426"/>
                    <a:satOff val="13294"/>
                    <a:lumOff val="845"/>
                    <a:alphaOff val="0"/>
                  </a:srgbClr>
                </a:solidFill>
                <a:prstDash val="solid"/>
              </a:ln>
              <a:effectLst/>
            </p:spPr>
            <p:txBody>
              <a:bodyPr/>
              <a:lstStyle/>
              <a:p>
                <a:endParaRPr lang="en-US"/>
              </a:p>
            </p:txBody>
          </p:sp>
          <p:sp>
            <p:nvSpPr>
              <p:cNvPr id="27" name="Rectangle: Top Corners Rounded 16">
                <a:extLst/>
              </p:cNvPr>
              <p:cNvSpPr txBox="1"/>
              <p:nvPr/>
            </p:nvSpPr>
            <p:spPr>
              <a:xfrm>
                <a:off x="1440178" y="1743397"/>
                <a:ext cx="3471636"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mn-lt"/>
                    <a:ea typeface="Times New Roman"/>
                  </a:rPr>
                  <a:t>actively, do not interrupt, and pause after the </a:t>
                </a:r>
                <a:r>
                  <a:rPr lang="en-US" sz="1600" kern="1200" dirty="0" smtClean="0">
                    <a:solidFill>
                      <a:srgbClr val="000000"/>
                    </a:solidFill>
                    <a:effectLst/>
                    <a:latin typeface="+mn-lt"/>
                    <a:ea typeface="Times New Roman"/>
                  </a:rPr>
                  <a:t>SME’s response </a:t>
                </a:r>
                <a:r>
                  <a:rPr lang="en-US" sz="1600" kern="1200" dirty="0">
                    <a:solidFill>
                      <a:srgbClr val="000000"/>
                    </a:solidFill>
                    <a:effectLst/>
                    <a:latin typeface="+mn-lt"/>
                    <a:ea typeface="Times New Roman"/>
                  </a:rPr>
                  <a:t>before asking follow-up questions.</a:t>
                </a:r>
                <a:endParaRPr lang="en-US" sz="1600" dirty="0">
                  <a:effectLst/>
                  <a:latin typeface="+mn-lt"/>
                  <a:ea typeface="Times New Roman"/>
                </a:endParaRPr>
              </a:p>
            </p:txBody>
          </p:sp>
        </p:grpSp>
        <p:grpSp>
          <p:nvGrpSpPr>
            <p:cNvPr id="11" name="Group 10">
              <a:extLst/>
            </p:cNvPr>
            <p:cNvGrpSpPr/>
            <p:nvPr/>
          </p:nvGrpSpPr>
          <p:grpSpPr>
            <a:xfrm>
              <a:off x="0" y="1669691"/>
              <a:ext cx="1440180" cy="530060"/>
              <a:chOff x="0" y="1669691"/>
              <a:chExt cx="1440180" cy="530060"/>
            </a:xfrm>
          </p:grpSpPr>
          <p:sp>
            <p:nvSpPr>
              <p:cNvPr id="24" name="Rectangle: Rounded Corners 44">
                <a:extLst/>
              </p:cNvPr>
              <p:cNvSpPr/>
              <p:nvPr/>
            </p:nvSpPr>
            <p:spPr>
              <a:xfrm>
                <a:off x="0" y="1669691"/>
                <a:ext cx="1440180" cy="530060"/>
              </a:xfrm>
              <a:prstGeom prst="roundRect">
                <a:avLst/>
              </a:prstGeom>
              <a:solidFill>
                <a:srgbClr val="8064A2">
                  <a:hueOff val="-2678862"/>
                  <a:satOff val="16139"/>
                  <a:lumOff val="1294"/>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5" name="Rectangle: Rounded Corners 18">
                <a:extLst/>
              </p:cNvPr>
              <p:cNvSpPr txBox="1"/>
              <p:nvPr/>
            </p:nvSpPr>
            <p:spPr>
              <a:xfrm>
                <a:off x="25875" y="1695566"/>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Listen</a:t>
                </a:r>
                <a:endParaRPr lang="en-US" sz="1200">
                  <a:effectLst/>
                  <a:latin typeface="Times New Roman"/>
                  <a:ea typeface="Times New Roman"/>
                </a:endParaRPr>
              </a:p>
            </p:txBody>
          </p:sp>
        </p:grpSp>
        <p:grpSp>
          <p:nvGrpSpPr>
            <p:cNvPr id="12" name="Group 11">
              <a:extLst/>
            </p:cNvPr>
            <p:cNvGrpSpPr/>
            <p:nvPr/>
          </p:nvGrpSpPr>
          <p:grpSpPr>
            <a:xfrm>
              <a:off x="1440178" y="2279262"/>
              <a:ext cx="3528460" cy="424048"/>
              <a:chOff x="1440178" y="2279262"/>
              <a:chExt cx="3528460" cy="424048"/>
            </a:xfrm>
          </p:grpSpPr>
          <p:sp>
            <p:nvSpPr>
              <p:cNvPr id="22" name="Rectangle: Top Corners Rounded 47">
                <a:extLst/>
              </p:cNvPr>
              <p:cNvSpPr/>
              <p:nvPr/>
            </p:nvSpPr>
            <p:spPr>
              <a:xfrm rot="5400000">
                <a:off x="2992385" y="727056"/>
                <a:ext cx="424048" cy="3528459"/>
              </a:xfrm>
              <a:prstGeom prst="round2SameRect">
                <a:avLst/>
              </a:prstGeom>
              <a:solidFill>
                <a:srgbClr val="8064A2">
                  <a:tint val="40000"/>
                  <a:alpha val="90000"/>
                  <a:hueOff val="-3156568"/>
                  <a:satOff val="17726"/>
                  <a:lumOff val="1126"/>
                  <a:alphaOff val="0"/>
                </a:srgbClr>
              </a:solidFill>
              <a:ln w="25400" cap="flat" cmpd="sng" algn="ctr">
                <a:solidFill>
                  <a:srgbClr val="8064A2">
                    <a:tint val="40000"/>
                    <a:alpha val="90000"/>
                    <a:hueOff val="-3156568"/>
                    <a:satOff val="17726"/>
                    <a:lumOff val="1126"/>
                    <a:alphaOff val="0"/>
                  </a:srgbClr>
                </a:solidFill>
                <a:prstDash val="solid"/>
              </a:ln>
              <a:effectLst/>
            </p:spPr>
            <p:txBody>
              <a:bodyPr/>
              <a:lstStyle/>
              <a:p>
                <a:endParaRPr lang="en-US" sz="1600">
                  <a:latin typeface="+mn-lt"/>
                </a:endParaRPr>
              </a:p>
            </p:txBody>
          </p:sp>
          <p:sp>
            <p:nvSpPr>
              <p:cNvPr id="23" name="Rectangle: Top Corners Rounded 20">
                <a:extLst/>
              </p:cNvPr>
              <p:cNvSpPr txBox="1"/>
              <p:nvPr/>
            </p:nvSpPr>
            <p:spPr>
              <a:xfrm>
                <a:off x="1440178" y="2299960"/>
                <a:ext cx="3499933" cy="382648"/>
              </a:xfrm>
              <a:prstGeom prst="rect">
                <a:avLst/>
              </a:prstGeom>
              <a:noFill/>
              <a:ln>
                <a:noFill/>
              </a:ln>
              <a:effectLst/>
            </p:spPr>
            <p:txBody>
              <a:bodyPr spcFirstLastPara="0" vert="horz" wrap="square" lIns="26670" tIns="13335" rIns="26670" bIns="13335" numCol="1" spcCol="1270" anchor="ctr" anchorCtr="0">
                <a:noAutofit/>
              </a:bodyPr>
              <a:lstStyle/>
              <a:p>
                <a:pPr>
                  <a:lnSpc>
                    <a:spcPct val="90000"/>
                  </a:lnSpc>
                  <a:spcBef>
                    <a:spcPts val="0"/>
                  </a:spcBef>
                  <a:spcAft>
                    <a:spcPts val="0"/>
                  </a:spcAft>
                </a:pPr>
                <a:r>
                  <a:rPr lang="en-US" sz="1600" kern="1200" dirty="0">
                    <a:solidFill>
                      <a:srgbClr val="000000"/>
                    </a:solidFill>
                    <a:effectLst/>
                    <a:latin typeface="Arial"/>
                    <a:ea typeface="Times New Roman"/>
                  </a:rPr>
                  <a:t>open-ended </a:t>
                </a:r>
                <a:r>
                  <a:rPr lang="en-US" sz="1600" kern="1200" dirty="0" smtClean="0">
                    <a:solidFill>
                      <a:srgbClr val="000000"/>
                    </a:solidFill>
                    <a:effectLst/>
                    <a:latin typeface="Arial"/>
                    <a:ea typeface="Times New Roman"/>
                  </a:rPr>
                  <a:t>questions.</a:t>
                </a:r>
                <a:endParaRPr lang="en-US" sz="1600" dirty="0">
                  <a:latin typeface="Times New Roman"/>
                  <a:ea typeface="Times New Roman"/>
                </a:endParaRPr>
              </a:p>
              <a:p>
                <a:pPr>
                  <a:lnSpc>
                    <a:spcPct val="90000"/>
                  </a:lnSpc>
                  <a:spcBef>
                    <a:spcPts val="0"/>
                  </a:spcBef>
                  <a:spcAft>
                    <a:spcPts val="0"/>
                  </a:spcAft>
                </a:pPr>
                <a:r>
                  <a:rPr lang="en-US" sz="1600" kern="1200" dirty="0" smtClean="0">
                    <a:solidFill>
                      <a:srgbClr val="000000"/>
                    </a:solidFill>
                    <a:effectLst/>
                    <a:latin typeface="Arial"/>
                    <a:ea typeface="Times New Roman"/>
                  </a:rPr>
                  <a:t>Don’t </a:t>
                </a:r>
                <a:r>
                  <a:rPr lang="en-US" sz="1600" kern="1200" dirty="0">
                    <a:solidFill>
                      <a:srgbClr val="000000"/>
                    </a:solidFill>
                    <a:effectLst/>
                    <a:latin typeface="Arial"/>
                    <a:ea typeface="Times New Roman"/>
                  </a:rPr>
                  <a:t>ask questions that can be answered with a single word or short phrase.</a:t>
                </a:r>
                <a:endParaRPr lang="en-US" sz="1600" dirty="0">
                  <a:effectLst/>
                  <a:latin typeface="Times New Roman"/>
                  <a:ea typeface="Times New Roman"/>
                </a:endParaRPr>
              </a:p>
            </p:txBody>
          </p:sp>
        </p:grpSp>
        <p:grpSp>
          <p:nvGrpSpPr>
            <p:cNvPr id="13" name="Group 12">
              <a:extLst/>
            </p:cNvPr>
            <p:cNvGrpSpPr/>
            <p:nvPr/>
          </p:nvGrpSpPr>
          <p:grpSpPr>
            <a:xfrm>
              <a:off x="0" y="2226255"/>
              <a:ext cx="1440180" cy="530060"/>
              <a:chOff x="0" y="2226255"/>
              <a:chExt cx="1440180" cy="530060"/>
            </a:xfrm>
          </p:grpSpPr>
          <p:sp>
            <p:nvSpPr>
              <p:cNvPr id="20" name="Rectangle: Rounded Corners 50">
                <a:extLst/>
              </p:cNvPr>
              <p:cNvSpPr/>
              <p:nvPr/>
            </p:nvSpPr>
            <p:spPr>
              <a:xfrm>
                <a:off x="0" y="2226255"/>
                <a:ext cx="1440180" cy="530060"/>
              </a:xfrm>
              <a:prstGeom prst="roundRect">
                <a:avLst/>
              </a:prstGeom>
              <a:solidFill>
                <a:srgbClr val="8064A2">
                  <a:hueOff val="-3571816"/>
                  <a:satOff val="21519"/>
                  <a:lumOff val="1725"/>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1" name="Rectangle: Rounded Corners 22">
                <a:extLst/>
              </p:cNvPr>
              <p:cNvSpPr txBox="1"/>
              <p:nvPr/>
            </p:nvSpPr>
            <p:spPr>
              <a:xfrm>
                <a:off x="25875" y="2252130"/>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Ask</a:t>
                </a:r>
                <a:endParaRPr lang="en-US" sz="1200">
                  <a:effectLst/>
                  <a:latin typeface="Times New Roman"/>
                  <a:ea typeface="Times New Roman"/>
                </a:endParaRPr>
              </a:p>
            </p:txBody>
          </p:sp>
        </p:grpSp>
        <p:grpSp>
          <p:nvGrpSpPr>
            <p:cNvPr id="14" name="Group 13">
              <a:extLst/>
            </p:cNvPr>
            <p:cNvGrpSpPr/>
            <p:nvPr/>
          </p:nvGrpSpPr>
          <p:grpSpPr>
            <a:xfrm>
              <a:off x="1440178" y="2835826"/>
              <a:ext cx="3528459" cy="424048"/>
              <a:chOff x="1440178" y="2835826"/>
              <a:chExt cx="3528459" cy="424048"/>
            </a:xfrm>
          </p:grpSpPr>
          <p:sp>
            <p:nvSpPr>
              <p:cNvPr id="18" name="Rectangle: Top Corners Rounded 53">
                <a:extLst/>
              </p:cNvPr>
              <p:cNvSpPr/>
              <p:nvPr/>
            </p:nvSpPr>
            <p:spPr>
              <a:xfrm rot="5400000">
                <a:off x="2992384" y="1283620"/>
                <a:ext cx="424048" cy="3528459"/>
              </a:xfrm>
              <a:prstGeom prst="round2SameRect">
                <a:avLst/>
              </a:prstGeom>
              <a:solidFill>
                <a:srgbClr val="8064A2">
                  <a:tint val="40000"/>
                  <a:alpha val="90000"/>
                  <a:hueOff val="-3945710"/>
                  <a:satOff val="22157"/>
                  <a:lumOff val="1408"/>
                  <a:alphaOff val="0"/>
                </a:srgbClr>
              </a:solidFill>
              <a:ln w="25400" cap="flat" cmpd="sng" algn="ctr">
                <a:solidFill>
                  <a:srgbClr val="8064A2">
                    <a:tint val="40000"/>
                    <a:alpha val="90000"/>
                    <a:hueOff val="-3945710"/>
                    <a:satOff val="22157"/>
                    <a:lumOff val="1408"/>
                    <a:alphaOff val="0"/>
                  </a:srgbClr>
                </a:solidFill>
                <a:prstDash val="solid"/>
              </a:ln>
              <a:effectLst/>
            </p:spPr>
            <p:txBody>
              <a:bodyPr/>
              <a:lstStyle/>
              <a:p>
                <a:endParaRPr lang="en-US"/>
              </a:p>
            </p:txBody>
          </p:sp>
          <p:sp>
            <p:nvSpPr>
              <p:cNvPr id="19" name="Rectangle: Top Corners Rounded 24">
                <a:extLst/>
              </p:cNvPr>
              <p:cNvSpPr txBox="1"/>
              <p:nvPr/>
            </p:nvSpPr>
            <p:spPr>
              <a:xfrm>
                <a:off x="1440179" y="2856525"/>
                <a:ext cx="3499932"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mn-lt"/>
                    <a:ea typeface="Times New Roman"/>
                  </a:rPr>
                  <a:t>the </a:t>
                </a:r>
                <a:r>
                  <a:rPr lang="en-US" sz="1600" kern="1200" dirty="0" smtClean="0">
                    <a:solidFill>
                      <a:srgbClr val="000000"/>
                    </a:solidFill>
                    <a:effectLst/>
                    <a:latin typeface="+mn-lt"/>
                    <a:ea typeface="Times New Roman"/>
                  </a:rPr>
                  <a:t>SME to </a:t>
                </a:r>
                <a:r>
                  <a:rPr lang="en-US" sz="1600" kern="1200" dirty="0">
                    <a:solidFill>
                      <a:srgbClr val="000000"/>
                    </a:solidFill>
                    <a:effectLst/>
                    <a:latin typeface="+mn-lt"/>
                    <a:ea typeface="Times New Roman"/>
                  </a:rPr>
                  <a:t>use imagery.</a:t>
                </a:r>
                <a:endParaRPr lang="en-US" sz="1600" dirty="0">
                  <a:effectLst/>
                  <a:latin typeface="+mn-lt"/>
                  <a:ea typeface="Times New Roman"/>
                </a:endParaRPr>
              </a:p>
              <a:p>
                <a:pPr marL="57150" marR="0" indent="-57150">
                  <a:lnSpc>
                    <a:spcPct val="90000"/>
                  </a:lnSpc>
                  <a:spcBef>
                    <a:spcPts val="0"/>
                  </a:spcBef>
                  <a:spcAft>
                    <a:spcPts val="0"/>
                  </a:spcAft>
                </a:pPr>
                <a:r>
                  <a:rPr lang="en-US" sz="1600" kern="1200" dirty="0">
                    <a:solidFill>
                      <a:srgbClr val="000000"/>
                    </a:solidFill>
                    <a:effectLst/>
                    <a:latin typeface="+mn-lt"/>
                    <a:ea typeface="Times New Roman"/>
                  </a:rPr>
                  <a:t>Explicitly request detailed descriptions.</a:t>
                </a:r>
                <a:endParaRPr lang="en-US" sz="1600" dirty="0">
                  <a:effectLst/>
                  <a:latin typeface="+mn-lt"/>
                  <a:ea typeface="Times New Roman"/>
                </a:endParaRPr>
              </a:p>
            </p:txBody>
          </p:sp>
        </p:grpSp>
        <p:grpSp>
          <p:nvGrpSpPr>
            <p:cNvPr id="15" name="Group 14">
              <a:extLst/>
            </p:cNvPr>
            <p:cNvGrpSpPr/>
            <p:nvPr/>
          </p:nvGrpSpPr>
          <p:grpSpPr>
            <a:xfrm>
              <a:off x="0" y="2782818"/>
              <a:ext cx="1440180" cy="530060"/>
              <a:chOff x="0" y="2782818"/>
              <a:chExt cx="1440180" cy="530060"/>
            </a:xfrm>
          </p:grpSpPr>
          <p:sp>
            <p:nvSpPr>
              <p:cNvPr id="16" name="Rectangle: Rounded Corners 56">
                <a:extLst/>
              </p:cNvPr>
              <p:cNvSpPr/>
              <p:nvPr/>
            </p:nvSpPr>
            <p:spPr>
              <a:xfrm>
                <a:off x="0" y="2782818"/>
                <a:ext cx="1440180" cy="530060"/>
              </a:xfrm>
              <a:prstGeom prst="roundRect">
                <a:avLst/>
              </a:pr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17" name="Rectangle: Rounded Corners 26">
                <a:extLst/>
              </p:cNvPr>
              <p:cNvSpPr txBox="1"/>
              <p:nvPr/>
            </p:nvSpPr>
            <p:spPr>
              <a:xfrm>
                <a:off x="25875" y="2808693"/>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Encourage</a:t>
                </a:r>
                <a:endParaRPr lang="en-US" sz="1200">
                  <a:effectLst/>
                  <a:latin typeface="Times New Roman"/>
                  <a:ea typeface="Times New Roman"/>
                </a:endParaRPr>
              </a:p>
            </p:txBody>
          </p:sp>
        </p:grpSp>
      </p:grpSp>
    </p:spTree>
    <p:extLst>
      <p:ext uri="{BB962C8B-B14F-4D97-AF65-F5344CB8AC3E}">
        <p14:creationId xmlns:p14="http://schemas.microsoft.com/office/powerpoint/2010/main" val="433292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Interview</a:t>
            </a:r>
            <a:endParaRPr lang="en-US" dirty="0"/>
          </a:p>
        </p:txBody>
      </p:sp>
      <p:grpSp>
        <p:nvGrpSpPr>
          <p:cNvPr id="3" name="Group 2">
            <a:extLst/>
          </p:cNvPr>
          <p:cNvGrpSpPr/>
          <p:nvPr/>
        </p:nvGrpSpPr>
        <p:grpSpPr>
          <a:xfrm>
            <a:off x="347228" y="1082721"/>
            <a:ext cx="8395714" cy="4327479"/>
            <a:chOff x="0" y="0"/>
            <a:chExt cx="3993990" cy="2502873"/>
          </a:xfrm>
        </p:grpSpPr>
        <p:sp>
          <p:nvSpPr>
            <p:cNvPr id="4" name="Rectangle: Top Corners Rounded 59">
              <a:extLst/>
            </p:cNvPr>
            <p:cNvSpPr/>
            <p:nvPr/>
          </p:nvSpPr>
          <p:spPr>
            <a:xfrm rot="5400000">
              <a:off x="2524349" y="-1036450"/>
              <a:ext cx="385057" cy="2554224"/>
            </a:xfrm>
            <a:prstGeom prst="round2SameRect">
              <a:avLst/>
            </a:prstGeom>
            <a:solidFill>
              <a:srgbClr val="8064A2">
                <a:tint val="40000"/>
                <a:alpha val="90000"/>
                <a:hueOff val="0"/>
                <a:satOff val="0"/>
                <a:lumOff val="0"/>
                <a:alphaOff val="0"/>
              </a:srgbClr>
            </a:solidFill>
            <a:ln w="25400" cap="flat" cmpd="sng" algn="ctr">
              <a:solidFill>
                <a:srgbClr val="8064A2">
                  <a:tint val="40000"/>
                  <a:alpha val="90000"/>
                  <a:hueOff val="0"/>
                  <a:satOff val="0"/>
                  <a:lumOff val="0"/>
                  <a:alphaOff val="0"/>
                </a:srgbClr>
              </a:solidFill>
              <a:prstDash val="solid"/>
            </a:ln>
            <a:effectLst/>
          </p:spPr>
          <p:txBody>
            <a:bodyPr/>
            <a:lstStyle/>
            <a:p>
              <a:endParaRPr lang="en-US"/>
            </a:p>
          </p:txBody>
        </p:sp>
        <p:sp>
          <p:nvSpPr>
            <p:cNvPr id="5" name="Rectangle: Top Corners Rounded 4">
              <a:extLst/>
            </p:cNvPr>
            <p:cNvSpPr txBox="1"/>
            <p:nvPr/>
          </p:nvSpPr>
          <p:spPr>
            <a:xfrm>
              <a:off x="1439766" y="66930"/>
              <a:ext cx="2535427" cy="347463"/>
            </a:xfrm>
            <a:prstGeom prst="rect">
              <a:avLst/>
            </a:prstGeom>
            <a:noFill/>
            <a:ln>
              <a:noFill/>
            </a:ln>
            <a:effectLst/>
          </p:spPr>
          <p:txBody>
            <a:bodyPr spcFirstLastPara="0" vert="horz" wrap="square" lIns="38100" tIns="19050" rIns="38100" bIns="19050"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mn-lt"/>
                  <a:ea typeface="Times New Roman"/>
                </a:rPr>
                <a:t>the interview at the </a:t>
              </a:r>
              <a:r>
                <a:rPr lang="en-US" sz="1600" kern="1200" dirty="0" err="1">
                  <a:solidFill>
                    <a:srgbClr val="000000"/>
                  </a:solidFill>
                  <a:effectLst/>
                  <a:latin typeface="+mn-lt"/>
                  <a:ea typeface="Times New Roman"/>
                </a:rPr>
                <a:t>Gemba</a:t>
              </a:r>
              <a:r>
                <a:rPr lang="en-US" sz="1600" kern="1200" dirty="0">
                  <a:solidFill>
                    <a:srgbClr val="000000"/>
                  </a:solidFill>
                  <a:effectLst/>
                  <a:latin typeface="+mn-lt"/>
                  <a:ea typeface="Times New Roman"/>
                </a:rPr>
                <a:t> where </a:t>
              </a:r>
              <a:r>
                <a:rPr lang="en-US" sz="1600" kern="1200" dirty="0" smtClean="0">
                  <a:solidFill>
                    <a:srgbClr val="000000"/>
                  </a:solidFill>
                  <a:effectLst/>
                  <a:latin typeface="+mn-lt"/>
                  <a:ea typeface="Times New Roman"/>
                </a:rPr>
                <a:t>change will happen.</a:t>
              </a:r>
              <a:endParaRPr lang="en-US" sz="1600" dirty="0">
                <a:effectLst/>
                <a:latin typeface="+mn-lt"/>
                <a:ea typeface="Times New Roman"/>
              </a:endParaRPr>
            </a:p>
          </p:txBody>
        </p:sp>
        <p:sp>
          <p:nvSpPr>
            <p:cNvPr id="6" name="Rectangle: Rounded Corners 61">
              <a:extLst/>
            </p:cNvPr>
            <p:cNvSpPr/>
            <p:nvPr/>
          </p:nvSpPr>
          <p:spPr>
            <a:xfrm>
              <a:off x="3015" y="0"/>
              <a:ext cx="1436751" cy="481321"/>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7" name="Rectangle: Rounded Corners 6">
              <a:extLst/>
            </p:cNvPr>
            <p:cNvSpPr txBox="1"/>
            <p:nvPr/>
          </p:nvSpPr>
          <p:spPr>
            <a:xfrm>
              <a:off x="26511" y="23496"/>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Perform</a:t>
              </a:r>
              <a:endParaRPr lang="en-US" sz="1200">
                <a:effectLst/>
                <a:latin typeface="Times New Roman"/>
                <a:ea typeface="Times New Roman"/>
              </a:endParaRPr>
            </a:p>
          </p:txBody>
        </p:sp>
        <p:sp>
          <p:nvSpPr>
            <p:cNvPr id="8" name="Rectangle: Top Corners Rounded 63">
              <a:extLst/>
            </p:cNvPr>
            <p:cNvSpPr/>
            <p:nvPr/>
          </p:nvSpPr>
          <p:spPr>
            <a:xfrm rot="5400000">
              <a:off x="2524349" y="-531062"/>
              <a:ext cx="385057" cy="2554224"/>
            </a:xfrm>
            <a:prstGeom prst="round2SameRect">
              <a:avLst/>
            </a:prstGeom>
            <a:solidFill>
              <a:srgbClr val="8064A2">
                <a:tint val="40000"/>
                <a:alpha val="90000"/>
                <a:hueOff val="-986427"/>
                <a:satOff val="5539"/>
                <a:lumOff val="352"/>
                <a:alphaOff val="0"/>
              </a:srgbClr>
            </a:solidFill>
            <a:ln w="25400" cap="flat" cmpd="sng" algn="ctr">
              <a:solidFill>
                <a:srgbClr val="8064A2">
                  <a:tint val="40000"/>
                  <a:alpha val="90000"/>
                  <a:hueOff val="-986427"/>
                  <a:satOff val="5539"/>
                  <a:lumOff val="352"/>
                  <a:alphaOff val="0"/>
                </a:srgbClr>
              </a:solidFill>
              <a:prstDash val="solid"/>
            </a:ln>
            <a:effectLst/>
          </p:spPr>
          <p:txBody>
            <a:bodyPr/>
            <a:lstStyle/>
            <a:p>
              <a:endParaRPr lang="en-US"/>
            </a:p>
          </p:txBody>
        </p:sp>
        <p:sp>
          <p:nvSpPr>
            <p:cNvPr id="9" name="Rectangle: Top Corners Rounded 8">
              <a:extLst/>
            </p:cNvPr>
            <p:cNvSpPr txBox="1"/>
            <p:nvPr/>
          </p:nvSpPr>
          <p:spPr>
            <a:xfrm>
              <a:off x="1439766" y="572318"/>
              <a:ext cx="2535427" cy="347463"/>
            </a:xfrm>
            <a:prstGeom prst="rect">
              <a:avLst/>
            </a:prstGeom>
            <a:noFill/>
            <a:ln>
              <a:noFill/>
            </a:ln>
            <a:effectLst/>
          </p:spPr>
          <p:txBody>
            <a:bodyPr spcFirstLastPara="0" vert="horz" wrap="square" lIns="38100" tIns="19050" rIns="38100" bIns="19050" numCol="1" spcCol="1270" anchor="ctr" anchorCtr="0">
              <a:noAutofit/>
            </a:bodyPr>
            <a:lstStyle/>
            <a:p>
              <a:pPr marL="57150" marR="0" indent="-57150">
                <a:lnSpc>
                  <a:spcPct val="90000"/>
                </a:lnSpc>
                <a:spcBef>
                  <a:spcPts val="0"/>
                </a:spcBef>
                <a:spcAft>
                  <a:spcPts val="0"/>
                </a:spcAft>
              </a:pPr>
              <a:r>
                <a:rPr lang="en-US" sz="1600" kern="1200">
                  <a:solidFill>
                    <a:srgbClr val="000000"/>
                  </a:solidFill>
                  <a:effectLst/>
                  <a:latin typeface="+mn-lt"/>
                  <a:ea typeface="Times New Roman"/>
                </a:rPr>
                <a:t>sequence of the cognitive interview major components.</a:t>
              </a:r>
              <a:endParaRPr lang="en-US" sz="1600">
                <a:effectLst/>
                <a:latin typeface="+mn-lt"/>
                <a:ea typeface="Times New Roman"/>
              </a:endParaRPr>
            </a:p>
          </p:txBody>
        </p:sp>
        <p:sp>
          <p:nvSpPr>
            <p:cNvPr id="10" name="Rectangle: Top Corners Rounded 65">
              <a:extLst/>
            </p:cNvPr>
            <p:cNvSpPr/>
            <p:nvPr/>
          </p:nvSpPr>
          <p:spPr>
            <a:xfrm rot="5400000">
              <a:off x="2524349" y="-25674"/>
              <a:ext cx="385057" cy="2554224"/>
            </a:xfrm>
            <a:prstGeom prst="round2SameRect">
              <a:avLst/>
            </a:prstGeom>
            <a:solidFill>
              <a:srgbClr val="8064A2">
                <a:tint val="40000"/>
                <a:alpha val="90000"/>
                <a:hueOff val="-1972855"/>
                <a:satOff val="11079"/>
                <a:lumOff val="704"/>
                <a:alphaOff val="0"/>
              </a:srgbClr>
            </a:solidFill>
            <a:ln w="25400" cap="flat" cmpd="sng" algn="ctr">
              <a:solidFill>
                <a:srgbClr val="8064A2">
                  <a:tint val="40000"/>
                  <a:alpha val="90000"/>
                  <a:hueOff val="-1972855"/>
                  <a:satOff val="11079"/>
                  <a:lumOff val="704"/>
                  <a:alphaOff val="0"/>
                </a:srgbClr>
              </a:solidFill>
              <a:prstDash val="solid"/>
            </a:ln>
            <a:effectLst/>
          </p:spPr>
          <p:txBody>
            <a:bodyPr/>
            <a:lstStyle/>
            <a:p>
              <a:endParaRPr lang="en-US"/>
            </a:p>
          </p:txBody>
        </p:sp>
        <p:sp>
          <p:nvSpPr>
            <p:cNvPr id="11" name="Rectangle: Top Corners Rounded 10">
              <a:extLst/>
            </p:cNvPr>
            <p:cNvSpPr txBox="1"/>
            <p:nvPr/>
          </p:nvSpPr>
          <p:spPr>
            <a:xfrm>
              <a:off x="1439766" y="1077706"/>
              <a:ext cx="2535427" cy="347463"/>
            </a:xfrm>
            <a:prstGeom prst="rect">
              <a:avLst/>
            </a:prstGeom>
            <a:noFill/>
            <a:ln>
              <a:noFill/>
            </a:ln>
            <a:effectLst/>
          </p:spPr>
          <p:txBody>
            <a:bodyPr spcFirstLastPara="0" vert="horz" wrap="square" lIns="38100" tIns="19050" rIns="38100" bIns="19050" numCol="1" spcCol="1270" anchor="ctr" anchorCtr="0">
              <a:noAutofit/>
            </a:bodyPr>
            <a:lstStyle/>
            <a:p>
              <a:pPr marL="57150" marR="0" indent="-57150">
                <a:lnSpc>
                  <a:spcPct val="90000"/>
                </a:lnSpc>
                <a:spcBef>
                  <a:spcPts val="0"/>
                </a:spcBef>
                <a:spcAft>
                  <a:spcPts val="0"/>
                </a:spcAft>
              </a:pPr>
              <a:r>
                <a:rPr lang="en-US" sz="1600" kern="1200">
                  <a:solidFill>
                    <a:srgbClr val="000000"/>
                  </a:solidFill>
                  <a:effectLst/>
                  <a:latin typeface="+mn-lt"/>
                  <a:ea typeface="Times New Roman"/>
                </a:rPr>
                <a:t>support materials such as attachments, SOPs, and copies.</a:t>
              </a:r>
              <a:endParaRPr lang="en-US" sz="1600">
                <a:effectLst/>
                <a:latin typeface="+mn-lt"/>
                <a:ea typeface="Times New Roman"/>
              </a:endParaRPr>
            </a:p>
          </p:txBody>
        </p:sp>
        <p:sp>
          <p:nvSpPr>
            <p:cNvPr id="12" name="Rectangle: Rounded Corners 67">
              <a:extLst/>
            </p:cNvPr>
            <p:cNvSpPr/>
            <p:nvPr/>
          </p:nvSpPr>
          <p:spPr>
            <a:xfrm>
              <a:off x="3015" y="1010776"/>
              <a:ext cx="1436751" cy="481321"/>
            </a:xfrm>
            <a:prstGeom prst="roundRect">
              <a:avLst/>
            </a:prstGeom>
            <a:solidFill>
              <a:srgbClr val="8064A2">
                <a:hueOff val="-2232385"/>
                <a:satOff val="13449"/>
                <a:lumOff val="1078"/>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13" name="Rectangle: Rounded Corners 12">
              <a:extLst/>
            </p:cNvPr>
            <p:cNvSpPr txBox="1"/>
            <p:nvPr/>
          </p:nvSpPr>
          <p:spPr>
            <a:xfrm>
              <a:off x="26511" y="1034272"/>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Bring</a:t>
              </a:r>
              <a:endParaRPr lang="en-US" sz="1200">
                <a:effectLst/>
                <a:latin typeface="Times New Roman"/>
                <a:ea typeface="Times New Roman"/>
              </a:endParaRPr>
            </a:p>
          </p:txBody>
        </p:sp>
        <p:sp>
          <p:nvSpPr>
            <p:cNvPr id="14" name="Rectangle: Top Corners Rounded 69">
              <a:extLst/>
            </p:cNvPr>
            <p:cNvSpPr/>
            <p:nvPr/>
          </p:nvSpPr>
          <p:spPr>
            <a:xfrm rot="5400000">
              <a:off x="2524349" y="479713"/>
              <a:ext cx="385057" cy="2554224"/>
            </a:xfrm>
            <a:prstGeom prst="round2SameRect">
              <a:avLst/>
            </a:prstGeom>
            <a:solidFill>
              <a:srgbClr val="8064A2">
                <a:tint val="40000"/>
                <a:alpha val="90000"/>
                <a:hueOff val="-2959282"/>
                <a:satOff val="16618"/>
                <a:lumOff val="1056"/>
                <a:alphaOff val="0"/>
              </a:srgbClr>
            </a:solidFill>
            <a:ln w="25400" cap="flat" cmpd="sng" algn="ctr">
              <a:solidFill>
                <a:srgbClr val="8064A2">
                  <a:tint val="40000"/>
                  <a:alpha val="90000"/>
                  <a:hueOff val="-2959282"/>
                  <a:satOff val="16618"/>
                  <a:lumOff val="1056"/>
                  <a:alphaOff val="0"/>
                </a:srgbClr>
              </a:solidFill>
              <a:prstDash val="solid"/>
            </a:ln>
            <a:effectLst/>
          </p:spPr>
          <p:txBody>
            <a:bodyPr/>
            <a:lstStyle/>
            <a:p>
              <a:endParaRPr lang="en-US"/>
            </a:p>
          </p:txBody>
        </p:sp>
        <p:sp>
          <p:nvSpPr>
            <p:cNvPr id="15" name="Rectangle: Top Corners Rounded 14">
              <a:extLst/>
            </p:cNvPr>
            <p:cNvSpPr txBox="1"/>
            <p:nvPr/>
          </p:nvSpPr>
          <p:spPr>
            <a:xfrm>
              <a:off x="1439766" y="1583094"/>
              <a:ext cx="2535427" cy="347463"/>
            </a:xfrm>
            <a:prstGeom prst="rect">
              <a:avLst/>
            </a:prstGeom>
            <a:noFill/>
            <a:ln>
              <a:noFill/>
            </a:ln>
            <a:effectLst/>
          </p:spPr>
          <p:txBody>
            <a:bodyPr spcFirstLastPara="0" vert="horz" wrap="square" lIns="38100" tIns="19050" rIns="38100" bIns="19050" numCol="1" spcCol="1270" anchor="ctr" anchorCtr="0">
              <a:noAutofit/>
            </a:bodyPr>
            <a:lstStyle/>
            <a:p>
              <a:pPr>
                <a:lnSpc>
                  <a:spcPct val="90000"/>
                </a:lnSpc>
                <a:spcBef>
                  <a:spcPts val="0"/>
                </a:spcBef>
                <a:spcAft>
                  <a:spcPts val="0"/>
                </a:spcAft>
              </a:pPr>
              <a:r>
                <a:rPr lang="en-US" sz="1600" kern="1200" dirty="0">
                  <a:solidFill>
                    <a:srgbClr val="000000"/>
                  </a:solidFill>
                  <a:effectLst/>
                  <a:latin typeface="+mn-lt"/>
                  <a:ea typeface="Times New Roman"/>
                </a:rPr>
                <a:t>a connection with the witness; demeanor </a:t>
              </a:r>
              <a:r>
                <a:rPr lang="en-US" sz="1600" kern="1200" dirty="0" smtClean="0">
                  <a:solidFill>
                    <a:srgbClr val="000000"/>
                  </a:solidFill>
                  <a:effectLst/>
                  <a:latin typeface="+mn-lt"/>
                  <a:ea typeface="Times New Roman"/>
                </a:rPr>
                <a:t>has </a:t>
              </a:r>
              <a:r>
                <a:rPr lang="en-US" sz="1600" kern="1200" dirty="0">
                  <a:solidFill>
                    <a:srgbClr val="000000"/>
                  </a:solidFill>
                  <a:effectLst/>
                  <a:latin typeface="+mn-lt"/>
                  <a:ea typeface="Times New Roman"/>
                </a:rPr>
                <a:t>a big impact.</a:t>
              </a:r>
              <a:endParaRPr lang="en-US" sz="1600" dirty="0">
                <a:effectLst/>
                <a:latin typeface="+mn-lt"/>
                <a:ea typeface="Times New Roman"/>
              </a:endParaRPr>
            </a:p>
          </p:txBody>
        </p:sp>
        <p:sp>
          <p:nvSpPr>
            <p:cNvPr id="16" name="Rectangle: Rounded Corners 71">
              <a:extLst/>
            </p:cNvPr>
            <p:cNvSpPr/>
            <p:nvPr/>
          </p:nvSpPr>
          <p:spPr>
            <a:xfrm>
              <a:off x="3015" y="1516164"/>
              <a:ext cx="1436751" cy="481321"/>
            </a:xfrm>
            <a:prstGeom prst="roundRect">
              <a:avLst/>
            </a:prstGeom>
            <a:solidFill>
              <a:srgbClr val="8064A2">
                <a:hueOff val="-3348577"/>
                <a:satOff val="20174"/>
                <a:lumOff val="1617"/>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17" name="Rectangle: Rounded Corners 16">
              <a:extLst/>
            </p:cNvPr>
            <p:cNvSpPr txBox="1"/>
            <p:nvPr/>
          </p:nvSpPr>
          <p:spPr>
            <a:xfrm>
              <a:off x="26511" y="1539660"/>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Establish</a:t>
              </a:r>
              <a:endParaRPr lang="en-US" sz="1200">
                <a:effectLst/>
                <a:latin typeface="Times New Roman"/>
                <a:ea typeface="Times New Roman"/>
              </a:endParaRPr>
            </a:p>
          </p:txBody>
        </p:sp>
        <p:sp>
          <p:nvSpPr>
            <p:cNvPr id="18" name="Rectangle: Top Corners Rounded 73">
              <a:extLst/>
            </p:cNvPr>
            <p:cNvSpPr/>
            <p:nvPr/>
          </p:nvSpPr>
          <p:spPr>
            <a:xfrm rot="5400000">
              <a:off x="2524349" y="985101"/>
              <a:ext cx="385057" cy="2554224"/>
            </a:xfrm>
            <a:prstGeom prst="round2SameRect">
              <a:avLst/>
            </a:prstGeom>
            <a:solidFill>
              <a:srgbClr val="8064A2">
                <a:tint val="40000"/>
                <a:alpha val="90000"/>
                <a:hueOff val="-3945710"/>
                <a:satOff val="22157"/>
                <a:lumOff val="1408"/>
                <a:alphaOff val="0"/>
              </a:srgbClr>
            </a:solidFill>
            <a:ln w="25400" cap="flat" cmpd="sng" algn="ctr">
              <a:solidFill>
                <a:srgbClr val="8064A2">
                  <a:tint val="40000"/>
                  <a:alpha val="90000"/>
                  <a:hueOff val="-3945710"/>
                  <a:satOff val="22157"/>
                  <a:lumOff val="1408"/>
                  <a:alphaOff val="0"/>
                </a:srgbClr>
              </a:solidFill>
              <a:prstDash val="solid"/>
            </a:ln>
            <a:effectLst/>
          </p:spPr>
          <p:txBody>
            <a:bodyPr/>
            <a:lstStyle/>
            <a:p>
              <a:endParaRPr lang="en-US"/>
            </a:p>
          </p:txBody>
        </p:sp>
        <p:sp>
          <p:nvSpPr>
            <p:cNvPr id="19" name="Rectangle: Top Corners Rounded 18">
              <a:extLst/>
            </p:cNvPr>
            <p:cNvSpPr txBox="1"/>
            <p:nvPr/>
          </p:nvSpPr>
          <p:spPr>
            <a:xfrm>
              <a:off x="1439766" y="2088482"/>
              <a:ext cx="2535427" cy="347463"/>
            </a:xfrm>
            <a:prstGeom prst="rect">
              <a:avLst/>
            </a:prstGeom>
            <a:noFill/>
            <a:ln>
              <a:noFill/>
            </a:ln>
            <a:effectLst/>
          </p:spPr>
          <p:txBody>
            <a:bodyPr spcFirstLastPara="0" vert="horz" wrap="square" lIns="38100" tIns="19050" rIns="38100" bIns="19050" numCol="1" spcCol="1270" anchor="ctr" anchorCtr="0">
              <a:noAutofit/>
            </a:bodyPr>
            <a:lstStyle/>
            <a:p>
              <a:pPr marL="57150" marR="0" indent="-57150">
                <a:lnSpc>
                  <a:spcPct val="90000"/>
                </a:lnSpc>
                <a:spcBef>
                  <a:spcPts val="0"/>
                </a:spcBef>
                <a:spcAft>
                  <a:spcPts val="0"/>
                </a:spcAft>
              </a:pPr>
              <a:r>
                <a:rPr lang="en-US" sz="1600" kern="1200" dirty="0" smtClean="0">
                  <a:solidFill>
                    <a:srgbClr val="000000"/>
                  </a:solidFill>
                  <a:effectLst/>
                  <a:latin typeface="+mn-lt"/>
                  <a:ea typeface="Times New Roman"/>
                </a:rPr>
                <a:t>Assume what is truly important.</a:t>
              </a:r>
              <a:endParaRPr lang="en-US" sz="1600" dirty="0">
                <a:effectLst/>
                <a:latin typeface="+mn-lt"/>
                <a:ea typeface="Times New Roman"/>
              </a:endParaRPr>
            </a:p>
          </p:txBody>
        </p:sp>
        <p:sp>
          <p:nvSpPr>
            <p:cNvPr id="20" name="Rectangle: Rounded Corners 75">
              <a:extLst/>
            </p:cNvPr>
            <p:cNvSpPr/>
            <p:nvPr/>
          </p:nvSpPr>
          <p:spPr>
            <a:xfrm>
              <a:off x="3015" y="2021552"/>
              <a:ext cx="1436751" cy="481321"/>
            </a:xfrm>
            <a:prstGeom prst="roundRect">
              <a:avLst/>
            </a:prstGeom>
            <a:solidFill>
              <a:srgbClr val="FF0000"/>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1" name="Rectangle: Rounded Corners 20">
              <a:extLst/>
            </p:cNvPr>
            <p:cNvSpPr txBox="1"/>
            <p:nvPr/>
          </p:nvSpPr>
          <p:spPr>
            <a:xfrm>
              <a:off x="26511" y="2045048"/>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Do Not</a:t>
              </a:r>
              <a:endParaRPr lang="en-US" sz="1200">
                <a:effectLst/>
                <a:latin typeface="Times New Roman"/>
                <a:ea typeface="Times New Roman"/>
              </a:endParaRPr>
            </a:p>
          </p:txBody>
        </p:sp>
        <p:sp>
          <p:nvSpPr>
            <p:cNvPr id="22" name="Rectangle: Rounded Corners 77">
              <a:extLst/>
            </p:cNvPr>
            <p:cNvSpPr/>
            <p:nvPr/>
          </p:nvSpPr>
          <p:spPr>
            <a:xfrm>
              <a:off x="0" y="501073"/>
              <a:ext cx="1436751" cy="481321"/>
            </a:xfrm>
            <a:prstGeom prst="roundRect">
              <a:avLst/>
            </a:prstGeom>
            <a:solidFill>
              <a:srgbClr val="8064A2">
                <a:hueOff val="-1116192"/>
                <a:satOff val="6725"/>
                <a:lumOff val="539"/>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3" name="Rectangle: Rounded Corners 4">
              <a:extLst/>
            </p:cNvPr>
            <p:cNvSpPr txBox="1"/>
            <p:nvPr/>
          </p:nvSpPr>
          <p:spPr>
            <a:xfrm>
              <a:off x="23496" y="524569"/>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Follow</a:t>
              </a:r>
              <a:endParaRPr lang="en-US" sz="1200">
                <a:effectLst/>
                <a:latin typeface="Times New Roman"/>
                <a:ea typeface="Times New Roman"/>
              </a:endParaRPr>
            </a:p>
          </p:txBody>
        </p:sp>
      </p:grpSp>
    </p:spTree>
    <p:extLst>
      <p:ext uri="{BB962C8B-B14F-4D97-AF65-F5344CB8AC3E}">
        <p14:creationId xmlns:p14="http://schemas.microsoft.com/office/powerpoint/2010/main" val="3088870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80078" y="673564"/>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334001" y="1412776"/>
            <a:ext cx="3460532" cy="3408429"/>
            <a:chOff x="5220072" y="1484784"/>
            <a:chExt cx="3096344" cy="4320480"/>
          </a:xfrm>
        </p:grpSpPr>
        <p:sp>
          <p:nvSpPr>
            <p:cNvPr id="39" name="Rectangle 20"/>
            <p:cNvSpPr/>
            <p:nvPr/>
          </p:nvSpPr>
          <p:spPr>
            <a:xfrm>
              <a:off x="5220072" y="1484784"/>
              <a:ext cx="3096344" cy="4320480"/>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3394162"/>
            </a:xfrm>
            <a:prstGeom prst="rect">
              <a:avLst/>
            </a:prstGeom>
          </p:spPr>
          <p:txBody>
            <a:bodyPr wrap="square">
              <a:spAutoFit/>
            </a:bodyPr>
            <a:lstStyle/>
            <a:p>
              <a:pPr marL="285750" indent="-285750">
                <a:buFont typeface="Arial" pitchFamily="34" charset="0"/>
                <a:buChar char="•"/>
              </a:pPr>
              <a:r>
                <a:rPr lang="en-US" sz="1400" dirty="0" smtClean="0"/>
                <a:t>Organize</a:t>
              </a:r>
            </a:p>
            <a:p>
              <a:pPr marL="742950" lvl="1" indent="-285750">
                <a:buFont typeface="Arial" pitchFamily="34" charset="0"/>
                <a:buChar char="•"/>
              </a:pPr>
              <a:r>
                <a:rPr lang="en-US" sz="1400" dirty="0" smtClean="0"/>
                <a:t>Many of same tools as root cause analysis)</a:t>
              </a:r>
            </a:p>
            <a:p>
              <a:pPr marL="285750" indent="-285750">
                <a:buFont typeface="Arial" pitchFamily="34" charset="0"/>
                <a:buChar char="•"/>
              </a:pPr>
              <a:r>
                <a:rPr lang="en-US" sz="1400" dirty="0" smtClean="0"/>
                <a:t>Move from less defined to most (Tacit to Explicit, Declarative to Procedural)</a:t>
              </a:r>
            </a:p>
            <a:p>
              <a:pPr marL="285750" indent="-285750">
                <a:buFont typeface="Arial" pitchFamily="34" charset="0"/>
                <a:buChar char="•"/>
              </a:pPr>
              <a:r>
                <a:rPr lang="en-US" sz="1400" dirty="0"/>
                <a:t>Assess what is valuable, what needs to be transferred</a:t>
              </a:r>
            </a:p>
            <a:p>
              <a:pPr marL="285750" indent="-285750">
                <a:buFont typeface="Arial" pitchFamily="34" charset="0"/>
                <a:buChar char="•"/>
              </a:pPr>
              <a:r>
                <a:rPr lang="en-US" sz="1400" dirty="0" smtClean="0"/>
                <a:t>Codify</a:t>
              </a:r>
            </a:p>
            <a:p>
              <a:pPr marL="285750" indent="-285750">
                <a:buFont typeface="Arial" pitchFamily="34" charset="0"/>
                <a:buChar char="•"/>
              </a:pPr>
              <a:r>
                <a:rPr lang="en-US" sz="1400" dirty="0" smtClean="0"/>
                <a:t>Change Evaluation</a:t>
              </a:r>
            </a:p>
            <a:p>
              <a:pPr marL="285750" indent="-285750">
                <a:buFont typeface="Arial" pitchFamily="34" charset="0"/>
                <a:buChar char="•"/>
              </a:pPr>
              <a:r>
                <a:rPr lang="en-US" sz="1400" dirty="0"/>
                <a:t>Assess what is valuable, what needs to be transferred</a:t>
              </a:r>
              <a:endParaRPr lang="en-US" sz="1400" dirty="0" smtClean="0"/>
            </a:p>
          </p:txBody>
        </p:sp>
        <p:sp>
          <p:nvSpPr>
            <p:cNvPr id="41" name="Rounded Rectangle 17"/>
            <p:cNvSpPr/>
            <p:nvPr/>
          </p:nvSpPr>
          <p:spPr>
            <a:xfrm>
              <a:off x="5220072" y="1700808"/>
              <a:ext cx="3096344" cy="504056"/>
            </a:xfrm>
            <a:prstGeom prst="rect">
              <a:avLst/>
            </a:prstGeom>
            <a:gradFill>
              <a:gsLst>
                <a:gs pos="100000">
                  <a:schemeClr val="accent6">
                    <a:lumMod val="75000"/>
                  </a:schemeClr>
                </a:gs>
                <a:gs pos="0">
                  <a:schemeClr val="accent6"/>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Assess</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319091" cy="4079924"/>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accent6">
                      <a:lumMod val="75000"/>
                    </a:schemeClr>
                  </a:gs>
                  <a:gs pos="50000">
                    <a:schemeClr val="accent6"/>
                  </a:gs>
                  <a:gs pos="100000">
                    <a:schemeClr val="accent6">
                      <a:lumMod val="7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accent6"/>
                  </a:gs>
                  <a:gs pos="50000">
                    <a:schemeClr val="accent6">
                      <a:lumMod val="60000"/>
                      <a:lumOff val="40000"/>
                    </a:schemeClr>
                  </a:gs>
                  <a:gs pos="100000">
                    <a:schemeClr val="accent6"/>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75" name="Group 74"/>
            <p:cNvGrpSpPr/>
            <p:nvPr/>
          </p:nvGrpSpPr>
          <p:grpSpPr>
            <a:xfrm>
              <a:off x="734453" y="1740096"/>
              <a:ext cx="4255980" cy="3808919"/>
              <a:chOff x="2295628" y="1576570"/>
              <a:chExt cx="4553892" cy="4075539"/>
            </a:xfrm>
          </p:grpSpPr>
          <p:sp>
            <p:nvSpPr>
              <p:cNvPr id="76" name="TextBox 75"/>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1 - Generate</a:t>
                </a:r>
                <a:endParaRPr lang="en-US" b="1" dirty="0"/>
              </a:p>
            </p:txBody>
          </p:sp>
          <p:sp>
            <p:nvSpPr>
              <p:cNvPr id="77" name="TextBox 76"/>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2 - Assess</a:t>
                </a:r>
              </a:p>
            </p:txBody>
          </p:sp>
          <p:sp>
            <p:nvSpPr>
              <p:cNvPr id="78" name="TextBox 77"/>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79" name="TextBox 78"/>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80" name="TextBox 79"/>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81" name="TextBox 80"/>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82" name="TextBox 81"/>
              <p:cNvSpPr txBox="1"/>
              <p:nvPr/>
            </p:nvSpPr>
            <p:spPr>
              <a:xfrm rot="20160000">
                <a:off x="3338012" y="237528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83" name="TextBox 82"/>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Create/</a:t>
                </a:r>
              </a:p>
              <a:p>
                <a:pPr algn="ctr"/>
                <a:r>
                  <a:rPr lang="en-US" sz="1400" b="1" dirty="0" smtClean="0"/>
                  <a:t>Capture</a:t>
                </a:r>
                <a:endParaRPr lang="en-US" sz="1400" b="1" dirty="0"/>
              </a:p>
            </p:txBody>
          </p:sp>
          <p:sp>
            <p:nvSpPr>
              <p:cNvPr id="84" name="TextBox 83"/>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85" name="TextBox 84"/>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86" name="TextBox 85"/>
              <p:cNvSpPr txBox="1"/>
              <p:nvPr/>
            </p:nvSpPr>
            <p:spPr>
              <a:xfrm rot="12939713">
                <a:off x="3187732" y="389556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87" name="TextBox 86"/>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3" name="Title 2"/>
          <p:cNvSpPr>
            <a:spLocks noGrp="1"/>
          </p:cNvSpPr>
          <p:nvPr>
            <p:ph type="title"/>
          </p:nvPr>
        </p:nvSpPr>
        <p:spPr/>
        <p:txBody>
          <a:bodyPr/>
          <a:lstStyle/>
          <a:p>
            <a:r>
              <a:rPr lang="en-US" sz="4000" b="1" dirty="0">
                <a:latin typeface="Rockwell" pitchFamily="18" charset="0"/>
              </a:rPr>
              <a:t>Assess the knowledge </a:t>
            </a:r>
            <a:r>
              <a:rPr lang="en-US" sz="4000" b="1" dirty="0" smtClean="0">
                <a:latin typeface="Rockwell" pitchFamily="18" charset="0"/>
              </a:rPr>
              <a:t>gathered</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3666915477"/>
              </p:ext>
            </p:extLst>
          </p:nvPr>
        </p:nvGraphicFramePr>
        <p:xfrm>
          <a:off x="2183004" y="5307606"/>
          <a:ext cx="6953275" cy="1463040"/>
        </p:xfrm>
        <a:graphic>
          <a:graphicData uri="http://schemas.openxmlformats.org/drawingml/2006/table">
            <a:tbl>
              <a:tblPr firstRow="1" bandRow="1">
                <a:tableStyleId>{5C22544A-7EE6-4342-B048-85BDC9FD1C3A}</a:tableStyleId>
              </a:tblPr>
              <a:tblGrid>
                <a:gridCol w="1390655"/>
                <a:gridCol w="1390655"/>
                <a:gridCol w="1390655"/>
                <a:gridCol w="1390655"/>
                <a:gridCol w="1390655"/>
              </a:tblGrid>
              <a:tr h="370840">
                <a:tc>
                  <a:txBody>
                    <a:bodyPr/>
                    <a:lstStyle/>
                    <a:p>
                      <a:r>
                        <a:rPr lang="en-US" sz="1200" dirty="0" smtClean="0"/>
                        <a:t>Critical Parameter</a:t>
                      </a:r>
                      <a:endParaRPr lang="en-US" sz="1200" dirty="0"/>
                    </a:p>
                  </a:txBody>
                  <a:tcPr/>
                </a:tc>
                <a:tc>
                  <a:txBody>
                    <a:bodyPr/>
                    <a:lstStyle/>
                    <a:p>
                      <a:r>
                        <a:rPr lang="en-US" sz="1200" dirty="0" smtClean="0"/>
                        <a:t>Current</a:t>
                      </a:r>
                      <a:endParaRPr lang="en-US" sz="1200" dirty="0"/>
                    </a:p>
                  </a:txBody>
                  <a:tcPr/>
                </a:tc>
                <a:tc>
                  <a:txBody>
                    <a:bodyPr/>
                    <a:lstStyle/>
                    <a:p>
                      <a:r>
                        <a:rPr lang="en-US" sz="1200" dirty="0" smtClean="0"/>
                        <a:t>Future</a:t>
                      </a:r>
                      <a:endParaRPr lang="en-US" sz="1200" dirty="0"/>
                    </a:p>
                  </a:txBody>
                  <a:tcPr/>
                </a:tc>
                <a:tc>
                  <a:txBody>
                    <a:bodyPr/>
                    <a:lstStyle/>
                    <a:p>
                      <a:r>
                        <a:rPr lang="en-US" sz="1200" dirty="0" smtClean="0"/>
                        <a:t>Audience</a:t>
                      </a:r>
                      <a:endParaRPr lang="en-US" sz="1200" dirty="0"/>
                    </a:p>
                  </a:txBody>
                  <a:tcPr/>
                </a:tc>
                <a:tc>
                  <a:txBody>
                    <a:bodyPr/>
                    <a:lstStyle/>
                    <a:p>
                      <a:r>
                        <a:rPr lang="en-US" sz="1200" dirty="0" smtClean="0"/>
                        <a:t>What do they need to know</a:t>
                      </a:r>
                      <a:endParaRPr lang="en-US" sz="12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Aspect of a system or process that is critical to the proper functioning of the system. </a:t>
                      </a:r>
                    </a:p>
                  </a:txBody>
                  <a:tcPr/>
                </a:tc>
                <a:tc>
                  <a:txBody>
                    <a:bodyPr/>
                    <a:lstStyle/>
                    <a:p>
                      <a:r>
                        <a:rPr lang="en-US" sz="1200" dirty="0" smtClean="0"/>
                        <a:t>Now</a:t>
                      </a:r>
                      <a:endParaRPr lang="en-US" sz="1200" dirty="0"/>
                    </a:p>
                  </a:txBody>
                  <a:tcPr/>
                </a:tc>
                <a:tc>
                  <a:txBody>
                    <a:bodyPr/>
                    <a:lstStyle/>
                    <a:p>
                      <a:r>
                        <a:rPr lang="en-US" sz="1200" dirty="0" smtClean="0"/>
                        <a:t>The change</a:t>
                      </a:r>
                      <a:endParaRPr lang="en-US" sz="1200" dirty="0"/>
                    </a:p>
                  </a:txBody>
                  <a:tcPr/>
                </a:tc>
                <a:tc>
                  <a:txBody>
                    <a:bodyPr/>
                    <a:lstStyle/>
                    <a:p>
                      <a:r>
                        <a:rPr lang="en-US" sz="1200" dirty="0" smtClean="0"/>
                        <a:t>Who does this matter to</a:t>
                      </a:r>
                      <a:endParaRPr lang="en-US" sz="1200" dirty="0"/>
                    </a:p>
                  </a:txBody>
                  <a:tcPr/>
                </a:tc>
                <a:tc>
                  <a:txBody>
                    <a:bodyPr/>
                    <a:lstStyle/>
                    <a:p>
                      <a:endParaRPr lang="en-US" sz="1200" dirty="0"/>
                    </a:p>
                  </a:txBody>
                  <a:tcPr/>
                </a:tc>
              </a:tr>
            </a:tbl>
          </a:graphicData>
        </a:graphic>
      </p:graphicFrame>
    </p:spTree>
    <p:extLst>
      <p:ext uri="{BB962C8B-B14F-4D97-AF65-F5344CB8AC3E}">
        <p14:creationId xmlns:p14="http://schemas.microsoft.com/office/powerpoint/2010/main" val="42666443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59864" y="603186"/>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689714" y="1016086"/>
            <a:ext cx="3057617" cy="2914120"/>
            <a:chOff x="5194135" y="1374157"/>
            <a:chExt cx="3122281" cy="2914120"/>
          </a:xfrm>
        </p:grpSpPr>
        <p:sp>
          <p:nvSpPr>
            <p:cNvPr id="39" name="Rectangle 20"/>
            <p:cNvSpPr/>
            <p:nvPr/>
          </p:nvSpPr>
          <p:spPr>
            <a:xfrm>
              <a:off x="5194135" y="1374157"/>
              <a:ext cx="3096344" cy="2657974"/>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00092" y="2041508"/>
              <a:ext cx="2736304" cy="2246769"/>
            </a:xfrm>
            <a:prstGeom prst="rect">
              <a:avLst/>
            </a:prstGeom>
          </p:spPr>
          <p:txBody>
            <a:bodyPr wrap="square">
              <a:spAutoFit/>
            </a:bodyPr>
            <a:lstStyle/>
            <a:p>
              <a:pPr marL="285750" indent="-285750">
                <a:buFont typeface="Arial" pitchFamily="34" charset="0"/>
                <a:buChar char="•"/>
              </a:pPr>
              <a:r>
                <a:rPr lang="en-US" sz="1400" dirty="0"/>
                <a:t>Share this knowledge, make sure others can understand </a:t>
              </a:r>
              <a:r>
                <a:rPr lang="en-US" sz="1400" dirty="0" smtClean="0"/>
                <a:t>it</a:t>
              </a:r>
            </a:p>
            <a:p>
              <a:pPr marL="285750" indent="-285750">
                <a:buFont typeface="Arial" pitchFamily="34" charset="0"/>
                <a:buChar char="•"/>
              </a:pPr>
              <a:r>
                <a:rPr lang="en-US" sz="1400" dirty="0" smtClean="0"/>
                <a:t>Change Control Approval</a:t>
              </a:r>
            </a:p>
            <a:p>
              <a:pPr marL="285750" indent="-285750">
                <a:buFont typeface="Arial" pitchFamily="34" charset="0"/>
                <a:buChar char="•"/>
              </a:pPr>
              <a:r>
                <a:rPr lang="en-US" sz="1400" dirty="0" smtClean="0"/>
                <a:t>Organization Change Management</a:t>
              </a:r>
            </a:p>
            <a:p>
              <a:pPr marL="285750" indent="-285750">
                <a:buFont typeface="Arial" pitchFamily="34" charset="0"/>
                <a:buChar char="•"/>
              </a:pPr>
              <a:r>
                <a:rPr lang="en-US" sz="1400" dirty="0" smtClean="0"/>
                <a:t>Make it visible</a:t>
              </a:r>
            </a:p>
            <a:p>
              <a:pPr marL="285750" indent="-285750">
                <a:buFont typeface="Arial" pitchFamily="34" charset="0"/>
                <a:buChar char="•"/>
              </a:pPr>
              <a:r>
                <a:rPr lang="en-US" sz="1400" dirty="0"/>
                <a:t>Share this knowledge, make sure others can understand it</a:t>
              </a:r>
            </a:p>
            <a:p>
              <a:pPr marL="285750" indent="-285750">
                <a:buFont typeface="Arial" pitchFamily="34" charset="0"/>
                <a:buChar char="•"/>
              </a:pPr>
              <a:endParaRPr lang="en-US" sz="1400" dirty="0" smtClean="0"/>
            </a:p>
            <a:p>
              <a:pPr marL="285750" indent="-285750">
                <a:buFont typeface="Arial" pitchFamily="34" charset="0"/>
                <a:buChar char="•"/>
              </a:pPr>
              <a:endParaRPr lang="en-US" sz="1400" dirty="0" smtClean="0"/>
            </a:p>
          </p:txBody>
        </p:sp>
        <p:sp>
          <p:nvSpPr>
            <p:cNvPr id="41" name="Rounded Rectangle 17"/>
            <p:cNvSpPr/>
            <p:nvPr/>
          </p:nvSpPr>
          <p:spPr>
            <a:xfrm>
              <a:off x="5194135" y="1484784"/>
              <a:ext cx="3096344" cy="504056"/>
            </a:xfrm>
            <a:prstGeom prst="rect">
              <a:avLst/>
            </a:prstGeom>
            <a:gradFill>
              <a:gsLst>
                <a:gs pos="100000">
                  <a:schemeClr val="accent4"/>
                </a:gs>
                <a:gs pos="0">
                  <a:schemeClr val="accent4">
                    <a:lumMod val="60000"/>
                    <a:lumOff val="4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491171"/>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Share</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767444" cy="4734290"/>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accent4"/>
                  </a:gs>
                  <a:gs pos="50000">
                    <a:schemeClr val="accent4">
                      <a:lumMod val="60000"/>
                      <a:lumOff val="40000"/>
                    </a:schemeClr>
                  </a:gs>
                  <a:gs pos="100000">
                    <a:schemeClr val="accent4"/>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accent4">
                      <a:lumMod val="60000"/>
                      <a:lumOff val="40000"/>
                    </a:schemeClr>
                  </a:gs>
                  <a:gs pos="50000">
                    <a:schemeClr val="accent4">
                      <a:lumMod val="20000"/>
                      <a:lumOff val="80000"/>
                    </a:schemeClr>
                  </a:gs>
                  <a:gs pos="100000">
                    <a:schemeClr val="accent4">
                      <a:lumMod val="60000"/>
                      <a:lumOff val="4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75" name="Group 74"/>
            <p:cNvGrpSpPr/>
            <p:nvPr/>
          </p:nvGrpSpPr>
          <p:grpSpPr>
            <a:xfrm>
              <a:off x="734453" y="1740096"/>
              <a:ext cx="4255980" cy="3808919"/>
              <a:chOff x="2295628" y="1576570"/>
              <a:chExt cx="4553892" cy="4075539"/>
            </a:xfrm>
          </p:grpSpPr>
          <p:sp>
            <p:nvSpPr>
              <p:cNvPr id="76" name="TextBox 75"/>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1- Generate</a:t>
                </a:r>
              </a:p>
            </p:txBody>
          </p:sp>
          <p:sp>
            <p:nvSpPr>
              <p:cNvPr id="77" name="TextBox 76"/>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2 - Assess</a:t>
                </a:r>
                <a:endParaRPr lang="en-US" b="1" dirty="0"/>
              </a:p>
            </p:txBody>
          </p:sp>
          <p:sp>
            <p:nvSpPr>
              <p:cNvPr id="78" name="TextBox 77"/>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79" name="TextBox 78"/>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80" name="TextBox 79"/>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81" name="TextBox 80"/>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82" name="TextBox 81"/>
              <p:cNvSpPr txBox="1"/>
              <p:nvPr/>
            </p:nvSpPr>
            <p:spPr>
              <a:xfrm rot="20160000">
                <a:off x="3326822" y="2456818"/>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83" name="TextBox 82"/>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Create/</a:t>
                </a:r>
              </a:p>
              <a:p>
                <a:pPr algn="ctr"/>
                <a:r>
                  <a:rPr lang="en-US" sz="1400" b="1" dirty="0"/>
                  <a:t>Capture</a:t>
                </a:r>
              </a:p>
            </p:txBody>
          </p:sp>
          <p:sp>
            <p:nvSpPr>
              <p:cNvPr id="84" name="TextBox 83"/>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85" name="TextBox 84"/>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86" name="TextBox 85"/>
              <p:cNvSpPr txBox="1"/>
              <p:nvPr/>
            </p:nvSpPr>
            <p:spPr>
              <a:xfrm rot="12939713">
                <a:off x="3122850" y="387295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87" name="TextBox 86"/>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3" name="Title 2"/>
          <p:cNvSpPr>
            <a:spLocks noGrp="1"/>
          </p:cNvSpPr>
          <p:nvPr>
            <p:ph type="title"/>
          </p:nvPr>
        </p:nvSpPr>
        <p:spPr>
          <a:xfrm>
            <a:off x="435605" y="116140"/>
            <a:ext cx="8229600" cy="1143000"/>
          </a:xfrm>
        </p:spPr>
        <p:txBody>
          <a:bodyPr/>
          <a:lstStyle/>
          <a:p>
            <a:r>
              <a:rPr lang="en-US" dirty="0" smtClean="0"/>
              <a:t>Change is about sharing</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1694" y="3657600"/>
            <a:ext cx="2819059" cy="2806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095999" y="6501211"/>
            <a:ext cx="2544753" cy="246221"/>
          </a:xfrm>
          <a:prstGeom prst="rect">
            <a:avLst/>
          </a:prstGeom>
        </p:spPr>
        <p:txBody>
          <a:bodyPr wrap="square">
            <a:spAutoFit/>
          </a:bodyPr>
          <a:lstStyle/>
          <a:p>
            <a:r>
              <a:rPr lang="en-US" sz="1000" i="1" dirty="0"/>
              <a:t>source: Nonaka </a:t>
            </a:r>
            <a:r>
              <a:rPr lang="en-US" sz="1000" i="1" dirty="0" smtClean="0"/>
              <a:t>and Takeuchi</a:t>
            </a:r>
            <a:endParaRPr lang="en-US" sz="1000" i="1" dirty="0"/>
          </a:p>
        </p:txBody>
      </p:sp>
    </p:spTree>
    <p:extLst>
      <p:ext uri="{BB962C8B-B14F-4D97-AF65-F5344CB8AC3E}">
        <p14:creationId xmlns:p14="http://schemas.microsoft.com/office/powerpoint/2010/main" val="36906424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49417" y="491202"/>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762315" y="1412776"/>
            <a:ext cx="3032217" cy="3540224"/>
            <a:chOff x="5220072" y="1484784"/>
            <a:chExt cx="3096344" cy="3540224"/>
          </a:xfrm>
        </p:grpSpPr>
        <p:sp>
          <p:nvSpPr>
            <p:cNvPr id="39" name="Rectangle 20"/>
            <p:cNvSpPr/>
            <p:nvPr/>
          </p:nvSpPr>
          <p:spPr>
            <a:xfrm>
              <a:off x="5220072" y="1484784"/>
              <a:ext cx="3096344" cy="3540224"/>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1169551"/>
            </a:xfrm>
            <a:prstGeom prst="rect">
              <a:avLst/>
            </a:prstGeom>
          </p:spPr>
          <p:txBody>
            <a:bodyPr wrap="square">
              <a:spAutoFit/>
            </a:bodyPr>
            <a:lstStyle/>
            <a:p>
              <a:pPr marL="285750" indent="-285750">
                <a:buFont typeface="Arial" pitchFamily="34" charset="0"/>
                <a:buChar char="•"/>
              </a:pPr>
              <a:r>
                <a:rPr lang="en-US" sz="1400" dirty="0" smtClean="0"/>
                <a:t>Build into the change plan</a:t>
              </a:r>
            </a:p>
            <a:p>
              <a:pPr marL="285750" indent="-285750">
                <a:buFont typeface="Arial" pitchFamily="34" charset="0"/>
                <a:buChar char="•"/>
              </a:pPr>
              <a:r>
                <a:rPr lang="en-US" sz="1400" dirty="0"/>
                <a:t>Ensure in place before implementation</a:t>
              </a:r>
            </a:p>
            <a:p>
              <a:pPr marL="285750" indent="-285750">
                <a:buFont typeface="Arial" pitchFamily="34" charset="0"/>
                <a:buChar char="•"/>
              </a:pPr>
              <a:r>
                <a:rPr lang="en-US" sz="1400" dirty="0" smtClean="0"/>
                <a:t>Procedure, Training, Tools</a:t>
              </a:r>
            </a:p>
            <a:p>
              <a:pPr marL="285750" indent="-285750">
                <a:buFont typeface="Arial" pitchFamily="34" charset="0"/>
                <a:buChar char="•"/>
              </a:pPr>
              <a:endParaRPr lang="en-US" sz="1400" dirty="0" smtClean="0"/>
            </a:p>
          </p:txBody>
        </p:sp>
        <p:sp>
          <p:nvSpPr>
            <p:cNvPr id="41" name="Rounded Rectangle 17"/>
            <p:cNvSpPr/>
            <p:nvPr/>
          </p:nvSpPr>
          <p:spPr>
            <a:xfrm>
              <a:off x="5220072" y="1700808"/>
              <a:ext cx="3096344" cy="504056"/>
            </a:xfrm>
            <a:prstGeom prst="rect">
              <a:avLst/>
            </a:prstGeom>
            <a:gradFill>
              <a:gsLst>
                <a:gs pos="100000">
                  <a:schemeClr val="accent3">
                    <a:lumMod val="75000"/>
                  </a:schemeClr>
                </a:gs>
                <a:gs pos="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Contextualize</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838200" y="1276290"/>
            <a:ext cx="4410752" cy="4052776"/>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accent3">
                      <a:lumMod val="75000"/>
                    </a:schemeClr>
                  </a:gs>
                  <a:gs pos="50000">
                    <a:schemeClr val="accent3"/>
                  </a:gs>
                  <a:gs pos="100000">
                    <a:schemeClr val="accent3">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accent3"/>
                  </a:gs>
                  <a:gs pos="50000">
                    <a:schemeClr val="accent3">
                      <a:lumMod val="60000"/>
                      <a:lumOff val="40000"/>
                    </a:schemeClr>
                  </a:gs>
                  <a:gs pos="100000">
                    <a:schemeClr val="accent3"/>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75" name="Group 74"/>
            <p:cNvGrpSpPr/>
            <p:nvPr/>
          </p:nvGrpSpPr>
          <p:grpSpPr>
            <a:xfrm>
              <a:off x="734453" y="1740096"/>
              <a:ext cx="4255980" cy="3808919"/>
              <a:chOff x="2295628" y="1576570"/>
              <a:chExt cx="4553892" cy="4075539"/>
            </a:xfrm>
          </p:grpSpPr>
          <p:sp>
            <p:nvSpPr>
              <p:cNvPr id="76" name="TextBox 75"/>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1 - Generate</a:t>
                </a:r>
                <a:endParaRPr lang="en-US" b="1" dirty="0"/>
              </a:p>
            </p:txBody>
          </p:sp>
          <p:sp>
            <p:nvSpPr>
              <p:cNvPr id="77" name="TextBox 76"/>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2 - Assess</a:t>
                </a:r>
              </a:p>
            </p:txBody>
          </p:sp>
          <p:sp>
            <p:nvSpPr>
              <p:cNvPr id="78" name="TextBox 77"/>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79" name="TextBox 78"/>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80" name="TextBox 79"/>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81" name="TextBox 80"/>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82" name="TextBox 81"/>
              <p:cNvSpPr txBox="1"/>
              <p:nvPr/>
            </p:nvSpPr>
            <p:spPr>
              <a:xfrm rot="20160000">
                <a:off x="3365560" y="237528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83" name="TextBox 82"/>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Create/</a:t>
                </a:r>
              </a:p>
              <a:p>
                <a:pPr algn="ctr"/>
                <a:r>
                  <a:rPr lang="en-US" sz="1400" b="1" dirty="0"/>
                  <a:t>Capture</a:t>
                </a:r>
              </a:p>
            </p:txBody>
          </p:sp>
          <p:sp>
            <p:nvSpPr>
              <p:cNvPr id="84" name="TextBox 83"/>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85" name="TextBox 84"/>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86" name="TextBox 85"/>
              <p:cNvSpPr txBox="1"/>
              <p:nvPr/>
            </p:nvSpPr>
            <p:spPr>
              <a:xfrm rot="12939713">
                <a:off x="3092570" y="389015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87" name="TextBox 86"/>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50" name="TextBox 49"/>
          <p:cNvSpPr txBox="1"/>
          <p:nvPr/>
        </p:nvSpPr>
        <p:spPr>
          <a:xfrm>
            <a:off x="8188185" y="6508025"/>
            <a:ext cx="909789" cy="307777"/>
          </a:xfrm>
          <a:prstGeom prst="rect">
            <a:avLst/>
          </a:prstGeom>
          <a:noFill/>
        </p:spPr>
        <p:txBody>
          <a:bodyPr wrap="square" rtlCol="0">
            <a:spAutoFit/>
          </a:bodyPr>
          <a:lstStyle/>
          <a:p>
            <a:pPr algn="r"/>
            <a:r>
              <a:rPr lang="en-US" sz="1400" dirty="0" smtClean="0"/>
              <a:t>Your Logo</a:t>
            </a:r>
            <a:endParaRPr lang="en-US" sz="1400" dirty="0"/>
          </a:p>
        </p:txBody>
      </p:sp>
      <p:sp>
        <p:nvSpPr>
          <p:cNvPr id="3" name="Title 2"/>
          <p:cNvSpPr>
            <a:spLocks noGrp="1"/>
          </p:cNvSpPr>
          <p:nvPr>
            <p:ph type="title"/>
          </p:nvPr>
        </p:nvSpPr>
        <p:spPr/>
        <p:txBody>
          <a:bodyPr/>
          <a:lstStyle/>
          <a:p>
            <a:r>
              <a:rPr lang="en-US" sz="4000" dirty="0"/>
              <a:t>Contextualize into standard tools</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5199" y="5102879"/>
            <a:ext cx="5390160" cy="1592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767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497" y="533401"/>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762315" y="1412776"/>
            <a:ext cx="3032217" cy="4320480"/>
            <a:chOff x="5220072" y="1484784"/>
            <a:chExt cx="3096344" cy="4320480"/>
          </a:xfrm>
        </p:grpSpPr>
        <p:sp>
          <p:nvSpPr>
            <p:cNvPr id="39" name="Rectangle 20"/>
            <p:cNvSpPr/>
            <p:nvPr/>
          </p:nvSpPr>
          <p:spPr>
            <a:xfrm>
              <a:off x="5220072" y="1484784"/>
              <a:ext cx="3096344" cy="4320480"/>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1169551"/>
            </a:xfrm>
            <a:prstGeom prst="rect">
              <a:avLst/>
            </a:prstGeom>
          </p:spPr>
          <p:txBody>
            <a:bodyPr wrap="square">
              <a:spAutoFit/>
            </a:bodyPr>
            <a:lstStyle/>
            <a:p>
              <a:pPr marL="285750" indent="-285750">
                <a:buFont typeface="Arial" pitchFamily="34" charset="0"/>
                <a:buChar char="•"/>
              </a:pPr>
              <a:r>
                <a:rPr lang="en-US" sz="1400" dirty="0" smtClean="0"/>
                <a:t>Update Processes</a:t>
              </a:r>
            </a:p>
            <a:p>
              <a:pPr marL="285750" indent="-285750">
                <a:buFont typeface="Arial" pitchFamily="34" charset="0"/>
                <a:buChar char="•"/>
              </a:pPr>
              <a:r>
                <a:rPr lang="en-US" sz="1400" dirty="0" smtClean="0"/>
                <a:t>Train </a:t>
              </a:r>
              <a:r>
                <a:rPr lang="en-US" sz="1400" dirty="0"/>
                <a:t>others </a:t>
              </a:r>
              <a:endParaRPr lang="en-US" sz="1400" dirty="0" smtClean="0"/>
            </a:p>
            <a:p>
              <a:pPr marL="285750" indent="-285750">
                <a:buFont typeface="Arial" pitchFamily="34" charset="0"/>
                <a:buChar char="•"/>
              </a:pPr>
              <a:r>
                <a:rPr lang="en-US" sz="1400" dirty="0" smtClean="0"/>
                <a:t>Make </a:t>
              </a:r>
              <a:r>
                <a:rPr lang="en-US" sz="1400" dirty="0"/>
                <a:t>sure the knowledge is </a:t>
              </a:r>
              <a:r>
                <a:rPr lang="en-US" sz="1400" dirty="0" smtClean="0"/>
                <a:t>used</a:t>
              </a:r>
            </a:p>
            <a:p>
              <a:pPr marL="285750" indent="-285750">
                <a:buFont typeface="Arial" pitchFamily="34" charset="0"/>
                <a:buChar char="•"/>
              </a:pPr>
              <a:r>
                <a:rPr lang="en-US" sz="1400" dirty="0" smtClean="0"/>
                <a:t>Change Implementation</a:t>
              </a:r>
            </a:p>
          </p:txBody>
        </p:sp>
        <p:sp>
          <p:nvSpPr>
            <p:cNvPr id="41" name="Rounded Rectangle 17"/>
            <p:cNvSpPr/>
            <p:nvPr/>
          </p:nvSpPr>
          <p:spPr>
            <a:xfrm>
              <a:off x="5220072" y="1700808"/>
              <a:ext cx="3096344" cy="504056"/>
            </a:xfrm>
            <a:prstGeom prst="rect">
              <a:avLst/>
            </a:prstGeom>
            <a:gradFill>
              <a:gsLst>
                <a:gs pos="100000">
                  <a:schemeClr val="accent1">
                    <a:lumMod val="75000"/>
                  </a:schemeClr>
                </a:gs>
                <a:gs pos="0">
                  <a:schemeClr val="accent1"/>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Apply</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767444" cy="4734290"/>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accent1">
                      <a:lumMod val="75000"/>
                    </a:schemeClr>
                  </a:gs>
                  <a:gs pos="50000">
                    <a:schemeClr val="accent1"/>
                  </a:gs>
                  <a:gs pos="100000">
                    <a:schemeClr val="accent1">
                      <a:lumMod val="7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accent1"/>
                  </a:gs>
                  <a:gs pos="50000">
                    <a:schemeClr val="accent1">
                      <a:lumMod val="60000"/>
                      <a:lumOff val="40000"/>
                    </a:schemeClr>
                  </a:gs>
                  <a:gs pos="100000">
                    <a:schemeClr val="accent1"/>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75" name="Group 74"/>
            <p:cNvGrpSpPr/>
            <p:nvPr/>
          </p:nvGrpSpPr>
          <p:grpSpPr>
            <a:xfrm>
              <a:off x="734453" y="1740096"/>
              <a:ext cx="4255980" cy="3808919"/>
              <a:chOff x="2295628" y="1576570"/>
              <a:chExt cx="4553892" cy="4075539"/>
            </a:xfrm>
          </p:grpSpPr>
          <p:sp>
            <p:nvSpPr>
              <p:cNvPr id="76" name="TextBox 75"/>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1- Generate</a:t>
                </a:r>
              </a:p>
            </p:txBody>
          </p:sp>
          <p:sp>
            <p:nvSpPr>
              <p:cNvPr id="77" name="TextBox 76"/>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2 - Assess</a:t>
                </a:r>
              </a:p>
            </p:txBody>
          </p:sp>
          <p:sp>
            <p:nvSpPr>
              <p:cNvPr id="78" name="TextBox 77"/>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79" name="TextBox 78"/>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Put Text Here</a:t>
                </a:r>
                <a:endParaRPr lang="en-US" b="1" dirty="0"/>
              </a:p>
            </p:txBody>
          </p:sp>
          <p:sp>
            <p:nvSpPr>
              <p:cNvPr id="80" name="TextBox 79"/>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81" name="TextBox 80"/>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5 - Apply</a:t>
                </a:r>
                <a:endParaRPr lang="en-US" b="1" dirty="0"/>
              </a:p>
            </p:txBody>
          </p:sp>
          <p:sp>
            <p:nvSpPr>
              <p:cNvPr id="82" name="TextBox 81"/>
              <p:cNvSpPr txBox="1"/>
              <p:nvPr/>
            </p:nvSpPr>
            <p:spPr>
              <a:xfrm rot="20160000">
                <a:off x="3233445" y="207865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Your Text Here</a:t>
                </a:r>
                <a:endParaRPr lang="en-US" sz="1400" b="1" dirty="0"/>
              </a:p>
            </p:txBody>
          </p:sp>
          <p:sp>
            <p:nvSpPr>
              <p:cNvPr id="83" name="TextBox 82"/>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Create/</a:t>
                </a:r>
              </a:p>
              <a:p>
                <a:pPr algn="ctr"/>
                <a:r>
                  <a:rPr lang="en-US" sz="1400" b="1" dirty="0"/>
                  <a:t>Capture</a:t>
                </a:r>
              </a:p>
            </p:txBody>
          </p:sp>
          <p:sp>
            <p:nvSpPr>
              <p:cNvPr id="84" name="TextBox 83"/>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85" name="TextBox 84"/>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86" name="TextBox 85"/>
              <p:cNvSpPr txBox="1"/>
              <p:nvPr/>
            </p:nvSpPr>
            <p:spPr>
              <a:xfrm rot="12939713">
                <a:off x="3092571" y="3931423"/>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87" name="TextBox 86"/>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50" name="TextBox 49"/>
          <p:cNvSpPr txBox="1"/>
          <p:nvPr/>
        </p:nvSpPr>
        <p:spPr>
          <a:xfrm>
            <a:off x="8188185" y="6508025"/>
            <a:ext cx="909789" cy="307777"/>
          </a:xfrm>
          <a:prstGeom prst="rect">
            <a:avLst/>
          </a:prstGeom>
          <a:noFill/>
        </p:spPr>
        <p:txBody>
          <a:bodyPr wrap="square" rtlCol="0">
            <a:spAutoFit/>
          </a:bodyPr>
          <a:lstStyle/>
          <a:p>
            <a:pPr algn="r"/>
            <a:r>
              <a:rPr lang="en-US" sz="1400" dirty="0" smtClean="0"/>
              <a:t>Your Logo</a:t>
            </a:r>
            <a:endParaRPr lang="en-US" sz="1400" dirty="0"/>
          </a:p>
        </p:txBody>
      </p:sp>
      <p:sp>
        <p:nvSpPr>
          <p:cNvPr id="3" name="Title 2"/>
          <p:cNvSpPr>
            <a:spLocks noGrp="1"/>
          </p:cNvSpPr>
          <p:nvPr>
            <p:ph type="title"/>
          </p:nvPr>
        </p:nvSpPr>
        <p:spPr/>
        <p:txBody>
          <a:bodyPr/>
          <a:lstStyle/>
          <a:p>
            <a:r>
              <a:rPr lang="en-US" dirty="0" smtClean="0"/>
              <a:t>Apply the Knowledge</a:t>
            </a:r>
            <a:endParaRPr lang="en-US" dirty="0"/>
          </a:p>
        </p:txBody>
      </p:sp>
    </p:spTree>
    <p:extLst>
      <p:ext uri="{BB962C8B-B14F-4D97-AF65-F5344CB8AC3E}">
        <p14:creationId xmlns:p14="http://schemas.microsoft.com/office/powerpoint/2010/main" val="635603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80078" y="838200"/>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753381" y="1094181"/>
            <a:ext cx="3041150" cy="3175955"/>
            <a:chOff x="5210950" y="1333927"/>
            <a:chExt cx="3105466" cy="3175955"/>
          </a:xfrm>
        </p:grpSpPr>
        <p:sp>
          <p:nvSpPr>
            <p:cNvPr id="39" name="Rectangle 20"/>
            <p:cNvSpPr/>
            <p:nvPr/>
          </p:nvSpPr>
          <p:spPr>
            <a:xfrm>
              <a:off x="5210950" y="1333927"/>
              <a:ext cx="3096344" cy="3070911"/>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311921" y="2047669"/>
              <a:ext cx="2736304" cy="2462213"/>
            </a:xfrm>
            <a:prstGeom prst="rect">
              <a:avLst/>
            </a:prstGeom>
          </p:spPr>
          <p:txBody>
            <a:bodyPr wrap="square">
              <a:spAutoFit/>
            </a:bodyPr>
            <a:lstStyle/>
            <a:p>
              <a:pPr marL="285750" indent="-285750">
                <a:buFont typeface="Arial" pitchFamily="34" charset="0"/>
                <a:buChar char="•"/>
              </a:pPr>
              <a:r>
                <a:rPr lang="en-US" sz="1400" dirty="0" smtClean="0"/>
                <a:t>Make </a:t>
              </a:r>
              <a:r>
                <a:rPr lang="en-US" sz="1400" dirty="0"/>
                <a:t>sure the knowledge is sustained and regularly updated</a:t>
              </a:r>
              <a:r>
                <a:rPr lang="en-US" sz="1400" dirty="0" smtClean="0"/>
                <a:t>.</a:t>
              </a:r>
            </a:p>
            <a:p>
              <a:pPr marL="285750" indent="-285750">
                <a:buFont typeface="Arial" pitchFamily="34" charset="0"/>
                <a:buChar char="•"/>
              </a:pPr>
              <a:r>
                <a:rPr lang="en-US" sz="1400" dirty="0" smtClean="0"/>
                <a:t>Effectiveness Review</a:t>
              </a:r>
            </a:p>
            <a:p>
              <a:pPr marL="285750" indent="-285750">
                <a:buFont typeface="Arial" pitchFamily="34" charset="0"/>
                <a:buChar char="•"/>
              </a:pPr>
              <a:r>
                <a:rPr lang="en-US" sz="1400" dirty="0" smtClean="0"/>
                <a:t>Build criteria to measure success into the change</a:t>
              </a:r>
            </a:p>
            <a:p>
              <a:pPr marL="285750" indent="-285750">
                <a:buFont typeface="Arial" pitchFamily="34" charset="0"/>
                <a:buChar char="•"/>
              </a:pPr>
              <a:r>
                <a:rPr lang="en-US" sz="1400" dirty="0" smtClean="0"/>
                <a:t>Build into audit/self inspection, process confirmations, “GEMBA” walks</a:t>
              </a:r>
            </a:p>
            <a:p>
              <a:pPr marL="285750" indent="-285750">
                <a:buFont typeface="Arial" pitchFamily="34" charset="0"/>
                <a:buChar char="•"/>
              </a:pPr>
              <a:r>
                <a:rPr lang="en-US" sz="1400" dirty="0" smtClean="0"/>
                <a:t>Lessons Learned</a:t>
              </a:r>
            </a:p>
          </p:txBody>
        </p:sp>
        <p:sp>
          <p:nvSpPr>
            <p:cNvPr id="41" name="Rounded Rectangle 17"/>
            <p:cNvSpPr/>
            <p:nvPr/>
          </p:nvSpPr>
          <p:spPr>
            <a:xfrm>
              <a:off x="5220072" y="1458946"/>
              <a:ext cx="3096344" cy="504056"/>
            </a:xfrm>
            <a:prstGeom prst="rect">
              <a:avLst/>
            </a:prstGeom>
            <a:gradFill>
              <a:gsLst>
                <a:gs pos="100000">
                  <a:schemeClr val="accent5">
                    <a:lumMod val="75000"/>
                  </a:schemeClr>
                </a:gs>
                <a:gs pos="0">
                  <a:schemeClr val="accent5"/>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1" y="1450141"/>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Update</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767444" cy="4734290"/>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accent5">
                      <a:lumMod val="75000"/>
                    </a:schemeClr>
                  </a:gs>
                  <a:gs pos="50000">
                    <a:schemeClr val="accent5"/>
                  </a:gs>
                  <a:gs pos="100000">
                    <a:schemeClr val="accent5">
                      <a:lumMod val="7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accent5"/>
                  </a:gs>
                  <a:gs pos="50000">
                    <a:schemeClr val="accent5">
                      <a:lumMod val="60000"/>
                      <a:lumOff val="40000"/>
                    </a:schemeClr>
                  </a:gs>
                  <a:gs pos="100000">
                    <a:schemeClr val="accent5"/>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23" name="Group 22"/>
            <p:cNvGrpSpPr/>
            <p:nvPr/>
          </p:nvGrpSpPr>
          <p:grpSpPr>
            <a:xfrm>
              <a:off x="734453" y="1740096"/>
              <a:ext cx="4255980" cy="3808919"/>
              <a:chOff x="2295628" y="1576570"/>
              <a:chExt cx="4553892" cy="4075539"/>
            </a:xfrm>
          </p:grpSpPr>
          <p:sp>
            <p:nvSpPr>
              <p:cNvPr id="24" name="TextBox 23"/>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1- Generate</a:t>
                </a:r>
              </a:p>
            </p:txBody>
          </p:sp>
          <p:sp>
            <p:nvSpPr>
              <p:cNvPr id="25" name="TextBox 24"/>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2 - Assess</a:t>
                </a:r>
              </a:p>
            </p:txBody>
          </p:sp>
          <p:sp>
            <p:nvSpPr>
              <p:cNvPr id="26" name="TextBox 25"/>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27" name="TextBox 26"/>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28" name="TextBox 27"/>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29" name="TextBox 28"/>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30" name="TextBox 29"/>
              <p:cNvSpPr txBox="1"/>
              <p:nvPr/>
            </p:nvSpPr>
            <p:spPr>
              <a:xfrm rot="20160000">
                <a:off x="3320342" y="237528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31" name="TextBox 30"/>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Create/</a:t>
                </a:r>
              </a:p>
              <a:p>
                <a:pPr algn="ctr"/>
                <a:r>
                  <a:rPr lang="en-US" sz="1400" b="1" dirty="0"/>
                  <a:t>Capture</a:t>
                </a:r>
              </a:p>
            </p:txBody>
          </p:sp>
          <p:sp>
            <p:nvSpPr>
              <p:cNvPr id="32" name="TextBox 31"/>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51" name="TextBox 50"/>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52" name="TextBox 51"/>
              <p:cNvSpPr txBox="1"/>
              <p:nvPr/>
            </p:nvSpPr>
            <p:spPr>
              <a:xfrm rot="12939713">
                <a:off x="3058721" y="382521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53" name="TextBox 52"/>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3" name="Title 2"/>
          <p:cNvSpPr>
            <a:spLocks noGrp="1"/>
          </p:cNvSpPr>
          <p:nvPr>
            <p:ph type="title"/>
          </p:nvPr>
        </p:nvSpPr>
        <p:spPr/>
        <p:txBody>
          <a:bodyPr/>
          <a:lstStyle/>
          <a:p>
            <a:r>
              <a:rPr lang="en-US" dirty="0"/>
              <a:t> </a:t>
            </a:r>
            <a:r>
              <a:rPr lang="en-US" dirty="0" smtClean="0"/>
              <a:t>Sustain and Update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8953" y="4222370"/>
            <a:ext cx="3742647" cy="2533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12577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nvestigationsquality.files.wordpress.com/2018/12/KM-and-LL.jpg?w=9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4239" y="4177099"/>
            <a:ext cx="3394075" cy="25455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ext uri="{D42A27DB-BD31-4B8C-83A1-F6EECF244321}">
                <p14:modId xmlns:p14="http://schemas.microsoft.com/office/powerpoint/2010/main" val="3484326141"/>
              </p:ext>
            </p:extLst>
          </p:nvPr>
        </p:nvGraphicFramePr>
        <p:xfrm>
          <a:off x="-152400" y="1106481"/>
          <a:ext cx="5071261" cy="33893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2971800" y="1557686"/>
            <a:ext cx="1600200" cy="461665"/>
          </a:xfrm>
          <a:prstGeom prst="rect">
            <a:avLst/>
          </a:prstGeom>
          <a:noFill/>
        </p:spPr>
        <p:txBody>
          <a:bodyPr wrap="square" rtlCol="0">
            <a:spAutoFit/>
          </a:bodyPr>
          <a:lstStyle/>
          <a:p>
            <a:r>
              <a:rPr lang="en-US" sz="1200" dirty="0" smtClean="0"/>
              <a:t>Review, Analyze, Generalize</a:t>
            </a:r>
            <a:endParaRPr lang="en-US" sz="1200" dirty="0"/>
          </a:p>
        </p:txBody>
      </p:sp>
      <p:cxnSp>
        <p:nvCxnSpPr>
          <p:cNvPr id="12" name="Straight Arrow Connector 11"/>
          <p:cNvCxnSpPr/>
          <p:nvPr/>
        </p:nvCxnSpPr>
        <p:spPr>
          <a:xfrm flipH="1" flipV="1">
            <a:off x="2743200" y="1804333"/>
            <a:ext cx="838200" cy="13198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0" y="2035165"/>
            <a:ext cx="533400" cy="276999"/>
          </a:xfrm>
          <a:prstGeom prst="rect">
            <a:avLst/>
          </a:prstGeom>
          <a:noFill/>
        </p:spPr>
        <p:txBody>
          <a:bodyPr wrap="square" rtlCol="0">
            <a:spAutoFit/>
          </a:bodyPr>
          <a:lstStyle/>
          <a:p>
            <a:r>
              <a:rPr lang="en-US" sz="1200" dirty="0" smtClean="0"/>
              <a:t>Fix</a:t>
            </a:r>
            <a:endParaRPr lang="en-US" sz="1200" dirty="0"/>
          </a:p>
        </p:txBody>
      </p:sp>
      <p:sp>
        <p:nvSpPr>
          <p:cNvPr id="14" name="TextBox 13"/>
          <p:cNvSpPr txBox="1"/>
          <p:nvPr/>
        </p:nvSpPr>
        <p:spPr>
          <a:xfrm>
            <a:off x="1973278" y="4038600"/>
            <a:ext cx="1455722" cy="276999"/>
          </a:xfrm>
          <a:prstGeom prst="rect">
            <a:avLst/>
          </a:prstGeom>
          <a:noFill/>
        </p:spPr>
        <p:txBody>
          <a:bodyPr wrap="square" rtlCol="0">
            <a:spAutoFit/>
          </a:bodyPr>
          <a:lstStyle/>
          <a:p>
            <a:r>
              <a:rPr lang="en-US" sz="1200" dirty="0" smtClean="0"/>
              <a:t>Assign Actions</a:t>
            </a:r>
            <a:endParaRPr lang="en-US" sz="1200" dirty="0"/>
          </a:p>
        </p:txBody>
      </p:sp>
      <p:sp>
        <p:nvSpPr>
          <p:cNvPr id="15" name="TextBox 14"/>
          <p:cNvSpPr txBox="1"/>
          <p:nvPr/>
        </p:nvSpPr>
        <p:spPr>
          <a:xfrm>
            <a:off x="685800" y="1804333"/>
            <a:ext cx="1600200" cy="461665"/>
          </a:xfrm>
          <a:prstGeom prst="rect">
            <a:avLst/>
          </a:prstGeom>
          <a:noFill/>
        </p:spPr>
        <p:txBody>
          <a:bodyPr wrap="square" rtlCol="0">
            <a:spAutoFit/>
          </a:bodyPr>
          <a:lstStyle/>
          <a:p>
            <a:r>
              <a:rPr lang="en-US" sz="1200" dirty="0" smtClean="0"/>
              <a:t>Train, Educate, Broadcast</a:t>
            </a:r>
            <a:endParaRPr lang="en-US" sz="1200" dirty="0"/>
          </a:p>
        </p:txBody>
      </p:sp>
      <p:sp>
        <p:nvSpPr>
          <p:cNvPr id="2" name="Title 1"/>
          <p:cNvSpPr>
            <a:spLocks noGrp="1"/>
          </p:cNvSpPr>
          <p:nvPr>
            <p:ph type="title"/>
          </p:nvPr>
        </p:nvSpPr>
        <p:spPr/>
        <p:txBody>
          <a:bodyPr/>
          <a:lstStyle/>
          <a:p>
            <a:r>
              <a:rPr lang="en-US" dirty="0" smtClean="0"/>
              <a:t>Lessons Learned</a:t>
            </a:r>
            <a:endParaRPr lang="en-US" dirty="0"/>
          </a:p>
        </p:txBody>
      </p:sp>
      <p:sp>
        <p:nvSpPr>
          <p:cNvPr id="3" name="TextBox 2"/>
          <p:cNvSpPr txBox="1"/>
          <p:nvPr/>
        </p:nvSpPr>
        <p:spPr>
          <a:xfrm>
            <a:off x="4191000" y="1066800"/>
            <a:ext cx="4648200" cy="3416320"/>
          </a:xfrm>
          <a:prstGeom prst="rect">
            <a:avLst/>
          </a:prstGeom>
          <a:noFill/>
        </p:spPr>
        <p:txBody>
          <a:bodyPr wrap="square" rtlCol="0">
            <a:spAutoFit/>
          </a:bodyPr>
          <a:lstStyle/>
          <a:p>
            <a:r>
              <a:rPr lang="en-US" b="1" dirty="0"/>
              <a:t>Successful lessons learned:</a:t>
            </a:r>
          </a:p>
          <a:p>
            <a:endParaRPr lang="en-US" dirty="0"/>
          </a:p>
          <a:p>
            <a:pPr marL="285750" indent="-285750">
              <a:buFont typeface="Arial" panose="020B0604020202020204" pitchFamily="34" charset="0"/>
              <a:buChar char="•"/>
            </a:pPr>
            <a:r>
              <a:rPr lang="en-US" dirty="0"/>
              <a:t>Are based on solid performance </a:t>
            </a:r>
            <a:r>
              <a:rPr lang="en-US" dirty="0" smtClean="0"/>
              <a:t>data</a:t>
            </a:r>
          </a:p>
          <a:p>
            <a:pPr marL="285750" indent="-285750">
              <a:buFont typeface="Arial" panose="020B0604020202020204" pitchFamily="34" charset="0"/>
              <a:buChar char="•"/>
            </a:pPr>
            <a:r>
              <a:rPr lang="en-US" dirty="0" smtClean="0"/>
              <a:t>Look </a:t>
            </a:r>
            <a:r>
              <a:rPr lang="en-US" dirty="0"/>
              <a:t>at positive and negative experiences.</a:t>
            </a:r>
          </a:p>
          <a:p>
            <a:pPr marL="285750" indent="-285750">
              <a:buFont typeface="Arial" panose="020B0604020202020204" pitchFamily="34" charset="0"/>
              <a:buChar char="•"/>
            </a:pPr>
            <a:r>
              <a:rPr lang="en-US" dirty="0"/>
              <a:t>Refer back to the change management process, objectives of the change, and other success criteria</a:t>
            </a:r>
          </a:p>
          <a:p>
            <a:pPr marL="285750" indent="-285750">
              <a:buFont typeface="Arial" panose="020B0604020202020204" pitchFamily="34" charset="0"/>
              <a:buChar char="•"/>
            </a:pPr>
            <a:r>
              <a:rPr lang="en-US" dirty="0"/>
              <a:t>Separate experience from opinion as much as </a:t>
            </a:r>
            <a:r>
              <a:rPr lang="en-US" dirty="0" smtClean="0"/>
              <a:t>possible</a:t>
            </a:r>
          </a:p>
          <a:p>
            <a:pPr marL="285750" indent="-285750">
              <a:buFont typeface="Arial" panose="020B0604020202020204" pitchFamily="34" charset="0"/>
              <a:buChar char="•"/>
            </a:pPr>
            <a:r>
              <a:rPr lang="en-US" dirty="0" smtClean="0"/>
              <a:t>Generate </a:t>
            </a:r>
            <a:r>
              <a:rPr lang="en-US" dirty="0"/>
              <a:t>distinct lessons from which others can learn and take action. A good action avoids generalities.</a:t>
            </a:r>
          </a:p>
        </p:txBody>
      </p:sp>
    </p:spTree>
    <p:extLst>
      <p:ext uri="{BB962C8B-B14F-4D97-AF65-F5344CB8AC3E}">
        <p14:creationId xmlns:p14="http://schemas.microsoft.com/office/powerpoint/2010/main" val="1999152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Unlearning – Need to Forget</a:t>
            </a:r>
            <a:endParaRPr lang="en-US" dirty="0"/>
          </a:p>
        </p:txBody>
      </p:sp>
      <p:pic>
        <p:nvPicPr>
          <p:cNvPr id="3074" name="Picture 2" descr="4529-si1-lo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47800"/>
            <a:ext cx="42862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81600" y="1263134"/>
            <a:ext cx="2971800" cy="230832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Forgetting the dominant logic is a fundamental part of change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Break </a:t>
            </a:r>
            <a:r>
              <a:rPr lang="en-US" dirty="0"/>
              <a:t>down routines and practices </a:t>
            </a:r>
            <a:endParaRPr lang="en-US" dirty="0" smtClean="0"/>
          </a:p>
          <a:p>
            <a:pPr marL="285750" indent="-285750">
              <a:buFont typeface="Arial" panose="020B0604020202020204" pitchFamily="34" charset="0"/>
              <a:buChar char="•"/>
            </a:pPr>
            <a:r>
              <a:rPr lang="en-US" dirty="0" smtClean="0"/>
              <a:t>Strategically </a:t>
            </a:r>
            <a:r>
              <a:rPr lang="en-US" dirty="0"/>
              <a:t>manage stocks of knowledge</a:t>
            </a:r>
          </a:p>
        </p:txBody>
      </p:sp>
    </p:spTree>
    <p:extLst>
      <p:ext uri="{BB962C8B-B14F-4D97-AF65-F5344CB8AC3E}">
        <p14:creationId xmlns:p14="http://schemas.microsoft.com/office/powerpoint/2010/main" val="872529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tLang="en-US" smtClean="0"/>
              <a:t>Take-aways</a:t>
            </a:r>
          </a:p>
        </p:txBody>
      </p:sp>
      <p:sp>
        <p:nvSpPr>
          <p:cNvPr id="35842" name="Content Placeholder 2"/>
          <p:cNvSpPr>
            <a:spLocks noGrp="1"/>
          </p:cNvSpPr>
          <p:nvPr>
            <p:ph type="body" sz="quarter" idx="10"/>
          </p:nvPr>
        </p:nvSpPr>
        <p:spPr>
          <a:xfrm>
            <a:off x="990600" y="1295400"/>
            <a:ext cx="7690105" cy="3915580"/>
          </a:xfrm>
        </p:spPr>
        <p:txBody>
          <a:bodyPr/>
          <a:lstStyle/>
          <a:p>
            <a:pPr marL="0" indent="0">
              <a:buNone/>
            </a:pPr>
            <a:r>
              <a:rPr lang="en-US" altLang="en-US" sz="2000" dirty="0" smtClean="0"/>
              <a:t>Through this session, you should have:</a:t>
            </a:r>
          </a:p>
          <a:p>
            <a:r>
              <a:rPr lang="en-US" sz="2000" dirty="0"/>
              <a:t>Identify the nine wastes of knowledge and describe how each waste impacts change management.</a:t>
            </a:r>
          </a:p>
          <a:p>
            <a:r>
              <a:rPr lang="en-US" sz="2000" dirty="0"/>
              <a:t>Evaluate the four major classifications of knowledge and utilize each to evaluate a specific change.</a:t>
            </a:r>
          </a:p>
          <a:p>
            <a:r>
              <a:rPr lang="en-US" sz="2000" dirty="0"/>
              <a:t>Utilize the four key areas of knowledge management (people, process, content, and technology) to drive a change management system.</a:t>
            </a:r>
          </a:p>
          <a:p>
            <a:r>
              <a:rPr lang="en-US" sz="2000" dirty="0"/>
              <a:t>Define the processes of knowledge management and determine some best methods for leveraging each process during the change management life cycle.</a:t>
            </a:r>
            <a:endParaRPr lang="en-US" sz="2000" dirty="0"/>
          </a:p>
        </p:txBody>
      </p:sp>
    </p:spTree>
    <p:extLst>
      <p:ext uri="{BB962C8B-B14F-4D97-AF65-F5344CB8AC3E}">
        <p14:creationId xmlns:p14="http://schemas.microsoft.com/office/powerpoint/2010/main" val="37144093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
        <p:nvSpPr>
          <p:cNvPr id="5" name="Text Placeholder 4"/>
          <p:cNvSpPr>
            <a:spLocks noGrp="1"/>
          </p:cNvSpPr>
          <p:nvPr>
            <p:ph type="body" sz="quarter" idx="10"/>
          </p:nvPr>
        </p:nvSpPr>
        <p:spPr/>
        <p:txBody>
          <a:bodyPr/>
          <a:lstStyle/>
          <a:p>
            <a:pPr eaLnBrk="1" hangingPunct="1"/>
            <a:r>
              <a:rPr lang="en-US" altLang="en-US" dirty="0" smtClean="0"/>
              <a:t>Jeremiah B Genest– </a:t>
            </a:r>
            <a:r>
              <a:rPr lang="en-US" altLang="en-US" dirty="0"/>
              <a:t>Phone: </a:t>
            </a:r>
            <a:r>
              <a:rPr lang="en-US" altLang="en-US" dirty="0" smtClean="0"/>
              <a:t>(857) 288-9361 </a:t>
            </a:r>
            <a:r>
              <a:rPr lang="en-US" altLang="en-US" dirty="0"/>
              <a:t>– Email: </a:t>
            </a:r>
            <a:r>
              <a:rPr lang="en-US" altLang="en-US" dirty="0" smtClean="0"/>
              <a:t>jeremiah.genest@sanofi.com</a:t>
            </a:r>
            <a:endParaRPr lang="en-US" alt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1" y="5562600"/>
            <a:ext cx="1143000" cy="909625"/>
          </a:xfrm>
          <a:prstGeom prst="rect">
            <a:avLst/>
          </a:prstGeom>
        </p:spPr>
      </p:pic>
    </p:spTree>
    <p:extLst>
      <p:ext uri="{BB962C8B-B14F-4D97-AF65-F5344CB8AC3E}">
        <p14:creationId xmlns:p14="http://schemas.microsoft.com/office/powerpoint/2010/main" val="1140923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2684</TotalTime>
  <Words>2971</Words>
  <Application>Microsoft Office PowerPoint</Application>
  <PresentationFormat>On-screen Show (4:3)</PresentationFormat>
  <Paragraphs>543</Paragraphs>
  <Slides>24</Slides>
  <Notes>11</Notes>
  <HiddenSlides>1</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Knowledge Enables Change</vt:lpstr>
      <vt:lpstr>PowerPoint Presentation</vt:lpstr>
      <vt:lpstr>Learning Objectives</vt:lpstr>
      <vt:lpstr>Knowledge Classifications</vt:lpstr>
      <vt:lpstr>Knowledge Waste</vt:lpstr>
      <vt:lpstr>Knowledge Management</vt:lpstr>
      <vt:lpstr>Change is…</vt:lpstr>
      <vt:lpstr>4 Key Areas</vt:lpstr>
      <vt:lpstr>Knowledge Waste</vt:lpstr>
      <vt:lpstr>Sources of Knowledge Waste in Change</vt:lpstr>
      <vt:lpstr>Knowledge Management – 6 States</vt:lpstr>
      <vt:lpstr>Knowledge Management</vt:lpstr>
      <vt:lpstr>Generating knowledge through change</vt:lpstr>
      <vt:lpstr>Cognitive Interviewing</vt:lpstr>
      <vt:lpstr>Cognitive Interview</vt:lpstr>
      <vt:lpstr>Assess the knowledge gathered</vt:lpstr>
      <vt:lpstr>Change is about sharing</vt:lpstr>
      <vt:lpstr>Contextualize into standard tools</vt:lpstr>
      <vt:lpstr>Apply the Knowledge</vt:lpstr>
      <vt:lpstr> Sustain and Update</vt:lpstr>
      <vt:lpstr>Lessons Learned</vt:lpstr>
      <vt:lpstr>Unlearning – Need to Forget</vt:lpstr>
      <vt:lpstr>Take-aways</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Enables Change</dc:title>
  <dc:creator/>
  <cp:lastModifiedBy>Genest, Jeremiah /US</cp:lastModifiedBy>
  <cp:revision>81</cp:revision>
  <dcterms:created xsi:type="dcterms:W3CDTF">2014-09-09T20:36:35Z</dcterms:created>
  <dcterms:modified xsi:type="dcterms:W3CDTF">2019-04-01T22:03:20Z</dcterms:modified>
</cp:coreProperties>
</file>