
<file path=[Content_Types].xml><?xml version="1.0" encoding="utf-8"?>
<Types xmlns="http://schemas.openxmlformats.org/package/2006/content-types">
  <Default Extension="emf" ContentType="image/x-emf"/>
  <Default Extension="gif" ContentType="image/gif"/>
  <Default Extension="glb" ContentType="model/gltf.binary"/>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7" r:id="rId5"/>
    <p:sldMasterId id="2147483675" r:id="rId6"/>
  </p:sldMasterIdLst>
  <p:notesMasterIdLst>
    <p:notesMasterId r:id="rId34"/>
  </p:notesMasterIdLst>
  <p:sldIdLst>
    <p:sldId id="274" r:id="rId7"/>
    <p:sldId id="285" r:id="rId8"/>
    <p:sldId id="269" r:id="rId9"/>
    <p:sldId id="286" r:id="rId10"/>
    <p:sldId id="711" r:id="rId11"/>
    <p:sldId id="287" r:id="rId12"/>
    <p:sldId id="277" r:id="rId13"/>
    <p:sldId id="288" r:id="rId14"/>
    <p:sldId id="289" r:id="rId15"/>
    <p:sldId id="305" r:id="rId16"/>
    <p:sldId id="297" r:id="rId17"/>
    <p:sldId id="278" r:id="rId18"/>
    <p:sldId id="298" r:id="rId19"/>
    <p:sldId id="306" r:id="rId20"/>
    <p:sldId id="276" r:id="rId21"/>
    <p:sldId id="299" r:id="rId22"/>
    <p:sldId id="301" r:id="rId23"/>
    <p:sldId id="307" r:id="rId24"/>
    <p:sldId id="304" r:id="rId25"/>
    <p:sldId id="308" r:id="rId26"/>
    <p:sldId id="712" r:id="rId27"/>
    <p:sldId id="303" r:id="rId28"/>
    <p:sldId id="291" r:id="rId29"/>
    <p:sldId id="292" r:id="rId30"/>
    <p:sldId id="309" r:id="rId31"/>
    <p:sldId id="300" r:id="rId32"/>
    <p:sldId id="264"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BECA"/>
    <a:srgbClr val="CCECFF"/>
    <a:srgbClr val="3399FF"/>
    <a:srgbClr val="0000FF"/>
    <a:srgbClr val="CFF5F8"/>
    <a:srgbClr val="046CB6"/>
    <a:srgbClr val="94D244"/>
    <a:srgbClr val="1A558B"/>
    <a:srgbClr val="B6D037"/>
    <a:srgbClr val="84BF41"/>
  </p:clrMru>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20"/>
    <p:restoredTop sz="89516" autoAdjust="0"/>
  </p:normalViewPr>
  <p:slideViewPr>
    <p:cSldViewPr snapToGrid="0">
      <p:cViewPr varScale="1">
        <p:scale>
          <a:sx n="60" d="100"/>
          <a:sy n="60" d="100"/>
        </p:scale>
        <p:origin x="1504" y="56"/>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3748ED-B158-496C-86AA-882B110DB0E5}" type="datetimeFigureOut">
              <a:rPr lang="en-US" smtClean="0"/>
              <a:t>2/23/2020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F8FBB4-2C1C-4583-BEA4-A0F32E921971}" type="slidenum">
              <a:rPr lang="en-US" smtClean="0"/>
              <a:t>‹#›</a:t>
            </a:fld>
            <a:endParaRPr lang="en-US"/>
          </a:p>
        </p:txBody>
      </p:sp>
    </p:spTree>
    <p:extLst>
      <p:ext uri="{BB962C8B-B14F-4D97-AF65-F5344CB8AC3E}">
        <p14:creationId xmlns:p14="http://schemas.microsoft.com/office/powerpoint/2010/main" val="1128331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F8FBB4-2C1C-4583-BEA4-A0F32E921971}" type="slidenum">
              <a:rPr lang="en-US" smtClean="0"/>
              <a:t>1</a:t>
            </a:fld>
            <a:endParaRPr lang="en-US"/>
          </a:p>
        </p:txBody>
      </p:sp>
    </p:spTree>
    <p:extLst>
      <p:ext uri="{BB962C8B-B14F-4D97-AF65-F5344CB8AC3E}">
        <p14:creationId xmlns:p14="http://schemas.microsoft.com/office/powerpoint/2010/main" val="17480978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There are many models and theories for change management with their own advantages and disadvantages. However, the purpose of each methodology is to implement the transition which benefits the organization.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DMAIC – everyone knows</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ADKAR</a:t>
            </a:r>
            <a:r>
              <a:rPr lang="en-US" sz="1200" b="0" i="0" kern="1200" baseline="300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change management process was developed and is registered by </a:t>
            </a:r>
            <a:r>
              <a:rPr lang="en-US" sz="1200" b="0" i="0" kern="1200" dirty="0" err="1">
                <a:solidFill>
                  <a:schemeClr val="tx1"/>
                </a:solidFill>
                <a:effectLst/>
                <a:latin typeface="+mn-lt"/>
                <a:ea typeface="+mn-ea"/>
                <a:cs typeface="+mn-cs"/>
              </a:rPr>
              <a:t>Prosci</a:t>
            </a:r>
            <a:r>
              <a:rPr lang="en-US" sz="1200" b="0" i="0" kern="1200" dirty="0">
                <a:solidFill>
                  <a:schemeClr val="tx1"/>
                </a:solidFill>
                <a:effectLst/>
                <a:latin typeface="+mn-lt"/>
                <a:ea typeface="+mn-ea"/>
                <a:cs typeface="+mn-cs"/>
              </a:rPr>
              <a:t>, Inc.</a:t>
            </a:r>
            <a:endParaRPr lang="en-US" dirty="0"/>
          </a:p>
          <a:p>
            <a:endParaRPr lang="en-US" dirty="0"/>
          </a:p>
        </p:txBody>
      </p:sp>
      <p:sp>
        <p:nvSpPr>
          <p:cNvPr id="4" name="Slide Number Placeholder 3"/>
          <p:cNvSpPr>
            <a:spLocks noGrp="1"/>
          </p:cNvSpPr>
          <p:nvPr>
            <p:ph type="sldNum" sz="quarter" idx="5"/>
          </p:nvPr>
        </p:nvSpPr>
        <p:spPr/>
        <p:txBody>
          <a:bodyPr/>
          <a:lstStyle/>
          <a:p>
            <a:fld id="{91F8FBB4-2C1C-4583-BEA4-A0F32E921971}" type="slidenum">
              <a:rPr lang="en-US" smtClean="0"/>
              <a:t>4</a:t>
            </a:fld>
            <a:endParaRPr lang="en-US"/>
          </a:p>
        </p:txBody>
      </p:sp>
    </p:spTree>
    <p:extLst>
      <p:ext uri="{BB962C8B-B14F-4D97-AF65-F5344CB8AC3E}">
        <p14:creationId xmlns:p14="http://schemas.microsoft.com/office/powerpoint/2010/main" val="1383355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a:t>
            </a:r>
            <a:r>
              <a:rPr lang="en-US" sz="1200" b="1" i="0" kern="1200" dirty="0">
                <a:solidFill>
                  <a:schemeClr val="tx1"/>
                </a:solidFill>
                <a:effectLst/>
                <a:latin typeface="+mn-lt"/>
                <a:ea typeface="+mn-ea"/>
                <a:cs typeface="+mn-cs"/>
              </a:rPr>
              <a:t>8 Step Kotter Model of Change PowerPoint Template</a:t>
            </a:r>
            <a:r>
              <a:rPr lang="en-US" sz="1200" b="0" i="0" kern="1200" dirty="0">
                <a:solidFill>
                  <a:schemeClr val="tx1"/>
                </a:solidFill>
                <a:effectLst/>
                <a:latin typeface="+mn-lt"/>
                <a:ea typeface="+mn-ea"/>
                <a:cs typeface="+mn-cs"/>
              </a:rPr>
              <a:t> is an effective tool for project management presentations.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There is always pressure to revert to the old wats. Sustaining and embedding change requires ongoing effort over a long period. Need to be prepared to press on and deliver more results. Continued clear leadership and direction.</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“Culture eats strategy for breakfast” and then it eats change for it’s second course! Successful change programs can be eaten away if culture is not aligned. Vital to identify aspects of old culture that threaten the change and to address them through highlighting the positive outcomes of the change, and strive for culture change.</a:t>
            </a:r>
          </a:p>
          <a:p>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91F8FBB4-2C1C-4583-BEA4-A0F32E921971}" type="slidenum">
              <a:rPr lang="en-US" smtClean="0"/>
              <a:t>6</a:t>
            </a:fld>
            <a:endParaRPr lang="en-US"/>
          </a:p>
        </p:txBody>
      </p:sp>
    </p:spTree>
    <p:extLst>
      <p:ext uri="{BB962C8B-B14F-4D97-AF65-F5344CB8AC3E}">
        <p14:creationId xmlns:p14="http://schemas.microsoft.com/office/powerpoint/2010/main" val="417949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Adapted Bradley Curve, an organizational maturity model. The original was used in safety and is trademarked by DuPont</a:t>
            </a:r>
          </a:p>
          <a:p>
            <a:endParaRPr lang="en-US" dirty="0"/>
          </a:p>
          <a:p>
            <a:r>
              <a:rPr lang="en-US" dirty="0"/>
              <a:t>Bradley works on three axes - </a:t>
            </a:r>
            <a:r>
              <a:rPr lang="en-US" sz="1200" b="0" i="0" kern="1200" dirty="0">
                <a:solidFill>
                  <a:schemeClr val="tx1"/>
                </a:solidFill>
                <a:effectLst/>
                <a:latin typeface="+mn-lt"/>
                <a:ea typeface="+mn-ea"/>
                <a:cs typeface="+mn-cs"/>
              </a:rPr>
              <a:t>leadership, organization, process &amp; activities</a:t>
            </a:r>
            <a:endParaRPr lang="en-US" dirty="0"/>
          </a:p>
        </p:txBody>
      </p:sp>
      <p:sp>
        <p:nvSpPr>
          <p:cNvPr id="4" name="Slide Number Placeholder 3"/>
          <p:cNvSpPr>
            <a:spLocks noGrp="1"/>
          </p:cNvSpPr>
          <p:nvPr>
            <p:ph type="sldNum" sz="quarter" idx="5"/>
          </p:nvPr>
        </p:nvSpPr>
        <p:spPr/>
        <p:txBody>
          <a:bodyPr/>
          <a:lstStyle/>
          <a:p>
            <a:fld id="{91F8FBB4-2C1C-4583-BEA4-A0F32E921971}" type="slidenum">
              <a:rPr lang="en-US" smtClean="0"/>
              <a:t>7</a:t>
            </a:fld>
            <a:endParaRPr lang="en-US"/>
          </a:p>
        </p:txBody>
      </p:sp>
    </p:spTree>
    <p:extLst>
      <p:ext uri="{BB962C8B-B14F-4D97-AF65-F5344CB8AC3E}">
        <p14:creationId xmlns:p14="http://schemas.microsoft.com/office/powerpoint/2010/main" val="631294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Individuals often want to just get their change. The art of change management is doing that nimbly and</a:t>
            </a:r>
            <a:r>
              <a:rPr lang="en-US" baseline="0" dirty="0"/>
              <a:t> at the same time managing the impacts within and across systems.</a:t>
            </a:r>
            <a:endParaRPr lang="en-US" dirty="0"/>
          </a:p>
          <a:p>
            <a:endParaRPr lang="en-US" dirty="0"/>
          </a:p>
        </p:txBody>
      </p:sp>
      <p:sp>
        <p:nvSpPr>
          <p:cNvPr id="4" name="Slide Number Placeholder 3"/>
          <p:cNvSpPr>
            <a:spLocks noGrp="1"/>
          </p:cNvSpPr>
          <p:nvPr>
            <p:ph type="sldNum" sz="quarter" idx="5"/>
          </p:nvPr>
        </p:nvSpPr>
        <p:spPr/>
        <p:txBody>
          <a:bodyPr/>
          <a:lstStyle/>
          <a:p>
            <a:fld id="{91F8FBB4-2C1C-4583-BEA4-A0F32E921971}" type="slidenum">
              <a:rPr lang="en-US" smtClean="0"/>
              <a:t>8</a:t>
            </a:fld>
            <a:endParaRPr lang="en-US"/>
          </a:p>
        </p:txBody>
      </p:sp>
    </p:spTree>
    <p:extLst>
      <p:ext uri="{BB962C8B-B14F-4D97-AF65-F5344CB8AC3E}">
        <p14:creationId xmlns:p14="http://schemas.microsoft.com/office/powerpoint/2010/main" val="25770140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A </a:t>
            </a:r>
            <a:r>
              <a:rPr lang="en-US" sz="1200" b="1" i="0" u="none" strike="noStrike" kern="1200" baseline="0" dirty="0">
                <a:solidFill>
                  <a:schemeClr val="tx1"/>
                </a:solidFill>
                <a:latin typeface="+mn-lt"/>
                <a:ea typeface="+mn-ea"/>
                <a:cs typeface="+mn-cs"/>
              </a:rPr>
              <a:t>Sustainability Plan </a:t>
            </a:r>
            <a:r>
              <a:rPr lang="en-US" sz="1200" b="0" i="0" u="none" strike="noStrike" kern="1200" baseline="0" dirty="0">
                <a:solidFill>
                  <a:schemeClr val="tx1"/>
                </a:solidFill>
                <a:latin typeface="+mn-lt"/>
                <a:ea typeface="+mn-ea"/>
                <a:cs typeface="+mn-cs"/>
              </a:rPr>
              <a:t>should be developed to define the mechanisms that will be used to anchor and embed the change once it is implemented and is determined to be effective.</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Sustainability Plan should minimally include the following components: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Communication: </a:t>
            </a:r>
            <a:r>
              <a:rPr lang="en-US" sz="1200" b="0" i="0" u="none" strike="noStrike" kern="1200" baseline="0" dirty="0">
                <a:solidFill>
                  <a:schemeClr val="tx1"/>
                </a:solidFill>
                <a:latin typeface="+mn-lt"/>
                <a:ea typeface="+mn-ea"/>
                <a:cs typeface="+mn-cs"/>
              </a:rPr>
              <a:t>Mechanisms for persuasive communication and ongoing socialization of the change, rites of parting (saying goodbye to the old ways of doing things), and rites of enhancement (acknowledgment of quick wins and continued adoption)</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Metrics Tracking: </a:t>
            </a:r>
            <a:r>
              <a:rPr lang="en-US" sz="1200" b="0" i="0" u="none" strike="noStrike" kern="1200" baseline="0" dirty="0">
                <a:solidFill>
                  <a:schemeClr val="tx1"/>
                </a:solidFill>
                <a:latin typeface="+mn-lt"/>
                <a:ea typeface="+mn-ea"/>
                <a:cs typeface="+mn-cs"/>
              </a:rPr>
              <a:t>Consistent and effective process for ongoing measurement and results reporting to track progress and ensure sustained results</a:t>
            </a:r>
          </a:p>
          <a:p>
            <a:endParaRPr lang="en-US" sz="1200" b="1"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Performance Management: </a:t>
            </a:r>
            <a:r>
              <a:rPr lang="en-US" sz="1200" b="0" i="0" u="none" strike="noStrike" kern="1200" baseline="0" dirty="0">
                <a:solidFill>
                  <a:schemeClr val="tx1"/>
                </a:solidFill>
                <a:latin typeface="+mn-lt"/>
                <a:ea typeface="+mn-ea"/>
                <a:cs typeface="+mn-cs"/>
              </a:rPr>
              <a:t>Consistent process for observing and objectively measuring desired behaviors and attitudes, including performance appraisal process, promoting, demoting and transferring, and training and development</a:t>
            </a:r>
          </a:p>
          <a:p>
            <a:endParaRPr lang="en-US" sz="1200" b="1"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Rewards and Recognition: </a:t>
            </a:r>
            <a:r>
              <a:rPr lang="en-US" sz="1200" b="0" i="0" u="none" strike="noStrike" kern="1200" baseline="0" dirty="0">
                <a:solidFill>
                  <a:schemeClr val="tx1"/>
                </a:solidFill>
                <a:latin typeface="+mn-lt"/>
                <a:ea typeface="+mn-ea"/>
                <a:cs typeface="+mn-cs"/>
              </a:rPr>
              <a:t>Program of intrinsic and extrinsic incentives to reinforce desired behaviors and attitudes</a:t>
            </a:r>
          </a:p>
          <a:p>
            <a:endParaRPr lang="en-US" sz="1200" b="1"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Sustaining Ownership: </a:t>
            </a:r>
            <a:r>
              <a:rPr lang="en-US" sz="1200" b="0" i="0" u="none" strike="noStrike" kern="1200" baseline="0" dirty="0">
                <a:solidFill>
                  <a:schemeClr val="tx1"/>
                </a:solidFill>
                <a:latin typeface="+mn-lt"/>
                <a:ea typeface="+mn-ea"/>
                <a:cs typeface="+mn-cs"/>
              </a:rPr>
              <a:t>Consistent process for ensuring sustained ownership of the change through the ongoing transfer of experience and knowledge</a:t>
            </a:r>
          </a:p>
          <a:p>
            <a:endParaRPr lang="en-US" sz="1200" b="1"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Continuous Improvement: </a:t>
            </a:r>
            <a:r>
              <a:rPr lang="en-US" sz="1200" b="0" i="0" u="none" strike="noStrike" kern="1200" baseline="0" dirty="0">
                <a:solidFill>
                  <a:schemeClr val="tx1"/>
                </a:solidFill>
                <a:latin typeface="+mn-lt"/>
                <a:ea typeface="+mn-ea"/>
                <a:cs typeface="+mn-cs"/>
              </a:rPr>
              <a:t>Mechanisms for responding to changing requirements and implementing improvements based on feedback, observations, and metrics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Questions to consider and respond to when developing the Sustainability Plan may include:</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How should organizational achievements reinforcing the change be commemorated?</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What behaviors should be observed and measured on a regular basis?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What results should be observed and measured on a regular basis?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What metrics should be used for measuring behaviors and results?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What mechanisms should be used for reporting results?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What criteria should be used to allocate rewards and promotion?</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What mechanisms should be used for training, coaching, and role modeling?</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What processes and procedures should be put in place to ensure sustained ownership of the change?</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What continuous improvement mechanisms will address low adoption rates and ensure the change becomes part of the organization’s normal functioning?</a:t>
            </a:r>
            <a:endParaRPr lang="en-US" dirty="0"/>
          </a:p>
        </p:txBody>
      </p:sp>
      <p:sp>
        <p:nvSpPr>
          <p:cNvPr id="4" name="Slide Number Placeholder 3"/>
          <p:cNvSpPr>
            <a:spLocks noGrp="1"/>
          </p:cNvSpPr>
          <p:nvPr>
            <p:ph type="sldNum" sz="quarter" idx="10"/>
          </p:nvPr>
        </p:nvSpPr>
        <p:spPr/>
        <p:txBody>
          <a:bodyPr/>
          <a:lstStyle/>
          <a:p>
            <a:pPr marL="0" marR="0" lvl="0" indent="0" algn="r" defTabSz="1218987" rtl="0" eaLnBrk="1" fontAlgn="auto" latinLnBrk="0" hangingPunct="1">
              <a:lnSpc>
                <a:spcPct val="100000"/>
              </a:lnSpc>
              <a:spcBef>
                <a:spcPts val="0"/>
              </a:spcBef>
              <a:spcAft>
                <a:spcPts val="0"/>
              </a:spcAft>
              <a:buClrTx/>
              <a:buSzTx/>
              <a:buFontTx/>
              <a:buNone/>
              <a:tabLst/>
              <a:defRPr/>
            </a:pPr>
            <a:fld id="{CA2D21D1-52E2-420B-B491-CFF6D7BB79F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8987"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055602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F8FBB4-2C1C-4583-BEA4-A0F32E921971}" type="slidenum">
              <a:rPr lang="en-US" smtClean="0"/>
              <a:t>13</a:t>
            </a:fld>
            <a:endParaRPr lang="en-US"/>
          </a:p>
        </p:txBody>
      </p:sp>
    </p:spTree>
    <p:extLst>
      <p:ext uri="{BB962C8B-B14F-4D97-AF65-F5344CB8AC3E}">
        <p14:creationId xmlns:p14="http://schemas.microsoft.com/office/powerpoint/2010/main" val="1440711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matter how well prepared you thought you were there will be surprises – be ready to find them and respond accordingly</a:t>
            </a:r>
          </a:p>
        </p:txBody>
      </p:sp>
      <p:sp>
        <p:nvSpPr>
          <p:cNvPr id="4" name="Slide Number Placeholder 3"/>
          <p:cNvSpPr>
            <a:spLocks noGrp="1"/>
          </p:cNvSpPr>
          <p:nvPr>
            <p:ph type="sldNum" sz="quarter" idx="5"/>
          </p:nvPr>
        </p:nvSpPr>
        <p:spPr/>
        <p:txBody>
          <a:bodyPr/>
          <a:lstStyle/>
          <a:p>
            <a:fld id="{91F8FBB4-2C1C-4583-BEA4-A0F32E921971}" type="slidenum">
              <a:rPr lang="en-US" smtClean="0"/>
              <a:t>15</a:t>
            </a:fld>
            <a:endParaRPr lang="en-US"/>
          </a:p>
        </p:txBody>
      </p:sp>
    </p:spTree>
    <p:extLst>
      <p:ext uri="{BB962C8B-B14F-4D97-AF65-F5344CB8AC3E}">
        <p14:creationId xmlns:p14="http://schemas.microsoft.com/office/powerpoint/2010/main" val="27020995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The success of any change is at its highest risk of failure at the point of adoption. This is because it is new and fragile, full of uncertainties and unknowns, in limbo between the people who built it and the people who will own it – and thus implementing a change can be full of surprises.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IN" dirty="0"/>
          </a:p>
          <a:p>
            <a:endParaRPr lang="en-US" dirty="0"/>
          </a:p>
        </p:txBody>
      </p:sp>
      <p:sp>
        <p:nvSpPr>
          <p:cNvPr id="4" name="Slide Number Placeholder 3"/>
          <p:cNvSpPr>
            <a:spLocks noGrp="1"/>
          </p:cNvSpPr>
          <p:nvPr>
            <p:ph type="sldNum" sz="quarter" idx="5"/>
          </p:nvPr>
        </p:nvSpPr>
        <p:spPr/>
        <p:txBody>
          <a:bodyPr/>
          <a:lstStyle/>
          <a:p>
            <a:fld id="{91F8FBB4-2C1C-4583-BEA4-A0F32E921971}" type="slidenum">
              <a:rPr lang="en-US" smtClean="0"/>
              <a:t>16</a:t>
            </a:fld>
            <a:endParaRPr lang="en-US"/>
          </a:p>
        </p:txBody>
      </p:sp>
    </p:spTree>
    <p:extLst>
      <p:ext uri="{BB962C8B-B14F-4D97-AF65-F5344CB8AC3E}">
        <p14:creationId xmlns:p14="http://schemas.microsoft.com/office/powerpoint/2010/main" val="29355786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Levers</a:t>
            </a:r>
          </a:p>
          <a:p>
            <a:r>
              <a:rPr lang="en-US" u="none" dirty="0"/>
              <a:t>What will trigger self-perpetuating activity</a:t>
            </a:r>
          </a:p>
          <a:p>
            <a:endParaRPr lang="en-US" u="sng" dirty="0"/>
          </a:p>
          <a:p>
            <a:r>
              <a:rPr lang="en-US" u="sng" dirty="0"/>
              <a:t>Tipping Points and Critical Mass</a:t>
            </a:r>
          </a:p>
          <a:p>
            <a:r>
              <a:rPr lang="en-US" dirty="0"/>
              <a:t>When the change has momentum of its own. Assumption tat behavior is </a:t>
            </a:r>
            <a:r>
              <a:rPr lang="en-US" dirty="0" err="1"/>
              <a:t>contangious</a:t>
            </a:r>
            <a:r>
              <a:rPr lang="en-US" dirty="0"/>
              <a:t>.</a:t>
            </a:r>
          </a:p>
          <a:p>
            <a:endParaRPr lang="en-US" dirty="0"/>
          </a:p>
          <a:p>
            <a:r>
              <a:rPr lang="en-US" u="sng" dirty="0"/>
              <a:t>Reinforcing Systems</a:t>
            </a:r>
          </a:p>
          <a:p>
            <a:r>
              <a:rPr lang="en-US" dirty="0"/>
              <a:t>Consider which types of reinforcement strategies will work best for the particular change and nature of stakeholders</a:t>
            </a:r>
          </a:p>
          <a:p>
            <a:endParaRPr lang="en-US" dirty="0"/>
          </a:p>
          <a:p>
            <a:r>
              <a:rPr lang="en-US" dirty="0"/>
              <a:t>Reinforcing systems – Senge and Goodman</a:t>
            </a:r>
          </a:p>
          <a:p>
            <a:r>
              <a:rPr lang="en-US" dirty="0"/>
              <a:t>R1 – individual personal results: “I’ll change because it matters to me” Interventions make clear the “What’s in it for me” for each stakeholder group</a:t>
            </a:r>
          </a:p>
          <a:p>
            <a:r>
              <a:rPr lang="en-US" dirty="0"/>
              <a:t>R2 - networks of committed people: “I’ll change because it matters to my colleagues” Am individual’s needs to fit into the tribe can be triggered if we can build a belief that change matters to their colleagues</a:t>
            </a:r>
          </a:p>
          <a:p>
            <a:r>
              <a:rPr lang="en-US" dirty="0"/>
              <a:t>R3 – Improved business results: “I’ll change because it works” People want to see that the change has achieved something worthwhile. Show how the change is having a direct positive effect on the success of the organization</a:t>
            </a:r>
          </a:p>
        </p:txBody>
      </p:sp>
      <p:sp>
        <p:nvSpPr>
          <p:cNvPr id="4" name="Slide Number Placeholder 3"/>
          <p:cNvSpPr>
            <a:spLocks noGrp="1"/>
          </p:cNvSpPr>
          <p:nvPr>
            <p:ph type="sldNum" sz="quarter" idx="5"/>
          </p:nvPr>
        </p:nvSpPr>
        <p:spPr/>
        <p:txBody>
          <a:bodyPr/>
          <a:lstStyle/>
          <a:p>
            <a:fld id="{91F8FBB4-2C1C-4583-BEA4-A0F32E921971}" type="slidenum">
              <a:rPr lang="en-US" smtClean="0"/>
              <a:t>19</a:t>
            </a:fld>
            <a:endParaRPr lang="en-US"/>
          </a:p>
        </p:txBody>
      </p:sp>
    </p:spTree>
    <p:extLst>
      <p:ext uri="{BB962C8B-B14F-4D97-AF65-F5344CB8AC3E}">
        <p14:creationId xmlns:p14="http://schemas.microsoft.com/office/powerpoint/2010/main" val="18992478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How should organizational achievements reinforcing the change be commemorated?</a:t>
            </a:r>
          </a:p>
          <a:p>
            <a:endParaRPr lang="en-US" sz="1200" b="0" i="0" u="none" strike="noStrike" kern="1200" baseline="0" dirty="0">
              <a:solidFill>
                <a:schemeClr val="tx1"/>
              </a:solidFill>
              <a:latin typeface="+mn-lt"/>
              <a:ea typeface="+mn-ea"/>
              <a:cs typeface="+mn-cs"/>
            </a:endParaRPr>
          </a:p>
          <a:p>
            <a:r>
              <a:rPr lang="en-US" b="1" dirty="0">
                <a:latin typeface="Vollkorn-Bold"/>
              </a:rPr>
              <a:t>Communication: </a:t>
            </a:r>
            <a:r>
              <a:rPr lang="en-US" dirty="0">
                <a:latin typeface="Vollkorn-Regular"/>
              </a:rPr>
              <a:t>Mechanisms for persuasive communication and ongoing socialization of the change, rites of parting (saying goodbye to the old ways of doing things), and rites of enhancement (acknowledgment of quick wins and continued adoption)</a:t>
            </a:r>
          </a:p>
          <a:p>
            <a:endParaRPr lang="en-US" dirty="0">
              <a:latin typeface="Vollkorn-Regular"/>
            </a:endParaRPr>
          </a:p>
          <a:p>
            <a:r>
              <a:rPr lang="en-US" sz="1200" b="0" i="0" kern="1200" dirty="0">
                <a:solidFill>
                  <a:schemeClr val="tx1"/>
                </a:solidFill>
                <a:effectLst/>
                <a:latin typeface="+mn-lt"/>
                <a:ea typeface="+mn-ea"/>
                <a:cs typeface="+mn-cs"/>
              </a:rPr>
              <a:t>Leverage key messages developed during the project to support ongoing communications on any updates made after the change. Show end users the progress that’s been measured and tie it back to the goals they heard so much about before the change. Answer FAQs so end users are aware of any issues or concerns. Most of all, share the successes to gain more credibility and maintain the momentum.</a:t>
            </a:r>
            <a:endParaRPr lang="en-US" dirty="0">
              <a:latin typeface="Vollkorn-Regular"/>
            </a:endParaRPr>
          </a:p>
          <a:p>
            <a:endParaRPr lang="en-US" dirty="0">
              <a:latin typeface="Vollkorn-Regular"/>
            </a:endParaRPr>
          </a:p>
          <a:p>
            <a:r>
              <a:rPr lang="en-US" dirty="0"/>
              <a:t>Start by asking the right questions—the answers will provide you with a strong reality check and will include both the hard truths and the intangibles surrounding your change. Let this list provide a point of departure for your collective thinking: </a:t>
            </a:r>
          </a:p>
          <a:p>
            <a:r>
              <a:rPr lang="en-US" dirty="0"/>
              <a:t>Have you identified the functions you want to sustain? </a:t>
            </a:r>
          </a:p>
          <a:p>
            <a:r>
              <a:rPr lang="en-US" dirty="0"/>
              <a:t>Are you effectively serving the variety of cultures in your organization? </a:t>
            </a:r>
          </a:p>
          <a:p>
            <a:r>
              <a:rPr lang="en-US" dirty="0"/>
              <a:t>Are they “champions” yet?</a:t>
            </a:r>
          </a:p>
          <a:p>
            <a:r>
              <a:rPr lang="en-US" dirty="0"/>
              <a:t>Whom else do you need on board to sustain your initiative? </a:t>
            </a:r>
          </a:p>
        </p:txBody>
      </p:sp>
      <p:sp>
        <p:nvSpPr>
          <p:cNvPr id="4" name="Slide Number Placeholder 3"/>
          <p:cNvSpPr>
            <a:spLocks noGrp="1"/>
          </p:cNvSpPr>
          <p:nvPr>
            <p:ph type="sldNum" sz="quarter" idx="5"/>
          </p:nvPr>
        </p:nvSpPr>
        <p:spPr/>
        <p:txBody>
          <a:bodyPr/>
          <a:lstStyle/>
          <a:p>
            <a:fld id="{91F8FBB4-2C1C-4583-BEA4-A0F32E921971}" type="slidenum">
              <a:rPr lang="en-US" smtClean="0"/>
              <a:t>23</a:t>
            </a:fld>
            <a:endParaRPr lang="en-US"/>
          </a:p>
        </p:txBody>
      </p:sp>
    </p:spTree>
    <p:extLst>
      <p:ext uri="{BB962C8B-B14F-4D97-AF65-F5344CB8AC3E}">
        <p14:creationId xmlns:p14="http://schemas.microsoft.com/office/powerpoint/2010/main" val="29927290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What results should be observed and measured on a regular basis?</a:t>
            </a:r>
          </a:p>
          <a:p>
            <a:r>
              <a:rPr lang="en-US" sz="1200" b="0" i="0" u="none" strike="noStrike" kern="1200" baseline="0" dirty="0">
                <a:solidFill>
                  <a:schemeClr val="tx1"/>
                </a:solidFill>
                <a:latin typeface="+mn-lt"/>
                <a:ea typeface="+mn-ea"/>
                <a:cs typeface="+mn-cs"/>
              </a:rPr>
              <a:t>What metrics should be used for measuring behaviors and results?</a:t>
            </a:r>
          </a:p>
          <a:p>
            <a:r>
              <a:rPr lang="en-US" sz="1200" b="0" i="0" u="none" strike="noStrike" kern="1200" baseline="0" dirty="0">
                <a:solidFill>
                  <a:schemeClr val="tx1"/>
                </a:solidFill>
                <a:latin typeface="+mn-lt"/>
                <a:ea typeface="+mn-ea"/>
                <a:cs typeface="+mn-cs"/>
              </a:rPr>
              <a:t>What mechanisms should be used for reporting results?</a:t>
            </a:r>
            <a:endParaRPr lang="en-US" dirty="0"/>
          </a:p>
        </p:txBody>
      </p:sp>
      <p:sp>
        <p:nvSpPr>
          <p:cNvPr id="4" name="Slide Number Placeholder 3"/>
          <p:cNvSpPr>
            <a:spLocks noGrp="1"/>
          </p:cNvSpPr>
          <p:nvPr>
            <p:ph type="sldNum" sz="quarter" idx="5"/>
          </p:nvPr>
        </p:nvSpPr>
        <p:spPr/>
        <p:txBody>
          <a:bodyPr/>
          <a:lstStyle/>
          <a:p>
            <a:fld id="{91F8FBB4-2C1C-4583-BEA4-A0F32E921971}" type="slidenum">
              <a:rPr lang="en-US" smtClean="0"/>
              <a:t>24</a:t>
            </a:fld>
            <a:endParaRPr lang="en-US"/>
          </a:p>
        </p:txBody>
      </p:sp>
    </p:spTree>
    <p:extLst>
      <p:ext uri="{BB962C8B-B14F-4D97-AF65-F5344CB8AC3E}">
        <p14:creationId xmlns:p14="http://schemas.microsoft.com/office/powerpoint/2010/main" val="23053121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F8FBB4-2C1C-4583-BEA4-A0F32E921971}" type="slidenum">
              <a:rPr lang="en-US" smtClean="0"/>
              <a:t>26</a:t>
            </a:fld>
            <a:endParaRPr lang="en-US"/>
          </a:p>
        </p:txBody>
      </p:sp>
    </p:spTree>
    <p:extLst>
      <p:ext uri="{BB962C8B-B14F-4D97-AF65-F5344CB8AC3E}">
        <p14:creationId xmlns:p14="http://schemas.microsoft.com/office/powerpoint/2010/main" val="24066211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ferenc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668F4129-C21B-5C43-BB2B-07CC9A2F237A}"/>
              </a:ext>
            </a:extLst>
          </p:cNvPr>
          <p:cNvSpPr>
            <a:spLocks noGrp="1"/>
          </p:cNvSpPr>
          <p:nvPr>
            <p:ph type="pic" sz="quarter" idx="10"/>
          </p:nvPr>
        </p:nvSpPr>
        <p:spPr>
          <a:xfrm>
            <a:off x="0" y="0"/>
            <a:ext cx="3298371" cy="5470070"/>
          </a:xfrm>
          <a:prstGeom prst="rect">
            <a:avLst/>
          </a:prstGeom>
        </p:spPr>
        <p:txBody>
          <a:bodyPr/>
          <a:lstStyle/>
          <a:p>
            <a:endParaRPr lang="en-US"/>
          </a:p>
        </p:txBody>
      </p:sp>
      <p:sp>
        <p:nvSpPr>
          <p:cNvPr id="10" name="Rectangle 9">
            <a:extLst>
              <a:ext uri="{FF2B5EF4-FFF2-40B4-BE49-F238E27FC236}">
                <a16:creationId xmlns:a16="http://schemas.microsoft.com/office/drawing/2014/main" id="{D61EB84F-7362-714B-AC84-CD0BF6C2515F}"/>
              </a:ext>
            </a:extLst>
          </p:cNvPr>
          <p:cNvSpPr/>
          <p:nvPr userDrawn="1"/>
        </p:nvSpPr>
        <p:spPr>
          <a:xfrm rot="10800000">
            <a:off x="-14846" y="5470070"/>
            <a:ext cx="9158846" cy="1387929"/>
          </a:xfrm>
          <a:prstGeom prst="rect">
            <a:avLst/>
          </a:prstGeom>
          <a:gradFill>
            <a:gsLst>
              <a:gs pos="0">
                <a:srgbClr val="1B407B"/>
              </a:gs>
              <a:gs pos="100000">
                <a:srgbClr val="006CB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Picture 6">
            <a:extLst>
              <a:ext uri="{FF2B5EF4-FFF2-40B4-BE49-F238E27FC236}">
                <a16:creationId xmlns:a16="http://schemas.microsoft.com/office/drawing/2014/main" id="{CC53A94A-3A8A-0840-AD4E-9803B153D37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228600" y="5874336"/>
            <a:ext cx="3063240" cy="523629"/>
          </a:xfrm>
          <a:prstGeom prst="rect">
            <a:avLst/>
          </a:prstGeom>
        </p:spPr>
      </p:pic>
      <p:sp>
        <p:nvSpPr>
          <p:cNvPr id="8" name="Rectangle 7">
            <a:extLst>
              <a:ext uri="{FF2B5EF4-FFF2-40B4-BE49-F238E27FC236}">
                <a16:creationId xmlns:a16="http://schemas.microsoft.com/office/drawing/2014/main" id="{EE46AB94-BE9E-4947-91CE-2D79D2FA82DF}"/>
              </a:ext>
            </a:extLst>
          </p:cNvPr>
          <p:cNvSpPr/>
          <p:nvPr userDrawn="1"/>
        </p:nvSpPr>
        <p:spPr>
          <a:xfrm>
            <a:off x="4854136" y="5889929"/>
            <a:ext cx="4289864" cy="492443"/>
          </a:xfrm>
          <a:prstGeom prst="rect">
            <a:avLst/>
          </a:prstGeom>
        </p:spPr>
        <p:txBody>
          <a:bodyPr wrap="square" lIns="0" tIns="0" rIns="228600" bIns="0" anchor="ctr">
            <a:spAutoFit/>
          </a:bodyPr>
          <a:lstStyle/>
          <a:p>
            <a:pPr algn="r"/>
            <a:r>
              <a:rPr lang="en-US" sz="1600" b="1" i="0">
                <a:solidFill>
                  <a:srgbClr val="94D244"/>
                </a:solidFill>
                <a:latin typeface="Arial" panose="020B0604020202020204" pitchFamily="34" charset="0"/>
                <a:cs typeface="Arial" panose="020B0604020202020204" pitchFamily="34" charset="0"/>
              </a:rPr>
              <a:t>APPLYING LEAN AND SIX SIGMA </a:t>
            </a:r>
            <a:br>
              <a:rPr lang="en-US" sz="1600" b="1" i="0">
                <a:solidFill>
                  <a:srgbClr val="94D244"/>
                </a:solidFill>
                <a:latin typeface="Arial" panose="020B0604020202020204" pitchFamily="34" charset="0"/>
                <a:cs typeface="Arial" panose="020B0604020202020204" pitchFamily="34" charset="0"/>
              </a:rPr>
            </a:br>
            <a:r>
              <a:rPr lang="en-US" sz="1600" b="1" i="0">
                <a:solidFill>
                  <a:srgbClr val="94D244"/>
                </a:solidFill>
                <a:latin typeface="Arial" panose="020B0604020202020204" pitchFamily="34" charset="0"/>
                <a:cs typeface="Arial" panose="020B0604020202020204" pitchFamily="34" charset="0"/>
              </a:rPr>
              <a:t>FOR ORGANIZATIONAL EXCELLENCE</a:t>
            </a:r>
          </a:p>
        </p:txBody>
      </p:sp>
    </p:spTree>
    <p:extLst>
      <p:ext uri="{BB962C8B-B14F-4D97-AF65-F5344CB8AC3E}">
        <p14:creationId xmlns:p14="http://schemas.microsoft.com/office/powerpoint/2010/main" val="636406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esentation">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9B695C28-DF73-7946-8BB9-7AE4A5B621B2}"/>
              </a:ext>
            </a:extLst>
          </p:cNvPr>
          <p:cNvSpPr>
            <a:spLocks noGrp="1"/>
          </p:cNvSpPr>
          <p:nvPr>
            <p:ph type="pic" sz="quarter" idx="10" hasCustomPrompt="1"/>
          </p:nvPr>
        </p:nvSpPr>
        <p:spPr>
          <a:xfrm>
            <a:off x="0" y="0"/>
            <a:ext cx="1796143" cy="5487652"/>
          </a:xfrm>
          <a:prstGeom prst="rect">
            <a:avLst/>
          </a:prstGeom>
          <a:solidFill>
            <a:srgbClr val="94D244"/>
          </a:solidFill>
        </p:spPr>
        <p:txBody>
          <a:bodyPr/>
          <a:lstStyle>
            <a:lvl1pPr marL="0" indent="0">
              <a:buNone/>
              <a:defRPr sz="1800">
                <a:solidFill>
                  <a:schemeClr val="bg1">
                    <a:alpha val="80000"/>
                  </a:schemeClr>
                </a:solidFill>
              </a:defRPr>
            </a:lvl1pPr>
          </a:lstStyle>
          <a:p>
            <a:r>
              <a:rPr lang="en-US"/>
              <a:t>You also have the option to click on the icon below to replace the color block with a picture.</a:t>
            </a:r>
          </a:p>
        </p:txBody>
      </p:sp>
      <p:sp>
        <p:nvSpPr>
          <p:cNvPr id="22" name="Rectangle 21">
            <a:extLst>
              <a:ext uri="{FF2B5EF4-FFF2-40B4-BE49-F238E27FC236}">
                <a16:creationId xmlns:a16="http://schemas.microsoft.com/office/drawing/2014/main" id="{B7C4BA74-585E-7442-B990-C10D507C2927}"/>
              </a:ext>
            </a:extLst>
          </p:cNvPr>
          <p:cNvSpPr/>
          <p:nvPr userDrawn="1"/>
        </p:nvSpPr>
        <p:spPr>
          <a:xfrm rot="10800000">
            <a:off x="-14846" y="5470070"/>
            <a:ext cx="9158846" cy="1387929"/>
          </a:xfrm>
          <a:prstGeom prst="rect">
            <a:avLst/>
          </a:prstGeom>
          <a:gradFill>
            <a:gsLst>
              <a:gs pos="0">
                <a:srgbClr val="1B407B"/>
              </a:gs>
              <a:gs pos="100000">
                <a:srgbClr val="006CB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a:extLst>
              <a:ext uri="{FF2B5EF4-FFF2-40B4-BE49-F238E27FC236}">
                <a16:creationId xmlns:a16="http://schemas.microsoft.com/office/drawing/2014/main" id="{B7E21029-9758-3748-98F0-594822AB5300}"/>
              </a:ext>
            </a:extLst>
          </p:cNvPr>
          <p:cNvSpPr/>
          <p:nvPr userDrawn="1"/>
        </p:nvSpPr>
        <p:spPr>
          <a:xfrm>
            <a:off x="4854136" y="5893644"/>
            <a:ext cx="4289864" cy="492443"/>
          </a:xfrm>
          <a:prstGeom prst="rect">
            <a:avLst/>
          </a:prstGeom>
        </p:spPr>
        <p:txBody>
          <a:bodyPr wrap="square" lIns="0" tIns="0" rIns="228600" bIns="0" anchor="ctr">
            <a:spAutoFit/>
          </a:bodyPr>
          <a:lstStyle/>
          <a:p>
            <a:pPr algn="r"/>
            <a:r>
              <a:rPr lang="en-US" sz="1600" b="1" i="0">
                <a:solidFill>
                  <a:srgbClr val="94D244"/>
                </a:solidFill>
                <a:latin typeface="Arial" panose="020B0604020202020204" pitchFamily="34" charset="0"/>
                <a:cs typeface="Arial" panose="020B0604020202020204" pitchFamily="34" charset="0"/>
              </a:rPr>
              <a:t>APPLYING LEAN AND SIX SIGMA </a:t>
            </a:r>
            <a:br>
              <a:rPr lang="en-US" sz="1600" b="1" i="0">
                <a:solidFill>
                  <a:srgbClr val="94D244"/>
                </a:solidFill>
                <a:latin typeface="Arial" panose="020B0604020202020204" pitchFamily="34" charset="0"/>
                <a:cs typeface="Arial" panose="020B0604020202020204" pitchFamily="34" charset="0"/>
              </a:rPr>
            </a:br>
            <a:r>
              <a:rPr lang="en-US" sz="1600" b="1" i="0">
                <a:solidFill>
                  <a:srgbClr val="94D244"/>
                </a:solidFill>
                <a:latin typeface="Arial" panose="020B0604020202020204" pitchFamily="34" charset="0"/>
                <a:cs typeface="Arial" panose="020B0604020202020204" pitchFamily="34" charset="0"/>
              </a:rPr>
              <a:t>FOR ORGANIZATIONAL EXCELLENCE</a:t>
            </a:r>
          </a:p>
        </p:txBody>
      </p:sp>
      <p:pic>
        <p:nvPicPr>
          <p:cNvPr id="13" name="Picture 12">
            <a:extLst>
              <a:ext uri="{FF2B5EF4-FFF2-40B4-BE49-F238E27FC236}">
                <a16:creationId xmlns:a16="http://schemas.microsoft.com/office/drawing/2014/main" id="{ECDDDE4C-A1A3-984E-ABF3-9005D7AF929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228600" y="5874336"/>
            <a:ext cx="3063240" cy="523629"/>
          </a:xfrm>
          <a:prstGeom prst="rect">
            <a:avLst/>
          </a:prstGeom>
        </p:spPr>
      </p:pic>
    </p:spTree>
    <p:extLst>
      <p:ext uri="{BB962C8B-B14F-4D97-AF65-F5344CB8AC3E}">
        <p14:creationId xmlns:p14="http://schemas.microsoft.com/office/powerpoint/2010/main" val="186684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Only Blue Ba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E680E91-217E-8449-85F5-0981685177B6}"/>
              </a:ext>
            </a:extLst>
          </p:cNvPr>
          <p:cNvSpPr/>
          <p:nvPr userDrawn="1"/>
        </p:nvSpPr>
        <p:spPr>
          <a:xfrm rot="10800000">
            <a:off x="-14846" y="5470070"/>
            <a:ext cx="9158846" cy="1387929"/>
          </a:xfrm>
          <a:prstGeom prst="rect">
            <a:avLst/>
          </a:prstGeom>
          <a:gradFill>
            <a:gsLst>
              <a:gs pos="0">
                <a:srgbClr val="1B407B"/>
              </a:gs>
              <a:gs pos="100000">
                <a:srgbClr val="006CB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a:extLst>
              <a:ext uri="{FF2B5EF4-FFF2-40B4-BE49-F238E27FC236}">
                <a16:creationId xmlns:a16="http://schemas.microsoft.com/office/drawing/2014/main" id="{EAAD8E64-268B-DC4D-A4EA-62F5CE828456}"/>
              </a:ext>
            </a:extLst>
          </p:cNvPr>
          <p:cNvSpPr/>
          <p:nvPr userDrawn="1"/>
        </p:nvSpPr>
        <p:spPr>
          <a:xfrm>
            <a:off x="4854136" y="5893644"/>
            <a:ext cx="4289864" cy="492443"/>
          </a:xfrm>
          <a:prstGeom prst="rect">
            <a:avLst/>
          </a:prstGeom>
        </p:spPr>
        <p:txBody>
          <a:bodyPr wrap="square" lIns="0" tIns="0" rIns="228600" bIns="0" anchor="ctr">
            <a:spAutoFit/>
          </a:bodyPr>
          <a:lstStyle/>
          <a:p>
            <a:pPr algn="r"/>
            <a:r>
              <a:rPr lang="en-US" sz="1600" b="1" i="0">
                <a:solidFill>
                  <a:srgbClr val="94D244"/>
                </a:solidFill>
                <a:latin typeface="Arial" panose="020B0604020202020204" pitchFamily="34" charset="0"/>
                <a:cs typeface="Arial" panose="020B0604020202020204" pitchFamily="34" charset="0"/>
              </a:rPr>
              <a:t>APPLYING LEAN AND SIX SIGMA </a:t>
            </a:r>
            <a:br>
              <a:rPr lang="en-US" sz="1600" b="1" i="0">
                <a:solidFill>
                  <a:srgbClr val="94D244"/>
                </a:solidFill>
                <a:latin typeface="Arial" panose="020B0604020202020204" pitchFamily="34" charset="0"/>
                <a:cs typeface="Arial" panose="020B0604020202020204" pitchFamily="34" charset="0"/>
              </a:rPr>
            </a:br>
            <a:r>
              <a:rPr lang="en-US" sz="1600" b="1" i="0">
                <a:solidFill>
                  <a:srgbClr val="94D244"/>
                </a:solidFill>
                <a:latin typeface="Arial" panose="020B0604020202020204" pitchFamily="34" charset="0"/>
                <a:cs typeface="Arial" panose="020B0604020202020204" pitchFamily="34" charset="0"/>
              </a:rPr>
              <a:t>FOR ORGANIZATIONAL EXCELLENCE</a:t>
            </a:r>
          </a:p>
        </p:txBody>
      </p:sp>
      <p:pic>
        <p:nvPicPr>
          <p:cNvPr id="12" name="Picture 11">
            <a:extLst>
              <a:ext uri="{FF2B5EF4-FFF2-40B4-BE49-F238E27FC236}">
                <a16:creationId xmlns:a16="http://schemas.microsoft.com/office/drawing/2014/main" id="{66083D4F-3794-6A47-AEB0-E0C59A8CE7F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228600" y="5874336"/>
            <a:ext cx="3063240" cy="523629"/>
          </a:xfrm>
          <a:prstGeom prst="rect">
            <a:avLst/>
          </a:prstGeom>
        </p:spPr>
      </p:pic>
    </p:spTree>
    <p:extLst>
      <p:ext uri="{BB962C8B-B14F-4D97-AF65-F5344CB8AC3E}">
        <p14:creationId xmlns:p14="http://schemas.microsoft.com/office/powerpoint/2010/main" val="2405151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Only Other Ba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F3F35A3-EBF6-A94C-A3CE-29506C5A669D}"/>
              </a:ext>
            </a:extLst>
          </p:cNvPr>
          <p:cNvSpPr/>
          <p:nvPr userDrawn="1"/>
        </p:nvSpPr>
        <p:spPr>
          <a:xfrm rot="10800000">
            <a:off x="-14847" y="5470069"/>
            <a:ext cx="9158846" cy="1387929"/>
          </a:xfrm>
          <a:prstGeom prst="rect">
            <a:avLst/>
          </a:prstGeom>
          <a:gradFill>
            <a:gsLst>
              <a:gs pos="0">
                <a:srgbClr val="6CB644"/>
              </a:gs>
              <a:gs pos="40000">
                <a:srgbClr val="84BF41"/>
              </a:gs>
              <a:gs pos="100000">
                <a:srgbClr val="B6D037"/>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Rectangle 5">
            <a:extLst>
              <a:ext uri="{FF2B5EF4-FFF2-40B4-BE49-F238E27FC236}">
                <a16:creationId xmlns:a16="http://schemas.microsoft.com/office/drawing/2014/main" id="{9A8B90B1-76C5-634D-AA93-29434673E51A}"/>
              </a:ext>
            </a:extLst>
          </p:cNvPr>
          <p:cNvSpPr/>
          <p:nvPr userDrawn="1"/>
        </p:nvSpPr>
        <p:spPr>
          <a:xfrm>
            <a:off x="4854136" y="5893644"/>
            <a:ext cx="4289864" cy="492443"/>
          </a:xfrm>
          <a:prstGeom prst="rect">
            <a:avLst/>
          </a:prstGeom>
        </p:spPr>
        <p:txBody>
          <a:bodyPr wrap="square" lIns="0" tIns="0" rIns="228600" bIns="0" anchor="ctr">
            <a:spAutoFit/>
          </a:bodyPr>
          <a:lstStyle/>
          <a:p>
            <a:pPr algn="r"/>
            <a:r>
              <a:rPr lang="en-US" sz="1600" b="1" i="0">
                <a:solidFill>
                  <a:srgbClr val="046CB6"/>
                </a:solidFill>
                <a:latin typeface="Arial" panose="020B0604020202020204" pitchFamily="34" charset="0"/>
                <a:cs typeface="Arial" panose="020B0604020202020204" pitchFamily="34" charset="0"/>
              </a:rPr>
              <a:t>APPLYING LEAN AND SIX SIGMA </a:t>
            </a:r>
            <a:br>
              <a:rPr lang="en-US" sz="1600" b="1" i="0">
                <a:solidFill>
                  <a:srgbClr val="046CB6"/>
                </a:solidFill>
                <a:latin typeface="Arial" panose="020B0604020202020204" pitchFamily="34" charset="0"/>
                <a:cs typeface="Arial" panose="020B0604020202020204" pitchFamily="34" charset="0"/>
              </a:rPr>
            </a:br>
            <a:r>
              <a:rPr lang="en-US" sz="1600" b="1" i="0">
                <a:solidFill>
                  <a:srgbClr val="046CB6"/>
                </a:solidFill>
                <a:latin typeface="Arial" panose="020B0604020202020204" pitchFamily="34" charset="0"/>
                <a:cs typeface="Arial" panose="020B0604020202020204" pitchFamily="34" charset="0"/>
              </a:rPr>
              <a:t>FOR ORGANIZATIONAL EXCELLENCE</a:t>
            </a:r>
          </a:p>
        </p:txBody>
      </p:sp>
      <p:pic>
        <p:nvPicPr>
          <p:cNvPr id="9" name="Picture 8">
            <a:extLst>
              <a:ext uri="{FF2B5EF4-FFF2-40B4-BE49-F238E27FC236}">
                <a16:creationId xmlns:a16="http://schemas.microsoft.com/office/drawing/2014/main" id="{F666BBB3-970E-FE4C-8D17-669C402473C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228600" y="5874336"/>
            <a:ext cx="3063240" cy="523629"/>
          </a:xfrm>
          <a:prstGeom prst="rect">
            <a:avLst/>
          </a:prstGeom>
        </p:spPr>
      </p:pic>
    </p:spTree>
    <p:extLst>
      <p:ext uri="{BB962C8B-B14F-4D97-AF65-F5344CB8AC3E}">
        <p14:creationId xmlns:p14="http://schemas.microsoft.com/office/powerpoint/2010/main" val="3848697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Photo Ba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6FAA020-3A41-C548-AE81-0B8288EF6842}"/>
              </a:ext>
            </a:extLst>
          </p:cNvPr>
          <p:cNvSpPr/>
          <p:nvPr userDrawn="1"/>
        </p:nvSpPr>
        <p:spPr>
          <a:xfrm rot="10800000">
            <a:off x="-14847" y="5470069"/>
            <a:ext cx="9158846" cy="1387929"/>
          </a:xfrm>
          <a:prstGeom prst="rect">
            <a:avLst/>
          </a:prstGeom>
          <a:gradFill>
            <a:gsLst>
              <a:gs pos="0">
                <a:srgbClr val="6CB644"/>
              </a:gs>
              <a:gs pos="40000">
                <a:srgbClr val="84BF41"/>
              </a:gs>
              <a:gs pos="100000">
                <a:srgbClr val="B6D037"/>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Picture Placeholder 29">
            <a:extLst>
              <a:ext uri="{FF2B5EF4-FFF2-40B4-BE49-F238E27FC236}">
                <a16:creationId xmlns:a16="http://schemas.microsoft.com/office/drawing/2014/main" id="{5B379BDB-850C-9B41-AA59-DB938F18CBD9}"/>
              </a:ext>
            </a:extLst>
          </p:cNvPr>
          <p:cNvSpPr>
            <a:spLocks noGrp="1"/>
          </p:cNvSpPr>
          <p:nvPr>
            <p:ph type="pic" sz="quarter" idx="10" hasCustomPrompt="1"/>
          </p:nvPr>
        </p:nvSpPr>
        <p:spPr>
          <a:xfrm>
            <a:off x="5701552" y="0"/>
            <a:ext cx="3442447" cy="5470069"/>
          </a:xfrm>
          <a:prstGeom prst="roundRect">
            <a:avLst>
              <a:gd name="adj" fmla="val 1554"/>
            </a:avLst>
          </a:prstGeom>
          <a:gradFill flip="none" rotWithShape="1">
            <a:gsLst>
              <a:gs pos="0">
                <a:srgbClr val="1B407B"/>
              </a:gs>
              <a:gs pos="100000">
                <a:srgbClr val="006CB6"/>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tIns="228600" rtlCol="0" anchor="t"/>
          <a:lstStyle>
            <a:lvl1pPr marL="0" indent="0">
              <a:buNone/>
              <a:defRPr lang="en-US" sz="1800">
                <a:solidFill>
                  <a:schemeClr val="lt1">
                    <a:alpha val="70000"/>
                  </a:schemeClr>
                </a:solidFill>
              </a:defRPr>
            </a:lvl1pPr>
          </a:lstStyle>
          <a:p>
            <a:r>
              <a:rPr lang="en-US"/>
              <a:t>You also have the option to click on the icon below to replace the color block with a picture.</a:t>
            </a:r>
          </a:p>
        </p:txBody>
      </p:sp>
      <p:sp>
        <p:nvSpPr>
          <p:cNvPr id="10" name="Rectangle 9">
            <a:extLst>
              <a:ext uri="{FF2B5EF4-FFF2-40B4-BE49-F238E27FC236}">
                <a16:creationId xmlns:a16="http://schemas.microsoft.com/office/drawing/2014/main" id="{68F81B5D-147C-C643-A9DB-D6D2A5A0FE0F}"/>
              </a:ext>
            </a:extLst>
          </p:cNvPr>
          <p:cNvSpPr/>
          <p:nvPr userDrawn="1"/>
        </p:nvSpPr>
        <p:spPr>
          <a:xfrm>
            <a:off x="4854136" y="5893644"/>
            <a:ext cx="4289864" cy="492443"/>
          </a:xfrm>
          <a:prstGeom prst="rect">
            <a:avLst/>
          </a:prstGeom>
        </p:spPr>
        <p:txBody>
          <a:bodyPr wrap="square" lIns="0" tIns="0" rIns="228600" bIns="0" anchor="ctr">
            <a:spAutoFit/>
          </a:bodyPr>
          <a:lstStyle/>
          <a:p>
            <a:pPr algn="r"/>
            <a:r>
              <a:rPr lang="en-US" sz="1600" b="1" i="0">
                <a:solidFill>
                  <a:srgbClr val="046CB6"/>
                </a:solidFill>
                <a:latin typeface="Arial" panose="020B0604020202020204" pitchFamily="34" charset="0"/>
                <a:cs typeface="Arial" panose="020B0604020202020204" pitchFamily="34" charset="0"/>
              </a:rPr>
              <a:t>APPLYING LEAN AND SIX SIGMA </a:t>
            </a:r>
            <a:br>
              <a:rPr lang="en-US" sz="1600" b="1" i="0">
                <a:solidFill>
                  <a:srgbClr val="046CB6"/>
                </a:solidFill>
                <a:latin typeface="Arial" panose="020B0604020202020204" pitchFamily="34" charset="0"/>
                <a:cs typeface="Arial" panose="020B0604020202020204" pitchFamily="34" charset="0"/>
              </a:rPr>
            </a:br>
            <a:r>
              <a:rPr lang="en-US" sz="1600" b="1" i="0">
                <a:solidFill>
                  <a:srgbClr val="046CB6"/>
                </a:solidFill>
                <a:latin typeface="Arial" panose="020B0604020202020204" pitchFamily="34" charset="0"/>
                <a:cs typeface="Arial" panose="020B0604020202020204" pitchFamily="34" charset="0"/>
              </a:rPr>
              <a:t>FOR ORGANIZATIONAL EXCELLENCE</a:t>
            </a:r>
          </a:p>
        </p:txBody>
      </p:sp>
      <p:pic>
        <p:nvPicPr>
          <p:cNvPr id="13" name="Picture 12">
            <a:extLst>
              <a:ext uri="{FF2B5EF4-FFF2-40B4-BE49-F238E27FC236}">
                <a16:creationId xmlns:a16="http://schemas.microsoft.com/office/drawing/2014/main" id="{73677CFB-1980-274C-B89F-8313FE15C63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228600" y="5874336"/>
            <a:ext cx="3063240" cy="523629"/>
          </a:xfrm>
          <a:prstGeom prst="rect">
            <a:avLst/>
          </a:prstGeom>
        </p:spPr>
      </p:pic>
    </p:spTree>
    <p:extLst>
      <p:ext uri="{BB962C8B-B14F-4D97-AF65-F5344CB8AC3E}">
        <p14:creationId xmlns:p14="http://schemas.microsoft.com/office/powerpoint/2010/main" val="3197760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Photo Bar 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22E9F53-A751-3447-ABEA-379CF02622E9}"/>
              </a:ext>
            </a:extLst>
          </p:cNvPr>
          <p:cNvSpPr/>
          <p:nvPr userDrawn="1"/>
        </p:nvSpPr>
        <p:spPr>
          <a:xfrm rot="10800000">
            <a:off x="-14847" y="5470069"/>
            <a:ext cx="9158846" cy="1387929"/>
          </a:xfrm>
          <a:prstGeom prst="rect">
            <a:avLst/>
          </a:prstGeom>
          <a:gradFill>
            <a:gsLst>
              <a:gs pos="0">
                <a:srgbClr val="6CB644"/>
              </a:gs>
              <a:gs pos="40000">
                <a:srgbClr val="84BF41"/>
              </a:gs>
              <a:gs pos="100000">
                <a:srgbClr val="B6D037"/>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Picture Placeholder 29">
            <a:extLst>
              <a:ext uri="{FF2B5EF4-FFF2-40B4-BE49-F238E27FC236}">
                <a16:creationId xmlns:a16="http://schemas.microsoft.com/office/drawing/2014/main" id="{5B379BDB-850C-9B41-AA59-DB938F18CBD9}"/>
              </a:ext>
            </a:extLst>
          </p:cNvPr>
          <p:cNvSpPr>
            <a:spLocks noGrp="1"/>
          </p:cNvSpPr>
          <p:nvPr>
            <p:ph type="pic" sz="quarter" idx="10"/>
          </p:nvPr>
        </p:nvSpPr>
        <p:spPr>
          <a:xfrm>
            <a:off x="0" y="0"/>
            <a:ext cx="3729223" cy="6857999"/>
          </a:xfrm>
          <a:prstGeom prst="roundRect">
            <a:avLst>
              <a:gd name="adj" fmla="val 1554"/>
            </a:avLst>
          </a:prstGeom>
          <a:gradFill flip="none" rotWithShape="1">
            <a:gsLst>
              <a:gs pos="0">
                <a:srgbClr val="1B407B"/>
              </a:gs>
              <a:gs pos="100000">
                <a:srgbClr val="006CB6"/>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tIns="228600" rtlCol="0" anchor="t"/>
          <a:lstStyle>
            <a:lvl1pPr algn="l">
              <a:defRPr lang="en-US" sz="1350">
                <a:solidFill>
                  <a:schemeClr val="lt1"/>
                </a:solidFill>
              </a:defRPr>
            </a:lvl1pPr>
          </a:lstStyle>
          <a:p>
            <a:pPr marL="0" lvl="0" algn="ctr" defTabSz="914400"/>
            <a:endParaRPr lang="en-US"/>
          </a:p>
        </p:txBody>
      </p:sp>
      <p:sp>
        <p:nvSpPr>
          <p:cNvPr id="15" name="Rectangle 14">
            <a:extLst>
              <a:ext uri="{FF2B5EF4-FFF2-40B4-BE49-F238E27FC236}">
                <a16:creationId xmlns:a16="http://schemas.microsoft.com/office/drawing/2014/main" id="{0805310E-C517-9D4B-ADC3-1E43069CFC62}"/>
              </a:ext>
            </a:extLst>
          </p:cNvPr>
          <p:cNvSpPr/>
          <p:nvPr userDrawn="1"/>
        </p:nvSpPr>
        <p:spPr>
          <a:xfrm>
            <a:off x="4854136" y="5893644"/>
            <a:ext cx="4289864" cy="492443"/>
          </a:xfrm>
          <a:prstGeom prst="rect">
            <a:avLst/>
          </a:prstGeom>
        </p:spPr>
        <p:txBody>
          <a:bodyPr wrap="square" lIns="0" tIns="0" rIns="228600" bIns="0" anchor="ctr">
            <a:spAutoFit/>
          </a:bodyPr>
          <a:lstStyle/>
          <a:p>
            <a:pPr algn="r"/>
            <a:r>
              <a:rPr lang="en-US" sz="1600" b="1" i="0">
                <a:solidFill>
                  <a:srgbClr val="046CB6"/>
                </a:solidFill>
                <a:latin typeface="Arial" panose="020B0604020202020204" pitchFamily="34" charset="0"/>
                <a:cs typeface="Arial" panose="020B0604020202020204" pitchFamily="34" charset="0"/>
              </a:rPr>
              <a:t>APPLYING LEAN AND SIX SIGMA </a:t>
            </a:r>
            <a:br>
              <a:rPr lang="en-US" sz="1600" b="1" i="0">
                <a:solidFill>
                  <a:srgbClr val="046CB6"/>
                </a:solidFill>
                <a:latin typeface="Arial" panose="020B0604020202020204" pitchFamily="34" charset="0"/>
                <a:cs typeface="Arial" panose="020B0604020202020204" pitchFamily="34" charset="0"/>
              </a:rPr>
            </a:br>
            <a:r>
              <a:rPr lang="en-US" sz="1600" b="1" i="0">
                <a:solidFill>
                  <a:srgbClr val="046CB6"/>
                </a:solidFill>
                <a:latin typeface="Arial" panose="020B0604020202020204" pitchFamily="34" charset="0"/>
                <a:cs typeface="Arial" panose="020B0604020202020204" pitchFamily="34" charset="0"/>
              </a:rPr>
              <a:t>FOR ORGANIZATIONAL EXCELLENCE</a:t>
            </a:r>
          </a:p>
        </p:txBody>
      </p:sp>
      <p:pic>
        <p:nvPicPr>
          <p:cNvPr id="17" name="Picture 16">
            <a:extLst>
              <a:ext uri="{FF2B5EF4-FFF2-40B4-BE49-F238E27FC236}">
                <a16:creationId xmlns:a16="http://schemas.microsoft.com/office/drawing/2014/main" id="{7300AF19-6050-484F-A34C-368EB7D4DC49}"/>
              </a:ext>
            </a:extLst>
          </p:cNvPr>
          <p:cNvPicPr>
            <a:picLocks noChangeAspect="1"/>
          </p:cNvPicPr>
          <p:nvPr userDrawn="1"/>
        </p:nvPicPr>
        <p:blipFill>
          <a:blip r:embed="rId2"/>
          <a:stretch>
            <a:fillRect/>
          </a:stretch>
        </p:blipFill>
        <p:spPr>
          <a:xfrm>
            <a:off x="228600" y="5874335"/>
            <a:ext cx="371076" cy="521207"/>
          </a:xfrm>
          <a:prstGeom prst="rect">
            <a:avLst/>
          </a:prstGeom>
        </p:spPr>
      </p:pic>
    </p:spTree>
    <p:extLst>
      <p:ext uri="{BB962C8B-B14F-4D97-AF65-F5344CB8AC3E}">
        <p14:creationId xmlns:p14="http://schemas.microsoft.com/office/powerpoint/2010/main" val="681281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Photo">
    <p:spTree>
      <p:nvGrpSpPr>
        <p:cNvPr id="1" name=""/>
        <p:cNvGrpSpPr/>
        <p:nvPr/>
      </p:nvGrpSpPr>
      <p:grpSpPr>
        <a:xfrm>
          <a:off x="0" y="0"/>
          <a:ext cx="0" cy="0"/>
          <a:chOff x="0" y="0"/>
          <a:chExt cx="0" cy="0"/>
        </a:xfrm>
      </p:grpSpPr>
      <p:sp>
        <p:nvSpPr>
          <p:cNvPr id="11" name="Picture Placeholder 29">
            <a:extLst>
              <a:ext uri="{FF2B5EF4-FFF2-40B4-BE49-F238E27FC236}">
                <a16:creationId xmlns:a16="http://schemas.microsoft.com/office/drawing/2014/main" id="{DF3CF26A-76B5-2E4E-87FE-27DA62B469A3}"/>
              </a:ext>
            </a:extLst>
          </p:cNvPr>
          <p:cNvSpPr>
            <a:spLocks noGrp="1"/>
          </p:cNvSpPr>
          <p:nvPr>
            <p:ph type="pic" sz="quarter" idx="10"/>
          </p:nvPr>
        </p:nvSpPr>
        <p:spPr>
          <a:xfrm>
            <a:off x="0" y="0"/>
            <a:ext cx="3729223" cy="6857999"/>
          </a:xfrm>
          <a:prstGeom prst="roundRect">
            <a:avLst>
              <a:gd name="adj" fmla="val 1554"/>
            </a:avLst>
          </a:prstGeom>
          <a:gradFill flip="none" rotWithShape="1">
            <a:gsLst>
              <a:gs pos="0">
                <a:srgbClr val="1B407B"/>
              </a:gs>
              <a:gs pos="100000">
                <a:srgbClr val="006CB6"/>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tIns="228600" rtlCol="0" anchor="t"/>
          <a:lstStyle>
            <a:lvl1pPr algn="l">
              <a:defRPr lang="en-US" sz="1350">
                <a:solidFill>
                  <a:schemeClr val="lt1"/>
                </a:solidFill>
              </a:defRPr>
            </a:lvl1pPr>
          </a:lstStyle>
          <a:p>
            <a:pPr marL="0" lvl="0" algn="ctr" defTabSz="914400"/>
            <a:endParaRPr lang="en-US"/>
          </a:p>
        </p:txBody>
      </p:sp>
      <p:pic>
        <p:nvPicPr>
          <p:cNvPr id="4" name="Picture 3">
            <a:extLst>
              <a:ext uri="{FF2B5EF4-FFF2-40B4-BE49-F238E27FC236}">
                <a16:creationId xmlns:a16="http://schemas.microsoft.com/office/drawing/2014/main" id="{74DA2BA8-1E26-CF49-A1E7-88A4C0B9B499}"/>
              </a:ext>
            </a:extLst>
          </p:cNvPr>
          <p:cNvPicPr>
            <a:picLocks noChangeAspect="1"/>
          </p:cNvPicPr>
          <p:nvPr userDrawn="1"/>
        </p:nvPicPr>
        <p:blipFill>
          <a:blip r:embed="rId2"/>
          <a:stretch>
            <a:fillRect/>
          </a:stretch>
        </p:blipFill>
        <p:spPr>
          <a:xfrm>
            <a:off x="228600" y="5874335"/>
            <a:ext cx="371076" cy="521207"/>
          </a:xfrm>
          <a:prstGeom prst="rect">
            <a:avLst/>
          </a:prstGeom>
        </p:spPr>
      </p:pic>
    </p:spTree>
    <p:extLst>
      <p:ext uri="{BB962C8B-B14F-4D97-AF65-F5344CB8AC3E}">
        <p14:creationId xmlns:p14="http://schemas.microsoft.com/office/powerpoint/2010/main" val="1475639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96123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ransition">
    <p:bg>
      <p:bgPr>
        <a:gradFill>
          <a:gsLst>
            <a:gs pos="100000">
              <a:srgbClr val="1B407B"/>
            </a:gs>
            <a:gs pos="0">
              <a:srgbClr val="006CB6"/>
            </a:gs>
          </a:gsLst>
          <a:lin ang="5400000" scaled="1"/>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7F8C88E-E67B-9445-8642-7520FDD71FE0}"/>
              </a:ext>
            </a:extLst>
          </p:cNvPr>
          <p:cNvSpPr/>
          <p:nvPr userDrawn="1"/>
        </p:nvSpPr>
        <p:spPr>
          <a:xfrm>
            <a:off x="4854136" y="5893644"/>
            <a:ext cx="4289864" cy="492443"/>
          </a:xfrm>
          <a:prstGeom prst="rect">
            <a:avLst/>
          </a:prstGeom>
        </p:spPr>
        <p:txBody>
          <a:bodyPr wrap="square" lIns="0" tIns="0" rIns="228600" bIns="0" anchor="ctr">
            <a:spAutoFit/>
          </a:bodyPr>
          <a:lstStyle/>
          <a:p>
            <a:pPr algn="r"/>
            <a:r>
              <a:rPr lang="en-US" sz="1600" b="1" i="0">
                <a:solidFill>
                  <a:srgbClr val="94D244"/>
                </a:solidFill>
                <a:latin typeface="Arial" panose="020B0604020202020204" pitchFamily="34" charset="0"/>
                <a:cs typeface="Arial" panose="020B0604020202020204" pitchFamily="34" charset="0"/>
              </a:rPr>
              <a:t>APPLYING LEAN AND SIX SIGMA </a:t>
            </a:r>
            <a:br>
              <a:rPr lang="en-US" sz="1600" b="1" i="0">
                <a:solidFill>
                  <a:srgbClr val="94D244"/>
                </a:solidFill>
                <a:latin typeface="Arial" panose="020B0604020202020204" pitchFamily="34" charset="0"/>
                <a:cs typeface="Arial" panose="020B0604020202020204" pitchFamily="34" charset="0"/>
              </a:rPr>
            </a:br>
            <a:r>
              <a:rPr lang="en-US" sz="1600" b="1" i="0">
                <a:solidFill>
                  <a:srgbClr val="94D244"/>
                </a:solidFill>
                <a:latin typeface="Arial" panose="020B0604020202020204" pitchFamily="34" charset="0"/>
                <a:cs typeface="Arial" panose="020B0604020202020204" pitchFamily="34" charset="0"/>
              </a:rPr>
              <a:t>FOR ORGANIZATIONAL EXCELLENCE</a:t>
            </a:r>
          </a:p>
        </p:txBody>
      </p:sp>
      <p:pic>
        <p:nvPicPr>
          <p:cNvPr id="11" name="Picture 10">
            <a:extLst>
              <a:ext uri="{FF2B5EF4-FFF2-40B4-BE49-F238E27FC236}">
                <a16:creationId xmlns:a16="http://schemas.microsoft.com/office/drawing/2014/main" id="{7958EF3A-C498-6641-91B5-B7361F05F8C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228600" y="5874336"/>
            <a:ext cx="3063240" cy="523629"/>
          </a:xfrm>
          <a:prstGeom prst="rect">
            <a:avLst/>
          </a:prstGeom>
        </p:spPr>
      </p:pic>
    </p:spTree>
    <p:extLst>
      <p:ext uri="{BB962C8B-B14F-4D97-AF65-F5344CB8AC3E}">
        <p14:creationId xmlns:p14="http://schemas.microsoft.com/office/powerpoint/2010/main" val="1391384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inal">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4C69FE6E-B3C5-AA45-85B2-0C590F3827E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02343" y="1571539"/>
            <a:ext cx="2539314" cy="1857461"/>
          </a:xfrm>
          <a:prstGeom prst="rect">
            <a:avLst/>
          </a:prstGeom>
        </p:spPr>
      </p:pic>
      <p:sp>
        <p:nvSpPr>
          <p:cNvPr id="10" name="Rectangle 9">
            <a:extLst>
              <a:ext uri="{FF2B5EF4-FFF2-40B4-BE49-F238E27FC236}">
                <a16:creationId xmlns:a16="http://schemas.microsoft.com/office/drawing/2014/main" id="{ECF03561-7085-584C-A1A6-18B2D820891E}"/>
              </a:ext>
            </a:extLst>
          </p:cNvPr>
          <p:cNvSpPr/>
          <p:nvPr userDrawn="1"/>
        </p:nvSpPr>
        <p:spPr>
          <a:xfrm rot="10800000">
            <a:off x="-14846" y="5470070"/>
            <a:ext cx="9158846" cy="1387929"/>
          </a:xfrm>
          <a:prstGeom prst="rect">
            <a:avLst/>
          </a:prstGeom>
          <a:gradFill>
            <a:gsLst>
              <a:gs pos="0">
                <a:srgbClr val="1B407B"/>
              </a:gs>
              <a:gs pos="100000">
                <a:srgbClr val="006CB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3">
            <a:extLst>
              <a:ext uri="{FF2B5EF4-FFF2-40B4-BE49-F238E27FC236}">
                <a16:creationId xmlns:a16="http://schemas.microsoft.com/office/drawing/2014/main" id="{12E2084D-E6D6-6540-87AD-C1E73E63EDC2}"/>
              </a:ext>
            </a:extLst>
          </p:cNvPr>
          <p:cNvSpPr/>
          <p:nvPr userDrawn="1"/>
        </p:nvSpPr>
        <p:spPr>
          <a:xfrm>
            <a:off x="4854136" y="5893644"/>
            <a:ext cx="4289864" cy="492443"/>
          </a:xfrm>
          <a:prstGeom prst="rect">
            <a:avLst/>
          </a:prstGeom>
        </p:spPr>
        <p:txBody>
          <a:bodyPr wrap="square" lIns="0" tIns="0" rIns="228600" bIns="0" anchor="ctr">
            <a:spAutoFit/>
          </a:bodyPr>
          <a:lstStyle/>
          <a:p>
            <a:pPr algn="r"/>
            <a:r>
              <a:rPr lang="en-US" sz="1600" b="1" i="0">
                <a:solidFill>
                  <a:srgbClr val="94D244"/>
                </a:solidFill>
                <a:latin typeface="Arial" panose="020B0604020202020204" pitchFamily="34" charset="0"/>
                <a:cs typeface="Arial" panose="020B0604020202020204" pitchFamily="34" charset="0"/>
              </a:rPr>
              <a:t>APPLYING LEAN AND SIX SIGMA </a:t>
            </a:r>
            <a:br>
              <a:rPr lang="en-US" sz="1600" b="1" i="0">
                <a:solidFill>
                  <a:srgbClr val="94D244"/>
                </a:solidFill>
                <a:latin typeface="Arial" panose="020B0604020202020204" pitchFamily="34" charset="0"/>
                <a:cs typeface="Arial" panose="020B0604020202020204" pitchFamily="34" charset="0"/>
              </a:rPr>
            </a:br>
            <a:r>
              <a:rPr lang="en-US" sz="1600" b="1" i="0">
                <a:solidFill>
                  <a:srgbClr val="94D244"/>
                </a:solidFill>
                <a:latin typeface="Arial" panose="020B0604020202020204" pitchFamily="34" charset="0"/>
                <a:cs typeface="Arial" panose="020B0604020202020204" pitchFamily="34" charset="0"/>
              </a:rPr>
              <a:t>FOR ORGANIZATIONAL EXCELLENCE</a:t>
            </a:r>
          </a:p>
        </p:txBody>
      </p:sp>
      <p:pic>
        <p:nvPicPr>
          <p:cNvPr id="16" name="Picture 15">
            <a:extLst>
              <a:ext uri="{FF2B5EF4-FFF2-40B4-BE49-F238E27FC236}">
                <a16:creationId xmlns:a16="http://schemas.microsoft.com/office/drawing/2014/main" id="{5EA6CF0B-2F95-AB47-8A87-5F49DD7B5D98}"/>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228600" y="5874336"/>
            <a:ext cx="3063240" cy="523629"/>
          </a:xfrm>
          <a:prstGeom prst="rect">
            <a:avLst/>
          </a:prstGeom>
        </p:spPr>
      </p:pic>
    </p:spTree>
    <p:extLst>
      <p:ext uri="{BB962C8B-B14F-4D97-AF65-F5344CB8AC3E}">
        <p14:creationId xmlns:p14="http://schemas.microsoft.com/office/powerpoint/2010/main" val="3300497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6FC4938-DF7B-B041-8CB9-C8136C208E75}"/>
              </a:ext>
            </a:extLst>
          </p:cNvPr>
          <p:cNvSpPr/>
          <p:nvPr userDrawn="1"/>
        </p:nvSpPr>
        <p:spPr>
          <a:xfrm rot="10800000">
            <a:off x="-14848" y="0"/>
            <a:ext cx="9158846" cy="6858000"/>
          </a:xfrm>
          <a:prstGeom prst="rect">
            <a:avLst/>
          </a:prstGeom>
          <a:gradFill>
            <a:gsLst>
              <a:gs pos="0">
                <a:srgbClr val="1B407B"/>
              </a:gs>
              <a:gs pos="100000">
                <a:srgbClr val="006CB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15" name="Group 14">
            <a:extLst>
              <a:ext uri="{FF2B5EF4-FFF2-40B4-BE49-F238E27FC236}">
                <a16:creationId xmlns:a16="http://schemas.microsoft.com/office/drawing/2014/main" id="{B2B4F22E-3B54-D044-9A92-C8A3BF65DFC4}"/>
              </a:ext>
            </a:extLst>
          </p:cNvPr>
          <p:cNvGrpSpPr/>
          <p:nvPr userDrawn="1"/>
        </p:nvGrpSpPr>
        <p:grpSpPr>
          <a:xfrm>
            <a:off x="-14847" y="2719195"/>
            <a:ext cx="8010272" cy="1388329"/>
            <a:chOff x="-19796" y="2810107"/>
            <a:chExt cx="10680362" cy="1851105"/>
          </a:xfrm>
        </p:grpSpPr>
        <p:sp>
          <p:nvSpPr>
            <p:cNvPr id="16" name="Rectangle 15">
              <a:extLst>
                <a:ext uri="{FF2B5EF4-FFF2-40B4-BE49-F238E27FC236}">
                  <a16:creationId xmlns:a16="http://schemas.microsoft.com/office/drawing/2014/main" id="{A1641274-9843-1D4F-9B0C-32D62421B1BF}"/>
                </a:ext>
              </a:extLst>
            </p:cNvPr>
            <p:cNvSpPr/>
            <p:nvPr/>
          </p:nvSpPr>
          <p:spPr>
            <a:xfrm>
              <a:off x="-19796" y="2810107"/>
              <a:ext cx="10278918" cy="18511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Triangle 16">
              <a:extLst>
                <a:ext uri="{FF2B5EF4-FFF2-40B4-BE49-F238E27FC236}">
                  <a16:creationId xmlns:a16="http://schemas.microsoft.com/office/drawing/2014/main" id="{A85AE706-4408-F040-8963-C0535ED5A564}"/>
                </a:ext>
              </a:extLst>
            </p:cNvPr>
            <p:cNvSpPr/>
            <p:nvPr/>
          </p:nvSpPr>
          <p:spPr>
            <a:xfrm rot="5400000">
              <a:off x="9534292" y="3534939"/>
              <a:ext cx="1851103" cy="40144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8" name="Rectangle 17">
            <a:extLst>
              <a:ext uri="{FF2B5EF4-FFF2-40B4-BE49-F238E27FC236}">
                <a16:creationId xmlns:a16="http://schemas.microsoft.com/office/drawing/2014/main" id="{1A322677-CCED-5B40-BD37-B5321E8AC6DC}"/>
              </a:ext>
            </a:extLst>
          </p:cNvPr>
          <p:cNvSpPr/>
          <p:nvPr userDrawn="1"/>
        </p:nvSpPr>
        <p:spPr>
          <a:xfrm>
            <a:off x="4854136" y="5893644"/>
            <a:ext cx="4289864" cy="492443"/>
          </a:xfrm>
          <a:prstGeom prst="rect">
            <a:avLst/>
          </a:prstGeom>
        </p:spPr>
        <p:txBody>
          <a:bodyPr wrap="square" lIns="0" tIns="0" rIns="228600" bIns="0" anchor="ctr">
            <a:spAutoFit/>
          </a:bodyPr>
          <a:lstStyle/>
          <a:p>
            <a:pPr algn="r"/>
            <a:r>
              <a:rPr lang="en-US" sz="1600" b="1" i="0">
                <a:solidFill>
                  <a:srgbClr val="94D244"/>
                </a:solidFill>
                <a:latin typeface="Arial" panose="020B0604020202020204" pitchFamily="34" charset="0"/>
                <a:cs typeface="Arial" panose="020B0604020202020204" pitchFamily="34" charset="0"/>
              </a:rPr>
              <a:t>APPLYING LEAN AND SIX SIGMA </a:t>
            </a:r>
            <a:br>
              <a:rPr lang="en-US" sz="1600" b="1" i="0">
                <a:solidFill>
                  <a:srgbClr val="94D244"/>
                </a:solidFill>
                <a:latin typeface="Arial" panose="020B0604020202020204" pitchFamily="34" charset="0"/>
                <a:cs typeface="Arial" panose="020B0604020202020204" pitchFamily="34" charset="0"/>
              </a:rPr>
            </a:br>
            <a:r>
              <a:rPr lang="en-US" sz="1600" b="1" i="0">
                <a:solidFill>
                  <a:srgbClr val="94D244"/>
                </a:solidFill>
                <a:latin typeface="Arial" panose="020B0604020202020204" pitchFamily="34" charset="0"/>
                <a:cs typeface="Arial" panose="020B0604020202020204" pitchFamily="34" charset="0"/>
              </a:rPr>
              <a:t>FOR ORGANIZATIONAL EXCELLENCE</a:t>
            </a:r>
          </a:p>
        </p:txBody>
      </p:sp>
      <p:pic>
        <p:nvPicPr>
          <p:cNvPr id="20" name="Picture 19">
            <a:extLst>
              <a:ext uri="{FF2B5EF4-FFF2-40B4-BE49-F238E27FC236}">
                <a16:creationId xmlns:a16="http://schemas.microsoft.com/office/drawing/2014/main" id="{AC19871F-13B2-EE4F-93E4-6A884435936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228600" y="5874336"/>
            <a:ext cx="3063240" cy="523629"/>
          </a:xfrm>
          <a:prstGeom prst="rect">
            <a:avLst/>
          </a:prstGeom>
        </p:spPr>
      </p:pic>
    </p:spTree>
    <p:extLst>
      <p:ext uri="{BB962C8B-B14F-4D97-AF65-F5344CB8AC3E}">
        <p14:creationId xmlns:p14="http://schemas.microsoft.com/office/powerpoint/2010/main" val="42141310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7BB2986-9F39-DE4C-BECA-055BA412E2AF}"/>
              </a:ext>
            </a:extLst>
          </p:cNvPr>
          <p:cNvSpPr/>
          <p:nvPr userDrawn="1"/>
        </p:nvSpPr>
        <p:spPr>
          <a:xfrm rot="10800000">
            <a:off x="-14847" y="-1"/>
            <a:ext cx="9158846" cy="6858000"/>
          </a:xfrm>
          <a:prstGeom prst="rect">
            <a:avLst/>
          </a:prstGeom>
          <a:solidFill>
            <a:srgbClr val="94D2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13" name="Group 12">
            <a:extLst>
              <a:ext uri="{FF2B5EF4-FFF2-40B4-BE49-F238E27FC236}">
                <a16:creationId xmlns:a16="http://schemas.microsoft.com/office/drawing/2014/main" id="{71FF3FCA-636E-0A42-B9E3-CEE8135E96CB}"/>
              </a:ext>
            </a:extLst>
          </p:cNvPr>
          <p:cNvGrpSpPr/>
          <p:nvPr userDrawn="1"/>
        </p:nvGrpSpPr>
        <p:grpSpPr>
          <a:xfrm>
            <a:off x="-14847" y="2719195"/>
            <a:ext cx="8010272" cy="1388329"/>
            <a:chOff x="-19796" y="2810107"/>
            <a:chExt cx="10680362" cy="1851105"/>
          </a:xfrm>
        </p:grpSpPr>
        <p:sp>
          <p:nvSpPr>
            <p:cNvPr id="14" name="Rectangle 13">
              <a:extLst>
                <a:ext uri="{FF2B5EF4-FFF2-40B4-BE49-F238E27FC236}">
                  <a16:creationId xmlns:a16="http://schemas.microsoft.com/office/drawing/2014/main" id="{DD912DF5-6E05-884C-BEF1-C916F6B22ECC}"/>
                </a:ext>
              </a:extLst>
            </p:cNvPr>
            <p:cNvSpPr/>
            <p:nvPr/>
          </p:nvSpPr>
          <p:spPr>
            <a:xfrm>
              <a:off x="-19796" y="2810107"/>
              <a:ext cx="10278918" cy="18511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Triangle 14">
              <a:extLst>
                <a:ext uri="{FF2B5EF4-FFF2-40B4-BE49-F238E27FC236}">
                  <a16:creationId xmlns:a16="http://schemas.microsoft.com/office/drawing/2014/main" id="{1597FF2A-91D4-A54E-A362-33AE22CBAA01}"/>
                </a:ext>
              </a:extLst>
            </p:cNvPr>
            <p:cNvSpPr/>
            <p:nvPr/>
          </p:nvSpPr>
          <p:spPr>
            <a:xfrm rot="5400000">
              <a:off x="9534292" y="3534939"/>
              <a:ext cx="1851103" cy="40144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1" name="Rectangle 10">
            <a:extLst>
              <a:ext uri="{FF2B5EF4-FFF2-40B4-BE49-F238E27FC236}">
                <a16:creationId xmlns:a16="http://schemas.microsoft.com/office/drawing/2014/main" id="{7BEFFDD0-B143-864F-88E7-99B1628D8EE5}"/>
              </a:ext>
            </a:extLst>
          </p:cNvPr>
          <p:cNvSpPr/>
          <p:nvPr userDrawn="1"/>
        </p:nvSpPr>
        <p:spPr>
          <a:xfrm>
            <a:off x="4854136" y="5893644"/>
            <a:ext cx="4289864" cy="492443"/>
          </a:xfrm>
          <a:prstGeom prst="rect">
            <a:avLst/>
          </a:prstGeom>
        </p:spPr>
        <p:txBody>
          <a:bodyPr wrap="square" lIns="0" tIns="0" rIns="228600" bIns="0" anchor="ctr">
            <a:spAutoFit/>
          </a:bodyPr>
          <a:lstStyle/>
          <a:p>
            <a:pPr algn="r"/>
            <a:r>
              <a:rPr lang="en-US" sz="1600" b="1" i="0">
                <a:solidFill>
                  <a:srgbClr val="046CB6"/>
                </a:solidFill>
                <a:latin typeface="Arial" panose="020B0604020202020204" pitchFamily="34" charset="0"/>
                <a:cs typeface="Arial" panose="020B0604020202020204" pitchFamily="34" charset="0"/>
              </a:rPr>
              <a:t>APPLYING LEAN AND SIX SIGMA </a:t>
            </a:r>
            <a:br>
              <a:rPr lang="en-US" sz="1600" b="1" i="0">
                <a:solidFill>
                  <a:srgbClr val="046CB6"/>
                </a:solidFill>
                <a:latin typeface="Arial" panose="020B0604020202020204" pitchFamily="34" charset="0"/>
                <a:cs typeface="Arial" panose="020B0604020202020204" pitchFamily="34" charset="0"/>
              </a:rPr>
            </a:br>
            <a:r>
              <a:rPr lang="en-US" sz="1600" b="1" i="0">
                <a:solidFill>
                  <a:srgbClr val="046CB6"/>
                </a:solidFill>
                <a:latin typeface="Arial" panose="020B0604020202020204" pitchFamily="34" charset="0"/>
                <a:cs typeface="Arial" panose="020B0604020202020204" pitchFamily="34" charset="0"/>
              </a:rPr>
              <a:t>FOR ORGANIZATIONAL EXCELLENCE</a:t>
            </a:r>
          </a:p>
        </p:txBody>
      </p:sp>
      <p:pic>
        <p:nvPicPr>
          <p:cNvPr id="18" name="Picture 17">
            <a:extLst>
              <a:ext uri="{FF2B5EF4-FFF2-40B4-BE49-F238E27FC236}">
                <a16:creationId xmlns:a16="http://schemas.microsoft.com/office/drawing/2014/main" id="{555BA9CD-08B2-8B45-8346-5D334720164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228600" y="5874336"/>
            <a:ext cx="3063240" cy="523629"/>
          </a:xfrm>
          <a:prstGeom prst="rect">
            <a:avLst/>
          </a:prstGeom>
        </p:spPr>
      </p:pic>
    </p:spTree>
    <p:extLst>
      <p:ext uri="{BB962C8B-B14F-4D97-AF65-F5344CB8AC3E}">
        <p14:creationId xmlns:p14="http://schemas.microsoft.com/office/powerpoint/2010/main" val="13215796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pPr/>
              <a:t>2/23/2020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7264977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70709" y="3429000"/>
            <a:ext cx="8212812" cy="2137870"/>
          </a:xfrm>
        </p:spPr>
        <p:txBody>
          <a:bodyPr lIns="0" tIns="0" rIns="0" bIns="0" anchor="b" anchorCtr="0">
            <a:noAutofit/>
          </a:bodyPr>
          <a:lstStyle>
            <a:lvl1pPr algn="l">
              <a:defRPr lang="en-US" sz="3001" b="0" kern="1200" smtClean="0">
                <a:solidFill>
                  <a:schemeClr val="tx1">
                    <a:lumMod val="75000"/>
                    <a:lumOff val="25000"/>
                  </a:schemeClr>
                </a:solidFill>
                <a:latin typeface="Arial" panose="020B0604020202020204" pitchFamily="34" charset="0"/>
                <a:ea typeface="+mj-ea"/>
                <a:cs typeface="Arial" panose="020B0604020202020204" pitchFamily="34" charset="0"/>
              </a:defRPr>
            </a:lvl1pPr>
          </a:lstStyle>
          <a:p>
            <a:r>
              <a:rPr lang="en-US" dirty="0"/>
              <a:t>CLICK TO EDIT</a:t>
            </a:r>
          </a:p>
        </p:txBody>
      </p:sp>
      <p:sp>
        <p:nvSpPr>
          <p:cNvPr id="4" name="Date Placeholder 3"/>
          <p:cNvSpPr>
            <a:spLocks noGrp="1"/>
          </p:cNvSpPr>
          <p:nvPr>
            <p:ph type="dt" sz="half" idx="10"/>
          </p:nvPr>
        </p:nvSpPr>
        <p:spPr/>
        <p:txBody>
          <a:bodyPr/>
          <a:lstStyle/>
          <a:p>
            <a:fld id="{9578D6DB-6798-42D2-B9AD-FC6F1C72FC30}" type="datetimeFigureOut">
              <a:rPr lang="en-US" smtClean="0"/>
              <a:pPr/>
              <a:t>2/23/2020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EDE275-BE14-4364-AEA2-5F5667C0FD49}" type="slidenum">
              <a:rPr lang="en-US" smtClean="0"/>
              <a:pPr/>
              <a:t>‹#›</a:t>
            </a:fld>
            <a:endParaRPr lang="en-US"/>
          </a:p>
        </p:txBody>
      </p:sp>
      <p:sp>
        <p:nvSpPr>
          <p:cNvPr id="7" name="Content Placeholder 6"/>
          <p:cNvSpPr>
            <a:spLocks noGrp="1"/>
          </p:cNvSpPr>
          <p:nvPr>
            <p:ph sz="quarter" idx="13"/>
          </p:nvPr>
        </p:nvSpPr>
        <p:spPr>
          <a:xfrm>
            <a:off x="460723" y="5742866"/>
            <a:ext cx="8226078" cy="347423"/>
          </a:xfrm>
        </p:spPr>
        <p:txBody>
          <a:bodyPr lIns="0" rIns="0">
            <a:normAutofit/>
          </a:bodyPr>
          <a:lstStyle>
            <a:lvl1pPr marL="0" indent="0">
              <a:buFontTx/>
              <a:buNone/>
              <a:defRPr sz="1350">
                <a:latin typeface="Arial" panose="020B0604020202020204" pitchFamily="34" charset="0"/>
                <a:cs typeface="Arial" panose="020B0604020202020204" pitchFamily="34" charset="0"/>
              </a:defRPr>
            </a:lvl1pPr>
          </a:lstStyle>
          <a:p>
            <a:pPr lvl="0"/>
            <a:r>
              <a:rPr lang="en-US" dirty="0"/>
              <a:t>Click to edit Master text styles</a:t>
            </a:r>
          </a:p>
        </p:txBody>
      </p:sp>
    </p:spTree>
    <p:extLst>
      <p:ext uri="{BB962C8B-B14F-4D97-AF65-F5344CB8AC3E}">
        <p14:creationId xmlns:p14="http://schemas.microsoft.com/office/powerpoint/2010/main" val="12311861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p:txBody>
      </p:sp>
      <p:sp>
        <p:nvSpPr>
          <p:cNvPr id="4" name="Date Placeholder 3"/>
          <p:cNvSpPr>
            <a:spLocks noGrp="1"/>
          </p:cNvSpPr>
          <p:nvPr>
            <p:ph type="dt" sz="half" idx="10"/>
          </p:nvPr>
        </p:nvSpPr>
        <p:spPr/>
        <p:txBody>
          <a:bodyPr/>
          <a:lstStyle/>
          <a:p>
            <a:fld id="{425404F2-BE9A-4460-8815-8F645183555F}" type="datetimeFigureOut">
              <a:rPr lang="en-US" smtClean="0"/>
              <a:pPr/>
              <a:t>2/23/2020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543905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normAutofit/>
          </a:bodyPr>
          <a:lstStyle>
            <a:lvl1pPr>
              <a:defRPr sz="1350">
                <a:solidFill>
                  <a:schemeClr val="tx1">
                    <a:lumMod val="75000"/>
                    <a:lumOff val="25000"/>
                  </a:schemeClr>
                </a:solidFill>
              </a:defRPr>
            </a:lvl1pPr>
            <a:lvl2pPr>
              <a:defRPr sz="2101"/>
            </a:lvl2pPr>
            <a:lvl3pPr>
              <a:defRPr sz="1800"/>
            </a:lvl3pPr>
            <a:lvl4pPr>
              <a:defRPr sz="1500"/>
            </a:lvl4pPr>
            <a:lvl5pPr>
              <a:defRPr sz="1500"/>
            </a:lvl5pPr>
            <a:lvl6pPr>
              <a:defRPr sz="1800"/>
            </a:lvl6pPr>
            <a:lvl7pPr>
              <a:defRPr sz="1800"/>
            </a:lvl7pPr>
            <a:lvl8pPr>
              <a:defRPr sz="1800"/>
            </a:lvl8pPr>
            <a:lvl9pPr>
              <a:defRPr sz="1800"/>
            </a:lvl9pPr>
          </a:lstStyle>
          <a:p>
            <a:pPr lvl="0"/>
            <a:r>
              <a:rPr lang="en-US" dirty="0"/>
              <a:t>Click to edit Master text styles</a:t>
            </a:r>
          </a:p>
        </p:txBody>
      </p:sp>
      <p:sp>
        <p:nvSpPr>
          <p:cNvPr id="4" name="Content Placeholder 3"/>
          <p:cNvSpPr>
            <a:spLocks noGrp="1"/>
          </p:cNvSpPr>
          <p:nvPr>
            <p:ph sz="half" idx="2"/>
          </p:nvPr>
        </p:nvSpPr>
        <p:spPr>
          <a:xfrm>
            <a:off x="4648200" y="1600202"/>
            <a:ext cx="4038600" cy="4525963"/>
          </a:xfrm>
        </p:spPr>
        <p:txBody>
          <a:bodyPr>
            <a:normAutofit/>
          </a:bodyPr>
          <a:lstStyle>
            <a:lvl1pPr>
              <a:defRPr sz="1350">
                <a:solidFill>
                  <a:schemeClr val="tx1">
                    <a:lumMod val="75000"/>
                    <a:lumOff val="25000"/>
                  </a:schemeClr>
                </a:solidFill>
              </a:defRPr>
            </a:lvl1pPr>
            <a:lvl2pPr>
              <a:defRPr sz="2101"/>
            </a:lvl2pPr>
            <a:lvl3pPr>
              <a:defRPr sz="1800"/>
            </a:lvl3pPr>
            <a:lvl4pPr>
              <a:defRPr sz="1500"/>
            </a:lvl4pPr>
            <a:lvl5pPr>
              <a:defRPr sz="1500"/>
            </a:lvl5pPr>
            <a:lvl6pPr>
              <a:defRPr sz="1800"/>
            </a:lvl6pPr>
            <a:lvl7pPr>
              <a:defRPr sz="1800"/>
            </a:lvl7pPr>
            <a:lvl8pPr>
              <a:defRPr sz="1800"/>
            </a:lvl8pPr>
            <a:lvl9pPr>
              <a:defRPr sz="18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2/23/2020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3469334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2701"/>
            </a:lvl1pPr>
          </a:lstStyle>
          <a:p>
            <a:r>
              <a:rPr lang="en-US" dirty="0"/>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pPr/>
              <a:t>2/23/2020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0451682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lumMod val="95000"/>
          </a:schemeClr>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404F2-BE9A-4460-8815-8F645183555F}" type="datetimeFigureOut">
              <a:rPr lang="en-US" smtClean="0"/>
              <a:pPr/>
              <a:t>2/23/2020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9571262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414004" y="2870634"/>
            <a:ext cx="4449167" cy="711081"/>
          </a:xfrm>
        </p:spPr>
        <p:txBody>
          <a:bodyPr>
            <a:normAutofit/>
          </a:bodyPr>
          <a:lstStyle>
            <a:lvl1pPr algn="ctr">
              <a:defRPr sz="2701"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a:t>SlideModel.com</a:t>
            </a:r>
          </a:p>
        </p:txBody>
      </p:sp>
      <p:sp>
        <p:nvSpPr>
          <p:cNvPr id="3" name="Date Placeholder 2"/>
          <p:cNvSpPr>
            <a:spLocks noGrp="1"/>
          </p:cNvSpPr>
          <p:nvPr>
            <p:ph type="dt" sz="half" idx="10"/>
          </p:nvPr>
        </p:nvSpPr>
        <p:spPr/>
        <p:txBody>
          <a:bodyPr/>
          <a:lstStyle/>
          <a:p>
            <a:fld id="{425404F2-BE9A-4460-8815-8F645183555F}" type="datetimeFigureOut">
              <a:rPr lang="en-US" smtClean="0"/>
              <a:pPr/>
              <a:t>2/23/2020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1580074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7" name="Rectangle 6"/>
          <p:cNvSpPr/>
          <p:nvPr/>
        </p:nvSpPr>
        <p:spPr>
          <a:xfrm>
            <a:off x="0" y="3886200"/>
            <a:ext cx="9144000" cy="2971800"/>
          </a:xfrm>
          <a:prstGeom prst="rect">
            <a:avLst/>
          </a:prstGeom>
          <a:gradFill flip="none" rotWithShape="1">
            <a:gsLst>
              <a:gs pos="100000">
                <a:schemeClr val="bg1">
                  <a:lumMod val="65000"/>
                  <a:alpha val="53000"/>
                </a:schemeClr>
              </a:gs>
              <a:gs pos="0">
                <a:schemeClr val="bg1">
                  <a:lumMod val="9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95" tIns="34298" rIns="68595" bIns="34298" rtlCol="0" anchor="ctr"/>
          <a:lstStyle/>
          <a:p>
            <a:pPr algn="ctr"/>
            <a:endParaRPr lang="en-US" sz="1350">
              <a:solidFill>
                <a:prstClr val="white"/>
              </a:solidFill>
            </a:endParaRPr>
          </a:p>
        </p:txBody>
      </p:sp>
      <p:sp>
        <p:nvSpPr>
          <p:cNvPr id="2" name="Title 1"/>
          <p:cNvSpPr>
            <a:spLocks noGrp="1"/>
          </p:cNvSpPr>
          <p:nvPr>
            <p:ph type="ctrTitle"/>
          </p:nvPr>
        </p:nvSpPr>
        <p:spPr>
          <a:xfrm>
            <a:off x="685800" y="3887117"/>
            <a:ext cx="7772400" cy="610820"/>
          </a:xfrm>
        </p:spPr>
        <p:txBody>
          <a:bodyPr/>
          <a:lstStyle>
            <a:lvl1pPr algn="ctr">
              <a:defRPr lang="en-US" sz="3001" kern="1200" smtClean="0">
                <a:solidFill>
                  <a:schemeClr val="tx1">
                    <a:lumMod val="75000"/>
                    <a:lumOff val="25000"/>
                  </a:schemeClr>
                </a:solidFill>
                <a:latin typeface="+mj-lt"/>
                <a:ea typeface="+mj-ea"/>
                <a:cs typeface="+mj-cs"/>
              </a:defRPr>
            </a:lvl1pPr>
          </a:lstStyle>
          <a:p>
            <a:r>
              <a:rPr lang="en-US"/>
              <a:t>Click to edit Master title style</a:t>
            </a:r>
          </a:p>
        </p:txBody>
      </p:sp>
      <p:sp>
        <p:nvSpPr>
          <p:cNvPr id="3" name="Subtitle 2"/>
          <p:cNvSpPr>
            <a:spLocks noGrp="1"/>
          </p:cNvSpPr>
          <p:nvPr>
            <p:ph type="subTitle" idx="1"/>
          </p:nvPr>
        </p:nvSpPr>
        <p:spPr>
          <a:xfrm>
            <a:off x="1371600" y="4399020"/>
            <a:ext cx="6400800" cy="764440"/>
          </a:xfrm>
        </p:spPr>
        <p:txBody>
          <a:bodyPr>
            <a:normAutofit/>
          </a:bodyPr>
          <a:lstStyle>
            <a:lvl1pPr marL="0" indent="0" algn="ctr">
              <a:buNone/>
              <a:defRPr lang="en-US" sz="1800" kern="1200" smtClean="0">
                <a:solidFill>
                  <a:schemeClr val="tx1">
                    <a:lumMod val="65000"/>
                    <a:lumOff val="35000"/>
                  </a:schemeClr>
                </a:solidFill>
                <a:latin typeface="+mj-lt"/>
                <a:ea typeface="+mj-ea"/>
                <a:cs typeface="+mj-cs"/>
              </a:defRPr>
            </a:lvl1pPr>
            <a:lvl2pPr marL="457223" indent="0" algn="ctr">
              <a:buNone/>
              <a:defRPr>
                <a:solidFill>
                  <a:schemeClr val="tx1">
                    <a:tint val="75000"/>
                  </a:schemeClr>
                </a:solidFill>
              </a:defRPr>
            </a:lvl2pPr>
            <a:lvl3pPr marL="914446" indent="0" algn="ctr">
              <a:buNone/>
              <a:defRPr>
                <a:solidFill>
                  <a:schemeClr val="tx1">
                    <a:tint val="75000"/>
                  </a:schemeClr>
                </a:solidFill>
              </a:defRPr>
            </a:lvl3pPr>
            <a:lvl4pPr marL="1371669" indent="0" algn="ctr">
              <a:buNone/>
              <a:defRPr>
                <a:solidFill>
                  <a:schemeClr val="tx1">
                    <a:tint val="75000"/>
                  </a:schemeClr>
                </a:solidFill>
              </a:defRPr>
            </a:lvl4pPr>
            <a:lvl5pPr marL="1828892" indent="0" algn="ctr">
              <a:buNone/>
              <a:defRPr>
                <a:solidFill>
                  <a:schemeClr val="tx1">
                    <a:tint val="75000"/>
                  </a:schemeClr>
                </a:solidFill>
              </a:defRPr>
            </a:lvl5pPr>
            <a:lvl6pPr marL="2286114" indent="0" algn="ctr">
              <a:buNone/>
              <a:defRPr>
                <a:solidFill>
                  <a:schemeClr val="tx1">
                    <a:tint val="75000"/>
                  </a:schemeClr>
                </a:solidFill>
              </a:defRPr>
            </a:lvl6pPr>
            <a:lvl7pPr marL="2743337" indent="0" algn="ctr">
              <a:buNone/>
              <a:defRPr>
                <a:solidFill>
                  <a:schemeClr val="tx1">
                    <a:tint val="75000"/>
                  </a:schemeClr>
                </a:solidFill>
              </a:defRPr>
            </a:lvl7pPr>
            <a:lvl8pPr marL="3200560" indent="0" algn="ctr">
              <a:buNone/>
              <a:defRPr>
                <a:solidFill>
                  <a:schemeClr val="tx1">
                    <a:tint val="75000"/>
                  </a:schemeClr>
                </a:solidFill>
              </a:defRPr>
            </a:lvl8pPr>
            <a:lvl9pPr marL="365778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578D6DB-6798-42D2-B9AD-FC6F1C72FC30}" type="datetimeFigureOut">
              <a:rPr lang="en-US" smtClean="0"/>
              <a:pPr/>
              <a:t>2/23/2020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EDE275-BE14-4364-AEA2-5F5667C0FD49}" type="slidenum">
              <a:rPr lang="en-US" smtClean="0"/>
              <a:pPr/>
              <a:t>‹#›</a:t>
            </a:fld>
            <a:endParaRPr lang="en-US"/>
          </a:p>
        </p:txBody>
      </p:sp>
    </p:spTree>
    <p:extLst>
      <p:ext uri="{BB962C8B-B14F-4D97-AF65-F5344CB8AC3E}">
        <p14:creationId xmlns:p14="http://schemas.microsoft.com/office/powerpoint/2010/main" val="13616662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42" indent="0" algn="ctr">
              <a:buNone/>
              <a:defRPr>
                <a:solidFill>
                  <a:schemeClr val="tx1">
                    <a:tint val="75000"/>
                  </a:schemeClr>
                </a:solidFill>
              </a:defRPr>
            </a:lvl2pPr>
            <a:lvl3pPr marL="914484" indent="0" algn="ctr">
              <a:buNone/>
              <a:defRPr>
                <a:solidFill>
                  <a:schemeClr val="tx1">
                    <a:tint val="75000"/>
                  </a:schemeClr>
                </a:solidFill>
              </a:defRPr>
            </a:lvl3pPr>
            <a:lvl4pPr marL="1371726" indent="0" algn="ctr">
              <a:buNone/>
              <a:defRPr>
                <a:solidFill>
                  <a:schemeClr val="tx1">
                    <a:tint val="75000"/>
                  </a:schemeClr>
                </a:solidFill>
              </a:defRPr>
            </a:lvl4pPr>
            <a:lvl5pPr marL="1828967" indent="0" algn="ctr">
              <a:buNone/>
              <a:defRPr>
                <a:solidFill>
                  <a:schemeClr val="tx1">
                    <a:tint val="75000"/>
                  </a:schemeClr>
                </a:solidFill>
              </a:defRPr>
            </a:lvl5pPr>
            <a:lvl6pPr marL="2286210" indent="0" algn="ctr">
              <a:buNone/>
              <a:defRPr>
                <a:solidFill>
                  <a:schemeClr val="tx1">
                    <a:tint val="75000"/>
                  </a:schemeClr>
                </a:solidFill>
              </a:defRPr>
            </a:lvl6pPr>
            <a:lvl7pPr marL="2743451" indent="0" algn="ctr">
              <a:buNone/>
              <a:defRPr>
                <a:solidFill>
                  <a:schemeClr val="tx1">
                    <a:tint val="75000"/>
                  </a:schemeClr>
                </a:solidFill>
              </a:defRPr>
            </a:lvl7pPr>
            <a:lvl8pPr marL="3200693" indent="0" algn="ctr">
              <a:buNone/>
              <a:defRPr>
                <a:solidFill>
                  <a:schemeClr val="tx1">
                    <a:tint val="75000"/>
                  </a:schemeClr>
                </a:solidFill>
              </a:defRPr>
            </a:lvl8pPr>
            <a:lvl9pPr marL="3657935"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25404F2-BE9A-4460-8815-8F645183555F}" type="datetimeFigureOut">
              <a:rPr lang="en-US" smtClean="0"/>
              <a:pPr/>
              <a:t>2/23/2020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3367524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2/23/2020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9315247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976"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26">
                <a:solidFill>
                  <a:schemeClr val="tx1">
                    <a:tint val="75000"/>
                  </a:schemeClr>
                </a:solidFill>
              </a:defRPr>
            </a:lvl1pPr>
            <a:lvl2pPr marL="457242" indent="0">
              <a:buNone/>
              <a:defRPr sz="1800">
                <a:solidFill>
                  <a:schemeClr val="tx1">
                    <a:tint val="75000"/>
                  </a:schemeClr>
                </a:solidFill>
              </a:defRPr>
            </a:lvl2pPr>
            <a:lvl3pPr marL="914484" indent="0">
              <a:buNone/>
              <a:defRPr sz="1575">
                <a:solidFill>
                  <a:schemeClr val="tx1">
                    <a:tint val="75000"/>
                  </a:schemeClr>
                </a:solidFill>
              </a:defRPr>
            </a:lvl3pPr>
            <a:lvl4pPr marL="1371726" indent="0">
              <a:buNone/>
              <a:defRPr sz="1425">
                <a:solidFill>
                  <a:schemeClr val="tx1">
                    <a:tint val="75000"/>
                  </a:schemeClr>
                </a:solidFill>
              </a:defRPr>
            </a:lvl4pPr>
            <a:lvl5pPr marL="1828967" indent="0">
              <a:buNone/>
              <a:defRPr sz="1425">
                <a:solidFill>
                  <a:schemeClr val="tx1">
                    <a:tint val="75000"/>
                  </a:schemeClr>
                </a:solidFill>
              </a:defRPr>
            </a:lvl5pPr>
            <a:lvl6pPr marL="2286210" indent="0">
              <a:buNone/>
              <a:defRPr sz="1425">
                <a:solidFill>
                  <a:schemeClr val="tx1">
                    <a:tint val="75000"/>
                  </a:schemeClr>
                </a:solidFill>
              </a:defRPr>
            </a:lvl6pPr>
            <a:lvl7pPr marL="2743451" indent="0">
              <a:buNone/>
              <a:defRPr sz="1425">
                <a:solidFill>
                  <a:schemeClr val="tx1">
                    <a:tint val="75000"/>
                  </a:schemeClr>
                </a:solidFill>
              </a:defRPr>
            </a:lvl7pPr>
            <a:lvl8pPr marL="3200693" indent="0">
              <a:buNone/>
              <a:defRPr sz="1425">
                <a:solidFill>
                  <a:schemeClr val="tx1">
                    <a:tint val="75000"/>
                  </a:schemeClr>
                </a:solidFill>
              </a:defRPr>
            </a:lvl8pPr>
            <a:lvl9pPr marL="3657935" indent="0">
              <a:buNone/>
              <a:defRPr sz="142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5404F2-BE9A-4460-8815-8F645183555F}" type="datetimeFigureOut">
              <a:rPr lang="en-US" smtClean="0"/>
              <a:pPr/>
              <a:t>2/23/2020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9268354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776"/>
            </a:lvl1pPr>
            <a:lvl2pPr>
              <a:defRPr sz="2401"/>
            </a:lvl2pPr>
            <a:lvl3pPr>
              <a:defRPr sz="2026"/>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776"/>
            </a:lvl1pPr>
            <a:lvl2pPr>
              <a:defRPr sz="2401"/>
            </a:lvl2pPr>
            <a:lvl3pPr>
              <a:defRPr sz="2026"/>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25404F2-BE9A-4460-8815-8F645183555F}" type="datetimeFigureOut">
              <a:rPr lang="en-US" smtClean="0"/>
              <a:pPr/>
              <a:t>2/23/2020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9713183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3"/>
          </a:xfrm>
        </p:spPr>
        <p:txBody>
          <a:bodyPr anchor="b"/>
          <a:lstStyle>
            <a:lvl1pPr marL="0" indent="0">
              <a:buNone/>
              <a:defRPr sz="2401" b="1"/>
            </a:lvl1pPr>
            <a:lvl2pPr marL="457242" indent="0">
              <a:buNone/>
              <a:defRPr sz="2026" b="1"/>
            </a:lvl2pPr>
            <a:lvl3pPr marL="914484" indent="0">
              <a:buNone/>
              <a:defRPr sz="1800" b="1"/>
            </a:lvl3pPr>
            <a:lvl4pPr marL="1371726" indent="0">
              <a:buNone/>
              <a:defRPr sz="1575" b="1"/>
            </a:lvl4pPr>
            <a:lvl5pPr marL="1828967" indent="0">
              <a:buNone/>
              <a:defRPr sz="1575" b="1"/>
            </a:lvl5pPr>
            <a:lvl6pPr marL="2286210" indent="0">
              <a:buNone/>
              <a:defRPr sz="1575" b="1"/>
            </a:lvl6pPr>
            <a:lvl7pPr marL="2743451" indent="0">
              <a:buNone/>
              <a:defRPr sz="1575" b="1"/>
            </a:lvl7pPr>
            <a:lvl8pPr marL="3200693" indent="0">
              <a:buNone/>
              <a:defRPr sz="1575" b="1"/>
            </a:lvl8pPr>
            <a:lvl9pPr marL="3657935" indent="0">
              <a:buNone/>
              <a:defRPr sz="1575"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1"/>
            </a:lvl1pPr>
            <a:lvl2pPr>
              <a:defRPr sz="2026"/>
            </a:lvl2pPr>
            <a:lvl3pPr>
              <a:defRPr sz="1800"/>
            </a:lvl3pPr>
            <a:lvl4pPr>
              <a:defRPr sz="1575"/>
            </a:lvl4pPr>
            <a:lvl5pPr>
              <a:defRPr sz="1575"/>
            </a:lvl5pPr>
            <a:lvl6pPr>
              <a:defRPr sz="1575"/>
            </a:lvl6pPr>
            <a:lvl7pPr>
              <a:defRPr sz="1575"/>
            </a:lvl7pPr>
            <a:lvl8pPr>
              <a:defRPr sz="1575"/>
            </a:lvl8pPr>
            <a:lvl9pPr>
              <a:defRPr sz="15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4"/>
            <a:ext cx="4041775" cy="639763"/>
          </a:xfrm>
        </p:spPr>
        <p:txBody>
          <a:bodyPr anchor="b"/>
          <a:lstStyle>
            <a:lvl1pPr marL="0" indent="0">
              <a:buNone/>
              <a:defRPr sz="2401" b="1"/>
            </a:lvl1pPr>
            <a:lvl2pPr marL="457242" indent="0">
              <a:buNone/>
              <a:defRPr sz="2026" b="1"/>
            </a:lvl2pPr>
            <a:lvl3pPr marL="914484" indent="0">
              <a:buNone/>
              <a:defRPr sz="1800" b="1"/>
            </a:lvl3pPr>
            <a:lvl4pPr marL="1371726" indent="0">
              <a:buNone/>
              <a:defRPr sz="1575" b="1"/>
            </a:lvl4pPr>
            <a:lvl5pPr marL="1828967" indent="0">
              <a:buNone/>
              <a:defRPr sz="1575" b="1"/>
            </a:lvl5pPr>
            <a:lvl6pPr marL="2286210" indent="0">
              <a:buNone/>
              <a:defRPr sz="1575" b="1"/>
            </a:lvl6pPr>
            <a:lvl7pPr marL="2743451" indent="0">
              <a:buNone/>
              <a:defRPr sz="1575" b="1"/>
            </a:lvl7pPr>
            <a:lvl8pPr marL="3200693" indent="0">
              <a:buNone/>
              <a:defRPr sz="1575" b="1"/>
            </a:lvl8pPr>
            <a:lvl9pPr marL="3657935" indent="0">
              <a:buNone/>
              <a:defRPr sz="1575"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1"/>
            </a:lvl1pPr>
            <a:lvl2pPr>
              <a:defRPr sz="2026"/>
            </a:lvl2pPr>
            <a:lvl3pPr>
              <a:defRPr sz="1800"/>
            </a:lvl3pPr>
            <a:lvl4pPr>
              <a:defRPr sz="1575"/>
            </a:lvl4pPr>
            <a:lvl5pPr>
              <a:defRPr sz="1575"/>
            </a:lvl5pPr>
            <a:lvl6pPr>
              <a:defRPr sz="1575"/>
            </a:lvl6pPr>
            <a:lvl7pPr>
              <a:defRPr sz="1575"/>
            </a:lvl7pPr>
            <a:lvl8pPr>
              <a:defRPr sz="1575"/>
            </a:lvl8pPr>
            <a:lvl9pPr>
              <a:defRPr sz="15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25404F2-BE9A-4460-8815-8F645183555F}" type="datetimeFigureOut">
              <a:rPr lang="en-US" smtClean="0"/>
              <a:pPr/>
              <a:t>2/23/2020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4965433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2701"/>
            </a:lvl1pPr>
          </a:lstStyle>
          <a:p>
            <a:r>
              <a:rPr lang="en-US"/>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pPr/>
              <a:t>2/23/2020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7248922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1_Title Only">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2701"/>
            </a:lvl1pPr>
          </a:lstStyle>
          <a:p>
            <a:r>
              <a:rPr lang="en-US"/>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pPr/>
              <a:t>2/23/2020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8967321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404F2-BE9A-4460-8815-8F645183555F}" type="datetimeFigureOut">
              <a:rPr lang="en-US" smtClean="0"/>
              <a:pPr/>
              <a:t>2/23/2020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1487300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1"/>
          </a:xfrm>
        </p:spPr>
        <p:txBody>
          <a:bodyPr anchor="b"/>
          <a:lstStyle>
            <a:lvl1pPr algn="l">
              <a:defRPr sz="2026"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26"/>
            </a:lvl1pPr>
            <a:lvl2pPr>
              <a:defRPr sz="2776"/>
            </a:lvl2pPr>
            <a:lvl3pPr>
              <a:defRPr sz="2401"/>
            </a:lvl3pPr>
            <a:lvl4pPr>
              <a:defRPr sz="2026"/>
            </a:lvl4pPr>
            <a:lvl5pPr>
              <a:defRPr sz="2026"/>
            </a:lvl5pPr>
            <a:lvl6pPr>
              <a:defRPr sz="2026"/>
            </a:lvl6pPr>
            <a:lvl7pPr>
              <a:defRPr sz="2026"/>
            </a:lvl7pPr>
            <a:lvl8pPr>
              <a:defRPr sz="2026"/>
            </a:lvl8pPr>
            <a:lvl9pPr>
              <a:defRPr sz="202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25"/>
            </a:lvl1pPr>
            <a:lvl2pPr marL="457242" indent="0">
              <a:buNone/>
              <a:defRPr sz="1200"/>
            </a:lvl2pPr>
            <a:lvl3pPr marL="914484" indent="0">
              <a:buNone/>
              <a:defRPr sz="975"/>
            </a:lvl3pPr>
            <a:lvl4pPr marL="1371726" indent="0">
              <a:buNone/>
              <a:defRPr sz="900"/>
            </a:lvl4pPr>
            <a:lvl5pPr marL="1828967" indent="0">
              <a:buNone/>
              <a:defRPr sz="900"/>
            </a:lvl5pPr>
            <a:lvl6pPr marL="2286210" indent="0">
              <a:buNone/>
              <a:defRPr sz="900"/>
            </a:lvl6pPr>
            <a:lvl7pPr marL="2743451" indent="0">
              <a:buNone/>
              <a:defRPr sz="900"/>
            </a:lvl7pPr>
            <a:lvl8pPr marL="3200693" indent="0">
              <a:buNone/>
              <a:defRPr sz="900"/>
            </a:lvl8pPr>
            <a:lvl9pPr marL="3657935"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2/23/2020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9693878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26"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26"/>
            </a:lvl1pPr>
            <a:lvl2pPr marL="457242" indent="0">
              <a:buNone/>
              <a:defRPr sz="2776"/>
            </a:lvl2pPr>
            <a:lvl3pPr marL="914484" indent="0">
              <a:buNone/>
              <a:defRPr sz="2401"/>
            </a:lvl3pPr>
            <a:lvl4pPr marL="1371726" indent="0">
              <a:buNone/>
              <a:defRPr sz="2026"/>
            </a:lvl4pPr>
            <a:lvl5pPr marL="1828967" indent="0">
              <a:buNone/>
              <a:defRPr sz="2026"/>
            </a:lvl5pPr>
            <a:lvl6pPr marL="2286210" indent="0">
              <a:buNone/>
              <a:defRPr sz="2026"/>
            </a:lvl6pPr>
            <a:lvl7pPr marL="2743451" indent="0">
              <a:buNone/>
              <a:defRPr sz="2026"/>
            </a:lvl7pPr>
            <a:lvl8pPr marL="3200693" indent="0">
              <a:buNone/>
              <a:defRPr sz="2026"/>
            </a:lvl8pPr>
            <a:lvl9pPr marL="3657935" indent="0">
              <a:buNone/>
              <a:defRPr sz="2026"/>
            </a:lvl9pPr>
          </a:lstStyle>
          <a:p>
            <a:endParaRPr lang="en-US"/>
          </a:p>
        </p:txBody>
      </p:sp>
      <p:sp>
        <p:nvSpPr>
          <p:cNvPr id="4" name="Text Placeholder 3"/>
          <p:cNvSpPr>
            <a:spLocks noGrp="1"/>
          </p:cNvSpPr>
          <p:nvPr>
            <p:ph type="body" sz="half" idx="2"/>
          </p:nvPr>
        </p:nvSpPr>
        <p:spPr>
          <a:xfrm>
            <a:off x="1792288" y="5367339"/>
            <a:ext cx="5486400" cy="804863"/>
          </a:xfrm>
        </p:spPr>
        <p:txBody>
          <a:bodyPr/>
          <a:lstStyle>
            <a:lvl1pPr marL="0" indent="0">
              <a:buNone/>
              <a:defRPr sz="1425"/>
            </a:lvl1pPr>
            <a:lvl2pPr marL="457242" indent="0">
              <a:buNone/>
              <a:defRPr sz="1200"/>
            </a:lvl2pPr>
            <a:lvl3pPr marL="914484" indent="0">
              <a:buNone/>
              <a:defRPr sz="975"/>
            </a:lvl3pPr>
            <a:lvl4pPr marL="1371726" indent="0">
              <a:buNone/>
              <a:defRPr sz="900"/>
            </a:lvl4pPr>
            <a:lvl5pPr marL="1828967" indent="0">
              <a:buNone/>
              <a:defRPr sz="900"/>
            </a:lvl5pPr>
            <a:lvl6pPr marL="2286210" indent="0">
              <a:buNone/>
              <a:defRPr sz="900"/>
            </a:lvl6pPr>
            <a:lvl7pPr marL="2743451" indent="0">
              <a:buNone/>
              <a:defRPr sz="900"/>
            </a:lvl7pPr>
            <a:lvl8pPr marL="3200693" indent="0">
              <a:buNone/>
              <a:defRPr sz="900"/>
            </a:lvl8pPr>
            <a:lvl9pPr marL="3657935"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2/23/2020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7706022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2/23/2020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8603888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2/23/2020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5431249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414004" y="2870634"/>
            <a:ext cx="4449167" cy="711081"/>
          </a:xfrm>
        </p:spPr>
        <p:txBody>
          <a:bodyPr>
            <a:normAutofit/>
          </a:bodyPr>
          <a:lstStyle>
            <a:lvl1pPr algn="ctr">
              <a:defRPr sz="2701"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a:t>SlideModel.com</a:t>
            </a:r>
          </a:p>
        </p:txBody>
      </p:sp>
      <p:sp>
        <p:nvSpPr>
          <p:cNvPr id="3" name="Date Placeholder 2"/>
          <p:cNvSpPr>
            <a:spLocks noGrp="1"/>
          </p:cNvSpPr>
          <p:nvPr>
            <p:ph type="dt" sz="half" idx="10"/>
          </p:nvPr>
        </p:nvSpPr>
        <p:spPr/>
        <p:txBody>
          <a:bodyPr/>
          <a:lstStyle/>
          <a:p>
            <a:fld id="{425404F2-BE9A-4460-8815-8F645183555F}" type="datetimeFigureOut">
              <a:rPr lang="en-US" smtClean="0"/>
              <a:pPr/>
              <a:t>2/23/2020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510448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theme" Target="../theme/theme3.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4259596"/>
      </p:ext>
    </p:extLst>
  </p:cSld>
  <p:clrMap bg1="lt1" tx1="dk1" bg2="lt2" tx2="dk2" accent1="accent1" accent2="accent2" accent3="accent3" accent4="accent4" accent5="accent5" accent6="accent6" hlink="hlink" folHlink="folHlink"/>
  <p:sldLayoutIdLst>
    <p:sldLayoutId id="2147483662" r:id="rId1"/>
    <p:sldLayoutId id="2147483649" r:id="rId2"/>
    <p:sldLayoutId id="2147483651" r:id="rId3"/>
    <p:sldLayoutId id="2147483666" r:id="rId4"/>
    <p:sldLayoutId id="2147483652" r:id="rId5"/>
    <p:sldLayoutId id="2147483664" r:id="rId6"/>
    <p:sldLayoutId id="2147483665" r:id="rId7"/>
    <p:sldLayoutId id="2147483663" r:id="rId8"/>
    <p:sldLayoutId id="2147483660" r:id="rId9"/>
    <p:sldLayoutId id="2147483654" r:id="rId10"/>
    <p:sldLayoutId id="2147483661" r:id="rId11"/>
    <p:sldLayoutId id="2147483650" r:id="rId12"/>
    <p:sldLayoutId id="2147483674" r:id="rId13"/>
  </p:sldLayoutIdLst>
  <p:txStyles>
    <p:titleStyle>
      <a:lvl1pPr algn="l" defTabSz="685766"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2" indent="-171442" algn="l" defTabSz="685766"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40"/>
            <a:ext cx="8229600" cy="711081"/>
          </a:xfrm>
          <a:prstGeom prst="rect">
            <a:avLst/>
          </a:prstGeom>
        </p:spPr>
        <p:txBody>
          <a:bodyPr vert="horz" lIns="0" tIns="60949" rIns="0" bIns="60949" rtlCol="0" anchor="ctr">
            <a:normAutofit/>
          </a:bodyPr>
          <a:lstStyle/>
          <a:p>
            <a:r>
              <a:rPr lang="en-US" dirty="0"/>
              <a:t>Click to edit Master title style</a:t>
            </a:r>
          </a:p>
        </p:txBody>
      </p:sp>
      <p:sp>
        <p:nvSpPr>
          <p:cNvPr id="3" name="Text Placeholder 2"/>
          <p:cNvSpPr>
            <a:spLocks noGrp="1"/>
          </p:cNvSpPr>
          <p:nvPr>
            <p:ph type="body" idx="1"/>
          </p:nvPr>
        </p:nvSpPr>
        <p:spPr>
          <a:xfrm>
            <a:off x="457200" y="1138426"/>
            <a:ext cx="8229600" cy="4987739"/>
          </a:xfrm>
          <a:prstGeom prst="rect">
            <a:avLst/>
          </a:prstGeom>
        </p:spPr>
        <p:txBody>
          <a:bodyPr vert="horz" lIns="0" tIns="60949" rIns="0" bIns="60949" rtlCol="0">
            <a:normAutofit/>
          </a:bodyPr>
          <a:lstStyle/>
          <a:p>
            <a:pPr lvl="0"/>
            <a:r>
              <a:rPr lang="en-US" dirty="0"/>
              <a:t>Click to edit Master text styles</a:t>
            </a:r>
          </a:p>
        </p:txBody>
      </p:sp>
      <p:sp>
        <p:nvSpPr>
          <p:cNvPr id="4" name="Date Placeholder 3"/>
          <p:cNvSpPr>
            <a:spLocks noGrp="1"/>
          </p:cNvSpPr>
          <p:nvPr>
            <p:ph type="dt" sz="half" idx="2"/>
          </p:nvPr>
        </p:nvSpPr>
        <p:spPr>
          <a:xfrm>
            <a:off x="457200" y="6356352"/>
            <a:ext cx="2133600" cy="365125"/>
          </a:xfrm>
          <a:prstGeom prst="rect">
            <a:avLst/>
          </a:prstGeom>
        </p:spPr>
        <p:txBody>
          <a:bodyPr vert="horz" lIns="121899" tIns="60949" rIns="121899" bIns="60949" rtlCol="0" anchor="ctr"/>
          <a:lstStyle>
            <a:lvl1pPr algn="l">
              <a:defRPr sz="1200">
                <a:solidFill>
                  <a:schemeClr val="tx1">
                    <a:tint val="75000"/>
                  </a:schemeClr>
                </a:solidFill>
              </a:defRPr>
            </a:lvl1pPr>
          </a:lstStyle>
          <a:p>
            <a:fld id="{425404F2-BE9A-4460-8815-8F645183555F}" type="datetimeFigureOut">
              <a:rPr lang="en-US" smtClean="0"/>
              <a:pPr/>
              <a:t>2/23/2020</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121899" tIns="60949" rIns="121899" bIns="60949"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1" y="6356352"/>
            <a:ext cx="2133600" cy="365125"/>
          </a:xfrm>
          <a:prstGeom prst="rect">
            <a:avLst/>
          </a:prstGeom>
        </p:spPr>
        <p:txBody>
          <a:bodyPr vert="horz" lIns="121899" tIns="60949" rIns="121899" bIns="60949" rtlCol="0" anchor="ctr"/>
          <a:lstStyle>
            <a:lvl1pPr algn="r">
              <a:defRPr sz="1200">
                <a:solidFill>
                  <a:schemeClr val="tx1">
                    <a:tint val="75000"/>
                  </a:schemeClr>
                </a:solidFill>
              </a:defRPr>
            </a:lvl1pPr>
          </a:lstStyle>
          <a:p>
            <a:fld id="{96E69268-9C8B-4EBF-A9EE-DC5DC2D48DC3}" type="slidenum">
              <a:rPr lang="en-US" smtClean="0"/>
              <a:pPr/>
              <a:t>‹#›</a:t>
            </a:fld>
            <a:endParaRPr lang="en-US"/>
          </a:p>
        </p:txBody>
      </p:sp>
    </p:spTree>
    <p:extLst>
      <p:ext uri="{BB962C8B-B14F-4D97-AF65-F5344CB8AC3E}">
        <p14:creationId xmlns:p14="http://schemas.microsoft.com/office/powerpoint/2010/main" val="1988754339"/>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Lst>
  <p:txStyles>
    <p:titleStyle>
      <a:lvl1pPr algn="l" defTabSz="914484" rtl="0" eaLnBrk="1" latinLnBrk="0" hangingPunct="1">
        <a:spcBef>
          <a:spcPct val="0"/>
        </a:spcBef>
        <a:buNone/>
        <a:defRPr sz="2701" kern="1200">
          <a:solidFill>
            <a:schemeClr val="tx1">
              <a:lumMod val="75000"/>
              <a:lumOff val="25000"/>
            </a:schemeClr>
          </a:solidFill>
          <a:latin typeface="+mj-lt"/>
          <a:ea typeface="+mj-ea"/>
          <a:cs typeface="Arial" panose="020B0604020202020204" pitchFamily="34" charset="0"/>
        </a:defRPr>
      </a:lvl1pPr>
    </p:titleStyle>
    <p:bodyStyle>
      <a:lvl1pPr marL="0" indent="0" algn="l" defTabSz="914484" rtl="0" eaLnBrk="1" latinLnBrk="0" hangingPunct="1">
        <a:spcBef>
          <a:spcPct val="20000"/>
        </a:spcBef>
        <a:buFontTx/>
        <a:buNone/>
        <a:defRPr sz="135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457242" indent="0" algn="l" defTabSz="914484" rtl="0" eaLnBrk="1" latinLnBrk="0" hangingPunct="1">
        <a:spcBef>
          <a:spcPct val="20000"/>
        </a:spcBef>
        <a:buFontTx/>
        <a:buNone/>
        <a:defRPr sz="1350" kern="1200">
          <a:solidFill>
            <a:schemeClr val="tx1"/>
          </a:solidFill>
          <a:latin typeface="Arial" panose="020B0604020202020204" pitchFamily="34" charset="0"/>
          <a:ea typeface="+mn-ea"/>
          <a:cs typeface="Arial" panose="020B0604020202020204" pitchFamily="34" charset="0"/>
        </a:defRPr>
      </a:lvl2pPr>
      <a:lvl3pPr marL="914483" indent="0" algn="l" defTabSz="914484" rtl="0" eaLnBrk="1" latinLnBrk="0" hangingPunct="1">
        <a:spcBef>
          <a:spcPct val="20000"/>
        </a:spcBef>
        <a:buFontTx/>
        <a:buNone/>
        <a:defRPr sz="1350" kern="1200">
          <a:solidFill>
            <a:schemeClr val="tx1"/>
          </a:solidFill>
          <a:latin typeface="Arial" panose="020B0604020202020204" pitchFamily="34" charset="0"/>
          <a:ea typeface="+mn-ea"/>
          <a:cs typeface="Arial" panose="020B0604020202020204" pitchFamily="34" charset="0"/>
        </a:defRPr>
      </a:lvl3pPr>
      <a:lvl4pPr marL="1371726" indent="0" algn="l" defTabSz="914484" rtl="0" eaLnBrk="1" latinLnBrk="0" hangingPunct="1">
        <a:spcBef>
          <a:spcPct val="20000"/>
        </a:spcBef>
        <a:buFontTx/>
        <a:buNone/>
        <a:defRPr sz="1350" kern="1200">
          <a:solidFill>
            <a:schemeClr val="tx1"/>
          </a:solidFill>
          <a:latin typeface="Arial" panose="020B0604020202020204" pitchFamily="34" charset="0"/>
          <a:ea typeface="+mn-ea"/>
          <a:cs typeface="Arial" panose="020B0604020202020204" pitchFamily="34" charset="0"/>
        </a:defRPr>
      </a:lvl4pPr>
      <a:lvl5pPr marL="1828967" indent="0" algn="l" defTabSz="914484" rtl="0" eaLnBrk="1" latinLnBrk="0" hangingPunct="1">
        <a:spcBef>
          <a:spcPct val="20000"/>
        </a:spcBef>
        <a:buFontTx/>
        <a:buNone/>
        <a:defRPr sz="1350" kern="1200">
          <a:solidFill>
            <a:schemeClr val="tx1"/>
          </a:solidFill>
          <a:latin typeface="Arial" panose="020B0604020202020204" pitchFamily="34" charset="0"/>
          <a:ea typeface="+mn-ea"/>
          <a:cs typeface="Arial" panose="020B0604020202020204" pitchFamily="34" charset="0"/>
        </a:defRPr>
      </a:lvl5pPr>
      <a:lvl6pPr marL="2514830" indent="-228621" algn="l" defTabSz="914484" rtl="0" eaLnBrk="1" latinLnBrk="0" hangingPunct="1">
        <a:spcBef>
          <a:spcPct val="20000"/>
        </a:spcBef>
        <a:buFont typeface="Arial" pitchFamily="34" charset="0"/>
        <a:buChar char="•"/>
        <a:defRPr sz="2026" kern="1200">
          <a:solidFill>
            <a:schemeClr val="tx1"/>
          </a:solidFill>
          <a:latin typeface="+mn-lt"/>
          <a:ea typeface="+mn-ea"/>
          <a:cs typeface="+mn-cs"/>
        </a:defRPr>
      </a:lvl6pPr>
      <a:lvl7pPr marL="2972073" indent="-228621" algn="l" defTabSz="914484" rtl="0" eaLnBrk="1" latinLnBrk="0" hangingPunct="1">
        <a:spcBef>
          <a:spcPct val="20000"/>
        </a:spcBef>
        <a:buFont typeface="Arial" pitchFamily="34" charset="0"/>
        <a:buChar char="•"/>
        <a:defRPr sz="2026" kern="1200">
          <a:solidFill>
            <a:schemeClr val="tx1"/>
          </a:solidFill>
          <a:latin typeface="+mn-lt"/>
          <a:ea typeface="+mn-ea"/>
          <a:cs typeface="+mn-cs"/>
        </a:defRPr>
      </a:lvl7pPr>
      <a:lvl8pPr marL="3429314" indent="-228621" algn="l" defTabSz="914484" rtl="0" eaLnBrk="1" latinLnBrk="0" hangingPunct="1">
        <a:spcBef>
          <a:spcPct val="20000"/>
        </a:spcBef>
        <a:buFont typeface="Arial" pitchFamily="34" charset="0"/>
        <a:buChar char="•"/>
        <a:defRPr sz="2026" kern="1200">
          <a:solidFill>
            <a:schemeClr val="tx1"/>
          </a:solidFill>
          <a:latin typeface="+mn-lt"/>
          <a:ea typeface="+mn-ea"/>
          <a:cs typeface="+mn-cs"/>
        </a:defRPr>
      </a:lvl8pPr>
      <a:lvl9pPr marL="3886556" indent="-228621" algn="l" defTabSz="914484" rtl="0" eaLnBrk="1" latinLnBrk="0" hangingPunct="1">
        <a:spcBef>
          <a:spcPct val="20000"/>
        </a:spcBef>
        <a:buFont typeface="Arial" pitchFamily="34" charset="0"/>
        <a:buChar char="•"/>
        <a:defRPr sz="2026" kern="1200">
          <a:solidFill>
            <a:schemeClr val="tx1"/>
          </a:solidFill>
          <a:latin typeface="+mn-lt"/>
          <a:ea typeface="+mn-ea"/>
          <a:cs typeface="+mn-cs"/>
        </a:defRPr>
      </a:lvl9pPr>
    </p:bodyStyle>
    <p:otherStyle>
      <a:defPPr>
        <a:defRPr lang="en-US"/>
      </a:defPPr>
      <a:lvl1pPr marL="0" algn="l" defTabSz="914484" rtl="0" eaLnBrk="1" latinLnBrk="0" hangingPunct="1">
        <a:defRPr sz="1800" kern="1200">
          <a:solidFill>
            <a:schemeClr val="tx1"/>
          </a:solidFill>
          <a:latin typeface="+mn-lt"/>
          <a:ea typeface="+mn-ea"/>
          <a:cs typeface="+mn-cs"/>
        </a:defRPr>
      </a:lvl1pPr>
      <a:lvl2pPr marL="457242" algn="l" defTabSz="914484" rtl="0" eaLnBrk="1" latinLnBrk="0" hangingPunct="1">
        <a:defRPr sz="1800" kern="1200">
          <a:solidFill>
            <a:schemeClr val="tx1"/>
          </a:solidFill>
          <a:latin typeface="+mn-lt"/>
          <a:ea typeface="+mn-ea"/>
          <a:cs typeface="+mn-cs"/>
        </a:defRPr>
      </a:lvl2pPr>
      <a:lvl3pPr marL="914484" algn="l" defTabSz="914484" rtl="0" eaLnBrk="1" latinLnBrk="0" hangingPunct="1">
        <a:defRPr sz="1800" kern="1200">
          <a:solidFill>
            <a:schemeClr val="tx1"/>
          </a:solidFill>
          <a:latin typeface="+mn-lt"/>
          <a:ea typeface="+mn-ea"/>
          <a:cs typeface="+mn-cs"/>
        </a:defRPr>
      </a:lvl3pPr>
      <a:lvl4pPr marL="1371726" algn="l" defTabSz="914484" rtl="0" eaLnBrk="1" latinLnBrk="0" hangingPunct="1">
        <a:defRPr sz="1800" kern="1200">
          <a:solidFill>
            <a:schemeClr val="tx1"/>
          </a:solidFill>
          <a:latin typeface="+mn-lt"/>
          <a:ea typeface="+mn-ea"/>
          <a:cs typeface="+mn-cs"/>
        </a:defRPr>
      </a:lvl4pPr>
      <a:lvl5pPr marL="1828967" algn="l" defTabSz="914484" rtl="0" eaLnBrk="1" latinLnBrk="0" hangingPunct="1">
        <a:defRPr sz="1800" kern="1200">
          <a:solidFill>
            <a:schemeClr val="tx1"/>
          </a:solidFill>
          <a:latin typeface="+mn-lt"/>
          <a:ea typeface="+mn-ea"/>
          <a:cs typeface="+mn-cs"/>
        </a:defRPr>
      </a:lvl5pPr>
      <a:lvl6pPr marL="2286210" algn="l" defTabSz="914484" rtl="0" eaLnBrk="1" latinLnBrk="0" hangingPunct="1">
        <a:defRPr sz="1800" kern="1200">
          <a:solidFill>
            <a:schemeClr val="tx1"/>
          </a:solidFill>
          <a:latin typeface="+mn-lt"/>
          <a:ea typeface="+mn-ea"/>
          <a:cs typeface="+mn-cs"/>
        </a:defRPr>
      </a:lvl6pPr>
      <a:lvl7pPr marL="2743451" algn="l" defTabSz="914484" rtl="0" eaLnBrk="1" latinLnBrk="0" hangingPunct="1">
        <a:defRPr sz="1800" kern="1200">
          <a:solidFill>
            <a:schemeClr val="tx1"/>
          </a:solidFill>
          <a:latin typeface="+mn-lt"/>
          <a:ea typeface="+mn-ea"/>
          <a:cs typeface="+mn-cs"/>
        </a:defRPr>
      </a:lvl7pPr>
      <a:lvl8pPr marL="3200693" algn="l" defTabSz="914484" rtl="0" eaLnBrk="1" latinLnBrk="0" hangingPunct="1">
        <a:defRPr sz="1800" kern="1200">
          <a:solidFill>
            <a:schemeClr val="tx1"/>
          </a:solidFill>
          <a:latin typeface="+mn-lt"/>
          <a:ea typeface="+mn-ea"/>
          <a:cs typeface="+mn-cs"/>
        </a:defRPr>
      </a:lvl8pPr>
      <a:lvl9pPr marL="3657935" algn="l" defTabSz="91448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a:gsLst>
            <a:gs pos="81000">
              <a:srgbClr val="EEEEEE"/>
            </a:gs>
            <a:gs pos="0">
              <a:schemeClr val="bg1"/>
            </a:gs>
            <a:gs pos="100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40"/>
            <a:ext cx="8229600" cy="711081"/>
          </a:xfrm>
          <a:prstGeom prst="rect">
            <a:avLst/>
          </a:prstGeom>
        </p:spPr>
        <p:txBody>
          <a:bodyPr vert="horz" lIns="121899" tIns="60949" rIns="121899" bIns="60949" rtlCol="0" anchor="ctr">
            <a:normAutofit/>
          </a:bodyPr>
          <a:lstStyle/>
          <a:p>
            <a:r>
              <a:rPr lang="en-US"/>
              <a:t>Click to edit Master title style</a:t>
            </a:r>
          </a:p>
        </p:txBody>
      </p:sp>
      <p:sp>
        <p:nvSpPr>
          <p:cNvPr id="3" name="Text Placeholder 2"/>
          <p:cNvSpPr>
            <a:spLocks noGrp="1"/>
          </p:cNvSpPr>
          <p:nvPr>
            <p:ph type="body" idx="1"/>
          </p:nvPr>
        </p:nvSpPr>
        <p:spPr>
          <a:xfrm>
            <a:off x="457200" y="1138426"/>
            <a:ext cx="8229600" cy="4987739"/>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121899" tIns="60949" rIns="121899" bIns="60949" rtlCol="0" anchor="ctr"/>
          <a:lstStyle>
            <a:lvl1pPr algn="l">
              <a:defRPr sz="1200">
                <a:solidFill>
                  <a:schemeClr val="tx1">
                    <a:tint val="75000"/>
                  </a:schemeClr>
                </a:solidFill>
              </a:defRPr>
            </a:lvl1pPr>
          </a:lstStyle>
          <a:p>
            <a:fld id="{425404F2-BE9A-4460-8815-8F645183555F}" type="datetimeFigureOut">
              <a:rPr lang="en-US" smtClean="0"/>
              <a:pPr/>
              <a:t>2/23/2020</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121899" tIns="60949" rIns="121899" bIns="60949"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1" y="6356352"/>
            <a:ext cx="2133600" cy="365125"/>
          </a:xfrm>
          <a:prstGeom prst="rect">
            <a:avLst/>
          </a:prstGeom>
        </p:spPr>
        <p:txBody>
          <a:bodyPr vert="horz" lIns="121899" tIns="60949" rIns="121899" bIns="60949" rtlCol="0" anchor="ctr"/>
          <a:lstStyle>
            <a:lvl1pPr algn="r">
              <a:defRPr sz="1200">
                <a:solidFill>
                  <a:schemeClr val="tx1">
                    <a:tint val="75000"/>
                  </a:schemeClr>
                </a:solidFill>
              </a:defRPr>
            </a:lvl1pPr>
          </a:lstStyle>
          <a:p>
            <a:fld id="{96E69268-9C8B-4EBF-A9EE-DC5DC2D48DC3}" type="slidenum">
              <a:rPr lang="en-US" smtClean="0"/>
              <a:pPr/>
              <a:t>‹#›</a:t>
            </a:fld>
            <a:endParaRPr lang="en-US"/>
          </a:p>
        </p:txBody>
      </p:sp>
    </p:spTree>
    <p:extLst>
      <p:ext uri="{BB962C8B-B14F-4D97-AF65-F5344CB8AC3E}">
        <p14:creationId xmlns:p14="http://schemas.microsoft.com/office/powerpoint/2010/main" val="3653601832"/>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txStyles>
    <p:titleStyle>
      <a:lvl1pPr algn="l" defTabSz="914484" rtl="0" eaLnBrk="1" latinLnBrk="0" hangingPunct="1">
        <a:spcBef>
          <a:spcPct val="0"/>
        </a:spcBef>
        <a:buNone/>
        <a:defRPr sz="2701" kern="1200">
          <a:solidFill>
            <a:schemeClr val="tx1"/>
          </a:solidFill>
          <a:latin typeface="+mj-lt"/>
          <a:ea typeface="+mj-ea"/>
          <a:cs typeface="+mj-cs"/>
        </a:defRPr>
      </a:lvl1pPr>
    </p:titleStyle>
    <p:bodyStyle>
      <a:lvl1pPr marL="342931" indent="-342931" algn="l" defTabSz="914484" rtl="0" eaLnBrk="1" latinLnBrk="0" hangingPunct="1">
        <a:spcBef>
          <a:spcPct val="20000"/>
        </a:spcBef>
        <a:buFont typeface="Arial" pitchFamily="34" charset="0"/>
        <a:buChar char="•"/>
        <a:defRPr sz="2701" kern="1200">
          <a:solidFill>
            <a:schemeClr val="tx1"/>
          </a:solidFill>
          <a:latin typeface="+mj-lt"/>
          <a:ea typeface="+mn-ea"/>
          <a:cs typeface="+mn-cs"/>
        </a:defRPr>
      </a:lvl1pPr>
      <a:lvl2pPr marL="743018" indent="-285776" algn="l" defTabSz="914484" rtl="0" eaLnBrk="1" latinLnBrk="0" hangingPunct="1">
        <a:spcBef>
          <a:spcPct val="20000"/>
        </a:spcBef>
        <a:buFont typeface="Arial" pitchFamily="34" charset="0"/>
        <a:buChar char="–"/>
        <a:defRPr sz="2401" kern="1200">
          <a:solidFill>
            <a:schemeClr val="tx1"/>
          </a:solidFill>
          <a:latin typeface="+mj-lt"/>
          <a:ea typeface="+mn-ea"/>
          <a:cs typeface="+mn-cs"/>
        </a:defRPr>
      </a:lvl2pPr>
      <a:lvl3pPr marL="1143104" indent="-228621" algn="l" defTabSz="914484" rtl="0" eaLnBrk="1" latinLnBrk="0" hangingPunct="1">
        <a:spcBef>
          <a:spcPct val="20000"/>
        </a:spcBef>
        <a:buFont typeface="Arial" pitchFamily="34" charset="0"/>
        <a:buChar char="•"/>
        <a:defRPr sz="1800" kern="1200">
          <a:solidFill>
            <a:schemeClr val="tx1"/>
          </a:solidFill>
          <a:latin typeface="+mj-lt"/>
          <a:ea typeface="+mn-ea"/>
          <a:cs typeface="+mn-cs"/>
        </a:defRPr>
      </a:lvl3pPr>
      <a:lvl4pPr marL="1600347" indent="-228621" algn="l" defTabSz="914484" rtl="0" eaLnBrk="1" latinLnBrk="0" hangingPunct="1">
        <a:spcBef>
          <a:spcPct val="20000"/>
        </a:spcBef>
        <a:buFont typeface="Arial" pitchFamily="34" charset="0"/>
        <a:buChar char="–"/>
        <a:defRPr sz="1500" kern="1200">
          <a:solidFill>
            <a:schemeClr val="tx1"/>
          </a:solidFill>
          <a:latin typeface="+mj-lt"/>
          <a:ea typeface="+mn-ea"/>
          <a:cs typeface="+mn-cs"/>
        </a:defRPr>
      </a:lvl4pPr>
      <a:lvl5pPr marL="2057589" indent="-228621" algn="l" defTabSz="914484" rtl="0" eaLnBrk="1" latinLnBrk="0" hangingPunct="1">
        <a:spcBef>
          <a:spcPct val="20000"/>
        </a:spcBef>
        <a:buFont typeface="Arial" pitchFamily="34" charset="0"/>
        <a:buChar char="»"/>
        <a:defRPr sz="1500" kern="1200">
          <a:solidFill>
            <a:schemeClr val="tx1"/>
          </a:solidFill>
          <a:latin typeface="+mj-lt"/>
          <a:ea typeface="+mn-ea"/>
          <a:cs typeface="+mn-cs"/>
        </a:defRPr>
      </a:lvl5pPr>
      <a:lvl6pPr marL="2514830" indent="-228621" algn="l" defTabSz="914484" rtl="0" eaLnBrk="1" latinLnBrk="0" hangingPunct="1">
        <a:spcBef>
          <a:spcPct val="20000"/>
        </a:spcBef>
        <a:buFont typeface="Arial" pitchFamily="34" charset="0"/>
        <a:buChar char="•"/>
        <a:defRPr sz="2026" kern="1200">
          <a:solidFill>
            <a:schemeClr val="tx1"/>
          </a:solidFill>
          <a:latin typeface="+mn-lt"/>
          <a:ea typeface="+mn-ea"/>
          <a:cs typeface="+mn-cs"/>
        </a:defRPr>
      </a:lvl6pPr>
      <a:lvl7pPr marL="2972073" indent="-228621" algn="l" defTabSz="914484" rtl="0" eaLnBrk="1" latinLnBrk="0" hangingPunct="1">
        <a:spcBef>
          <a:spcPct val="20000"/>
        </a:spcBef>
        <a:buFont typeface="Arial" pitchFamily="34" charset="0"/>
        <a:buChar char="•"/>
        <a:defRPr sz="2026" kern="1200">
          <a:solidFill>
            <a:schemeClr val="tx1"/>
          </a:solidFill>
          <a:latin typeface="+mn-lt"/>
          <a:ea typeface="+mn-ea"/>
          <a:cs typeface="+mn-cs"/>
        </a:defRPr>
      </a:lvl7pPr>
      <a:lvl8pPr marL="3429314" indent="-228621" algn="l" defTabSz="914484" rtl="0" eaLnBrk="1" latinLnBrk="0" hangingPunct="1">
        <a:spcBef>
          <a:spcPct val="20000"/>
        </a:spcBef>
        <a:buFont typeface="Arial" pitchFamily="34" charset="0"/>
        <a:buChar char="•"/>
        <a:defRPr sz="2026" kern="1200">
          <a:solidFill>
            <a:schemeClr val="tx1"/>
          </a:solidFill>
          <a:latin typeface="+mn-lt"/>
          <a:ea typeface="+mn-ea"/>
          <a:cs typeface="+mn-cs"/>
        </a:defRPr>
      </a:lvl8pPr>
      <a:lvl9pPr marL="3886556" indent="-228621" algn="l" defTabSz="914484" rtl="0" eaLnBrk="1" latinLnBrk="0" hangingPunct="1">
        <a:spcBef>
          <a:spcPct val="20000"/>
        </a:spcBef>
        <a:buFont typeface="Arial" pitchFamily="34" charset="0"/>
        <a:buChar char="•"/>
        <a:defRPr sz="2026" kern="1200">
          <a:solidFill>
            <a:schemeClr val="tx1"/>
          </a:solidFill>
          <a:latin typeface="+mn-lt"/>
          <a:ea typeface="+mn-ea"/>
          <a:cs typeface="+mn-cs"/>
        </a:defRPr>
      </a:lvl9pPr>
    </p:bodyStyle>
    <p:otherStyle>
      <a:defPPr>
        <a:defRPr lang="en-US"/>
      </a:defPPr>
      <a:lvl1pPr marL="0" algn="l" defTabSz="914484" rtl="0" eaLnBrk="1" latinLnBrk="0" hangingPunct="1">
        <a:defRPr sz="1800" kern="1200">
          <a:solidFill>
            <a:schemeClr val="tx1"/>
          </a:solidFill>
          <a:latin typeface="+mn-lt"/>
          <a:ea typeface="+mn-ea"/>
          <a:cs typeface="+mn-cs"/>
        </a:defRPr>
      </a:lvl1pPr>
      <a:lvl2pPr marL="457242" algn="l" defTabSz="914484" rtl="0" eaLnBrk="1" latinLnBrk="0" hangingPunct="1">
        <a:defRPr sz="1800" kern="1200">
          <a:solidFill>
            <a:schemeClr val="tx1"/>
          </a:solidFill>
          <a:latin typeface="+mn-lt"/>
          <a:ea typeface="+mn-ea"/>
          <a:cs typeface="+mn-cs"/>
        </a:defRPr>
      </a:lvl2pPr>
      <a:lvl3pPr marL="914484" algn="l" defTabSz="914484" rtl="0" eaLnBrk="1" latinLnBrk="0" hangingPunct="1">
        <a:defRPr sz="1800" kern="1200">
          <a:solidFill>
            <a:schemeClr val="tx1"/>
          </a:solidFill>
          <a:latin typeface="+mn-lt"/>
          <a:ea typeface="+mn-ea"/>
          <a:cs typeface="+mn-cs"/>
        </a:defRPr>
      </a:lvl3pPr>
      <a:lvl4pPr marL="1371726" algn="l" defTabSz="914484" rtl="0" eaLnBrk="1" latinLnBrk="0" hangingPunct="1">
        <a:defRPr sz="1800" kern="1200">
          <a:solidFill>
            <a:schemeClr val="tx1"/>
          </a:solidFill>
          <a:latin typeface="+mn-lt"/>
          <a:ea typeface="+mn-ea"/>
          <a:cs typeface="+mn-cs"/>
        </a:defRPr>
      </a:lvl4pPr>
      <a:lvl5pPr marL="1828967" algn="l" defTabSz="914484" rtl="0" eaLnBrk="1" latinLnBrk="0" hangingPunct="1">
        <a:defRPr sz="1800" kern="1200">
          <a:solidFill>
            <a:schemeClr val="tx1"/>
          </a:solidFill>
          <a:latin typeface="+mn-lt"/>
          <a:ea typeface="+mn-ea"/>
          <a:cs typeface="+mn-cs"/>
        </a:defRPr>
      </a:lvl5pPr>
      <a:lvl6pPr marL="2286210" algn="l" defTabSz="914484" rtl="0" eaLnBrk="1" latinLnBrk="0" hangingPunct="1">
        <a:defRPr sz="1800" kern="1200">
          <a:solidFill>
            <a:schemeClr val="tx1"/>
          </a:solidFill>
          <a:latin typeface="+mn-lt"/>
          <a:ea typeface="+mn-ea"/>
          <a:cs typeface="+mn-cs"/>
        </a:defRPr>
      </a:lvl6pPr>
      <a:lvl7pPr marL="2743451" algn="l" defTabSz="914484" rtl="0" eaLnBrk="1" latinLnBrk="0" hangingPunct="1">
        <a:defRPr sz="1800" kern="1200">
          <a:solidFill>
            <a:schemeClr val="tx1"/>
          </a:solidFill>
          <a:latin typeface="+mn-lt"/>
          <a:ea typeface="+mn-ea"/>
          <a:cs typeface="+mn-cs"/>
        </a:defRPr>
      </a:lvl7pPr>
      <a:lvl8pPr marL="3200693" algn="l" defTabSz="914484" rtl="0" eaLnBrk="1" latinLnBrk="0" hangingPunct="1">
        <a:defRPr sz="1800" kern="1200">
          <a:solidFill>
            <a:schemeClr val="tx1"/>
          </a:solidFill>
          <a:latin typeface="+mn-lt"/>
          <a:ea typeface="+mn-ea"/>
          <a:cs typeface="+mn-cs"/>
        </a:defRPr>
      </a:lvl8pPr>
      <a:lvl9pPr marL="3657935" algn="l" defTabSz="91448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hyperlink" Target="https://investigationsquality.com/" TargetMode="External"/><Relationship Id="rId3" Type="http://schemas.openxmlformats.org/officeDocument/2006/relationships/image" Target="../media/image7.gif"/><Relationship Id="rId7" Type="http://schemas.openxmlformats.org/officeDocument/2006/relationships/image" Target="../media/image11.jpeg"/><Relationship Id="rId2" Type="http://schemas.openxmlformats.org/officeDocument/2006/relationships/image" Target="../media/image6.jpg"/><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4.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microsoft.com/office/2017/06/relationships/model3d" Target="../media/model3d1.glb"/><Relationship Id="rId1" Type="http://schemas.openxmlformats.org/officeDocument/2006/relationships/slideLayout" Target="../slideLayouts/slideLayout26.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3ED881A-0471-AA49-A4C7-3030667AC4C7}"/>
              </a:ext>
            </a:extLst>
          </p:cNvPr>
          <p:cNvPicPr>
            <a:picLocks noGrp="1"/>
          </p:cNvPicPr>
          <p:nvPr>
            <p:ph type="pic" sz="quarter" idx="10"/>
          </p:nvPr>
        </p:nvPicPr>
        <p:blipFill rotWithShape="1">
          <a:blip r:embed="rId3">
            <a:extLst>
              <a:ext uri="{28A0092B-C50C-407E-A947-70E740481C1C}">
                <a14:useLocalDpi xmlns:a14="http://schemas.microsoft.com/office/drawing/2010/main"/>
              </a:ext>
            </a:extLst>
          </a:blip>
          <a:srcRect/>
          <a:stretch/>
        </p:blipFill>
        <p:spPr>
          <a:xfrm>
            <a:off x="0" y="0"/>
            <a:ext cx="3310128" cy="5486400"/>
          </a:xfrm>
        </p:spPr>
      </p:pic>
      <p:sp>
        <p:nvSpPr>
          <p:cNvPr id="3" name="Title 1">
            <a:extLst>
              <a:ext uri="{FF2B5EF4-FFF2-40B4-BE49-F238E27FC236}">
                <a16:creationId xmlns:a16="http://schemas.microsoft.com/office/drawing/2014/main" id="{6E2F11CA-9D69-E64A-B515-594E27F4A3AF}"/>
              </a:ext>
            </a:extLst>
          </p:cNvPr>
          <p:cNvSpPr txBox="1">
            <a:spLocks/>
          </p:cNvSpPr>
          <p:nvPr/>
        </p:nvSpPr>
        <p:spPr>
          <a:xfrm>
            <a:off x="3878749" y="-344577"/>
            <a:ext cx="5053215" cy="3068437"/>
          </a:xfrm>
          <a:prstGeom prst="rect">
            <a:avLst/>
          </a:prstGeom>
        </p:spPr>
        <p:txBody>
          <a:bodyPr lIns="182880" tIns="457200" rIns="457200" bIns="27432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000"/>
              </a:lnSpc>
            </a:pPr>
            <a:r>
              <a:rPr lang="en-US" sz="3600" b="1" dirty="0">
                <a:solidFill>
                  <a:srgbClr val="046CB6"/>
                </a:solidFill>
                <a:latin typeface="Arial" panose="020B0604020202020204" pitchFamily="34" charset="0"/>
                <a:cs typeface="Arial" panose="020B0604020202020204" pitchFamily="34" charset="0"/>
              </a:rPr>
              <a:t>Sustaining Change - Executing a Sustainability Plan</a:t>
            </a:r>
            <a:endParaRPr lang="en-US" sz="2400" dirty="0">
              <a:solidFill>
                <a:srgbClr val="046CB6"/>
              </a:solidFill>
              <a:latin typeface="Arial" panose="020B0604020202020204" pitchFamily="34" charset="0"/>
              <a:cs typeface="Arial" panose="020B0604020202020204" pitchFamily="34" charset="0"/>
            </a:endParaRPr>
          </a:p>
        </p:txBody>
      </p:sp>
      <p:sp>
        <p:nvSpPr>
          <p:cNvPr id="4" name="Subtitle 2">
            <a:extLst>
              <a:ext uri="{FF2B5EF4-FFF2-40B4-BE49-F238E27FC236}">
                <a16:creationId xmlns:a16="http://schemas.microsoft.com/office/drawing/2014/main" id="{DDABE579-D5B1-9F4F-A18C-9B2A8F7458CB}"/>
              </a:ext>
            </a:extLst>
          </p:cNvPr>
          <p:cNvSpPr txBox="1">
            <a:spLocks/>
          </p:cNvSpPr>
          <p:nvPr/>
        </p:nvSpPr>
        <p:spPr>
          <a:xfrm>
            <a:off x="4090784" y="3112425"/>
            <a:ext cx="3941901" cy="555923"/>
          </a:xfrm>
          <a:prstGeom prst="rect">
            <a:avLst/>
          </a:prstGeom>
        </p:spPr>
        <p:txBody>
          <a:bodyPr lIns="18288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400"/>
              </a:lnSpc>
              <a:buNone/>
            </a:pPr>
            <a:r>
              <a:rPr lang="en-US" sz="2400" b="1" dirty="0">
                <a:solidFill>
                  <a:srgbClr val="94D244"/>
                </a:solidFill>
                <a:latin typeface="Arial" panose="020B0604020202020204" pitchFamily="34" charset="0"/>
                <a:cs typeface="Arial" panose="020B0604020202020204" pitchFamily="34" charset="0"/>
              </a:rPr>
              <a:t>Jeremiah Genest</a:t>
            </a:r>
          </a:p>
          <a:p>
            <a:pPr marL="0" indent="0">
              <a:lnSpc>
                <a:spcPts val="2400"/>
              </a:lnSpc>
              <a:buNone/>
            </a:pPr>
            <a:r>
              <a:rPr lang="en-US" sz="1600" b="1" dirty="0">
                <a:solidFill>
                  <a:srgbClr val="94D244"/>
                </a:solidFill>
                <a:latin typeface="Arial" panose="020B0604020202020204" pitchFamily="34" charset="0"/>
                <a:cs typeface="Arial" panose="020B0604020202020204" pitchFamily="34" charset="0"/>
              </a:rPr>
              <a:t>Head of Digital Quality, Thermo Fisher Scientific – Vector Viral Services</a:t>
            </a:r>
          </a:p>
        </p:txBody>
      </p:sp>
      <p:grpSp>
        <p:nvGrpSpPr>
          <p:cNvPr id="5" name="Group 4">
            <a:extLst>
              <a:ext uri="{FF2B5EF4-FFF2-40B4-BE49-F238E27FC236}">
                <a16:creationId xmlns:a16="http://schemas.microsoft.com/office/drawing/2014/main" id="{5814BA36-DEFB-6248-BEDB-8E9A11AD804D}"/>
              </a:ext>
            </a:extLst>
          </p:cNvPr>
          <p:cNvGrpSpPr/>
          <p:nvPr/>
        </p:nvGrpSpPr>
        <p:grpSpPr>
          <a:xfrm>
            <a:off x="4090784" y="3390386"/>
            <a:ext cx="3719507" cy="1114425"/>
            <a:chOff x="3352806" y="2936081"/>
            <a:chExt cx="3719507" cy="1114425"/>
          </a:xfrm>
        </p:grpSpPr>
        <p:cxnSp>
          <p:nvCxnSpPr>
            <p:cNvPr id="6" name="Straight Connector 5">
              <a:extLst>
                <a:ext uri="{FF2B5EF4-FFF2-40B4-BE49-F238E27FC236}">
                  <a16:creationId xmlns:a16="http://schemas.microsoft.com/office/drawing/2014/main" id="{97B19904-4D04-C74A-AEF6-C2EA4FC4B6B4}"/>
                </a:ext>
              </a:extLst>
            </p:cNvPr>
            <p:cNvCxnSpPr>
              <a:cxnSpLocks/>
            </p:cNvCxnSpPr>
            <p:nvPr/>
          </p:nvCxnSpPr>
          <p:spPr>
            <a:xfrm flipH="1">
              <a:off x="3352806" y="2936081"/>
              <a:ext cx="4757" cy="1114425"/>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824687C5-E3B7-6A49-94CF-7ABC28D08495}"/>
                </a:ext>
              </a:extLst>
            </p:cNvPr>
            <p:cNvCxnSpPr>
              <a:cxnSpLocks/>
            </p:cNvCxnSpPr>
            <p:nvPr/>
          </p:nvCxnSpPr>
          <p:spPr>
            <a:xfrm flipH="1">
              <a:off x="3352806" y="3638460"/>
              <a:ext cx="3719507" cy="0"/>
            </a:xfrm>
            <a:prstGeom prst="line">
              <a:avLst/>
            </a:prstGeom>
          </p:spPr>
          <p:style>
            <a:lnRef idx="1">
              <a:schemeClr val="dk1"/>
            </a:lnRef>
            <a:fillRef idx="0">
              <a:schemeClr val="dk1"/>
            </a:fillRef>
            <a:effectRef idx="0">
              <a:schemeClr val="dk1"/>
            </a:effectRef>
            <a:fontRef idx="minor">
              <a:schemeClr val="tx1"/>
            </a:fontRef>
          </p:style>
        </p:cxnSp>
      </p:grpSp>
      <p:sp>
        <p:nvSpPr>
          <p:cNvPr id="8" name="Rectangle 7">
            <a:extLst>
              <a:ext uri="{FF2B5EF4-FFF2-40B4-BE49-F238E27FC236}">
                <a16:creationId xmlns:a16="http://schemas.microsoft.com/office/drawing/2014/main" id="{DB6FCFE6-3D70-6048-B492-728A428233B4}"/>
              </a:ext>
            </a:extLst>
          </p:cNvPr>
          <p:cNvSpPr/>
          <p:nvPr/>
        </p:nvSpPr>
        <p:spPr>
          <a:xfrm>
            <a:off x="4226445" y="4092765"/>
            <a:ext cx="2390946" cy="369845"/>
          </a:xfrm>
          <a:prstGeom prst="rect">
            <a:avLst/>
          </a:prstGeom>
        </p:spPr>
        <p:txBody>
          <a:bodyPr wrap="square" lIns="182880" bIns="0" anchor="b">
            <a:spAutoFit/>
          </a:bodyPr>
          <a:lstStyle/>
          <a:p>
            <a:pPr>
              <a:lnSpc>
                <a:spcPct val="150000"/>
              </a:lnSpc>
            </a:pPr>
            <a:r>
              <a:rPr lang="en-US" sz="1600" b="1" dirty="0">
                <a:solidFill>
                  <a:schemeClr val="tx1">
                    <a:lumMod val="75000"/>
                    <a:lumOff val="25000"/>
                  </a:schemeClr>
                </a:solidFill>
                <a:latin typeface="Arial" panose="020B0604020202020204" pitchFamily="34" charset="0"/>
                <a:cs typeface="Arial" panose="020B0604020202020204" pitchFamily="34" charset="0"/>
              </a:rPr>
              <a:t>FEBRUARY 24, 2020</a:t>
            </a:r>
          </a:p>
        </p:txBody>
      </p:sp>
    </p:spTree>
    <p:extLst>
      <p:ext uri="{BB962C8B-B14F-4D97-AF65-F5344CB8AC3E}">
        <p14:creationId xmlns:p14="http://schemas.microsoft.com/office/powerpoint/2010/main" val="1654329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01C7214-2FD8-2B46-870D-9EDA80048E09}"/>
              </a:ext>
            </a:extLst>
          </p:cNvPr>
          <p:cNvSpPr txBox="1"/>
          <p:nvPr/>
        </p:nvSpPr>
        <p:spPr>
          <a:xfrm>
            <a:off x="0" y="0"/>
            <a:ext cx="9144000" cy="5465852"/>
          </a:xfrm>
          <a:prstGeom prst="rect">
            <a:avLst/>
          </a:prstGeom>
          <a:noFill/>
        </p:spPr>
        <p:txBody>
          <a:bodyPr wrap="square" lIns="795528" tIns="457200" rIns="795528" bIns="228600" rtlCol="0" anchor="t">
            <a:noAutofit/>
          </a:bodyPr>
          <a:lstStyle/>
          <a:p>
            <a:pPr>
              <a:lnSpc>
                <a:spcPts val="4000"/>
              </a:lnSpc>
              <a:spcAft>
                <a:spcPts val="1500"/>
              </a:spcAft>
              <a:buClr>
                <a:srgbClr val="046CB6"/>
              </a:buClr>
              <a:buSzPct val="140000"/>
            </a:pPr>
            <a:r>
              <a:rPr lang="en-US" sz="4000" b="1" dirty="0">
                <a:solidFill>
                  <a:srgbClr val="046CB6"/>
                </a:solidFill>
              </a:rPr>
              <a:t>Objectives</a:t>
            </a:r>
            <a:endParaRPr lang="en-US" sz="4000" dirty="0">
              <a:solidFill>
                <a:srgbClr val="046CB6"/>
              </a:solidFill>
            </a:endParaRPr>
          </a:p>
          <a:p>
            <a:pPr marL="342900" indent="-347472">
              <a:lnSpc>
                <a:spcPct val="90000"/>
              </a:lnSpc>
              <a:spcAft>
                <a:spcPts val="1200"/>
              </a:spcAft>
              <a:buClr>
                <a:srgbClr val="046CB6"/>
              </a:buClr>
              <a:buSzPct val="140000"/>
              <a:buFont typeface="Arial" panose="020B0604020202020204" pitchFamily="34" charset="0"/>
              <a:buChar char="•"/>
            </a:pPr>
            <a:r>
              <a:rPr lang="en-US" sz="2800" dirty="0">
                <a:solidFill>
                  <a:srgbClr val="000000"/>
                </a:solidFill>
              </a:rPr>
              <a:t>Assess the role of sustainability in the major change management methodologies and apply to lean and six sigma projects.</a:t>
            </a:r>
          </a:p>
          <a:p>
            <a:pPr marL="342900" indent="-347472">
              <a:lnSpc>
                <a:spcPct val="90000"/>
              </a:lnSpc>
              <a:spcAft>
                <a:spcPts val="1200"/>
              </a:spcAft>
              <a:buClr>
                <a:srgbClr val="046CB6"/>
              </a:buClr>
              <a:buSzPct val="140000"/>
              <a:buFont typeface="Arial" panose="020B0604020202020204" pitchFamily="34" charset="0"/>
              <a:buChar char="•"/>
            </a:pPr>
            <a:r>
              <a:rPr lang="en-US" sz="2800" dirty="0">
                <a:solidFill>
                  <a:srgbClr val="000000"/>
                </a:solidFill>
              </a:rPr>
              <a:t>Facilitate the sustainability phase of change management.</a:t>
            </a:r>
          </a:p>
          <a:p>
            <a:pPr marL="342900" indent="-347472">
              <a:lnSpc>
                <a:spcPct val="90000"/>
              </a:lnSpc>
              <a:spcAft>
                <a:spcPts val="1200"/>
              </a:spcAft>
              <a:buClr>
                <a:srgbClr val="046CB6"/>
              </a:buClr>
              <a:buSzPct val="140000"/>
              <a:buFont typeface="Arial" panose="020B0604020202020204" pitchFamily="34" charset="0"/>
              <a:buChar char="•"/>
            </a:pPr>
            <a:r>
              <a:rPr lang="en-US" sz="2800" dirty="0">
                <a:solidFill>
                  <a:srgbClr val="000000"/>
                </a:solidFill>
              </a:rPr>
              <a:t>Compose a sustainability plan.</a:t>
            </a:r>
          </a:p>
        </p:txBody>
      </p:sp>
    </p:spTree>
    <p:extLst>
      <p:ext uri="{BB962C8B-B14F-4D97-AF65-F5344CB8AC3E}">
        <p14:creationId xmlns:p14="http://schemas.microsoft.com/office/powerpoint/2010/main" val="3204173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6" name="Group 85"/>
          <p:cNvGrpSpPr/>
          <p:nvPr/>
        </p:nvGrpSpPr>
        <p:grpSpPr>
          <a:xfrm>
            <a:off x="3823343" y="2883730"/>
            <a:ext cx="2259694" cy="2855925"/>
            <a:chOff x="1861073" y="1528885"/>
            <a:chExt cx="3012141" cy="3806909"/>
          </a:xfrm>
        </p:grpSpPr>
        <p:sp>
          <p:nvSpPr>
            <p:cNvPr id="87" name="Freeform 86"/>
            <p:cNvSpPr/>
            <p:nvPr/>
          </p:nvSpPr>
          <p:spPr>
            <a:xfrm>
              <a:off x="1861073" y="1807286"/>
              <a:ext cx="3012141" cy="3528508"/>
            </a:xfrm>
            <a:custGeom>
              <a:avLst/>
              <a:gdLst>
                <a:gd name="connsiteX0" fmla="*/ 2377520 w 3498820"/>
                <a:gd name="connsiteY0" fmla="*/ 99584 h 3945250"/>
                <a:gd name="connsiteX1" fmla="*/ 3496315 w 3498820"/>
                <a:gd name="connsiteY1" fmla="*/ 1293682 h 3945250"/>
                <a:gd name="connsiteX2" fmla="*/ 2033275 w 3498820"/>
                <a:gd name="connsiteY2" fmla="*/ 3897033 h 3945250"/>
                <a:gd name="connsiteX3" fmla="*/ 80 w 3498820"/>
                <a:gd name="connsiteY3" fmla="*/ 2788995 h 3945250"/>
                <a:gd name="connsiteX4" fmla="*/ 2108579 w 3498820"/>
                <a:gd name="connsiteY4" fmla="*/ 368525 h 3945250"/>
                <a:gd name="connsiteX5" fmla="*/ 2377520 w 3498820"/>
                <a:gd name="connsiteY5" fmla="*/ 99584 h 3945250"/>
                <a:gd name="connsiteX0" fmla="*/ 2108579 w 3496457"/>
                <a:gd name="connsiteY0" fmla="*/ 58884 h 3635609"/>
                <a:gd name="connsiteX1" fmla="*/ 3496315 w 3496457"/>
                <a:gd name="connsiteY1" fmla="*/ 984041 h 3635609"/>
                <a:gd name="connsiteX2" fmla="*/ 2033275 w 3496457"/>
                <a:gd name="connsiteY2" fmla="*/ 3587392 h 3635609"/>
                <a:gd name="connsiteX3" fmla="*/ 80 w 3496457"/>
                <a:gd name="connsiteY3" fmla="*/ 2479354 h 3635609"/>
                <a:gd name="connsiteX4" fmla="*/ 2108579 w 3496457"/>
                <a:gd name="connsiteY4" fmla="*/ 58884 h 3635609"/>
                <a:gd name="connsiteX0" fmla="*/ 1871924 w 3259796"/>
                <a:gd name="connsiteY0" fmla="*/ 73922 h 3682932"/>
                <a:gd name="connsiteX1" fmla="*/ 3259660 w 3259796"/>
                <a:gd name="connsiteY1" fmla="*/ 999079 h 3682932"/>
                <a:gd name="connsiteX2" fmla="*/ 1796620 w 3259796"/>
                <a:gd name="connsiteY2" fmla="*/ 3602430 h 3682932"/>
                <a:gd name="connsiteX3" fmla="*/ 93 w 3259796"/>
                <a:gd name="connsiteY3" fmla="*/ 2752576 h 3682932"/>
                <a:gd name="connsiteX4" fmla="*/ 1871924 w 3259796"/>
                <a:gd name="connsiteY4" fmla="*/ 73922 h 3682932"/>
                <a:gd name="connsiteX0" fmla="*/ 1871831 w 3259703"/>
                <a:gd name="connsiteY0" fmla="*/ 73922 h 3602430"/>
                <a:gd name="connsiteX1" fmla="*/ 3259567 w 3259703"/>
                <a:gd name="connsiteY1" fmla="*/ 999079 h 3602430"/>
                <a:gd name="connsiteX2" fmla="*/ 1796527 w 3259703"/>
                <a:gd name="connsiteY2" fmla="*/ 3602430 h 3602430"/>
                <a:gd name="connsiteX3" fmla="*/ 0 w 3259703"/>
                <a:gd name="connsiteY3" fmla="*/ 2752576 h 3602430"/>
                <a:gd name="connsiteX4" fmla="*/ 1871831 w 3259703"/>
                <a:gd name="connsiteY4" fmla="*/ 73922 h 3602430"/>
                <a:gd name="connsiteX0" fmla="*/ 1871831 w 3259703"/>
                <a:gd name="connsiteY0" fmla="*/ 73922 h 3602430"/>
                <a:gd name="connsiteX1" fmla="*/ 3259567 w 3259703"/>
                <a:gd name="connsiteY1" fmla="*/ 999079 h 3602430"/>
                <a:gd name="connsiteX2" fmla="*/ 1796527 w 3259703"/>
                <a:gd name="connsiteY2" fmla="*/ 3602430 h 3602430"/>
                <a:gd name="connsiteX3" fmla="*/ 0 w 3259703"/>
                <a:gd name="connsiteY3" fmla="*/ 2752576 h 3602430"/>
                <a:gd name="connsiteX4" fmla="*/ 1871831 w 3259703"/>
                <a:gd name="connsiteY4" fmla="*/ 73922 h 3602430"/>
                <a:gd name="connsiteX0" fmla="*/ 1871831 w 3259703"/>
                <a:gd name="connsiteY0" fmla="*/ 73922 h 3602430"/>
                <a:gd name="connsiteX1" fmla="*/ 3259567 w 3259703"/>
                <a:gd name="connsiteY1" fmla="*/ 999079 h 3602430"/>
                <a:gd name="connsiteX2" fmla="*/ 1796527 w 3259703"/>
                <a:gd name="connsiteY2" fmla="*/ 3602430 h 3602430"/>
                <a:gd name="connsiteX3" fmla="*/ 0 w 3259703"/>
                <a:gd name="connsiteY3" fmla="*/ 2752576 h 3602430"/>
                <a:gd name="connsiteX4" fmla="*/ 1871831 w 3259703"/>
                <a:gd name="connsiteY4" fmla="*/ 73922 h 3602430"/>
                <a:gd name="connsiteX0" fmla="*/ 1559859 w 2947723"/>
                <a:gd name="connsiteY0" fmla="*/ 75203 h 3665479"/>
                <a:gd name="connsiteX1" fmla="*/ 2947595 w 2947723"/>
                <a:gd name="connsiteY1" fmla="*/ 1000360 h 3665479"/>
                <a:gd name="connsiteX2" fmla="*/ 1484555 w 2947723"/>
                <a:gd name="connsiteY2" fmla="*/ 3603711 h 3665479"/>
                <a:gd name="connsiteX3" fmla="*/ 0 w 2947723"/>
                <a:gd name="connsiteY3" fmla="*/ 2775373 h 3665479"/>
                <a:gd name="connsiteX4" fmla="*/ 1559859 w 2947723"/>
                <a:gd name="connsiteY4" fmla="*/ 75203 h 3665479"/>
                <a:gd name="connsiteX0" fmla="*/ 1559859 w 2947723"/>
                <a:gd name="connsiteY0" fmla="*/ 75203 h 3665479"/>
                <a:gd name="connsiteX1" fmla="*/ 2947595 w 2947723"/>
                <a:gd name="connsiteY1" fmla="*/ 1000360 h 3665479"/>
                <a:gd name="connsiteX2" fmla="*/ 1484555 w 2947723"/>
                <a:gd name="connsiteY2" fmla="*/ 3603711 h 3665479"/>
                <a:gd name="connsiteX3" fmla="*/ 0 w 2947723"/>
                <a:gd name="connsiteY3" fmla="*/ 2775373 h 3665479"/>
                <a:gd name="connsiteX4" fmla="*/ 1559859 w 2947723"/>
                <a:gd name="connsiteY4" fmla="*/ 75203 h 3665479"/>
                <a:gd name="connsiteX0" fmla="*/ 1559859 w 2947723"/>
                <a:gd name="connsiteY0" fmla="*/ 75203 h 3603711"/>
                <a:gd name="connsiteX1" fmla="*/ 2947595 w 2947723"/>
                <a:gd name="connsiteY1" fmla="*/ 1000360 h 3603711"/>
                <a:gd name="connsiteX2" fmla="*/ 1484555 w 2947723"/>
                <a:gd name="connsiteY2" fmla="*/ 3603711 h 3603711"/>
                <a:gd name="connsiteX3" fmla="*/ 0 w 2947723"/>
                <a:gd name="connsiteY3" fmla="*/ 2775373 h 3603711"/>
                <a:gd name="connsiteX4" fmla="*/ 1559859 w 2947723"/>
                <a:gd name="connsiteY4" fmla="*/ 75203 h 3603711"/>
                <a:gd name="connsiteX0" fmla="*/ 1559859 w 2947723"/>
                <a:gd name="connsiteY0" fmla="*/ 75203 h 3603711"/>
                <a:gd name="connsiteX1" fmla="*/ 2947595 w 2947723"/>
                <a:gd name="connsiteY1" fmla="*/ 1000360 h 3603711"/>
                <a:gd name="connsiteX2" fmla="*/ 1484555 w 2947723"/>
                <a:gd name="connsiteY2" fmla="*/ 3603711 h 3603711"/>
                <a:gd name="connsiteX3" fmla="*/ 0 w 2947723"/>
                <a:gd name="connsiteY3" fmla="*/ 2775373 h 3603711"/>
                <a:gd name="connsiteX4" fmla="*/ 1559859 w 2947723"/>
                <a:gd name="connsiteY4" fmla="*/ 75203 h 3603711"/>
                <a:gd name="connsiteX0" fmla="*/ 1559859 w 2947595"/>
                <a:gd name="connsiteY0" fmla="*/ 0 h 3528508"/>
                <a:gd name="connsiteX1" fmla="*/ 2947595 w 2947595"/>
                <a:gd name="connsiteY1" fmla="*/ 925157 h 3528508"/>
                <a:gd name="connsiteX2" fmla="*/ 1484555 w 2947595"/>
                <a:gd name="connsiteY2" fmla="*/ 3528508 h 3528508"/>
                <a:gd name="connsiteX3" fmla="*/ 0 w 2947595"/>
                <a:gd name="connsiteY3" fmla="*/ 2700170 h 3528508"/>
                <a:gd name="connsiteX4" fmla="*/ 1559859 w 2947595"/>
                <a:gd name="connsiteY4" fmla="*/ 0 h 3528508"/>
                <a:gd name="connsiteX0" fmla="*/ 1559859 w 3012141"/>
                <a:gd name="connsiteY0" fmla="*/ 69027 h 3665651"/>
                <a:gd name="connsiteX1" fmla="*/ 3012141 w 3012141"/>
                <a:gd name="connsiteY1" fmla="*/ 875850 h 3665651"/>
                <a:gd name="connsiteX2" fmla="*/ 1484555 w 3012141"/>
                <a:gd name="connsiteY2" fmla="*/ 3597535 h 3665651"/>
                <a:gd name="connsiteX3" fmla="*/ 0 w 3012141"/>
                <a:gd name="connsiteY3" fmla="*/ 2769197 h 3665651"/>
                <a:gd name="connsiteX4" fmla="*/ 1559859 w 3012141"/>
                <a:gd name="connsiteY4" fmla="*/ 69027 h 3665651"/>
                <a:gd name="connsiteX0" fmla="*/ 1559859 w 3012141"/>
                <a:gd name="connsiteY0" fmla="*/ 0 h 3596624"/>
                <a:gd name="connsiteX1" fmla="*/ 3012141 w 3012141"/>
                <a:gd name="connsiteY1" fmla="*/ 806823 h 3596624"/>
                <a:gd name="connsiteX2" fmla="*/ 1484555 w 3012141"/>
                <a:gd name="connsiteY2" fmla="*/ 3528508 h 3596624"/>
                <a:gd name="connsiteX3" fmla="*/ 0 w 3012141"/>
                <a:gd name="connsiteY3" fmla="*/ 2700170 h 3596624"/>
                <a:gd name="connsiteX4" fmla="*/ 1559859 w 3012141"/>
                <a:gd name="connsiteY4" fmla="*/ 0 h 3596624"/>
                <a:gd name="connsiteX0" fmla="*/ 1559859 w 3012141"/>
                <a:gd name="connsiteY0" fmla="*/ 0 h 3596624"/>
                <a:gd name="connsiteX1" fmla="*/ 3012141 w 3012141"/>
                <a:gd name="connsiteY1" fmla="*/ 806823 h 3596624"/>
                <a:gd name="connsiteX2" fmla="*/ 1484555 w 3012141"/>
                <a:gd name="connsiteY2" fmla="*/ 3528508 h 3596624"/>
                <a:gd name="connsiteX3" fmla="*/ 0 w 3012141"/>
                <a:gd name="connsiteY3" fmla="*/ 2700170 h 3596624"/>
                <a:gd name="connsiteX4" fmla="*/ 1559859 w 3012141"/>
                <a:gd name="connsiteY4" fmla="*/ 0 h 3596624"/>
                <a:gd name="connsiteX0" fmla="*/ 1559859 w 3012141"/>
                <a:gd name="connsiteY0" fmla="*/ 0 h 3528508"/>
                <a:gd name="connsiteX1" fmla="*/ 3012141 w 3012141"/>
                <a:gd name="connsiteY1" fmla="*/ 806823 h 3528508"/>
                <a:gd name="connsiteX2" fmla="*/ 1484555 w 3012141"/>
                <a:gd name="connsiteY2" fmla="*/ 3528508 h 3528508"/>
                <a:gd name="connsiteX3" fmla="*/ 0 w 3012141"/>
                <a:gd name="connsiteY3" fmla="*/ 2700170 h 3528508"/>
                <a:gd name="connsiteX4" fmla="*/ 1559859 w 3012141"/>
                <a:gd name="connsiteY4" fmla="*/ 0 h 3528508"/>
                <a:gd name="connsiteX0" fmla="*/ 1559859 w 3012141"/>
                <a:gd name="connsiteY0" fmla="*/ 0 h 3528508"/>
                <a:gd name="connsiteX1" fmla="*/ 3012141 w 3012141"/>
                <a:gd name="connsiteY1" fmla="*/ 806823 h 3528508"/>
                <a:gd name="connsiteX2" fmla="*/ 1484555 w 3012141"/>
                <a:gd name="connsiteY2" fmla="*/ 3528508 h 3528508"/>
                <a:gd name="connsiteX3" fmla="*/ 0 w 3012141"/>
                <a:gd name="connsiteY3" fmla="*/ 2700170 h 3528508"/>
                <a:gd name="connsiteX4" fmla="*/ 1559859 w 3012141"/>
                <a:gd name="connsiteY4" fmla="*/ 0 h 3528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2141" h="3528508">
                  <a:moveTo>
                    <a:pt x="1559859" y="0"/>
                  </a:moveTo>
                  <a:lnTo>
                    <a:pt x="3012141" y="806823"/>
                  </a:lnTo>
                  <a:lnTo>
                    <a:pt x="1484555" y="3528508"/>
                  </a:lnTo>
                  <a:lnTo>
                    <a:pt x="0" y="2700170"/>
                  </a:lnTo>
                  <a:lnTo>
                    <a:pt x="1559859" y="0"/>
                  </a:lnTo>
                  <a:close/>
                </a:path>
              </a:pathLst>
            </a:custGeom>
            <a:gradFill flip="none" rotWithShape="1">
              <a:gsLst>
                <a:gs pos="0">
                  <a:schemeClr val="bg1">
                    <a:lumMod val="75000"/>
                    <a:shade val="30000"/>
                    <a:satMod val="115000"/>
                    <a:alpha val="42000"/>
                  </a:schemeClr>
                </a:gs>
                <a:gs pos="58000">
                  <a:schemeClr val="bg1">
                    <a:lumMod val="75000"/>
                    <a:shade val="67500"/>
                    <a:satMod val="115000"/>
                    <a:alpha val="0"/>
                  </a:schemeClr>
                </a:gs>
              </a:gsLst>
              <a:lin ang="6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US">
                <a:solidFill>
                  <a:prstClr val="white"/>
                </a:solidFill>
                <a:latin typeface="Calibri"/>
              </a:endParaRPr>
            </a:p>
          </p:txBody>
        </p:sp>
        <p:sp>
          <p:nvSpPr>
            <p:cNvPr id="88" name="Oval 87"/>
            <p:cNvSpPr/>
            <p:nvPr/>
          </p:nvSpPr>
          <p:spPr>
            <a:xfrm>
              <a:off x="3324708" y="1528885"/>
              <a:ext cx="1546474" cy="1535217"/>
            </a:xfrm>
            <a:prstGeom prst="ellipse">
              <a:avLst/>
            </a:prstGeom>
            <a:solidFill>
              <a:schemeClr val="bg1"/>
            </a:solidFill>
            <a:ln>
              <a:noFill/>
            </a:ln>
            <a:effectLst>
              <a:innerShdw blurRad="596900" dist="381000" dir="18900000">
                <a:prstClr val="black">
                  <a:alpha val="2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US">
                <a:solidFill>
                  <a:prstClr val="white"/>
                </a:solidFill>
                <a:latin typeface="Calibri"/>
              </a:endParaRPr>
            </a:p>
          </p:txBody>
        </p:sp>
      </p:grpSp>
      <p:grpSp>
        <p:nvGrpSpPr>
          <p:cNvPr id="38" name="Group 37"/>
          <p:cNvGrpSpPr/>
          <p:nvPr/>
        </p:nvGrpSpPr>
        <p:grpSpPr>
          <a:xfrm>
            <a:off x="2078310" y="3365119"/>
            <a:ext cx="2259694" cy="2855925"/>
            <a:chOff x="1861073" y="1528885"/>
            <a:chExt cx="3012141" cy="3806909"/>
          </a:xfrm>
        </p:grpSpPr>
        <p:sp>
          <p:nvSpPr>
            <p:cNvPr id="39" name="Freeform 38"/>
            <p:cNvSpPr/>
            <p:nvPr/>
          </p:nvSpPr>
          <p:spPr>
            <a:xfrm>
              <a:off x="1861073" y="1807286"/>
              <a:ext cx="3012141" cy="3528508"/>
            </a:xfrm>
            <a:custGeom>
              <a:avLst/>
              <a:gdLst>
                <a:gd name="connsiteX0" fmla="*/ 2377520 w 3498820"/>
                <a:gd name="connsiteY0" fmla="*/ 99584 h 3945250"/>
                <a:gd name="connsiteX1" fmla="*/ 3496315 w 3498820"/>
                <a:gd name="connsiteY1" fmla="*/ 1293682 h 3945250"/>
                <a:gd name="connsiteX2" fmla="*/ 2033275 w 3498820"/>
                <a:gd name="connsiteY2" fmla="*/ 3897033 h 3945250"/>
                <a:gd name="connsiteX3" fmla="*/ 80 w 3498820"/>
                <a:gd name="connsiteY3" fmla="*/ 2788995 h 3945250"/>
                <a:gd name="connsiteX4" fmla="*/ 2108579 w 3498820"/>
                <a:gd name="connsiteY4" fmla="*/ 368525 h 3945250"/>
                <a:gd name="connsiteX5" fmla="*/ 2377520 w 3498820"/>
                <a:gd name="connsiteY5" fmla="*/ 99584 h 3945250"/>
                <a:gd name="connsiteX0" fmla="*/ 2108579 w 3496457"/>
                <a:gd name="connsiteY0" fmla="*/ 58884 h 3635609"/>
                <a:gd name="connsiteX1" fmla="*/ 3496315 w 3496457"/>
                <a:gd name="connsiteY1" fmla="*/ 984041 h 3635609"/>
                <a:gd name="connsiteX2" fmla="*/ 2033275 w 3496457"/>
                <a:gd name="connsiteY2" fmla="*/ 3587392 h 3635609"/>
                <a:gd name="connsiteX3" fmla="*/ 80 w 3496457"/>
                <a:gd name="connsiteY3" fmla="*/ 2479354 h 3635609"/>
                <a:gd name="connsiteX4" fmla="*/ 2108579 w 3496457"/>
                <a:gd name="connsiteY4" fmla="*/ 58884 h 3635609"/>
                <a:gd name="connsiteX0" fmla="*/ 1871924 w 3259796"/>
                <a:gd name="connsiteY0" fmla="*/ 73922 h 3682932"/>
                <a:gd name="connsiteX1" fmla="*/ 3259660 w 3259796"/>
                <a:gd name="connsiteY1" fmla="*/ 999079 h 3682932"/>
                <a:gd name="connsiteX2" fmla="*/ 1796620 w 3259796"/>
                <a:gd name="connsiteY2" fmla="*/ 3602430 h 3682932"/>
                <a:gd name="connsiteX3" fmla="*/ 93 w 3259796"/>
                <a:gd name="connsiteY3" fmla="*/ 2752576 h 3682932"/>
                <a:gd name="connsiteX4" fmla="*/ 1871924 w 3259796"/>
                <a:gd name="connsiteY4" fmla="*/ 73922 h 3682932"/>
                <a:gd name="connsiteX0" fmla="*/ 1871831 w 3259703"/>
                <a:gd name="connsiteY0" fmla="*/ 73922 h 3602430"/>
                <a:gd name="connsiteX1" fmla="*/ 3259567 w 3259703"/>
                <a:gd name="connsiteY1" fmla="*/ 999079 h 3602430"/>
                <a:gd name="connsiteX2" fmla="*/ 1796527 w 3259703"/>
                <a:gd name="connsiteY2" fmla="*/ 3602430 h 3602430"/>
                <a:gd name="connsiteX3" fmla="*/ 0 w 3259703"/>
                <a:gd name="connsiteY3" fmla="*/ 2752576 h 3602430"/>
                <a:gd name="connsiteX4" fmla="*/ 1871831 w 3259703"/>
                <a:gd name="connsiteY4" fmla="*/ 73922 h 3602430"/>
                <a:gd name="connsiteX0" fmla="*/ 1871831 w 3259703"/>
                <a:gd name="connsiteY0" fmla="*/ 73922 h 3602430"/>
                <a:gd name="connsiteX1" fmla="*/ 3259567 w 3259703"/>
                <a:gd name="connsiteY1" fmla="*/ 999079 h 3602430"/>
                <a:gd name="connsiteX2" fmla="*/ 1796527 w 3259703"/>
                <a:gd name="connsiteY2" fmla="*/ 3602430 h 3602430"/>
                <a:gd name="connsiteX3" fmla="*/ 0 w 3259703"/>
                <a:gd name="connsiteY3" fmla="*/ 2752576 h 3602430"/>
                <a:gd name="connsiteX4" fmla="*/ 1871831 w 3259703"/>
                <a:gd name="connsiteY4" fmla="*/ 73922 h 3602430"/>
                <a:gd name="connsiteX0" fmla="*/ 1871831 w 3259703"/>
                <a:gd name="connsiteY0" fmla="*/ 73922 h 3602430"/>
                <a:gd name="connsiteX1" fmla="*/ 3259567 w 3259703"/>
                <a:gd name="connsiteY1" fmla="*/ 999079 h 3602430"/>
                <a:gd name="connsiteX2" fmla="*/ 1796527 w 3259703"/>
                <a:gd name="connsiteY2" fmla="*/ 3602430 h 3602430"/>
                <a:gd name="connsiteX3" fmla="*/ 0 w 3259703"/>
                <a:gd name="connsiteY3" fmla="*/ 2752576 h 3602430"/>
                <a:gd name="connsiteX4" fmla="*/ 1871831 w 3259703"/>
                <a:gd name="connsiteY4" fmla="*/ 73922 h 3602430"/>
                <a:gd name="connsiteX0" fmla="*/ 1559859 w 2947723"/>
                <a:gd name="connsiteY0" fmla="*/ 75203 h 3665479"/>
                <a:gd name="connsiteX1" fmla="*/ 2947595 w 2947723"/>
                <a:gd name="connsiteY1" fmla="*/ 1000360 h 3665479"/>
                <a:gd name="connsiteX2" fmla="*/ 1484555 w 2947723"/>
                <a:gd name="connsiteY2" fmla="*/ 3603711 h 3665479"/>
                <a:gd name="connsiteX3" fmla="*/ 0 w 2947723"/>
                <a:gd name="connsiteY3" fmla="*/ 2775373 h 3665479"/>
                <a:gd name="connsiteX4" fmla="*/ 1559859 w 2947723"/>
                <a:gd name="connsiteY4" fmla="*/ 75203 h 3665479"/>
                <a:gd name="connsiteX0" fmla="*/ 1559859 w 2947723"/>
                <a:gd name="connsiteY0" fmla="*/ 75203 h 3665479"/>
                <a:gd name="connsiteX1" fmla="*/ 2947595 w 2947723"/>
                <a:gd name="connsiteY1" fmla="*/ 1000360 h 3665479"/>
                <a:gd name="connsiteX2" fmla="*/ 1484555 w 2947723"/>
                <a:gd name="connsiteY2" fmla="*/ 3603711 h 3665479"/>
                <a:gd name="connsiteX3" fmla="*/ 0 w 2947723"/>
                <a:gd name="connsiteY3" fmla="*/ 2775373 h 3665479"/>
                <a:gd name="connsiteX4" fmla="*/ 1559859 w 2947723"/>
                <a:gd name="connsiteY4" fmla="*/ 75203 h 3665479"/>
                <a:gd name="connsiteX0" fmla="*/ 1559859 w 2947723"/>
                <a:gd name="connsiteY0" fmla="*/ 75203 h 3603711"/>
                <a:gd name="connsiteX1" fmla="*/ 2947595 w 2947723"/>
                <a:gd name="connsiteY1" fmla="*/ 1000360 h 3603711"/>
                <a:gd name="connsiteX2" fmla="*/ 1484555 w 2947723"/>
                <a:gd name="connsiteY2" fmla="*/ 3603711 h 3603711"/>
                <a:gd name="connsiteX3" fmla="*/ 0 w 2947723"/>
                <a:gd name="connsiteY3" fmla="*/ 2775373 h 3603711"/>
                <a:gd name="connsiteX4" fmla="*/ 1559859 w 2947723"/>
                <a:gd name="connsiteY4" fmla="*/ 75203 h 3603711"/>
                <a:gd name="connsiteX0" fmla="*/ 1559859 w 2947723"/>
                <a:gd name="connsiteY0" fmla="*/ 75203 h 3603711"/>
                <a:gd name="connsiteX1" fmla="*/ 2947595 w 2947723"/>
                <a:gd name="connsiteY1" fmla="*/ 1000360 h 3603711"/>
                <a:gd name="connsiteX2" fmla="*/ 1484555 w 2947723"/>
                <a:gd name="connsiteY2" fmla="*/ 3603711 h 3603711"/>
                <a:gd name="connsiteX3" fmla="*/ 0 w 2947723"/>
                <a:gd name="connsiteY3" fmla="*/ 2775373 h 3603711"/>
                <a:gd name="connsiteX4" fmla="*/ 1559859 w 2947723"/>
                <a:gd name="connsiteY4" fmla="*/ 75203 h 3603711"/>
                <a:gd name="connsiteX0" fmla="*/ 1559859 w 2947595"/>
                <a:gd name="connsiteY0" fmla="*/ 0 h 3528508"/>
                <a:gd name="connsiteX1" fmla="*/ 2947595 w 2947595"/>
                <a:gd name="connsiteY1" fmla="*/ 925157 h 3528508"/>
                <a:gd name="connsiteX2" fmla="*/ 1484555 w 2947595"/>
                <a:gd name="connsiteY2" fmla="*/ 3528508 h 3528508"/>
                <a:gd name="connsiteX3" fmla="*/ 0 w 2947595"/>
                <a:gd name="connsiteY3" fmla="*/ 2700170 h 3528508"/>
                <a:gd name="connsiteX4" fmla="*/ 1559859 w 2947595"/>
                <a:gd name="connsiteY4" fmla="*/ 0 h 3528508"/>
                <a:gd name="connsiteX0" fmla="*/ 1559859 w 3012141"/>
                <a:gd name="connsiteY0" fmla="*/ 69027 h 3665651"/>
                <a:gd name="connsiteX1" fmla="*/ 3012141 w 3012141"/>
                <a:gd name="connsiteY1" fmla="*/ 875850 h 3665651"/>
                <a:gd name="connsiteX2" fmla="*/ 1484555 w 3012141"/>
                <a:gd name="connsiteY2" fmla="*/ 3597535 h 3665651"/>
                <a:gd name="connsiteX3" fmla="*/ 0 w 3012141"/>
                <a:gd name="connsiteY3" fmla="*/ 2769197 h 3665651"/>
                <a:gd name="connsiteX4" fmla="*/ 1559859 w 3012141"/>
                <a:gd name="connsiteY4" fmla="*/ 69027 h 3665651"/>
                <a:gd name="connsiteX0" fmla="*/ 1559859 w 3012141"/>
                <a:gd name="connsiteY0" fmla="*/ 0 h 3596624"/>
                <a:gd name="connsiteX1" fmla="*/ 3012141 w 3012141"/>
                <a:gd name="connsiteY1" fmla="*/ 806823 h 3596624"/>
                <a:gd name="connsiteX2" fmla="*/ 1484555 w 3012141"/>
                <a:gd name="connsiteY2" fmla="*/ 3528508 h 3596624"/>
                <a:gd name="connsiteX3" fmla="*/ 0 w 3012141"/>
                <a:gd name="connsiteY3" fmla="*/ 2700170 h 3596624"/>
                <a:gd name="connsiteX4" fmla="*/ 1559859 w 3012141"/>
                <a:gd name="connsiteY4" fmla="*/ 0 h 3596624"/>
                <a:gd name="connsiteX0" fmla="*/ 1559859 w 3012141"/>
                <a:gd name="connsiteY0" fmla="*/ 0 h 3596624"/>
                <a:gd name="connsiteX1" fmla="*/ 3012141 w 3012141"/>
                <a:gd name="connsiteY1" fmla="*/ 806823 h 3596624"/>
                <a:gd name="connsiteX2" fmla="*/ 1484555 w 3012141"/>
                <a:gd name="connsiteY2" fmla="*/ 3528508 h 3596624"/>
                <a:gd name="connsiteX3" fmla="*/ 0 w 3012141"/>
                <a:gd name="connsiteY3" fmla="*/ 2700170 h 3596624"/>
                <a:gd name="connsiteX4" fmla="*/ 1559859 w 3012141"/>
                <a:gd name="connsiteY4" fmla="*/ 0 h 3596624"/>
                <a:gd name="connsiteX0" fmla="*/ 1559859 w 3012141"/>
                <a:gd name="connsiteY0" fmla="*/ 0 h 3528508"/>
                <a:gd name="connsiteX1" fmla="*/ 3012141 w 3012141"/>
                <a:gd name="connsiteY1" fmla="*/ 806823 h 3528508"/>
                <a:gd name="connsiteX2" fmla="*/ 1484555 w 3012141"/>
                <a:gd name="connsiteY2" fmla="*/ 3528508 h 3528508"/>
                <a:gd name="connsiteX3" fmla="*/ 0 w 3012141"/>
                <a:gd name="connsiteY3" fmla="*/ 2700170 h 3528508"/>
                <a:gd name="connsiteX4" fmla="*/ 1559859 w 3012141"/>
                <a:gd name="connsiteY4" fmla="*/ 0 h 3528508"/>
                <a:gd name="connsiteX0" fmla="*/ 1559859 w 3012141"/>
                <a:gd name="connsiteY0" fmla="*/ 0 h 3528508"/>
                <a:gd name="connsiteX1" fmla="*/ 3012141 w 3012141"/>
                <a:gd name="connsiteY1" fmla="*/ 806823 h 3528508"/>
                <a:gd name="connsiteX2" fmla="*/ 1484555 w 3012141"/>
                <a:gd name="connsiteY2" fmla="*/ 3528508 h 3528508"/>
                <a:gd name="connsiteX3" fmla="*/ 0 w 3012141"/>
                <a:gd name="connsiteY3" fmla="*/ 2700170 h 3528508"/>
                <a:gd name="connsiteX4" fmla="*/ 1559859 w 3012141"/>
                <a:gd name="connsiteY4" fmla="*/ 0 h 3528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2141" h="3528508">
                  <a:moveTo>
                    <a:pt x="1559859" y="0"/>
                  </a:moveTo>
                  <a:lnTo>
                    <a:pt x="3012141" y="806823"/>
                  </a:lnTo>
                  <a:lnTo>
                    <a:pt x="1484555" y="3528508"/>
                  </a:lnTo>
                  <a:lnTo>
                    <a:pt x="0" y="2700170"/>
                  </a:lnTo>
                  <a:lnTo>
                    <a:pt x="1559859" y="0"/>
                  </a:lnTo>
                  <a:close/>
                </a:path>
              </a:pathLst>
            </a:custGeom>
            <a:gradFill flip="none" rotWithShape="1">
              <a:gsLst>
                <a:gs pos="0">
                  <a:schemeClr val="bg1">
                    <a:lumMod val="75000"/>
                    <a:shade val="30000"/>
                    <a:satMod val="115000"/>
                    <a:alpha val="42000"/>
                  </a:schemeClr>
                </a:gs>
                <a:gs pos="58000">
                  <a:schemeClr val="bg1">
                    <a:lumMod val="75000"/>
                    <a:shade val="67500"/>
                    <a:satMod val="115000"/>
                    <a:alpha val="0"/>
                  </a:schemeClr>
                </a:gs>
              </a:gsLst>
              <a:lin ang="6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US">
                <a:solidFill>
                  <a:prstClr val="white"/>
                </a:solidFill>
                <a:latin typeface="Calibri"/>
              </a:endParaRPr>
            </a:p>
          </p:txBody>
        </p:sp>
        <p:sp>
          <p:nvSpPr>
            <p:cNvPr id="40" name="Oval 39"/>
            <p:cNvSpPr/>
            <p:nvPr/>
          </p:nvSpPr>
          <p:spPr>
            <a:xfrm>
              <a:off x="3324708" y="1528885"/>
              <a:ext cx="1546474" cy="1535217"/>
            </a:xfrm>
            <a:prstGeom prst="ellipse">
              <a:avLst/>
            </a:prstGeom>
            <a:solidFill>
              <a:schemeClr val="bg1"/>
            </a:solidFill>
            <a:ln>
              <a:noFill/>
            </a:ln>
            <a:effectLst>
              <a:innerShdw blurRad="596900" dist="381000" dir="18900000">
                <a:prstClr val="black">
                  <a:alpha val="2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US">
                <a:solidFill>
                  <a:prstClr val="white"/>
                </a:solidFill>
                <a:latin typeface="Calibri"/>
              </a:endParaRPr>
            </a:p>
          </p:txBody>
        </p:sp>
      </p:grpSp>
      <p:grpSp>
        <p:nvGrpSpPr>
          <p:cNvPr id="44" name="Group 43"/>
          <p:cNvGrpSpPr/>
          <p:nvPr/>
        </p:nvGrpSpPr>
        <p:grpSpPr>
          <a:xfrm>
            <a:off x="3946440" y="1482164"/>
            <a:ext cx="2259694" cy="2855925"/>
            <a:chOff x="1861073" y="1528885"/>
            <a:chExt cx="3012141" cy="3806909"/>
          </a:xfrm>
        </p:grpSpPr>
        <p:sp>
          <p:nvSpPr>
            <p:cNvPr id="45" name="Freeform 44"/>
            <p:cNvSpPr/>
            <p:nvPr/>
          </p:nvSpPr>
          <p:spPr>
            <a:xfrm>
              <a:off x="1861073" y="1807286"/>
              <a:ext cx="3012141" cy="3528508"/>
            </a:xfrm>
            <a:custGeom>
              <a:avLst/>
              <a:gdLst>
                <a:gd name="connsiteX0" fmla="*/ 2377520 w 3498820"/>
                <a:gd name="connsiteY0" fmla="*/ 99584 h 3945250"/>
                <a:gd name="connsiteX1" fmla="*/ 3496315 w 3498820"/>
                <a:gd name="connsiteY1" fmla="*/ 1293682 h 3945250"/>
                <a:gd name="connsiteX2" fmla="*/ 2033275 w 3498820"/>
                <a:gd name="connsiteY2" fmla="*/ 3897033 h 3945250"/>
                <a:gd name="connsiteX3" fmla="*/ 80 w 3498820"/>
                <a:gd name="connsiteY3" fmla="*/ 2788995 h 3945250"/>
                <a:gd name="connsiteX4" fmla="*/ 2108579 w 3498820"/>
                <a:gd name="connsiteY4" fmla="*/ 368525 h 3945250"/>
                <a:gd name="connsiteX5" fmla="*/ 2377520 w 3498820"/>
                <a:gd name="connsiteY5" fmla="*/ 99584 h 3945250"/>
                <a:gd name="connsiteX0" fmla="*/ 2108579 w 3496457"/>
                <a:gd name="connsiteY0" fmla="*/ 58884 h 3635609"/>
                <a:gd name="connsiteX1" fmla="*/ 3496315 w 3496457"/>
                <a:gd name="connsiteY1" fmla="*/ 984041 h 3635609"/>
                <a:gd name="connsiteX2" fmla="*/ 2033275 w 3496457"/>
                <a:gd name="connsiteY2" fmla="*/ 3587392 h 3635609"/>
                <a:gd name="connsiteX3" fmla="*/ 80 w 3496457"/>
                <a:gd name="connsiteY3" fmla="*/ 2479354 h 3635609"/>
                <a:gd name="connsiteX4" fmla="*/ 2108579 w 3496457"/>
                <a:gd name="connsiteY4" fmla="*/ 58884 h 3635609"/>
                <a:gd name="connsiteX0" fmla="*/ 1871924 w 3259796"/>
                <a:gd name="connsiteY0" fmla="*/ 73922 h 3682932"/>
                <a:gd name="connsiteX1" fmla="*/ 3259660 w 3259796"/>
                <a:gd name="connsiteY1" fmla="*/ 999079 h 3682932"/>
                <a:gd name="connsiteX2" fmla="*/ 1796620 w 3259796"/>
                <a:gd name="connsiteY2" fmla="*/ 3602430 h 3682932"/>
                <a:gd name="connsiteX3" fmla="*/ 93 w 3259796"/>
                <a:gd name="connsiteY3" fmla="*/ 2752576 h 3682932"/>
                <a:gd name="connsiteX4" fmla="*/ 1871924 w 3259796"/>
                <a:gd name="connsiteY4" fmla="*/ 73922 h 3682932"/>
                <a:gd name="connsiteX0" fmla="*/ 1871831 w 3259703"/>
                <a:gd name="connsiteY0" fmla="*/ 73922 h 3602430"/>
                <a:gd name="connsiteX1" fmla="*/ 3259567 w 3259703"/>
                <a:gd name="connsiteY1" fmla="*/ 999079 h 3602430"/>
                <a:gd name="connsiteX2" fmla="*/ 1796527 w 3259703"/>
                <a:gd name="connsiteY2" fmla="*/ 3602430 h 3602430"/>
                <a:gd name="connsiteX3" fmla="*/ 0 w 3259703"/>
                <a:gd name="connsiteY3" fmla="*/ 2752576 h 3602430"/>
                <a:gd name="connsiteX4" fmla="*/ 1871831 w 3259703"/>
                <a:gd name="connsiteY4" fmla="*/ 73922 h 3602430"/>
                <a:gd name="connsiteX0" fmla="*/ 1871831 w 3259703"/>
                <a:gd name="connsiteY0" fmla="*/ 73922 h 3602430"/>
                <a:gd name="connsiteX1" fmla="*/ 3259567 w 3259703"/>
                <a:gd name="connsiteY1" fmla="*/ 999079 h 3602430"/>
                <a:gd name="connsiteX2" fmla="*/ 1796527 w 3259703"/>
                <a:gd name="connsiteY2" fmla="*/ 3602430 h 3602430"/>
                <a:gd name="connsiteX3" fmla="*/ 0 w 3259703"/>
                <a:gd name="connsiteY3" fmla="*/ 2752576 h 3602430"/>
                <a:gd name="connsiteX4" fmla="*/ 1871831 w 3259703"/>
                <a:gd name="connsiteY4" fmla="*/ 73922 h 3602430"/>
                <a:gd name="connsiteX0" fmla="*/ 1871831 w 3259703"/>
                <a:gd name="connsiteY0" fmla="*/ 73922 h 3602430"/>
                <a:gd name="connsiteX1" fmla="*/ 3259567 w 3259703"/>
                <a:gd name="connsiteY1" fmla="*/ 999079 h 3602430"/>
                <a:gd name="connsiteX2" fmla="*/ 1796527 w 3259703"/>
                <a:gd name="connsiteY2" fmla="*/ 3602430 h 3602430"/>
                <a:gd name="connsiteX3" fmla="*/ 0 w 3259703"/>
                <a:gd name="connsiteY3" fmla="*/ 2752576 h 3602430"/>
                <a:gd name="connsiteX4" fmla="*/ 1871831 w 3259703"/>
                <a:gd name="connsiteY4" fmla="*/ 73922 h 3602430"/>
                <a:gd name="connsiteX0" fmla="*/ 1559859 w 2947723"/>
                <a:gd name="connsiteY0" fmla="*/ 75203 h 3665479"/>
                <a:gd name="connsiteX1" fmla="*/ 2947595 w 2947723"/>
                <a:gd name="connsiteY1" fmla="*/ 1000360 h 3665479"/>
                <a:gd name="connsiteX2" fmla="*/ 1484555 w 2947723"/>
                <a:gd name="connsiteY2" fmla="*/ 3603711 h 3665479"/>
                <a:gd name="connsiteX3" fmla="*/ 0 w 2947723"/>
                <a:gd name="connsiteY3" fmla="*/ 2775373 h 3665479"/>
                <a:gd name="connsiteX4" fmla="*/ 1559859 w 2947723"/>
                <a:gd name="connsiteY4" fmla="*/ 75203 h 3665479"/>
                <a:gd name="connsiteX0" fmla="*/ 1559859 w 2947723"/>
                <a:gd name="connsiteY0" fmla="*/ 75203 h 3665479"/>
                <a:gd name="connsiteX1" fmla="*/ 2947595 w 2947723"/>
                <a:gd name="connsiteY1" fmla="*/ 1000360 h 3665479"/>
                <a:gd name="connsiteX2" fmla="*/ 1484555 w 2947723"/>
                <a:gd name="connsiteY2" fmla="*/ 3603711 h 3665479"/>
                <a:gd name="connsiteX3" fmla="*/ 0 w 2947723"/>
                <a:gd name="connsiteY3" fmla="*/ 2775373 h 3665479"/>
                <a:gd name="connsiteX4" fmla="*/ 1559859 w 2947723"/>
                <a:gd name="connsiteY4" fmla="*/ 75203 h 3665479"/>
                <a:gd name="connsiteX0" fmla="*/ 1559859 w 2947723"/>
                <a:gd name="connsiteY0" fmla="*/ 75203 h 3603711"/>
                <a:gd name="connsiteX1" fmla="*/ 2947595 w 2947723"/>
                <a:gd name="connsiteY1" fmla="*/ 1000360 h 3603711"/>
                <a:gd name="connsiteX2" fmla="*/ 1484555 w 2947723"/>
                <a:gd name="connsiteY2" fmla="*/ 3603711 h 3603711"/>
                <a:gd name="connsiteX3" fmla="*/ 0 w 2947723"/>
                <a:gd name="connsiteY3" fmla="*/ 2775373 h 3603711"/>
                <a:gd name="connsiteX4" fmla="*/ 1559859 w 2947723"/>
                <a:gd name="connsiteY4" fmla="*/ 75203 h 3603711"/>
                <a:gd name="connsiteX0" fmla="*/ 1559859 w 2947723"/>
                <a:gd name="connsiteY0" fmla="*/ 75203 h 3603711"/>
                <a:gd name="connsiteX1" fmla="*/ 2947595 w 2947723"/>
                <a:gd name="connsiteY1" fmla="*/ 1000360 h 3603711"/>
                <a:gd name="connsiteX2" fmla="*/ 1484555 w 2947723"/>
                <a:gd name="connsiteY2" fmla="*/ 3603711 h 3603711"/>
                <a:gd name="connsiteX3" fmla="*/ 0 w 2947723"/>
                <a:gd name="connsiteY3" fmla="*/ 2775373 h 3603711"/>
                <a:gd name="connsiteX4" fmla="*/ 1559859 w 2947723"/>
                <a:gd name="connsiteY4" fmla="*/ 75203 h 3603711"/>
                <a:gd name="connsiteX0" fmla="*/ 1559859 w 2947595"/>
                <a:gd name="connsiteY0" fmla="*/ 0 h 3528508"/>
                <a:gd name="connsiteX1" fmla="*/ 2947595 w 2947595"/>
                <a:gd name="connsiteY1" fmla="*/ 925157 h 3528508"/>
                <a:gd name="connsiteX2" fmla="*/ 1484555 w 2947595"/>
                <a:gd name="connsiteY2" fmla="*/ 3528508 h 3528508"/>
                <a:gd name="connsiteX3" fmla="*/ 0 w 2947595"/>
                <a:gd name="connsiteY3" fmla="*/ 2700170 h 3528508"/>
                <a:gd name="connsiteX4" fmla="*/ 1559859 w 2947595"/>
                <a:gd name="connsiteY4" fmla="*/ 0 h 3528508"/>
                <a:gd name="connsiteX0" fmla="*/ 1559859 w 3012141"/>
                <a:gd name="connsiteY0" fmla="*/ 69027 h 3665651"/>
                <a:gd name="connsiteX1" fmla="*/ 3012141 w 3012141"/>
                <a:gd name="connsiteY1" fmla="*/ 875850 h 3665651"/>
                <a:gd name="connsiteX2" fmla="*/ 1484555 w 3012141"/>
                <a:gd name="connsiteY2" fmla="*/ 3597535 h 3665651"/>
                <a:gd name="connsiteX3" fmla="*/ 0 w 3012141"/>
                <a:gd name="connsiteY3" fmla="*/ 2769197 h 3665651"/>
                <a:gd name="connsiteX4" fmla="*/ 1559859 w 3012141"/>
                <a:gd name="connsiteY4" fmla="*/ 69027 h 3665651"/>
                <a:gd name="connsiteX0" fmla="*/ 1559859 w 3012141"/>
                <a:gd name="connsiteY0" fmla="*/ 0 h 3596624"/>
                <a:gd name="connsiteX1" fmla="*/ 3012141 w 3012141"/>
                <a:gd name="connsiteY1" fmla="*/ 806823 h 3596624"/>
                <a:gd name="connsiteX2" fmla="*/ 1484555 w 3012141"/>
                <a:gd name="connsiteY2" fmla="*/ 3528508 h 3596624"/>
                <a:gd name="connsiteX3" fmla="*/ 0 w 3012141"/>
                <a:gd name="connsiteY3" fmla="*/ 2700170 h 3596624"/>
                <a:gd name="connsiteX4" fmla="*/ 1559859 w 3012141"/>
                <a:gd name="connsiteY4" fmla="*/ 0 h 3596624"/>
                <a:gd name="connsiteX0" fmla="*/ 1559859 w 3012141"/>
                <a:gd name="connsiteY0" fmla="*/ 0 h 3596624"/>
                <a:gd name="connsiteX1" fmla="*/ 3012141 w 3012141"/>
                <a:gd name="connsiteY1" fmla="*/ 806823 h 3596624"/>
                <a:gd name="connsiteX2" fmla="*/ 1484555 w 3012141"/>
                <a:gd name="connsiteY2" fmla="*/ 3528508 h 3596624"/>
                <a:gd name="connsiteX3" fmla="*/ 0 w 3012141"/>
                <a:gd name="connsiteY3" fmla="*/ 2700170 h 3596624"/>
                <a:gd name="connsiteX4" fmla="*/ 1559859 w 3012141"/>
                <a:gd name="connsiteY4" fmla="*/ 0 h 3596624"/>
                <a:gd name="connsiteX0" fmla="*/ 1559859 w 3012141"/>
                <a:gd name="connsiteY0" fmla="*/ 0 h 3528508"/>
                <a:gd name="connsiteX1" fmla="*/ 3012141 w 3012141"/>
                <a:gd name="connsiteY1" fmla="*/ 806823 h 3528508"/>
                <a:gd name="connsiteX2" fmla="*/ 1484555 w 3012141"/>
                <a:gd name="connsiteY2" fmla="*/ 3528508 h 3528508"/>
                <a:gd name="connsiteX3" fmla="*/ 0 w 3012141"/>
                <a:gd name="connsiteY3" fmla="*/ 2700170 h 3528508"/>
                <a:gd name="connsiteX4" fmla="*/ 1559859 w 3012141"/>
                <a:gd name="connsiteY4" fmla="*/ 0 h 3528508"/>
                <a:gd name="connsiteX0" fmla="*/ 1559859 w 3012141"/>
                <a:gd name="connsiteY0" fmla="*/ 0 h 3528508"/>
                <a:gd name="connsiteX1" fmla="*/ 3012141 w 3012141"/>
                <a:gd name="connsiteY1" fmla="*/ 806823 h 3528508"/>
                <a:gd name="connsiteX2" fmla="*/ 1484555 w 3012141"/>
                <a:gd name="connsiteY2" fmla="*/ 3528508 h 3528508"/>
                <a:gd name="connsiteX3" fmla="*/ 0 w 3012141"/>
                <a:gd name="connsiteY3" fmla="*/ 2700170 h 3528508"/>
                <a:gd name="connsiteX4" fmla="*/ 1559859 w 3012141"/>
                <a:gd name="connsiteY4" fmla="*/ 0 h 3528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2141" h="3528508">
                  <a:moveTo>
                    <a:pt x="1559859" y="0"/>
                  </a:moveTo>
                  <a:lnTo>
                    <a:pt x="3012141" y="806823"/>
                  </a:lnTo>
                  <a:lnTo>
                    <a:pt x="1484555" y="3528508"/>
                  </a:lnTo>
                  <a:lnTo>
                    <a:pt x="0" y="2700170"/>
                  </a:lnTo>
                  <a:lnTo>
                    <a:pt x="1559859" y="0"/>
                  </a:lnTo>
                  <a:close/>
                </a:path>
              </a:pathLst>
            </a:custGeom>
            <a:gradFill flip="none" rotWithShape="1">
              <a:gsLst>
                <a:gs pos="0">
                  <a:schemeClr val="bg1">
                    <a:lumMod val="75000"/>
                    <a:shade val="30000"/>
                    <a:satMod val="115000"/>
                    <a:alpha val="42000"/>
                  </a:schemeClr>
                </a:gs>
                <a:gs pos="58000">
                  <a:schemeClr val="bg1">
                    <a:lumMod val="75000"/>
                    <a:shade val="67500"/>
                    <a:satMod val="115000"/>
                    <a:alpha val="0"/>
                  </a:schemeClr>
                </a:gs>
              </a:gsLst>
              <a:lin ang="6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US">
                <a:solidFill>
                  <a:prstClr val="white"/>
                </a:solidFill>
                <a:latin typeface="Calibri"/>
              </a:endParaRPr>
            </a:p>
          </p:txBody>
        </p:sp>
        <p:sp>
          <p:nvSpPr>
            <p:cNvPr id="46" name="Oval 45"/>
            <p:cNvSpPr/>
            <p:nvPr/>
          </p:nvSpPr>
          <p:spPr>
            <a:xfrm>
              <a:off x="3324708" y="1528885"/>
              <a:ext cx="1546474" cy="1535217"/>
            </a:xfrm>
            <a:prstGeom prst="ellipse">
              <a:avLst/>
            </a:prstGeom>
            <a:solidFill>
              <a:schemeClr val="bg1"/>
            </a:solidFill>
            <a:ln>
              <a:noFill/>
            </a:ln>
            <a:effectLst>
              <a:innerShdw blurRad="596900" dist="381000" dir="18900000">
                <a:prstClr val="black">
                  <a:alpha val="2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US">
                <a:solidFill>
                  <a:prstClr val="white"/>
                </a:solidFill>
                <a:latin typeface="Calibri"/>
              </a:endParaRPr>
            </a:p>
          </p:txBody>
        </p:sp>
      </p:grpSp>
      <p:grpSp>
        <p:nvGrpSpPr>
          <p:cNvPr id="41" name="Group 40"/>
          <p:cNvGrpSpPr/>
          <p:nvPr/>
        </p:nvGrpSpPr>
        <p:grpSpPr>
          <a:xfrm>
            <a:off x="2614834" y="2037000"/>
            <a:ext cx="2259694" cy="2855925"/>
            <a:chOff x="1861073" y="1528885"/>
            <a:chExt cx="3012141" cy="3806909"/>
          </a:xfrm>
        </p:grpSpPr>
        <p:sp>
          <p:nvSpPr>
            <p:cNvPr id="42" name="Freeform 41"/>
            <p:cNvSpPr/>
            <p:nvPr/>
          </p:nvSpPr>
          <p:spPr>
            <a:xfrm>
              <a:off x="1861073" y="1807286"/>
              <a:ext cx="3012141" cy="3528508"/>
            </a:xfrm>
            <a:custGeom>
              <a:avLst/>
              <a:gdLst>
                <a:gd name="connsiteX0" fmla="*/ 2377520 w 3498820"/>
                <a:gd name="connsiteY0" fmla="*/ 99584 h 3945250"/>
                <a:gd name="connsiteX1" fmla="*/ 3496315 w 3498820"/>
                <a:gd name="connsiteY1" fmla="*/ 1293682 h 3945250"/>
                <a:gd name="connsiteX2" fmla="*/ 2033275 w 3498820"/>
                <a:gd name="connsiteY2" fmla="*/ 3897033 h 3945250"/>
                <a:gd name="connsiteX3" fmla="*/ 80 w 3498820"/>
                <a:gd name="connsiteY3" fmla="*/ 2788995 h 3945250"/>
                <a:gd name="connsiteX4" fmla="*/ 2108579 w 3498820"/>
                <a:gd name="connsiteY4" fmla="*/ 368525 h 3945250"/>
                <a:gd name="connsiteX5" fmla="*/ 2377520 w 3498820"/>
                <a:gd name="connsiteY5" fmla="*/ 99584 h 3945250"/>
                <a:gd name="connsiteX0" fmla="*/ 2108579 w 3496457"/>
                <a:gd name="connsiteY0" fmla="*/ 58884 h 3635609"/>
                <a:gd name="connsiteX1" fmla="*/ 3496315 w 3496457"/>
                <a:gd name="connsiteY1" fmla="*/ 984041 h 3635609"/>
                <a:gd name="connsiteX2" fmla="*/ 2033275 w 3496457"/>
                <a:gd name="connsiteY2" fmla="*/ 3587392 h 3635609"/>
                <a:gd name="connsiteX3" fmla="*/ 80 w 3496457"/>
                <a:gd name="connsiteY3" fmla="*/ 2479354 h 3635609"/>
                <a:gd name="connsiteX4" fmla="*/ 2108579 w 3496457"/>
                <a:gd name="connsiteY4" fmla="*/ 58884 h 3635609"/>
                <a:gd name="connsiteX0" fmla="*/ 1871924 w 3259796"/>
                <a:gd name="connsiteY0" fmla="*/ 73922 h 3682932"/>
                <a:gd name="connsiteX1" fmla="*/ 3259660 w 3259796"/>
                <a:gd name="connsiteY1" fmla="*/ 999079 h 3682932"/>
                <a:gd name="connsiteX2" fmla="*/ 1796620 w 3259796"/>
                <a:gd name="connsiteY2" fmla="*/ 3602430 h 3682932"/>
                <a:gd name="connsiteX3" fmla="*/ 93 w 3259796"/>
                <a:gd name="connsiteY3" fmla="*/ 2752576 h 3682932"/>
                <a:gd name="connsiteX4" fmla="*/ 1871924 w 3259796"/>
                <a:gd name="connsiteY4" fmla="*/ 73922 h 3682932"/>
                <a:gd name="connsiteX0" fmla="*/ 1871831 w 3259703"/>
                <a:gd name="connsiteY0" fmla="*/ 73922 h 3602430"/>
                <a:gd name="connsiteX1" fmla="*/ 3259567 w 3259703"/>
                <a:gd name="connsiteY1" fmla="*/ 999079 h 3602430"/>
                <a:gd name="connsiteX2" fmla="*/ 1796527 w 3259703"/>
                <a:gd name="connsiteY2" fmla="*/ 3602430 h 3602430"/>
                <a:gd name="connsiteX3" fmla="*/ 0 w 3259703"/>
                <a:gd name="connsiteY3" fmla="*/ 2752576 h 3602430"/>
                <a:gd name="connsiteX4" fmla="*/ 1871831 w 3259703"/>
                <a:gd name="connsiteY4" fmla="*/ 73922 h 3602430"/>
                <a:gd name="connsiteX0" fmla="*/ 1871831 w 3259703"/>
                <a:gd name="connsiteY0" fmla="*/ 73922 h 3602430"/>
                <a:gd name="connsiteX1" fmla="*/ 3259567 w 3259703"/>
                <a:gd name="connsiteY1" fmla="*/ 999079 h 3602430"/>
                <a:gd name="connsiteX2" fmla="*/ 1796527 w 3259703"/>
                <a:gd name="connsiteY2" fmla="*/ 3602430 h 3602430"/>
                <a:gd name="connsiteX3" fmla="*/ 0 w 3259703"/>
                <a:gd name="connsiteY3" fmla="*/ 2752576 h 3602430"/>
                <a:gd name="connsiteX4" fmla="*/ 1871831 w 3259703"/>
                <a:gd name="connsiteY4" fmla="*/ 73922 h 3602430"/>
                <a:gd name="connsiteX0" fmla="*/ 1871831 w 3259703"/>
                <a:gd name="connsiteY0" fmla="*/ 73922 h 3602430"/>
                <a:gd name="connsiteX1" fmla="*/ 3259567 w 3259703"/>
                <a:gd name="connsiteY1" fmla="*/ 999079 h 3602430"/>
                <a:gd name="connsiteX2" fmla="*/ 1796527 w 3259703"/>
                <a:gd name="connsiteY2" fmla="*/ 3602430 h 3602430"/>
                <a:gd name="connsiteX3" fmla="*/ 0 w 3259703"/>
                <a:gd name="connsiteY3" fmla="*/ 2752576 h 3602430"/>
                <a:gd name="connsiteX4" fmla="*/ 1871831 w 3259703"/>
                <a:gd name="connsiteY4" fmla="*/ 73922 h 3602430"/>
                <a:gd name="connsiteX0" fmla="*/ 1559859 w 2947723"/>
                <a:gd name="connsiteY0" fmla="*/ 75203 h 3665479"/>
                <a:gd name="connsiteX1" fmla="*/ 2947595 w 2947723"/>
                <a:gd name="connsiteY1" fmla="*/ 1000360 h 3665479"/>
                <a:gd name="connsiteX2" fmla="*/ 1484555 w 2947723"/>
                <a:gd name="connsiteY2" fmla="*/ 3603711 h 3665479"/>
                <a:gd name="connsiteX3" fmla="*/ 0 w 2947723"/>
                <a:gd name="connsiteY3" fmla="*/ 2775373 h 3665479"/>
                <a:gd name="connsiteX4" fmla="*/ 1559859 w 2947723"/>
                <a:gd name="connsiteY4" fmla="*/ 75203 h 3665479"/>
                <a:gd name="connsiteX0" fmla="*/ 1559859 w 2947723"/>
                <a:gd name="connsiteY0" fmla="*/ 75203 h 3665479"/>
                <a:gd name="connsiteX1" fmla="*/ 2947595 w 2947723"/>
                <a:gd name="connsiteY1" fmla="*/ 1000360 h 3665479"/>
                <a:gd name="connsiteX2" fmla="*/ 1484555 w 2947723"/>
                <a:gd name="connsiteY2" fmla="*/ 3603711 h 3665479"/>
                <a:gd name="connsiteX3" fmla="*/ 0 w 2947723"/>
                <a:gd name="connsiteY3" fmla="*/ 2775373 h 3665479"/>
                <a:gd name="connsiteX4" fmla="*/ 1559859 w 2947723"/>
                <a:gd name="connsiteY4" fmla="*/ 75203 h 3665479"/>
                <a:gd name="connsiteX0" fmla="*/ 1559859 w 2947723"/>
                <a:gd name="connsiteY0" fmla="*/ 75203 h 3603711"/>
                <a:gd name="connsiteX1" fmla="*/ 2947595 w 2947723"/>
                <a:gd name="connsiteY1" fmla="*/ 1000360 h 3603711"/>
                <a:gd name="connsiteX2" fmla="*/ 1484555 w 2947723"/>
                <a:gd name="connsiteY2" fmla="*/ 3603711 h 3603711"/>
                <a:gd name="connsiteX3" fmla="*/ 0 w 2947723"/>
                <a:gd name="connsiteY3" fmla="*/ 2775373 h 3603711"/>
                <a:gd name="connsiteX4" fmla="*/ 1559859 w 2947723"/>
                <a:gd name="connsiteY4" fmla="*/ 75203 h 3603711"/>
                <a:gd name="connsiteX0" fmla="*/ 1559859 w 2947723"/>
                <a:gd name="connsiteY0" fmla="*/ 75203 h 3603711"/>
                <a:gd name="connsiteX1" fmla="*/ 2947595 w 2947723"/>
                <a:gd name="connsiteY1" fmla="*/ 1000360 h 3603711"/>
                <a:gd name="connsiteX2" fmla="*/ 1484555 w 2947723"/>
                <a:gd name="connsiteY2" fmla="*/ 3603711 h 3603711"/>
                <a:gd name="connsiteX3" fmla="*/ 0 w 2947723"/>
                <a:gd name="connsiteY3" fmla="*/ 2775373 h 3603711"/>
                <a:gd name="connsiteX4" fmla="*/ 1559859 w 2947723"/>
                <a:gd name="connsiteY4" fmla="*/ 75203 h 3603711"/>
                <a:gd name="connsiteX0" fmla="*/ 1559859 w 2947595"/>
                <a:gd name="connsiteY0" fmla="*/ 0 h 3528508"/>
                <a:gd name="connsiteX1" fmla="*/ 2947595 w 2947595"/>
                <a:gd name="connsiteY1" fmla="*/ 925157 h 3528508"/>
                <a:gd name="connsiteX2" fmla="*/ 1484555 w 2947595"/>
                <a:gd name="connsiteY2" fmla="*/ 3528508 h 3528508"/>
                <a:gd name="connsiteX3" fmla="*/ 0 w 2947595"/>
                <a:gd name="connsiteY3" fmla="*/ 2700170 h 3528508"/>
                <a:gd name="connsiteX4" fmla="*/ 1559859 w 2947595"/>
                <a:gd name="connsiteY4" fmla="*/ 0 h 3528508"/>
                <a:gd name="connsiteX0" fmla="*/ 1559859 w 3012141"/>
                <a:gd name="connsiteY0" fmla="*/ 69027 h 3665651"/>
                <a:gd name="connsiteX1" fmla="*/ 3012141 w 3012141"/>
                <a:gd name="connsiteY1" fmla="*/ 875850 h 3665651"/>
                <a:gd name="connsiteX2" fmla="*/ 1484555 w 3012141"/>
                <a:gd name="connsiteY2" fmla="*/ 3597535 h 3665651"/>
                <a:gd name="connsiteX3" fmla="*/ 0 w 3012141"/>
                <a:gd name="connsiteY3" fmla="*/ 2769197 h 3665651"/>
                <a:gd name="connsiteX4" fmla="*/ 1559859 w 3012141"/>
                <a:gd name="connsiteY4" fmla="*/ 69027 h 3665651"/>
                <a:gd name="connsiteX0" fmla="*/ 1559859 w 3012141"/>
                <a:gd name="connsiteY0" fmla="*/ 0 h 3596624"/>
                <a:gd name="connsiteX1" fmla="*/ 3012141 w 3012141"/>
                <a:gd name="connsiteY1" fmla="*/ 806823 h 3596624"/>
                <a:gd name="connsiteX2" fmla="*/ 1484555 w 3012141"/>
                <a:gd name="connsiteY2" fmla="*/ 3528508 h 3596624"/>
                <a:gd name="connsiteX3" fmla="*/ 0 w 3012141"/>
                <a:gd name="connsiteY3" fmla="*/ 2700170 h 3596624"/>
                <a:gd name="connsiteX4" fmla="*/ 1559859 w 3012141"/>
                <a:gd name="connsiteY4" fmla="*/ 0 h 3596624"/>
                <a:gd name="connsiteX0" fmla="*/ 1559859 w 3012141"/>
                <a:gd name="connsiteY0" fmla="*/ 0 h 3596624"/>
                <a:gd name="connsiteX1" fmla="*/ 3012141 w 3012141"/>
                <a:gd name="connsiteY1" fmla="*/ 806823 h 3596624"/>
                <a:gd name="connsiteX2" fmla="*/ 1484555 w 3012141"/>
                <a:gd name="connsiteY2" fmla="*/ 3528508 h 3596624"/>
                <a:gd name="connsiteX3" fmla="*/ 0 w 3012141"/>
                <a:gd name="connsiteY3" fmla="*/ 2700170 h 3596624"/>
                <a:gd name="connsiteX4" fmla="*/ 1559859 w 3012141"/>
                <a:gd name="connsiteY4" fmla="*/ 0 h 3596624"/>
                <a:gd name="connsiteX0" fmla="*/ 1559859 w 3012141"/>
                <a:gd name="connsiteY0" fmla="*/ 0 h 3528508"/>
                <a:gd name="connsiteX1" fmla="*/ 3012141 w 3012141"/>
                <a:gd name="connsiteY1" fmla="*/ 806823 h 3528508"/>
                <a:gd name="connsiteX2" fmla="*/ 1484555 w 3012141"/>
                <a:gd name="connsiteY2" fmla="*/ 3528508 h 3528508"/>
                <a:gd name="connsiteX3" fmla="*/ 0 w 3012141"/>
                <a:gd name="connsiteY3" fmla="*/ 2700170 h 3528508"/>
                <a:gd name="connsiteX4" fmla="*/ 1559859 w 3012141"/>
                <a:gd name="connsiteY4" fmla="*/ 0 h 3528508"/>
                <a:gd name="connsiteX0" fmla="*/ 1559859 w 3012141"/>
                <a:gd name="connsiteY0" fmla="*/ 0 h 3528508"/>
                <a:gd name="connsiteX1" fmla="*/ 3012141 w 3012141"/>
                <a:gd name="connsiteY1" fmla="*/ 806823 h 3528508"/>
                <a:gd name="connsiteX2" fmla="*/ 1484555 w 3012141"/>
                <a:gd name="connsiteY2" fmla="*/ 3528508 h 3528508"/>
                <a:gd name="connsiteX3" fmla="*/ 0 w 3012141"/>
                <a:gd name="connsiteY3" fmla="*/ 2700170 h 3528508"/>
                <a:gd name="connsiteX4" fmla="*/ 1559859 w 3012141"/>
                <a:gd name="connsiteY4" fmla="*/ 0 h 3528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2141" h="3528508">
                  <a:moveTo>
                    <a:pt x="1559859" y="0"/>
                  </a:moveTo>
                  <a:lnTo>
                    <a:pt x="3012141" y="806823"/>
                  </a:lnTo>
                  <a:lnTo>
                    <a:pt x="1484555" y="3528508"/>
                  </a:lnTo>
                  <a:lnTo>
                    <a:pt x="0" y="2700170"/>
                  </a:lnTo>
                  <a:lnTo>
                    <a:pt x="1559859" y="0"/>
                  </a:lnTo>
                  <a:close/>
                </a:path>
              </a:pathLst>
            </a:custGeom>
            <a:gradFill flip="none" rotWithShape="1">
              <a:gsLst>
                <a:gs pos="0">
                  <a:schemeClr val="bg1">
                    <a:lumMod val="75000"/>
                    <a:shade val="30000"/>
                    <a:satMod val="115000"/>
                    <a:alpha val="42000"/>
                  </a:schemeClr>
                </a:gs>
                <a:gs pos="58000">
                  <a:schemeClr val="bg1">
                    <a:lumMod val="75000"/>
                    <a:shade val="67500"/>
                    <a:satMod val="115000"/>
                    <a:alpha val="0"/>
                  </a:schemeClr>
                </a:gs>
              </a:gsLst>
              <a:lin ang="6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US">
                <a:solidFill>
                  <a:prstClr val="white"/>
                </a:solidFill>
                <a:latin typeface="Calibri"/>
              </a:endParaRPr>
            </a:p>
          </p:txBody>
        </p:sp>
        <p:sp>
          <p:nvSpPr>
            <p:cNvPr id="43" name="Oval 42"/>
            <p:cNvSpPr/>
            <p:nvPr/>
          </p:nvSpPr>
          <p:spPr>
            <a:xfrm>
              <a:off x="3324708" y="1528885"/>
              <a:ext cx="1546474" cy="1535217"/>
            </a:xfrm>
            <a:prstGeom prst="ellipse">
              <a:avLst/>
            </a:prstGeom>
            <a:solidFill>
              <a:schemeClr val="bg1"/>
            </a:solidFill>
            <a:ln>
              <a:noFill/>
            </a:ln>
            <a:effectLst>
              <a:innerShdw blurRad="596900" dist="381000" dir="18900000">
                <a:prstClr val="black">
                  <a:alpha val="2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US">
                <a:solidFill>
                  <a:prstClr val="white"/>
                </a:solidFill>
                <a:latin typeface="Calibri"/>
              </a:endParaRPr>
            </a:p>
          </p:txBody>
        </p:sp>
      </p:grpSp>
      <p:grpSp>
        <p:nvGrpSpPr>
          <p:cNvPr id="37" name="Group 36"/>
          <p:cNvGrpSpPr/>
          <p:nvPr/>
        </p:nvGrpSpPr>
        <p:grpSpPr>
          <a:xfrm>
            <a:off x="1303404" y="1340934"/>
            <a:ext cx="2259694" cy="2855925"/>
            <a:chOff x="1861073" y="1528885"/>
            <a:chExt cx="3012141" cy="3806909"/>
          </a:xfrm>
        </p:grpSpPr>
        <p:sp>
          <p:nvSpPr>
            <p:cNvPr id="35" name="Freeform 34"/>
            <p:cNvSpPr/>
            <p:nvPr/>
          </p:nvSpPr>
          <p:spPr>
            <a:xfrm>
              <a:off x="1861073" y="1807286"/>
              <a:ext cx="3012141" cy="3528508"/>
            </a:xfrm>
            <a:custGeom>
              <a:avLst/>
              <a:gdLst>
                <a:gd name="connsiteX0" fmla="*/ 2377520 w 3498820"/>
                <a:gd name="connsiteY0" fmla="*/ 99584 h 3945250"/>
                <a:gd name="connsiteX1" fmla="*/ 3496315 w 3498820"/>
                <a:gd name="connsiteY1" fmla="*/ 1293682 h 3945250"/>
                <a:gd name="connsiteX2" fmla="*/ 2033275 w 3498820"/>
                <a:gd name="connsiteY2" fmla="*/ 3897033 h 3945250"/>
                <a:gd name="connsiteX3" fmla="*/ 80 w 3498820"/>
                <a:gd name="connsiteY3" fmla="*/ 2788995 h 3945250"/>
                <a:gd name="connsiteX4" fmla="*/ 2108579 w 3498820"/>
                <a:gd name="connsiteY4" fmla="*/ 368525 h 3945250"/>
                <a:gd name="connsiteX5" fmla="*/ 2377520 w 3498820"/>
                <a:gd name="connsiteY5" fmla="*/ 99584 h 3945250"/>
                <a:gd name="connsiteX0" fmla="*/ 2108579 w 3496457"/>
                <a:gd name="connsiteY0" fmla="*/ 58884 h 3635609"/>
                <a:gd name="connsiteX1" fmla="*/ 3496315 w 3496457"/>
                <a:gd name="connsiteY1" fmla="*/ 984041 h 3635609"/>
                <a:gd name="connsiteX2" fmla="*/ 2033275 w 3496457"/>
                <a:gd name="connsiteY2" fmla="*/ 3587392 h 3635609"/>
                <a:gd name="connsiteX3" fmla="*/ 80 w 3496457"/>
                <a:gd name="connsiteY3" fmla="*/ 2479354 h 3635609"/>
                <a:gd name="connsiteX4" fmla="*/ 2108579 w 3496457"/>
                <a:gd name="connsiteY4" fmla="*/ 58884 h 3635609"/>
                <a:gd name="connsiteX0" fmla="*/ 1871924 w 3259796"/>
                <a:gd name="connsiteY0" fmla="*/ 73922 h 3682932"/>
                <a:gd name="connsiteX1" fmla="*/ 3259660 w 3259796"/>
                <a:gd name="connsiteY1" fmla="*/ 999079 h 3682932"/>
                <a:gd name="connsiteX2" fmla="*/ 1796620 w 3259796"/>
                <a:gd name="connsiteY2" fmla="*/ 3602430 h 3682932"/>
                <a:gd name="connsiteX3" fmla="*/ 93 w 3259796"/>
                <a:gd name="connsiteY3" fmla="*/ 2752576 h 3682932"/>
                <a:gd name="connsiteX4" fmla="*/ 1871924 w 3259796"/>
                <a:gd name="connsiteY4" fmla="*/ 73922 h 3682932"/>
                <a:gd name="connsiteX0" fmla="*/ 1871831 w 3259703"/>
                <a:gd name="connsiteY0" fmla="*/ 73922 h 3602430"/>
                <a:gd name="connsiteX1" fmla="*/ 3259567 w 3259703"/>
                <a:gd name="connsiteY1" fmla="*/ 999079 h 3602430"/>
                <a:gd name="connsiteX2" fmla="*/ 1796527 w 3259703"/>
                <a:gd name="connsiteY2" fmla="*/ 3602430 h 3602430"/>
                <a:gd name="connsiteX3" fmla="*/ 0 w 3259703"/>
                <a:gd name="connsiteY3" fmla="*/ 2752576 h 3602430"/>
                <a:gd name="connsiteX4" fmla="*/ 1871831 w 3259703"/>
                <a:gd name="connsiteY4" fmla="*/ 73922 h 3602430"/>
                <a:gd name="connsiteX0" fmla="*/ 1871831 w 3259703"/>
                <a:gd name="connsiteY0" fmla="*/ 73922 h 3602430"/>
                <a:gd name="connsiteX1" fmla="*/ 3259567 w 3259703"/>
                <a:gd name="connsiteY1" fmla="*/ 999079 h 3602430"/>
                <a:gd name="connsiteX2" fmla="*/ 1796527 w 3259703"/>
                <a:gd name="connsiteY2" fmla="*/ 3602430 h 3602430"/>
                <a:gd name="connsiteX3" fmla="*/ 0 w 3259703"/>
                <a:gd name="connsiteY3" fmla="*/ 2752576 h 3602430"/>
                <a:gd name="connsiteX4" fmla="*/ 1871831 w 3259703"/>
                <a:gd name="connsiteY4" fmla="*/ 73922 h 3602430"/>
                <a:gd name="connsiteX0" fmla="*/ 1871831 w 3259703"/>
                <a:gd name="connsiteY0" fmla="*/ 73922 h 3602430"/>
                <a:gd name="connsiteX1" fmla="*/ 3259567 w 3259703"/>
                <a:gd name="connsiteY1" fmla="*/ 999079 h 3602430"/>
                <a:gd name="connsiteX2" fmla="*/ 1796527 w 3259703"/>
                <a:gd name="connsiteY2" fmla="*/ 3602430 h 3602430"/>
                <a:gd name="connsiteX3" fmla="*/ 0 w 3259703"/>
                <a:gd name="connsiteY3" fmla="*/ 2752576 h 3602430"/>
                <a:gd name="connsiteX4" fmla="*/ 1871831 w 3259703"/>
                <a:gd name="connsiteY4" fmla="*/ 73922 h 3602430"/>
                <a:gd name="connsiteX0" fmla="*/ 1559859 w 2947723"/>
                <a:gd name="connsiteY0" fmla="*/ 75203 h 3665479"/>
                <a:gd name="connsiteX1" fmla="*/ 2947595 w 2947723"/>
                <a:gd name="connsiteY1" fmla="*/ 1000360 h 3665479"/>
                <a:gd name="connsiteX2" fmla="*/ 1484555 w 2947723"/>
                <a:gd name="connsiteY2" fmla="*/ 3603711 h 3665479"/>
                <a:gd name="connsiteX3" fmla="*/ 0 w 2947723"/>
                <a:gd name="connsiteY3" fmla="*/ 2775373 h 3665479"/>
                <a:gd name="connsiteX4" fmla="*/ 1559859 w 2947723"/>
                <a:gd name="connsiteY4" fmla="*/ 75203 h 3665479"/>
                <a:gd name="connsiteX0" fmla="*/ 1559859 w 2947723"/>
                <a:gd name="connsiteY0" fmla="*/ 75203 h 3665479"/>
                <a:gd name="connsiteX1" fmla="*/ 2947595 w 2947723"/>
                <a:gd name="connsiteY1" fmla="*/ 1000360 h 3665479"/>
                <a:gd name="connsiteX2" fmla="*/ 1484555 w 2947723"/>
                <a:gd name="connsiteY2" fmla="*/ 3603711 h 3665479"/>
                <a:gd name="connsiteX3" fmla="*/ 0 w 2947723"/>
                <a:gd name="connsiteY3" fmla="*/ 2775373 h 3665479"/>
                <a:gd name="connsiteX4" fmla="*/ 1559859 w 2947723"/>
                <a:gd name="connsiteY4" fmla="*/ 75203 h 3665479"/>
                <a:gd name="connsiteX0" fmla="*/ 1559859 w 2947723"/>
                <a:gd name="connsiteY0" fmla="*/ 75203 h 3603711"/>
                <a:gd name="connsiteX1" fmla="*/ 2947595 w 2947723"/>
                <a:gd name="connsiteY1" fmla="*/ 1000360 h 3603711"/>
                <a:gd name="connsiteX2" fmla="*/ 1484555 w 2947723"/>
                <a:gd name="connsiteY2" fmla="*/ 3603711 h 3603711"/>
                <a:gd name="connsiteX3" fmla="*/ 0 w 2947723"/>
                <a:gd name="connsiteY3" fmla="*/ 2775373 h 3603711"/>
                <a:gd name="connsiteX4" fmla="*/ 1559859 w 2947723"/>
                <a:gd name="connsiteY4" fmla="*/ 75203 h 3603711"/>
                <a:gd name="connsiteX0" fmla="*/ 1559859 w 2947723"/>
                <a:gd name="connsiteY0" fmla="*/ 75203 h 3603711"/>
                <a:gd name="connsiteX1" fmla="*/ 2947595 w 2947723"/>
                <a:gd name="connsiteY1" fmla="*/ 1000360 h 3603711"/>
                <a:gd name="connsiteX2" fmla="*/ 1484555 w 2947723"/>
                <a:gd name="connsiteY2" fmla="*/ 3603711 h 3603711"/>
                <a:gd name="connsiteX3" fmla="*/ 0 w 2947723"/>
                <a:gd name="connsiteY3" fmla="*/ 2775373 h 3603711"/>
                <a:gd name="connsiteX4" fmla="*/ 1559859 w 2947723"/>
                <a:gd name="connsiteY4" fmla="*/ 75203 h 3603711"/>
                <a:gd name="connsiteX0" fmla="*/ 1559859 w 2947595"/>
                <a:gd name="connsiteY0" fmla="*/ 0 h 3528508"/>
                <a:gd name="connsiteX1" fmla="*/ 2947595 w 2947595"/>
                <a:gd name="connsiteY1" fmla="*/ 925157 h 3528508"/>
                <a:gd name="connsiteX2" fmla="*/ 1484555 w 2947595"/>
                <a:gd name="connsiteY2" fmla="*/ 3528508 h 3528508"/>
                <a:gd name="connsiteX3" fmla="*/ 0 w 2947595"/>
                <a:gd name="connsiteY3" fmla="*/ 2700170 h 3528508"/>
                <a:gd name="connsiteX4" fmla="*/ 1559859 w 2947595"/>
                <a:gd name="connsiteY4" fmla="*/ 0 h 3528508"/>
                <a:gd name="connsiteX0" fmla="*/ 1559859 w 3012141"/>
                <a:gd name="connsiteY0" fmla="*/ 69027 h 3665651"/>
                <a:gd name="connsiteX1" fmla="*/ 3012141 w 3012141"/>
                <a:gd name="connsiteY1" fmla="*/ 875850 h 3665651"/>
                <a:gd name="connsiteX2" fmla="*/ 1484555 w 3012141"/>
                <a:gd name="connsiteY2" fmla="*/ 3597535 h 3665651"/>
                <a:gd name="connsiteX3" fmla="*/ 0 w 3012141"/>
                <a:gd name="connsiteY3" fmla="*/ 2769197 h 3665651"/>
                <a:gd name="connsiteX4" fmla="*/ 1559859 w 3012141"/>
                <a:gd name="connsiteY4" fmla="*/ 69027 h 3665651"/>
                <a:gd name="connsiteX0" fmla="*/ 1559859 w 3012141"/>
                <a:gd name="connsiteY0" fmla="*/ 0 h 3596624"/>
                <a:gd name="connsiteX1" fmla="*/ 3012141 w 3012141"/>
                <a:gd name="connsiteY1" fmla="*/ 806823 h 3596624"/>
                <a:gd name="connsiteX2" fmla="*/ 1484555 w 3012141"/>
                <a:gd name="connsiteY2" fmla="*/ 3528508 h 3596624"/>
                <a:gd name="connsiteX3" fmla="*/ 0 w 3012141"/>
                <a:gd name="connsiteY3" fmla="*/ 2700170 h 3596624"/>
                <a:gd name="connsiteX4" fmla="*/ 1559859 w 3012141"/>
                <a:gd name="connsiteY4" fmla="*/ 0 h 3596624"/>
                <a:gd name="connsiteX0" fmla="*/ 1559859 w 3012141"/>
                <a:gd name="connsiteY0" fmla="*/ 0 h 3596624"/>
                <a:gd name="connsiteX1" fmla="*/ 3012141 w 3012141"/>
                <a:gd name="connsiteY1" fmla="*/ 806823 h 3596624"/>
                <a:gd name="connsiteX2" fmla="*/ 1484555 w 3012141"/>
                <a:gd name="connsiteY2" fmla="*/ 3528508 h 3596624"/>
                <a:gd name="connsiteX3" fmla="*/ 0 w 3012141"/>
                <a:gd name="connsiteY3" fmla="*/ 2700170 h 3596624"/>
                <a:gd name="connsiteX4" fmla="*/ 1559859 w 3012141"/>
                <a:gd name="connsiteY4" fmla="*/ 0 h 3596624"/>
                <a:gd name="connsiteX0" fmla="*/ 1559859 w 3012141"/>
                <a:gd name="connsiteY0" fmla="*/ 0 h 3528508"/>
                <a:gd name="connsiteX1" fmla="*/ 3012141 w 3012141"/>
                <a:gd name="connsiteY1" fmla="*/ 806823 h 3528508"/>
                <a:gd name="connsiteX2" fmla="*/ 1484555 w 3012141"/>
                <a:gd name="connsiteY2" fmla="*/ 3528508 h 3528508"/>
                <a:gd name="connsiteX3" fmla="*/ 0 w 3012141"/>
                <a:gd name="connsiteY3" fmla="*/ 2700170 h 3528508"/>
                <a:gd name="connsiteX4" fmla="*/ 1559859 w 3012141"/>
                <a:gd name="connsiteY4" fmla="*/ 0 h 3528508"/>
                <a:gd name="connsiteX0" fmla="*/ 1559859 w 3012141"/>
                <a:gd name="connsiteY0" fmla="*/ 0 h 3528508"/>
                <a:gd name="connsiteX1" fmla="*/ 3012141 w 3012141"/>
                <a:gd name="connsiteY1" fmla="*/ 806823 h 3528508"/>
                <a:gd name="connsiteX2" fmla="*/ 1484555 w 3012141"/>
                <a:gd name="connsiteY2" fmla="*/ 3528508 h 3528508"/>
                <a:gd name="connsiteX3" fmla="*/ 0 w 3012141"/>
                <a:gd name="connsiteY3" fmla="*/ 2700170 h 3528508"/>
                <a:gd name="connsiteX4" fmla="*/ 1559859 w 3012141"/>
                <a:gd name="connsiteY4" fmla="*/ 0 h 3528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2141" h="3528508">
                  <a:moveTo>
                    <a:pt x="1559859" y="0"/>
                  </a:moveTo>
                  <a:lnTo>
                    <a:pt x="3012141" y="806823"/>
                  </a:lnTo>
                  <a:lnTo>
                    <a:pt x="1484555" y="3528508"/>
                  </a:lnTo>
                  <a:lnTo>
                    <a:pt x="0" y="2700170"/>
                  </a:lnTo>
                  <a:lnTo>
                    <a:pt x="1559859" y="0"/>
                  </a:lnTo>
                  <a:close/>
                </a:path>
              </a:pathLst>
            </a:custGeom>
            <a:gradFill flip="none" rotWithShape="1">
              <a:gsLst>
                <a:gs pos="0">
                  <a:schemeClr val="bg1">
                    <a:lumMod val="75000"/>
                    <a:shade val="30000"/>
                    <a:satMod val="115000"/>
                    <a:alpha val="42000"/>
                  </a:schemeClr>
                </a:gs>
                <a:gs pos="58000">
                  <a:schemeClr val="bg1">
                    <a:lumMod val="75000"/>
                    <a:shade val="67500"/>
                    <a:satMod val="115000"/>
                    <a:alpha val="0"/>
                  </a:schemeClr>
                </a:gs>
              </a:gsLst>
              <a:lin ang="6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US">
                <a:solidFill>
                  <a:prstClr val="white"/>
                </a:solidFill>
                <a:latin typeface="Calibri"/>
              </a:endParaRPr>
            </a:p>
          </p:txBody>
        </p:sp>
        <p:sp>
          <p:nvSpPr>
            <p:cNvPr id="36" name="Oval 35"/>
            <p:cNvSpPr/>
            <p:nvPr/>
          </p:nvSpPr>
          <p:spPr>
            <a:xfrm>
              <a:off x="3324708" y="1528885"/>
              <a:ext cx="1546474" cy="1535217"/>
            </a:xfrm>
            <a:prstGeom prst="ellipse">
              <a:avLst/>
            </a:prstGeom>
            <a:solidFill>
              <a:schemeClr val="bg1"/>
            </a:solidFill>
            <a:ln>
              <a:noFill/>
            </a:ln>
            <a:effectLst>
              <a:innerShdw blurRad="596900" dist="381000" dir="18900000">
                <a:prstClr val="black">
                  <a:alpha val="2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US" dirty="0">
                <a:solidFill>
                  <a:prstClr val="white"/>
                </a:solidFill>
                <a:latin typeface="Calibri"/>
              </a:endParaRPr>
            </a:p>
          </p:txBody>
        </p:sp>
      </p:grpSp>
      <p:grpSp>
        <p:nvGrpSpPr>
          <p:cNvPr id="26" name="Group 25"/>
          <p:cNvGrpSpPr/>
          <p:nvPr/>
        </p:nvGrpSpPr>
        <p:grpSpPr>
          <a:xfrm>
            <a:off x="2348654" y="1272084"/>
            <a:ext cx="1265964" cy="1286210"/>
            <a:chOff x="3254376" y="1570038"/>
            <a:chExt cx="1687513" cy="1714500"/>
          </a:xfrm>
        </p:grpSpPr>
        <p:sp>
          <p:nvSpPr>
            <p:cNvPr id="15" name="Freeform 14"/>
            <p:cNvSpPr>
              <a:spLocks/>
            </p:cNvSpPr>
            <p:nvPr/>
          </p:nvSpPr>
          <p:spPr bwMode="auto">
            <a:xfrm>
              <a:off x="3616326" y="2351088"/>
              <a:ext cx="1325563" cy="933450"/>
            </a:xfrm>
            <a:custGeom>
              <a:avLst/>
              <a:gdLst>
                <a:gd name="T0" fmla="*/ 834 w 835"/>
                <a:gd name="T1" fmla="*/ 43 h 588"/>
                <a:gd name="T2" fmla="*/ 832 w 835"/>
                <a:gd name="T3" fmla="*/ 140 h 588"/>
                <a:gd name="T4" fmla="*/ 821 w 835"/>
                <a:gd name="T5" fmla="*/ 204 h 588"/>
                <a:gd name="T6" fmla="*/ 801 w 835"/>
                <a:gd name="T7" fmla="*/ 266 h 588"/>
                <a:gd name="T8" fmla="*/ 775 w 835"/>
                <a:gd name="T9" fmla="*/ 321 h 588"/>
                <a:gd name="T10" fmla="*/ 744 w 835"/>
                <a:gd name="T11" fmla="*/ 372 h 588"/>
                <a:gd name="T12" fmla="*/ 718 w 835"/>
                <a:gd name="T13" fmla="*/ 405 h 588"/>
                <a:gd name="T14" fmla="*/ 701 w 835"/>
                <a:gd name="T15" fmla="*/ 424 h 588"/>
                <a:gd name="T16" fmla="*/ 664 w 835"/>
                <a:gd name="T17" fmla="*/ 461 h 588"/>
                <a:gd name="T18" fmla="*/ 602 w 835"/>
                <a:gd name="T19" fmla="*/ 508 h 588"/>
                <a:gd name="T20" fmla="*/ 500 w 835"/>
                <a:gd name="T21" fmla="*/ 558 h 588"/>
                <a:gd name="T22" fmla="*/ 391 w 835"/>
                <a:gd name="T23" fmla="*/ 584 h 588"/>
                <a:gd name="T24" fmla="*/ 280 w 835"/>
                <a:gd name="T25" fmla="*/ 586 h 588"/>
                <a:gd name="T26" fmla="*/ 216 w 835"/>
                <a:gd name="T27" fmla="*/ 576 h 588"/>
                <a:gd name="T28" fmla="*/ 155 w 835"/>
                <a:gd name="T29" fmla="*/ 558 h 588"/>
                <a:gd name="T30" fmla="*/ 94 w 835"/>
                <a:gd name="T31" fmla="*/ 531 h 588"/>
                <a:gd name="T32" fmla="*/ 37 w 835"/>
                <a:gd name="T33" fmla="*/ 498 h 588"/>
                <a:gd name="T34" fmla="*/ 17 w 835"/>
                <a:gd name="T35" fmla="*/ 485 h 588"/>
                <a:gd name="T36" fmla="*/ 29 w 835"/>
                <a:gd name="T37" fmla="*/ 491 h 588"/>
                <a:gd name="T38" fmla="*/ 91 w 835"/>
                <a:gd name="T39" fmla="*/ 523 h 588"/>
                <a:gd name="T40" fmla="*/ 155 w 835"/>
                <a:gd name="T41" fmla="*/ 546 h 588"/>
                <a:gd name="T42" fmla="*/ 220 w 835"/>
                <a:gd name="T43" fmla="*/ 561 h 588"/>
                <a:gd name="T44" fmla="*/ 312 w 835"/>
                <a:gd name="T45" fmla="*/ 566 h 588"/>
                <a:gd name="T46" fmla="*/ 427 w 835"/>
                <a:gd name="T47" fmla="*/ 552 h 588"/>
                <a:gd name="T48" fmla="*/ 519 w 835"/>
                <a:gd name="T49" fmla="*/ 520 h 588"/>
                <a:gd name="T50" fmla="*/ 589 w 835"/>
                <a:gd name="T51" fmla="*/ 483 h 588"/>
                <a:gd name="T52" fmla="*/ 653 w 835"/>
                <a:gd name="T53" fmla="*/ 434 h 588"/>
                <a:gd name="T54" fmla="*/ 692 w 835"/>
                <a:gd name="T55" fmla="*/ 396 h 588"/>
                <a:gd name="T56" fmla="*/ 710 w 835"/>
                <a:gd name="T57" fmla="*/ 376 h 588"/>
                <a:gd name="T58" fmla="*/ 737 w 835"/>
                <a:gd name="T59" fmla="*/ 342 h 588"/>
                <a:gd name="T60" fmla="*/ 769 w 835"/>
                <a:gd name="T61" fmla="*/ 289 h 588"/>
                <a:gd name="T62" fmla="*/ 796 w 835"/>
                <a:gd name="T63" fmla="*/ 231 h 588"/>
                <a:gd name="T64" fmla="*/ 817 w 835"/>
                <a:gd name="T65" fmla="*/ 166 h 588"/>
                <a:gd name="T66" fmla="*/ 828 w 835"/>
                <a:gd name="T67" fmla="*/ 100 h 588"/>
                <a:gd name="T68" fmla="*/ 833 w 835"/>
                <a:gd name="T69" fmla="*/ 33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5" h="588">
                  <a:moveTo>
                    <a:pt x="832" y="0"/>
                  </a:moveTo>
                  <a:lnTo>
                    <a:pt x="834" y="43"/>
                  </a:lnTo>
                  <a:lnTo>
                    <a:pt x="835" y="108"/>
                  </a:lnTo>
                  <a:lnTo>
                    <a:pt x="832" y="140"/>
                  </a:lnTo>
                  <a:lnTo>
                    <a:pt x="827" y="172"/>
                  </a:lnTo>
                  <a:lnTo>
                    <a:pt x="821" y="204"/>
                  </a:lnTo>
                  <a:lnTo>
                    <a:pt x="812" y="235"/>
                  </a:lnTo>
                  <a:lnTo>
                    <a:pt x="801" y="266"/>
                  </a:lnTo>
                  <a:lnTo>
                    <a:pt x="788" y="296"/>
                  </a:lnTo>
                  <a:lnTo>
                    <a:pt x="775" y="321"/>
                  </a:lnTo>
                  <a:lnTo>
                    <a:pt x="760" y="347"/>
                  </a:lnTo>
                  <a:lnTo>
                    <a:pt x="744" y="372"/>
                  </a:lnTo>
                  <a:lnTo>
                    <a:pt x="727" y="395"/>
                  </a:lnTo>
                  <a:lnTo>
                    <a:pt x="718" y="405"/>
                  </a:lnTo>
                  <a:lnTo>
                    <a:pt x="710" y="415"/>
                  </a:lnTo>
                  <a:lnTo>
                    <a:pt x="701" y="424"/>
                  </a:lnTo>
                  <a:lnTo>
                    <a:pt x="692" y="434"/>
                  </a:lnTo>
                  <a:lnTo>
                    <a:pt x="664" y="461"/>
                  </a:lnTo>
                  <a:lnTo>
                    <a:pt x="633" y="486"/>
                  </a:lnTo>
                  <a:lnTo>
                    <a:pt x="602" y="508"/>
                  </a:lnTo>
                  <a:lnTo>
                    <a:pt x="552" y="536"/>
                  </a:lnTo>
                  <a:lnTo>
                    <a:pt x="500" y="558"/>
                  </a:lnTo>
                  <a:lnTo>
                    <a:pt x="446" y="574"/>
                  </a:lnTo>
                  <a:lnTo>
                    <a:pt x="391" y="584"/>
                  </a:lnTo>
                  <a:lnTo>
                    <a:pt x="336" y="588"/>
                  </a:lnTo>
                  <a:lnTo>
                    <a:pt x="280" y="586"/>
                  </a:lnTo>
                  <a:lnTo>
                    <a:pt x="248" y="582"/>
                  </a:lnTo>
                  <a:lnTo>
                    <a:pt x="216" y="576"/>
                  </a:lnTo>
                  <a:lnTo>
                    <a:pt x="185" y="568"/>
                  </a:lnTo>
                  <a:lnTo>
                    <a:pt x="155" y="558"/>
                  </a:lnTo>
                  <a:lnTo>
                    <a:pt x="123" y="546"/>
                  </a:lnTo>
                  <a:lnTo>
                    <a:pt x="94" y="531"/>
                  </a:lnTo>
                  <a:lnTo>
                    <a:pt x="65" y="516"/>
                  </a:lnTo>
                  <a:lnTo>
                    <a:pt x="37" y="498"/>
                  </a:lnTo>
                  <a:lnTo>
                    <a:pt x="19" y="486"/>
                  </a:lnTo>
                  <a:lnTo>
                    <a:pt x="17" y="485"/>
                  </a:lnTo>
                  <a:lnTo>
                    <a:pt x="0" y="472"/>
                  </a:lnTo>
                  <a:lnTo>
                    <a:pt x="29" y="491"/>
                  </a:lnTo>
                  <a:lnTo>
                    <a:pt x="60" y="508"/>
                  </a:lnTo>
                  <a:lnTo>
                    <a:pt x="91" y="523"/>
                  </a:lnTo>
                  <a:lnTo>
                    <a:pt x="122" y="536"/>
                  </a:lnTo>
                  <a:lnTo>
                    <a:pt x="155" y="546"/>
                  </a:lnTo>
                  <a:lnTo>
                    <a:pt x="188" y="554"/>
                  </a:lnTo>
                  <a:lnTo>
                    <a:pt x="220" y="561"/>
                  </a:lnTo>
                  <a:lnTo>
                    <a:pt x="254" y="564"/>
                  </a:lnTo>
                  <a:lnTo>
                    <a:pt x="312" y="566"/>
                  </a:lnTo>
                  <a:lnTo>
                    <a:pt x="370" y="563"/>
                  </a:lnTo>
                  <a:lnTo>
                    <a:pt x="427" y="552"/>
                  </a:lnTo>
                  <a:lnTo>
                    <a:pt x="483" y="535"/>
                  </a:lnTo>
                  <a:lnTo>
                    <a:pt x="519" y="520"/>
                  </a:lnTo>
                  <a:lnTo>
                    <a:pt x="555" y="504"/>
                  </a:lnTo>
                  <a:lnTo>
                    <a:pt x="589" y="483"/>
                  </a:lnTo>
                  <a:lnTo>
                    <a:pt x="622" y="460"/>
                  </a:lnTo>
                  <a:lnTo>
                    <a:pt x="653" y="434"/>
                  </a:lnTo>
                  <a:lnTo>
                    <a:pt x="683" y="406"/>
                  </a:lnTo>
                  <a:lnTo>
                    <a:pt x="692" y="396"/>
                  </a:lnTo>
                  <a:lnTo>
                    <a:pt x="701" y="386"/>
                  </a:lnTo>
                  <a:lnTo>
                    <a:pt x="710" y="376"/>
                  </a:lnTo>
                  <a:lnTo>
                    <a:pt x="719" y="366"/>
                  </a:lnTo>
                  <a:lnTo>
                    <a:pt x="737" y="342"/>
                  </a:lnTo>
                  <a:lnTo>
                    <a:pt x="754" y="316"/>
                  </a:lnTo>
                  <a:lnTo>
                    <a:pt x="769" y="289"/>
                  </a:lnTo>
                  <a:lnTo>
                    <a:pt x="783" y="262"/>
                  </a:lnTo>
                  <a:lnTo>
                    <a:pt x="796" y="231"/>
                  </a:lnTo>
                  <a:lnTo>
                    <a:pt x="807" y="198"/>
                  </a:lnTo>
                  <a:lnTo>
                    <a:pt x="817" y="166"/>
                  </a:lnTo>
                  <a:lnTo>
                    <a:pt x="824" y="134"/>
                  </a:lnTo>
                  <a:lnTo>
                    <a:pt x="828" y="100"/>
                  </a:lnTo>
                  <a:lnTo>
                    <a:pt x="832" y="67"/>
                  </a:lnTo>
                  <a:lnTo>
                    <a:pt x="833" y="33"/>
                  </a:lnTo>
                  <a:lnTo>
                    <a:pt x="832" y="0"/>
                  </a:lnTo>
                  <a:close/>
                </a:path>
              </a:pathLst>
            </a:custGeom>
            <a:solidFill>
              <a:schemeClr val="accent6">
                <a:lumMod val="7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sp>
          <p:nvSpPr>
            <p:cNvPr id="23" name="Freeform 22"/>
            <p:cNvSpPr>
              <a:spLocks/>
            </p:cNvSpPr>
            <p:nvPr/>
          </p:nvSpPr>
          <p:spPr bwMode="auto">
            <a:xfrm>
              <a:off x="3316288" y="1631951"/>
              <a:ext cx="1562100" cy="1446213"/>
            </a:xfrm>
            <a:custGeom>
              <a:avLst/>
              <a:gdLst>
                <a:gd name="T0" fmla="*/ 537 w 984"/>
                <a:gd name="T1" fmla="*/ 1 h 911"/>
                <a:gd name="T2" fmla="*/ 616 w 984"/>
                <a:gd name="T3" fmla="*/ 16 h 911"/>
                <a:gd name="T4" fmla="*/ 694 w 984"/>
                <a:gd name="T5" fmla="*/ 43 h 911"/>
                <a:gd name="T6" fmla="*/ 767 w 984"/>
                <a:gd name="T7" fmla="*/ 84 h 911"/>
                <a:gd name="T8" fmla="*/ 833 w 984"/>
                <a:gd name="T9" fmla="*/ 137 h 911"/>
                <a:gd name="T10" fmla="*/ 891 w 984"/>
                <a:gd name="T11" fmla="*/ 204 h 911"/>
                <a:gd name="T12" fmla="*/ 934 w 984"/>
                <a:gd name="T13" fmla="*/ 278 h 911"/>
                <a:gd name="T14" fmla="*/ 964 w 984"/>
                <a:gd name="T15" fmla="*/ 356 h 911"/>
                <a:gd name="T16" fmla="*/ 979 w 984"/>
                <a:gd name="T17" fmla="*/ 438 h 911"/>
                <a:gd name="T18" fmla="*/ 978 w 984"/>
                <a:gd name="T19" fmla="*/ 444 h 911"/>
                <a:gd name="T20" fmla="*/ 957 w 984"/>
                <a:gd name="T21" fmla="*/ 366 h 911"/>
                <a:gd name="T22" fmla="*/ 921 w 984"/>
                <a:gd name="T23" fmla="*/ 293 h 911"/>
                <a:gd name="T24" fmla="*/ 873 w 984"/>
                <a:gd name="T25" fmla="*/ 226 h 911"/>
                <a:gd name="T26" fmla="*/ 813 w 984"/>
                <a:gd name="T27" fmla="*/ 168 h 911"/>
                <a:gd name="T28" fmla="*/ 746 w 984"/>
                <a:gd name="T29" fmla="*/ 122 h 911"/>
                <a:gd name="T30" fmla="*/ 673 w 984"/>
                <a:gd name="T31" fmla="*/ 89 h 911"/>
                <a:gd name="T32" fmla="*/ 597 w 984"/>
                <a:gd name="T33" fmla="*/ 69 h 911"/>
                <a:gd name="T34" fmla="*/ 508 w 984"/>
                <a:gd name="T35" fmla="*/ 61 h 911"/>
                <a:gd name="T36" fmla="*/ 405 w 984"/>
                <a:gd name="T37" fmla="*/ 75 h 911"/>
                <a:gd name="T38" fmla="*/ 308 w 984"/>
                <a:gd name="T39" fmla="*/ 109 h 911"/>
                <a:gd name="T40" fmla="*/ 232 w 984"/>
                <a:gd name="T41" fmla="*/ 156 h 911"/>
                <a:gd name="T42" fmla="*/ 177 w 984"/>
                <a:gd name="T43" fmla="*/ 204 h 911"/>
                <a:gd name="T44" fmla="*/ 118 w 984"/>
                <a:gd name="T45" fmla="*/ 279 h 911"/>
                <a:gd name="T46" fmla="*/ 76 w 984"/>
                <a:gd name="T47" fmla="*/ 362 h 911"/>
                <a:gd name="T48" fmla="*/ 52 w 984"/>
                <a:gd name="T49" fmla="*/ 449 h 911"/>
                <a:gd name="T50" fmla="*/ 44 w 984"/>
                <a:gd name="T51" fmla="*/ 540 h 911"/>
                <a:gd name="T52" fmla="*/ 54 w 984"/>
                <a:gd name="T53" fmla="*/ 629 h 911"/>
                <a:gd name="T54" fmla="*/ 82 w 984"/>
                <a:gd name="T55" fmla="*/ 716 h 911"/>
                <a:gd name="T56" fmla="*/ 126 w 984"/>
                <a:gd name="T57" fmla="*/ 798 h 911"/>
                <a:gd name="T58" fmla="*/ 187 w 984"/>
                <a:gd name="T59" fmla="*/ 871 h 911"/>
                <a:gd name="T60" fmla="*/ 211 w 984"/>
                <a:gd name="T61" fmla="*/ 892 h 911"/>
                <a:gd name="T62" fmla="*/ 234 w 984"/>
                <a:gd name="T63" fmla="*/ 911 h 911"/>
                <a:gd name="T64" fmla="*/ 185 w 984"/>
                <a:gd name="T65" fmla="*/ 874 h 911"/>
                <a:gd name="T66" fmla="*/ 161 w 984"/>
                <a:gd name="T67" fmla="*/ 853 h 911"/>
                <a:gd name="T68" fmla="*/ 116 w 984"/>
                <a:gd name="T69" fmla="*/ 806 h 911"/>
                <a:gd name="T70" fmla="*/ 60 w 984"/>
                <a:gd name="T71" fmla="*/ 724 h 911"/>
                <a:gd name="T72" fmla="*/ 23 w 984"/>
                <a:gd name="T73" fmla="*/ 637 h 911"/>
                <a:gd name="T74" fmla="*/ 4 w 984"/>
                <a:gd name="T75" fmla="*/ 544 h 911"/>
                <a:gd name="T76" fmla="*/ 2 w 984"/>
                <a:gd name="T77" fmla="*/ 450 h 911"/>
                <a:gd name="T78" fmla="*/ 18 w 984"/>
                <a:gd name="T79" fmla="*/ 356 h 911"/>
                <a:gd name="T80" fmla="*/ 53 w 984"/>
                <a:gd name="T81" fmla="*/ 268 h 911"/>
                <a:gd name="T82" fmla="*/ 106 w 984"/>
                <a:gd name="T83" fmla="*/ 185 h 911"/>
                <a:gd name="T84" fmla="*/ 167 w 984"/>
                <a:gd name="T85" fmla="*/ 122 h 911"/>
                <a:gd name="T86" fmla="*/ 226 w 984"/>
                <a:gd name="T87" fmla="*/ 77 h 911"/>
                <a:gd name="T88" fmla="*/ 325 w 984"/>
                <a:gd name="T89" fmla="*/ 28 h 911"/>
                <a:gd name="T90" fmla="*/ 430 w 984"/>
                <a:gd name="T91" fmla="*/ 3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84" h="911">
                  <a:moveTo>
                    <a:pt x="483" y="0"/>
                  </a:moveTo>
                  <a:lnTo>
                    <a:pt x="537" y="1"/>
                  </a:lnTo>
                  <a:lnTo>
                    <a:pt x="577" y="7"/>
                  </a:lnTo>
                  <a:lnTo>
                    <a:pt x="616" y="16"/>
                  </a:lnTo>
                  <a:lnTo>
                    <a:pt x="655" y="28"/>
                  </a:lnTo>
                  <a:lnTo>
                    <a:pt x="694" y="43"/>
                  </a:lnTo>
                  <a:lnTo>
                    <a:pt x="731" y="61"/>
                  </a:lnTo>
                  <a:lnTo>
                    <a:pt x="767" y="84"/>
                  </a:lnTo>
                  <a:lnTo>
                    <a:pt x="801" y="109"/>
                  </a:lnTo>
                  <a:lnTo>
                    <a:pt x="833" y="137"/>
                  </a:lnTo>
                  <a:lnTo>
                    <a:pt x="864" y="170"/>
                  </a:lnTo>
                  <a:lnTo>
                    <a:pt x="891" y="204"/>
                  </a:lnTo>
                  <a:lnTo>
                    <a:pt x="915" y="240"/>
                  </a:lnTo>
                  <a:lnTo>
                    <a:pt x="934" y="278"/>
                  </a:lnTo>
                  <a:lnTo>
                    <a:pt x="950" y="316"/>
                  </a:lnTo>
                  <a:lnTo>
                    <a:pt x="964" y="356"/>
                  </a:lnTo>
                  <a:lnTo>
                    <a:pt x="974" y="397"/>
                  </a:lnTo>
                  <a:lnTo>
                    <a:pt x="979" y="438"/>
                  </a:lnTo>
                  <a:lnTo>
                    <a:pt x="984" y="483"/>
                  </a:lnTo>
                  <a:lnTo>
                    <a:pt x="978" y="444"/>
                  </a:lnTo>
                  <a:lnTo>
                    <a:pt x="969" y="404"/>
                  </a:lnTo>
                  <a:lnTo>
                    <a:pt x="957" y="366"/>
                  </a:lnTo>
                  <a:lnTo>
                    <a:pt x="940" y="328"/>
                  </a:lnTo>
                  <a:lnTo>
                    <a:pt x="921" y="293"/>
                  </a:lnTo>
                  <a:lnTo>
                    <a:pt x="899" y="258"/>
                  </a:lnTo>
                  <a:lnTo>
                    <a:pt x="873" y="226"/>
                  </a:lnTo>
                  <a:lnTo>
                    <a:pt x="844" y="194"/>
                  </a:lnTo>
                  <a:lnTo>
                    <a:pt x="813" y="168"/>
                  </a:lnTo>
                  <a:lnTo>
                    <a:pt x="781" y="143"/>
                  </a:lnTo>
                  <a:lnTo>
                    <a:pt x="746" y="122"/>
                  </a:lnTo>
                  <a:lnTo>
                    <a:pt x="710" y="104"/>
                  </a:lnTo>
                  <a:lnTo>
                    <a:pt x="673" y="89"/>
                  </a:lnTo>
                  <a:lnTo>
                    <a:pt x="636" y="77"/>
                  </a:lnTo>
                  <a:lnTo>
                    <a:pt x="597" y="69"/>
                  </a:lnTo>
                  <a:lnTo>
                    <a:pt x="559" y="64"/>
                  </a:lnTo>
                  <a:lnTo>
                    <a:pt x="508" y="61"/>
                  </a:lnTo>
                  <a:lnTo>
                    <a:pt x="456" y="66"/>
                  </a:lnTo>
                  <a:lnTo>
                    <a:pt x="405" y="75"/>
                  </a:lnTo>
                  <a:lnTo>
                    <a:pt x="356" y="89"/>
                  </a:lnTo>
                  <a:lnTo>
                    <a:pt x="308" y="109"/>
                  </a:lnTo>
                  <a:lnTo>
                    <a:pt x="261" y="135"/>
                  </a:lnTo>
                  <a:lnTo>
                    <a:pt x="232" y="156"/>
                  </a:lnTo>
                  <a:lnTo>
                    <a:pt x="204" y="179"/>
                  </a:lnTo>
                  <a:lnTo>
                    <a:pt x="177" y="204"/>
                  </a:lnTo>
                  <a:lnTo>
                    <a:pt x="146" y="240"/>
                  </a:lnTo>
                  <a:lnTo>
                    <a:pt x="118" y="279"/>
                  </a:lnTo>
                  <a:lnTo>
                    <a:pt x="95" y="320"/>
                  </a:lnTo>
                  <a:lnTo>
                    <a:pt x="76" y="362"/>
                  </a:lnTo>
                  <a:lnTo>
                    <a:pt x="62" y="404"/>
                  </a:lnTo>
                  <a:lnTo>
                    <a:pt x="52" y="449"/>
                  </a:lnTo>
                  <a:lnTo>
                    <a:pt x="46" y="494"/>
                  </a:lnTo>
                  <a:lnTo>
                    <a:pt x="44" y="540"/>
                  </a:lnTo>
                  <a:lnTo>
                    <a:pt x="47" y="584"/>
                  </a:lnTo>
                  <a:lnTo>
                    <a:pt x="54" y="629"/>
                  </a:lnTo>
                  <a:lnTo>
                    <a:pt x="66" y="674"/>
                  </a:lnTo>
                  <a:lnTo>
                    <a:pt x="82" y="716"/>
                  </a:lnTo>
                  <a:lnTo>
                    <a:pt x="102" y="758"/>
                  </a:lnTo>
                  <a:lnTo>
                    <a:pt x="126" y="798"/>
                  </a:lnTo>
                  <a:lnTo>
                    <a:pt x="155" y="836"/>
                  </a:lnTo>
                  <a:lnTo>
                    <a:pt x="187" y="871"/>
                  </a:lnTo>
                  <a:lnTo>
                    <a:pt x="198" y="881"/>
                  </a:lnTo>
                  <a:lnTo>
                    <a:pt x="211" y="892"/>
                  </a:lnTo>
                  <a:lnTo>
                    <a:pt x="222" y="901"/>
                  </a:lnTo>
                  <a:lnTo>
                    <a:pt x="234" y="911"/>
                  </a:lnTo>
                  <a:lnTo>
                    <a:pt x="198" y="883"/>
                  </a:lnTo>
                  <a:lnTo>
                    <a:pt x="185" y="874"/>
                  </a:lnTo>
                  <a:lnTo>
                    <a:pt x="173" y="864"/>
                  </a:lnTo>
                  <a:lnTo>
                    <a:pt x="161" y="853"/>
                  </a:lnTo>
                  <a:lnTo>
                    <a:pt x="149" y="843"/>
                  </a:lnTo>
                  <a:lnTo>
                    <a:pt x="116" y="806"/>
                  </a:lnTo>
                  <a:lnTo>
                    <a:pt x="85" y="767"/>
                  </a:lnTo>
                  <a:lnTo>
                    <a:pt x="60" y="724"/>
                  </a:lnTo>
                  <a:lnTo>
                    <a:pt x="40" y="682"/>
                  </a:lnTo>
                  <a:lnTo>
                    <a:pt x="23" y="637"/>
                  </a:lnTo>
                  <a:lnTo>
                    <a:pt x="11" y="591"/>
                  </a:lnTo>
                  <a:lnTo>
                    <a:pt x="4" y="544"/>
                  </a:lnTo>
                  <a:lnTo>
                    <a:pt x="0" y="497"/>
                  </a:lnTo>
                  <a:lnTo>
                    <a:pt x="2" y="450"/>
                  </a:lnTo>
                  <a:lnTo>
                    <a:pt x="8" y="403"/>
                  </a:lnTo>
                  <a:lnTo>
                    <a:pt x="18" y="356"/>
                  </a:lnTo>
                  <a:lnTo>
                    <a:pt x="34" y="312"/>
                  </a:lnTo>
                  <a:lnTo>
                    <a:pt x="53" y="268"/>
                  </a:lnTo>
                  <a:lnTo>
                    <a:pt x="78" y="226"/>
                  </a:lnTo>
                  <a:lnTo>
                    <a:pt x="106" y="185"/>
                  </a:lnTo>
                  <a:lnTo>
                    <a:pt x="139" y="147"/>
                  </a:lnTo>
                  <a:lnTo>
                    <a:pt x="167" y="122"/>
                  </a:lnTo>
                  <a:lnTo>
                    <a:pt x="196" y="98"/>
                  </a:lnTo>
                  <a:lnTo>
                    <a:pt x="226" y="77"/>
                  </a:lnTo>
                  <a:lnTo>
                    <a:pt x="274" y="49"/>
                  </a:lnTo>
                  <a:lnTo>
                    <a:pt x="325" y="28"/>
                  </a:lnTo>
                  <a:lnTo>
                    <a:pt x="376" y="13"/>
                  </a:lnTo>
                  <a:lnTo>
                    <a:pt x="430" y="3"/>
                  </a:lnTo>
                  <a:lnTo>
                    <a:pt x="483" y="0"/>
                  </a:lnTo>
                  <a:close/>
                </a:path>
              </a:pathLst>
            </a:custGeom>
            <a:solidFill>
              <a:schemeClr val="accent6">
                <a:lumMod val="7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sp>
          <p:nvSpPr>
            <p:cNvPr id="24" name="Freeform 23"/>
            <p:cNvSpPr>
              <a:spLocks noEditPoints="1"/>
            </p:cNvSpPr>
            <p:nvPr/>
          </p:nvSpPr>
          <p:spPr bwMode="auto">
            <a:xfrm>
              <a:off x="3254376" y="1570038"/>
              <a:ext cx="1684338" cy="1679575"/>
            </a:xfrm>
            <a:custGeom>
              <a:avLst/>
              <a:gdLst>
                <a:gd name="T0" fmla="*/ 415 w 1061"/>
                <a:gd name="T1" fmla="*/ 52 h 1058"/>
                <a:gd name="T2" fmla="*/ 265 w 1061"/>
                <a:gd name="T3" fmla="*/ 116 h 1058"/>
                <a:gd name="T4" fmla="*/ 178 w 1061"/>
                <a:gd name="T5" fmla="*/ 186 h 1058"/>
                <a:gd name="T6" fmla="*/ 92 w 1061"/>
                <a:gd name="T7" fmla="*/ 307 h 1058"/>
                <a:gd name="T8" fmla="*/ 47 w 1061"/>
                <a:gd name="T9" fmla="*/ 442 h 1058"/>
                <a:gd name="T10" fmla="*/ 43 w 1061"/>
                <a:gd name="T11" fmla="*/ 583 h 1058"/>
                <a:gd name="T12" fmla="*/ 79 w 1061"/>
                <a:gd name="T13" fmla="*/ 721 h 1058"/>
                <a:gd name="T14" fmla="*/ 155 w 1061"/>
                <a:gd name="T15" fmla="*/ 845 h 1058"/>
                <a:gd name="T16" fmla="*/ 255 w 1061"/>
                <a:gd name="T17" fmla="*/ 935 h 1058"/>
                <a:gd name="T18" fmla="*/ 366 w 1061"/>
                <a:gd name="T19" fmla="*/ 991 h 1058"/>
                <a:gd name="T20" fmla="*/ 485 w 1061"/>
                <a:gd name="T21" fmla="*/ 1018 h 1058"/>
                <a:gd name="T22" fmla="*/ 646 w 1061"/>
                <a:gd name="T23" fmla="*/ 1006 h 1058"/>
                <a:gd name="T24" fmla="*/ 796 w 1061"/>
                <a:gd name="T25" fmla="*/ 942 h 1058"/>
                <a:gd name="T26" fmla="*/ 883 w 1061"/>
                <a:gd name="T27" fmla="*/ 870 h 1058"/>
                <a:gd name="T28" fmla="*/ 904 w 1061"/>
                <a:gd name="T29" fmla="*/ 847 h 1058"/>
                <a:gd name="T30" fmla="*/ 947 w 1061"/>
                <a:gd name="T31" fmla="*/ 789 h 1058"/>
                <a:gd name="T32" fmla="*/ 995 w 1061"/>
                <a:gd name="T33" fmla="*/ 689 h 1058"/>
                <a:gd name="T34" fmla="*/ 1021 w 1061"/>
                <a:gd name="T35" fmla="*/ 542 h 1058"/>
                <a:gd name="T36" fmla="*/ 1003 w 1061"/>
                <a:gd name="T37" fmla="*/ 394 h 1058"/>
                <a:gd name="T38" fmla="*/ 939 w 1061"/>
                <a:gd name="T39" fmla="*/ 257 h 1058"/>
                <a:gd name="T40" fmla="*/ 840 w 1061"/>
                <a:gd name="T41" fmla="*/ 148 h 1058"/>
                <a:gd name="T42" fmla="*/ 733 w 1061"/>
                <a:gd name="T43" fmla="*/ 82 h 1058"/>
                <a:gd name="T44" fmla="*/ 616 w 1061"/>
                <a:gd name="T45" fmla="*/ 46 h 1058"/>
                <a:gd name="T46" fmla="*/ 521 w 1061"/>
                <a:gd name="T47" fmla="*/ 0 h 1058"/>
                <a:gd name="T48" fmla="*/ 665 w 1061"/>
                <a:gd name="T49" fmla="*/ 17 h 1058"/>
                <a:gd name="T50" fmla="*/ 789 w 1061"/>
                <a:gd name="T51" fmla="*/ 67 h 1058"/>
                <a:gd name="T52" fmla="*/ 900 w 1061"/>
                <a:gd name="T53" fmla="*/ 150 h 1058"/>
                <a:gd name="T54" fmla="*/ 1001 w 1061"/>
                <a:gd name="T55" fmla="*/ 284 h 1058"/>
                <a:gd name="T56" fmla="*/ 1053 w 1061"/>
                <a:gd name="T57" fmla="*/ 438 h 1058"/>
                <a:gd name="T58" fmla="*/ 1056 w 1061"/>
                <a:gd name="T59" fmla="*/ 599 h 1058"/>
                <a:gd name="T60" fmla="*/ 1011 w 1061"/>
                <a:gd name="T61" fmla="*/ 754 h 1058"/>
                <a:gd name="T62" fmla="*/ 965 w 1061"/>
                <a:gd name="T63" fmla="*/ 834 h 1058"/>
                <a:gd name="T64" fmla="*/ 929 w 1061"/>
                <a:gd name="T65" fmla="*/ 878 h 1058"/>
                <a:gd name="T66" fmla="*/ 881 w 1061"/>
                <a:gd name="T67" fmla="*/ 926 h 1058"/>
                <a:gd name="T68" fmla="*/ 783 w 1061"/>
                <a:gd name="T69" fmla="*/ 996 h 1058"/>
                <a:gd name="T70" fmla="*/ 655 w 1061"/>
                <a:gd name="T71" fmla="*/ 1044 h 1058"/>
                <a:gd name="T72" fmla="*/ 482 w 1061"/>
                <a:gd name="T73" fmla="*/ 1056 h 1058"/>
                <a:gd name="T74" fmla="*/ 353 w 1061"/>
                <a:gd name="T75" fmla="*/ 1028 h 1058"/>
                <a:gd name="T76" fmla="*/ 233 w 1061"/>
                <a:gd name="T77" fmla="*/ 968 h 1058"/>
                <a:gd name="T78" fmla="*/ 124 w 1061"/>
                <a:gd name="T79" fmla="*/ 869 h 1058"/>
                <a:gd name="T80" fmla="*/ 42 w 1061"/>
                <a:gd name="T81" fmla="*/ 735 h 1058"/>
                <a:gd name="T82" fmla="*/ 4 w 1061"/>
                <a:gd name="T83" fmla="*/ 588 h 1058"/>
                <a:gd name="T84" fmla="*/ 8 w 1061"/>
                <a:gd name="T85" fmla="*/ 436 h 1058"/>
                <a:gd name="T86" fmla="*/ 57 w 1061"/>
                <a:gd name="T87" fmla="*/ 289 h 1058"/>
                <a:gd name="T88" fmla="*/ 150 w 1061"/>
                <a:gd name="T89" fmla="*/ 160 h 1058"/>
                <a:gd name="T90" fmla="*/ 244 w 1061"/>
                <a:gd name="T91" fmla="*/ 82 h 1058"/>
                <a:gd name="T92" fmla="*/ 350 w 1061"/>
                <a:gd name="T93" fmla="*/ 31 h 1058"/>
                <a:gd name="T94" fmla="*/ 521 w 1061"/>
                <a:gd name="T9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61" h="1058">
                  <a:moveTo>
                    <a:pt x="522" y="39"/>
                  </a:moveTo>
                  <a:lnTo>
                    <a:pt x="469" y="42"/>
                  </a:lnTo>
                  <a:lnTo>
                    <a:pt x="415" y="52"/>
                  </a:lnTo>
                  <a:lnTo>
                    <a:pt x="364" y="67"/>
                  </a:lnTo>
                  <a:lnTo>
                    <a:pt x="313" y="88"/>
                  </a:lnTo>
                  <a:lnTo>
                    <a:pt x="265" y="116"/>
                  </a:lnTo>
                  <a:lnTo>
                    <a:pt x="235" y="137"/>
                  </a:lnTo>
                  <a:lnTo>
                    <a:pt x="206" y="161"/>
                  </a:lnTo>
                  <a:lnTo>
                    <a:pt x="178" y="186"/>
                  </a:lnTo>
                  <a:lnTo>
                    <a:pt x="145" y="224"/>
                  </a:lnTo>
                  <a:lnTo>
                    <a:pt x="117" y="265"/>
                  </a:lnTo>
                  <a:lnTo>
                    <a:pt x="92" y="307"/>
                  </a:lnTo>
                  <a:lnTo>
                    <a:pt x="73" y="351"/>
                  </a:lnTo>
                  <a:lnTo>
                    <a:pt x="57" y="395"/>
                  </a:lnTo>
                  <a:lnTo>
                    <a:pt x="47" y="442"/>
                  </a:lnTo>
                  <a:lnTo>
                    <a:pt x="41" y="489"/>
                  </a:lnTo>
                  <a:lnTo>
                    <a:pt x="39" y="536"/>
                  </a:lnTo>
                  <a:lnTo>
                    <a:pt x="43" y="583"/>
                  </a:lnTo>
                  <a:lnTo>
                    <a:pt x="50" y="630"/>
                  </a:lnTo>
                  <a:lnTo>
                    <a:pt x="62" y="676"/>
                  </a:lnTo>
                  <a:lnTo>
                    <a:pt x="79" y="721"/>
                  </a:lnTo>
                  <a:lnTo>
                    <a:pt x="99" y="763"/>
                  </a:lnTo>
                  <a:lnTo>
                    <a:pt x="124" y="806"/>
                  </a:lnTo>
                  <a:lnTo>
                    <a:pt x="155" y="845"/>
                  </a:lnTo>
                  <a:lnTo>
                    <a:pt x="188" y="882"/>
                  </a:lnTo>
                  <a:lnTo>
                    <a:pt x="221" y="910"/>
                  </a:lnTo>
                  <a:lnTo>
                    <a:pt x="255" y="935"/>
                  </a:lnTo>
                  <a:lnTo>
                    <a:pt x="291" y="958"/>
                  </a:lnTo>
                  <a:lnTo>
                    <a:pt x="328" y="975"/>
                  </a:lnTo>
                  <a:lnTo>
                    <a:pt x="366" y="991"/>
                  </a:lnTo>
                  <a:lnTo>
                    <a:pt x="405" y="1003"/>
                  </a:lnTo>
                  <a:lnTo>
                    <a:pt x="445" y="1012"/>
                  </a:lnTo>
                  <a:lnTo>
                    <a:pt x="485" y="1018"/>
                  </a:lnTo>
                  <a:lnTo>
                    <a:pt x="539" y="1019"/>
                  </a:lnTo>
                  <a:lnTo>
                    <a:pt x="593" y="1016"/>
                  </a:lnTo>
                  <a:lnTo>
                    <a:pt x="646" y="1006"/>
                  </a:lnTo>
                  <a:lnTo>
                    <a:pt x="698" y="990"/>
                  </a:lnTo>
                  <a:lnTo>
                    <a:pt x="748" y="969"/>
                  </a:lnTo>
                  <a:lnTo>
                    <a:pt x="796" y="942"/>
                  </a:lnTo>
                  <a:lnTo>
                    <a:pt x="826" y="921"/>
                  </a:lnTo>
                  <a:lnTo>
                    <a:pt x="855" y="897"/>
                  </a:lnTo>
                  <a:lnTo>
                    <a:pt x="883" y="870"/>
                  </a:lnTo>
                  <a:lnTo>
                    <a:pt x="890" y="863"/>
                  </a:lnTo>
                  <a:lnTo>
                    <a:pt x="898" y="855"/>
                  </a:lnTo>
                  <a:lnTo>
                    <a:pt x="904" y="847"/>
                  </a:lnTo>
                  <a:lnTo>
                    <a:pt x="911" y="839"/>
                  </a:lnTo>
                  <a:lnTo>
                    <a:pt x="930" y="815"/>
                  </a:lnTo>
                  <a:lnTo>
                    <a:pt x="947" y="789"/>
                  </a:lnTo>
                  <a:lnTo>
                    <a:pt x="963" y="762"/>
                  </a:lnTo>
                  <a:lnTo>
                    <a:pt x="976" y="735"/>
                  </a:lnTo>
                  <a:lnTo>
                    <a:pt x="995" y="689"/>
                  </a:lnTo>
                  <a:lnTo>
                    <a:pt x="1008" y="641"/>
                  </a:lnTo>
                  <a:lnTo>
                    <a:pt x="1017" y="592"/>
                  </a:lnTo>
                  <a:lnTo>
                    <a:pt x="1021" y="542"/>
                  </a:lnTo>
                  <a:lnTo>
                    <a:pt x="1020" y="493"/>
                  </a:lnTo>
                  <a:lnTo>
                    <a:pt x="1014" y="443"/>
                  </a:lnTo>
                  <a:lnTo>
                    <a:pt x="1003" y="394"/>
                  </a:lnTo>
                  <a:lnTo>
                    <a:pt x="986" y="347"/>
                  </a:lnTo>
                  <a:lnTo>
                    <a:pt x="966" y="302"/>
                  </a:lnTo>
                  <a:lnTo>
                    <a:pt x="939" y="257"/>
                  </a:lnTo>
                  <a:lnTo>
                    <a:pt x="909" y="215"/>
                  </a:lnTo>
                  <a:lnTo>
                    <a:pt x="872" y="176"/>
                  </a:lnTo>
                  <a:lnTo>
                    <a:pt x="840" y="148"/>
                  </a:lnTo>
                  <a:lnTo>
                    <a:pt x="806" y="123"/>
                  </a:lnTo>
                  <a:lnTo>
                    <a:pt x="770" y="100"/>
                  </a:lnTo>
                  <a:lnTo>
                    <a:pt x="733" y="82"/>
                  </a:lnTo>
                  <a:lnTo>
                    <a:pt x="694" y="67"/>
                  </a:lnTo>
                  <a:lnTo>
                    <a:pt x="655" y="55"/>
                  </a:lnTo>
                  <a:lnTo>
                    <a:pt x="616" y="46"/>
                  </a:lnTo>
                  <a:lnTo>
                    <a:pt x="576" y="40"/>
                  </a:lnTo>
                  <a:lnTo>
                    <a:pt x="522" y="39"/>
                  </a:lnTo>
                  <a:close/>
                  <a:moveTo>
                    <a:pt x="521" y="0"/>
                  </a:moveTo>
                  <a:lnTo>
                    <a:pt x="579" y="2"/>
                  </a:lnTo>
                  <a:lnTo>
                    <a:pt x="623" y="8"/>
                  </a:lnTo>
                  <a:lnTo>
                    <a:pt x="665" y="17"/>
                  </a:lnTo>
                  <a:lnTo>
                    <a:pt x="708" y="30"/>
                  </a:lnTo>
                  <a:lnTo>
                    <a:pt x="749" y="47"/>
                  </a:lnTo>
                  <a:lnTo>
                    <a:pt x="789" y="67"/>
                  </a:lnTo>
                  <a:lnTo>
                    <a:pt x="828" y="90"/>
                  </a:lnTo>
                  <a:lnTo>
                    <a:pt x="865" y="118"/>
                  </a:lnTo>
                  <a:lnTo>
                    <a:pt x="900" y="150"/>
                  </a:lnTo>
                  <a:lnTo>
                    <a:pt x="939" y="191"/>
                  </a:lnTo>
                  <a:lnTo>
                    <a:pt x="973" y="236"/>
                  </a:lnTo>
                  <a:lnTo>
                    <a:pt x="1001" y="284"/>
                  </a:lnTo>
                  <a:lnTo>
                    <a:pt x="1023" y="334"/>
                  </a:lnTo>
                  <a:lnTo>
                    <a:pt x="1041" y="385"/>
                  </a:lnTo>
                  <a:lnTo>
                    <a:pt x="1053" y="438"/>
                  </a:lnTo>
                  <a:lnTo>
                    <a:pt x="1060" y="492"/>
                  </a:lnTo>
                  <a:lnTo>
                    <a:pt x="1061" y="545"/>
                  </a:lnTo>
                  <a:lnTo>
                    <a:pt x="1056" y="599"/>
                  </a:lnTo>
                  <a:lnTo>
                    <a:pt x="1046" y="651"/>
                  </a:lnTo>
                  <a:lnTo>
                    <a:pt x="1031" y="704"/>
                  </a:lnTo>
                  <a:lnTo>
                    <a:pt x="1011" y="754"/>
                  </a:lnTo>
                  <a:lnTo>
                    <a:pt x="997" y="781"/>
                  </a:lnTo>
                  <a:lnTo>
                    <a:pt x="982" y="808"/>
                  </a:lnTo>
                  <a:lnTo>
                    <a:pt x="965" y="834"/>
                  </a:lnTo>
                  <a:lnTo>
                    <a:pt x="947" y="858"/>
                  </a:lnTo>
                  <a:lnTo>
                    <a:pt x="938" y="868"/>
                  </a:lnTo>
                  <a:lnTo>
                    <a:pt x="929" y="878"/>
                  </a:lnTo>
                  <a:lnTo>
                    <a:pt x="920" y="888"/>
                  </a:lnTo>
                  <a:lnTo>
                    <a:pt x="911" y="898"/>
                  </a:lnTo>
                  <a:lnTo>
                    <a:pt x="881" y="926"/>
                  </a:lnTo>
                  <a:lnTo>
                    <a:pt x="850" y="952"/>
                  </a:lnTo>
                  <a:lnTo>
                    <a:pt x="817" y="975"/>
                  </a:lnTo>
                  <a:lnTo>
                    <a:pt x="783" y="996"/>
                  </a:lnTo>
                  <a:lnTo>
                    <a:pt x="747" y="1012"/>
                  </a:lnTo>
                  <a:lnTo>
                    <a:pt x="711" y="1027"/>
                  </a:lnTo>
                  <a:lnTo>
                    <a:pt x="655" y="1044"/>
                  </a:lnTo>
                  <a:lnTo>
                    <a:pt x="598" y="1055"/>
                  </a:lnTo>
                  <a:lnTo>
                    <a:pt x="540" y="1058"/>
                  </a:lnTo>
                  <a:lnTo>
                    <a:pt x="482" y="1056"/>
                  </a:lnTo>
                  <a:lnTo>
                    <a:pt x="438" y="1050"/>
                  </a:lnTo>
                  <a:lnTo>
                    <a:pt x="395" y="1041"/>
                  </a:lnTo>
                  <a:lnTo>
                    <a:pt x="353" y="1028"/>
                  </a:lnTo>
                  <a:lnTo>
                    <a:pt x="312" y="1011"/>
                  </a:lnTo>
                  <a:lnTo>
                    <a:pt x="272" y="991"/>
                  </a:lnTo>
                  <a:lnTo>
                    <a:pt x="233" y="968"/>
                  </a:lnTo>
                  <a:lnTo>
                    <a:pt x="196" y="941"/>
                  </a:lnTo>
                  <a:lnTo>
                    <a:pt x="161" y="910"/>
                  </a:lnTo>
                  <a:lnTo>
                    <a:pt x="124" y="869"/>
                  </a:lnTo>
                  <a:lnTo>
                    <a:pt x="92" y="827"/>
                  </a:lnTo>
                  <a:lnTo>
                    <a:pt x="64" y="782"/>
                  </a:lnTo>
                  <a:lnTo>
                    <a:pt x="42" y="735"/>
                  </a:lnTo>
                  <a:lnTo>
                    <a:pt x="24" y="687"/>
                  </a:lnTo>
                  <a:lnTo>
                    <a:pt x="12" y="638"/>
                  </a:lnTo>
                  <a:lnTo>
                    <a:pt x="4" y="588"/>
                  </a:lnTo>
                  <a:lnTo>
                    <a:pt x="0" y="536"/>
                  </a:lnTo>
                  <a:lnTo>
                    <a:pt x="1" y="486"/>
                  </a:lnTo>
                  <a:lnTo>
                    <a:pt x="8" y="436"/>
                  </a:lnTo>
                  <a:lnTo>
                    <a:pt x="19" y="385"/>
                  </a:lnTo>
                  <a:lnTo>
                    <a:pt x="36" y="336"/>
                  </a:lnTo>
                  <a:lnTo>
                    <a:pt x="57" y="289"/>
                  </a:lnTo>
                  <a:lnTo>
                    <a:pt x="83" y="243"/>
                  </a:lnTo>
                  <a:lnTo>
                    <a:pt x="114" y="200"/>
                  </a:lnTo>
                  <a:lnTo>
                    <a:pt x="150" y="160"/>
                  </a:lnTo>
                  <a:lnTo>
                    <a:pt x="180" y="132"/>
                  </a:lnTo>
                  <a:lnTo>
                    <a:pt x="212" y="106"/>
                  </a:lnTo>
                  <a:lnTo>
                    <a:pt x="244" y="82"/>
                  </a:lnTo>
                  <a:lnTo>
                    <a:pt x="279" y="62"/>
                  </a:lnTo>
                  <a:lnTo>
                    <a:pt x="314" y="46"/>
                  </a:lnTo>
                  <a:lnTo>
                    <a:pt x="350" y="31"/>
                  </a:lnTo>
                  <a:lnTo>
                    <a:pt x="406" y="14"/>
                  </a:lnTo>
                  <a:lnTo>
                    <a:pt x="463" y="3"/>
                  </a:lnTo>
                  <a:lnTo>
                    <a:pt x="521" y="0"/>
                  </a:lnTo>
                  <a:close/>
                </a:path>
              </a:pathLst>
            </a:custGeom>
            <a:solidFill>
              <a:schemeClr val="accent6"/>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grpSp>
      <p:grpSp>
        <p:nvGrpSpPr>
          <p:cNvPr id="28" name="Group 27"/>
          <p:cNvGrpSpPr/>
          <p:nvPr/>
        </p:nvGrpSpPr>
        <p:grpSpPr>
          <a:xfrm>
            <a:off x="4978238" y="1431404"/>
            <a:ext cx="1294546" cy="1273739"/>
            <a:chOff x="6759576" y="1782409"/>
            <a:chExt cx="1725612" cy="1697876"/>
          </a:xfrm>
        </p:grpSpPr>
        <p:sp>
          <p:nvSpPr>
            <p:cNvPr id="7" name="Freeform 6"/>
            <p:cNvSpPr>
              <a:spLocks/>
            </p:cNvSpPr>
            <p:nvPr/>
          </p:nvSpPr>
          <p:spPr bwMode="auto">
            <a:xfrm>
              <a:off x="7011489" y="1833563"/>
              <a:ext cx="1422545" cy="1573130"/>
            </a:xfrm>
            <a:custGeom>
              <a:avLst/>
              <a:gdLst>
                <a:gd name="T0" fmla="*/ 443 w 888"/>
                <a:gd name="T1" fmla="*/ 3 h 982"/>
                <a:gd name="T2" fmla="*/ 524 w 888"/>
                <a:gd name="T3" fmla="*/ 16 h 982"/>
                <a:gd name="T4" fmla="*/ 601 w 888"/>
                <a:gd name="T5" fmla="*/ 44 h 982"/>
                <a:gd name="T6" fmla="*/ 673 w 888"/>
                <a:gd name="T7" fmla="*/ 84 h 982"/>
                <a:gd name="T8" fmla="*/ 739 w 888"/>
                <a:gd name="T9" fmla="*/ 138 h 982"/>
                <a:gd name="T10" fmla="*/ 803 w 888"/>
                <a:gd name="T11" fmla="*/ 214 h 982"/>
                <a:gd name="T12" fmla="*/ 849 w 888"/>
                <a:gd name="T13" fmla="*/ 299 h 982"/>
                <a:gd name="T14" fmla="*/ 878 w 888"/>
                <a:gd name="T15" fmla="*/ 389 h 982"/>
                <a:gd name="T16" fmla="*/ 888 w 888"/>
                <a:gd name="T17" fmla="*/ 482 h 982"/>
                <a:gd name="T18" fmla="*/ 880 w 888"/>
                <a:gd name="T19" fmla="*/ 576 h 982"/>
                <a:gd name="T20" fmla="*/ 855 w 888"/>
                <a:gd name="T21" fmla="*/ 668 h 982"/>
                <a:gd name="T22" fmla="*/ 812 w 888"/>
                <a:gd name="T23" fmla="*/ 754 h 982"/>
                <a:gd name="T24" fmla="*/ 750 w 888"/>
                <a:gd name="T25" fmla="*/ 831 h 982"/>
                <a:gd name="T26" fmla="*/ 700 w 888"/>
                <a:gd name="T27" fmla="*/ 876 h 982"/>
                <a:gd name="T28" fmla="*/ 645 w 888"/>
                <a:gd name="T29" fmla="*/ 913 h 982"/>
                <a:gd name="T30" fmla="*/ 586 w 888"/>
                <a:gd name="T31" fmla="*/ 942 h 982"/>
                <a:gd name="T32" fmla="*/ 526 w 888"/>
                <a:gd name="T33" fmla="*/ 963 h 982"/>
                <a:gd name="T34" fmla="*/ 498 w 888"/>
                <a:gd name="T35" fmla="*/ 970 h 982"/>
                <a:gd name="T36" fmla="*/ 455 w 888"/>
                <a:gd name="T37" fmla="*/ 982 h 982"/>
                <a:gd name="T38" fmla="*/ 513 w 888"/>
                <a:gd name="T39" fmla="*/ 961 h 982"/>
                <a:gd name="T40" fmla="*/ 570 w 888"/>
                <a:gd name="T41" fmla="*/ 933 h 982"/>
                <a:gd name="T42" fmla="*/ 623 w 888"/>
                <a:gd name="T43" fmla="*/ 898 h 982"/>
                <a:gd name="T44" fmla="*/ 671 w 888"/>
                <a:gd name="T45" fmla="*/ 854 h 982"/>
                <a:gd name="T46" fmla="*/ 730 w 888"/>
                <a:gd name="T47" fmla="*/ 780 h 982"/>
                <a:gd name="T48" fmla="*/ 772 w 888"/>
                <a:gd name="T49" fmla="*/ 698 h 982"/>
                <a:gd name="T50" fmla="*/ 796 w 888"/>
                <a:gd name="T51" fmla="*/ 611 h 982"/>
                <a:gd name="T52" fmla="*/ 803 w 888"/>
                <a:gd name="T53" fmla="*/ 520 h 982"/>
                <a:gd name="T54" fmla="*/ 793 w 888"/>
                <a:gd name="T55" fmla="*/ 431 h 982"/>
                <a:gd name="T56" fmla="*/ 766 w 888"/>
                <a:gd name="T57" fmla="*/ 343 h 982"/>
                <a:gd name="T58" fmla="*/ 722 w 888"/>
                <a:gd name="T59" fmla="*/ 263 h 982"/>
                <a:gd name="T60" fmla="*/ 661 w 888"/>
                <a:gd name="T61" fmla="*/ 189 h 982"/>
                <a:gd name="T62" fmla="*/ 597 w 888"/>
                <a:gd name="T63" fmla="*/ 138 h 982"/>
                <a:gd name="T64" fmla="*/ 527 w 888"/>
                <a:gd name="T65" fmla="*/ 99 h 982"/>
                <a:gd name="T66" fmla="*/ 453 w 888"/>
                <a:gd name="T67" fmla="*/ 73 h 982"/>
                <a:gd name="T68" fmla="*/ 376 w 888"/>
                <a:gd name="T69" fmla="*/ 58 h 982"/>
                <a:gd name="T70" fmla="*/ 275 w 888"/>
                <a:gd name="T71" fmla="*/ 61 h 982"/>
                <a:gd name="T72" fmla="*/ 177 w 888"/>
                <a:gd name="T73" fmla="*/ 84 h 982"/>
                <a:gd name="T74" fmla="*/ 84 w 888"/>
                <a:gd name="T75" fmla="*/ 129 h 982"/>
                <a:gd name="T76" fmla="*/ 0 w 888"/>
                <a:gd name="T77" fmla="*/ 195 h 982"/>
                <a:gd name="T78" fmla="*/ 80 w 888"/>
                <a:gd name="T79" fmla="*/ 118 h 982"/>
                <a:gd name="T80" fmla="*/ 139 w 888"/>
                <a:gd name="T81" fmla="*/ 74 h 982"/>
                <a:gd name="T82" fmla="*/ 235 w 888"/>
                <a:gd name="T83" fmla="*/ 27 h 982"/>
                <a:gd name="T84" fmla="*/ 338 w 888"/>
                <a:gd name="T85" fmla="*/ 4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88" h="982">
                  <a:moveTo>
                    <a:pt x="391" y="0"/>
                  </a:moveTo>
                  <a:lnTo>
                    <a:pt x="443" y="3"/>
                  </a:lnTo>
                  <a:lnTo>
                    <a:pt x="483" y="7"/>
                  </a:lnTo>
                  <a:lnTo>
                    <a:pt x="524" y="16"/>
                  </a:lnTo>
                  <a:lnTo>
                    <a:pt x="563" y="28"/>
                  </a:lnTo>
                  <a:lnTo>
                    <a:pt x="601" y="44"/>
                  </a:lnTo>
                  <a:lnTo>
                    <a:pt x="637" y="62"/>
                  </a:lnTo>
                  <a:lnTo>
                    <a:pt x="673" y="84"/>
                  </a:lnTo>
                  <a:lnTo>
                    <a:pt x="707" y="110"/>
                  </a:lnTo>
                  <a:lnTo>
                    <a:pt x="739" y="138"/>
                  </a:lnTo>
                  <a:lnTo>
                    <a:pt x="774" y="175"/>
                  </a:lnTo>
                  <a:lnTo>
                    <a:pt x="803" y="214"/>
                  </a:lnTo>
                  <a:lnTo>
                    <a:pt x="829" y="255"/>
                  </a:lnTo>
                  <a:lnTo>
                    <a:pt x="849" y="299"/>
                  </a:lnTo>
                  <a:lnTo>
                    <a:pt x="865" y="343"/>
                  </a:lnTo>
                  <a:lnTo>
                    <a:pt x="878" y="389"/>
                  </a:lnTo>
                  <a:lnTo>
                    <a:pt x="884" y="435"/>
                  </a:lnTo>
                  <a:lnTo>
                    <a:pt x="888" y="482"/>
                  </a:lnTo>
                  <a:lnTo>
                    <a:pt x="887" y="529"/>
                  </a:lnTo>
                  <a:lnTo>
                    <a:pt x="880" y="576"/>
                  </a:lnTo>
                  <a:lnTo>
                    <a:pt x="870" y="622"/>
                  </a:lnTo>
                  <a:lnTo>
                    <a:pt x="855" y="668"/>
                  </a:lnTo>
                  <a:lnTo>
                    <a:pt x="835" y="711"/>
                  </a:lnTo>
                  <a:lnTo>
                    <a:pt x="812" y="754"/>
                  </a:lnTo>
                  <a:lnTo>
                    <a:pt x="783" y="793"/>
                  </a:lnTo>
                  <a:lnTo>
                    <a:pt x="750" y="831"/>
                  </a:lnTo>
                  <a:lnTo>
                    <a:pt x="726" y="854"/>
                  </a:lnTo>
                  <a:lnTo>
                    <a:pt x="700" y="876"/>
                  </a:lnTo>
                  <a:lnTo>
                    <a:pt x="673" y="895"/>
                  </a:lnTo>
                  <a:lnTo>
                    <a:pt x="645" y="913"/>
                  </a:lnTo>
                  <a:lnTo>
                    <a:pt x="616" y="929"/>
                  </a:lnTo>
                  <a:lnTo>
                    <a:pt x="586" y="942"/>
                  </a:lnTo>
                  <a:lnTo>
                    <a:pt x="556" y="954"/>
                  </a:lnTo>
                  <a:lnTo>
                    <a:pt x="526" y="963"/>
                  </a:lnTo>
                  <a:lnTo>
                    <a:pt x="500" y="969"/>
                  </a:lnTo>
                  <a:lnTo>
                    <a:pt x="498" y="970"/>
                  </a:lnTo>
                  <a:lnTo>
                    <a:pt x="497" y="970"/>
                  </a:lnTo>
                  <a:lnTo>
                    <a:pt x="455" y="982"/>
                  </a:lnTo>
                  <a:lnTo>
                    <a:pt x="484" y="973"/>
                  </a:lnTo>
                  <a:lnTo>
                    <a:pt x="513" y="961"/>
                  </a:lnTo>
                  <a:lnTo>
                    <a:pt x="543" y="949"/>
                  </a:lnTo>
                  <a:lnTo>
                    <a:pt x="570" y="933"/>
                  </a:lnTo>
                  <a:lnTo>
                    <a:pt x="597" y="917"/>
                  </a:lnTo>
                  <a:lnTo>
                    <a:pt x="623" y="898"/>
                  </a:lnTo>
                  <a:lnTo>
                    <a:pt x="648" y="878"/>
                  </a:lnTo>
                  <a:lnTo>
                    <a:pt x="671" y="854"/>
                  </a:lnTo>
                  <a:lnTo>
                    <a:pt x="703" y="818"/>
                  </a:lnTo>
                  <a:lnTo>
                    <a:pt x="730" y="780"/>
                  </a:lnTo>
                  <a:lnTo>
                    <a:pt x="754" y="739"/>
                  </a:lnTo>
                  <a:lnTo>
                    <a:pt x="772" y="698"/>
                  </a:lnTo>
                  <a:lnTo>
                    <a:pt x="786" y="654"/>
                  </a:lnTo>
                  <a:lnTo>
                    <a:pt x="796" y="611"/>
                  </a:lnTo>
                  <a:lnTo>
                    <a:pt x="802" y="565"/>
                  </a:lnTo>
                  <a:lnTo>
                    <a:pt x="803" y="520"/>
                  </a:lnTo>
                  <a:lnTo>
                    <a:pt x="801" y="475"/>
                  </a:lnTo>
                  <a:lnTo>
                    <a:pt x="793" y="431"/>
                  </a:lnTo>
                  <a:lnTo>
                    <a:pt x="782" y="387"/>
                  </a:lnTo>
                  <a:lnTo>
                    <a:pt x="766" y="343"/>
                  </a:lnTo>
                  <a:lnTo>
                    <a:pt x="746" y="302"/>
                  </a:lnTo>
                  <a:lnTo>
                    <a:pt x="722" y="263"/>
                  </a:lnTo>
                  <a:lnTo>
                    <a:pt x="693" y="225"/>
                  </a:lnTo>
                  <a:lnTo>
                    <a:pt x="661" y="189"/>
                  </a:lnTo>
                  <a:lnTo>
                    <a:pt x="630" y="162"/>
                  </a:lnTo>
                  <a:lnTo>
                    <a:pt x="597" y="138"/>
                  </a:lnTo>
                  <a:lnTo>
                    <a:pt x="563" y="117"/>
                  </a:lnTo>
                  <a:lnTo>
                    <a:pt x="527" y="99"/>
                  </a:lnTo>
                  <a:lnTo>
                    <a:pt x="491" y="84"/>
                  </a:lnTo>
                  <a:lnTo>
                    <a:pt x="453" y="73"/>
                  </a:lnTo>
                  <a:lnTo>
                    <a:pt x="415" y="64"/>
                  </a:lnTo>
                  <a:lnTo>
                    <a:pt x="376" y="58"/>
                  </a:lnTo>
                  <a:lnTo>
                    <a:pt x="326" y="57"/>
                  </a:lnTo>
                  <a:lnTo>
                    <a:pt x="275" y="61"/>
                  </a:lnTo>
                  <a:lnTo>
                    <a:pt x="225" y="70"/>
                  </a:lnTo>
                  <a:lnTo>
                    <a:pt x="177" y="84"/>
                  </a:lnTo>
                  <a:lnTo>
                    <a:pt x="129" y="103"/>
                  </a:lnTo>
                  <a:lnTo>
                    <a:pt x="84" y="129"/>
                  </a:lnTo>
                  <a:lnTo>
                    <a:pt x="41" y="159"/>
                  </a:lnTo>
                  <a:lnTo>
                    <a:pt x="0" y="195"/>
                  </a:lnTo>
                  <a:lnTo>
                    <a:pt x="52" y="143"/>
                  </a:lnTo>
                  <a:lnTo>
                    <a:pt x="80" y="118"/>
                  </a:lnTo>
                  <a:lnTo>
                    <a:pt x="109" y="94"/>
                  </a:lnTo>
                  <a:lnTo>
                    <a:pt x="139" y="74"/>
                  </a:lnTo>
                  <a:lnTo>
                    <a:pt x="186" y="48"/>
                  </a:lnTo>
                  <a:lnTo>
                    <a:pt x="235" y="27"/>
                  </a:lnTo>
                  <a:lnTo>
                    <a:pt x="287" y="13"/>
                  </a:lnTo>
                  <a:lnTo>
                    <a:pt x="338" y="4"/>
                  </a:lnTo>
                  <a:lnTo>
                    <a:pt x="391" y="0"/>
                  </a:lnTo>
                  <a:close/>
                </a:path>
              </a:pathLst>
            </a:custGeom>
            <a:solidFill>
              <a:schemeClr val="accent3">
                <a:lumMod val="7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sp>
          <p:nvSpPr>
            <p:cNvPr id="8" name="Freeform 7"/>
            <p:cNvSpPr>
              <a:spLocks noEditPoints="1"/>
            </p:cNvSpPr>
            <p:nvPr/>
          </p:nvSpPr>
          <p:spPr bwMode="auto">
            <a:xfrm>
              <a:off x="6808788" y="1782409"/>
              <a:ext cx="1676400" cy="1677988"/>
            </a:xfrm>
            <a:custGeom>
              <a:avLst/>
              <a:gdLst>
                <a:gd name="T0" fmla="*/ 412 w 1056"/>
                <a:gd name="T1" fmla="*/ 53 h 1057"/>
                <a:gd name="T2" fmla="*/ 264 w 1056"/>
                <a:gd name="T3" fmla="*/ 116 h 1057"/>
                <a:gd name="T4" fmla="*/ 176 w 1056"/>
                <a:gd name="T5" fmla="*/ 187 h 1057"/>
                <a:gd name="T6" fmla="*/ 100 w 1056"/>
                <a:gd name="T7" fmla="*/ 290 h 1057"/>
                <a:gd name="T8" fmla="*/ 55 w 1056"/>
                <a:gd name="T9" fmla="*/ 404 h 1057"/>
                <a:gd name="T10" fmla="*/ 39 w 1056"/>
                <a:gd name="T11" fmla="*/ 525 h 1057"/>
                <a:gd name="T12" fmla="*/ 52 w 1056"/>
                <a:gd name="T13" fmla="*/ 646 h 1057"/>
                <a:gd name="T14" fmla="*/ 83 w 1056"/>
                <a:gd name="T15" fmla="*/ 732 h 1057"/>
                <a:gd name="T16" fmla="*/ 136 w 1056"/>
                <a:gd name="T17" fmla="*/ 823 h 1057"/>
                <a:gd name="T18" fmla="*/ 220 w 1056"/>
                <a:gd name="T19" fmla="*/ 909 h 1057"/>
                <a:gd name="T20" fmla="*/ 326 w 1056"/>
                <a:gd name="T21" fmla="*/ 975 h 1057"/>
                <a:gd name="T22" fmla="*/ 444 w 1056"/>
                <a:gd name="T23" fmla="*/ 1010 h 1057"/>
                <a:gd name="T24" fmla="*/ 590 w 1056"/>
                <a:gd name="T25" fmla="*/ 1014 h 1057"/>
                <a:gd name="T26" fmla="*/ 744 w 1056"/>
                <a:gd name="T27" fmla="*/ 968 h 1057"/>
                <a:gd name="T28" fmla="*/ 851 w 1056"/>
                <a:gd name="T29" fmla="*/ 896 h 1057"/>
                <a:gd name="T30" fmla="*/ 941 w 1056"/>
                <a:gd name="T31" fmla="*/ 793 h 1057"/>
                <a:gd name="T32" fmla="*/ 999 w 1056"/>
                <a:gd name="T33" fmla="*/ 661 h 1057"/>
                <a:gd name="T34" fmla="*/ 1017 w 1056"/>
                <a:gd name="T35" fmla="*/ 521 h 1057"/>
                <a:gd name="T36" fmla="*/ 994 w 1056"/>
                <a:gd name="T37" fmla="*/ 382 h 1057"/>
                <a:gd name="T38" fmla="*/ 932 w 1056"/>
                <a:gd name="T39" fmla="*/ 253 h 1057"/>
                <a:gd name="T40" fmla="*/ 836 w 1056"/>
                <a:gd name="T41" fmla="*/ 149 h 1057"/>
                <a:gd name="T42" fmla="*/ 730 w 1056"/>
                <a:gd name="T43" fmla="*/ 83 h 1057"/>
                <a:gd name="T44" fmla="*/ 612 w 1056"/>
                <a:gd name="T45" fmla="*/ 46 h 1057"/>
                <a:gd name="T46" fmla="*/ 518 w 1056"/>
                <a:gd name="T47" fmla="*/ 0 h 1057"/>
                <a:gd name="T48" fmla="*/ 663 w 1056"/>
                <a:gd name="T49" fmla="*/ 17 h 1057"/>
                <a:gd name="T50" fmla="*/ 785 w 1056"/>
                <a:gd name="T51" fmla="*/ 67 h 1057"/>
                <a:gd name="T52" fmla="*/ 896 w 1056"/>
                <a:gd name="T53" fmla="*/ 149 h 1057"/>
                <a:gd name="T54" fmla="*/ 991 w 1056"/>
                <a:gd name="T55" fmla="*/ 276 h 1057"/>
                <a:gd name="T56" fmla="*/ 1045 w 1056"/>
                <a:gd name="T57" fmla="*/ 420 h 1057"/>
                <a:gd name="T58" fmla="*/ 1054 w 1056"/>
                <a:gd name="T59" fmla="*/ 571 h 1057"/>
                <a:gd name="T60" fmla="*/ 1020 w 1056"/>
                <a:gd name="T61" fmla="*/ 720 h 1057"/>
                <a:gd name="T62" fmla="*/ 943 w 1056"/>
                <a:gd name="T63" fmla="*/ 856 h 1057"/>
                <a:gd name="T64" fmla="*/ 846 w 1056"/>
                <a:gd name="T65" fmla="*/ 951 h 1057"/>
                <a:gd name="T66" fmla="*/ 744 w 1056"/>
                <a:gd name="T67" fmla="*/ 1012 h 1057"/>
                <a:gd name="T68" fmla="*/ 596 w 1056"/>
                <a:gd name="T69" fmla="*/ 1053 h 1057"/>
                <a:gd name="T70" fmla="*/ 437 w 1056"/>
                <a:gd name="T71" fmla="*/ 1050 h 1057"/>
                <a:gd name="T72" fmla="*/ 311 w 1056"/>
                <a:gd name="T73" fmla="*/ 1010 h 1057"/>
                <a:gd name="T74" fmla="*/ 194 w 1056"/>
                <a:gd name="T75" fmla="*/ 939 h 1057"/>
                <a:gd name="T76" fmla="*/ 104 w 1056"/>
                <a:gd name="T77" fmla="*/ 844 h 1057"/>
                <a:gd name="T78" fmla="*/ 46 w 1056"/>
                <a:gd name="T79" fmla="*/ 746 h 1057"/>
                <a:gd name="T80" fmla="*/ 15 w 1056"/>
                <a:gd name="T81" fmla="*/ 660 h 1057"/>
                <a:gd name="T82" fmla="*/ 0 w 1056"/>
                <a:gd name="T83" fmla="*/ 528 h 1057"/>
                <a:gd name="T84" fmla="*/ 15 w 1056"/>
                <a:gd name="T85" fmla="*/ 396 h 1057"/>
                <a:gd name="T86" fmla="*/ 66 w 1056"/>
                <a:gd name="T87" fmla="*/ 272 h 1057"/>
                <a:gd name="T88" fmla="*/ 148 w 1056"/>
                <a:gd name="T89" fmla="*/ 160 h 1057"/>
                <a:gd name="T90" fmla="*/ 242 w 1056"/>
                <a:gd name="T91" fmla="*/ 83 h 1057"/>
                <a:gd name="T92" fmla="*/ 347 w 1056"/>
                <a:gd name="T93" fmla="*/ 31 h 1057"/>
                <a:gd name="T94" fmla="*/ 518 w 1056"/>
                <a:gd name="T95" fmla="*/ 0 h 1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56" h="1057">
                  <a:moveTo>
                    <a:pt x="518" y="39"/>
                  </a:moveTo>
                  <a:lnTo>
                    <a:pt x="466" y="43"/>
                  </a:lnTo>
                  <a:lnTo>
                    <a:pt x="412" y="53"/>
                  </a:lnTo>
                  <a:lnTo>
                    <a:pt x="361" y="67"/>
                  </a:lnTo>
                  <a:lnTo>
                    <a:pt x="312" y="88"/>
                  </a:lnTo>
                  <a:lnTo>
                    <a:pt x="264" y="116"/>
                  </a:lnTo>
                  <a:lnTo>
                    <a:pt x="233" y="137"/>
                  </a:lnTo>
                  <a:lnTo>
                    <a:pt x="204" y="161"/>
                  </a:lnTo>
                  <a:lnTo>
                    <a:pt x="176" y="187"/>
                  </a:lnTo>
                  <a:lnTo>
                    <a:pt x="147" y="219"/>
                  </a:lnTo>
                  <a:lnTo>
                    <a:pt x="122" y="254"/>
                  </a:lnTo>
                  <a:lnTo>
                    <a:pt x="100" y="290"/>
                  </a:lnTo>
                  <a:lnTo>
                    <a:pt x="81" y="327"/>
                  </a:lnTo>
                  <a:lnTo>
                    <a:pt x="66" y="365"/>
                  </a:lnTo>
                  <a:lnTo>
                    <a:pt x="55" y="404"/>
                  </a:lnTo>
                  <a:lnTo>
                    <a:pt x="46" y="444"/>
                  </a:lnTo>
                  <a:lnTo>
                    <a:pt x="40" y="484"/>
                  </a:lnTo>
                  <a:lnTo>
                    <a:pt x="39" y="525"/>
                  </a:lnTo>
                  <a:lnTo>
                    <a:pt x="40" y="566"/>
                  </a:lnTo>
                  <a:lnTo>
                    <a:pt x="45" y="606"/>
                  </a:lnTo>
                  <a:lnTo>
                    <a:pt x="52" y="646"/>
                  </a:lnTo>
                  <a:lnTo>
                    <a:pt x="61" y="675"/>
                  </a:lnTo>
                  <a:lnTo>
                    <a:pt x="71" y="704"/>
                  </a:lnTo>
                  <a:lnTo>
                    <a:pt x="83" y="732"/>
                  </a:lnTo>
                  <a:lnTo>
                    <a:pt x="96" y="760"/>
                  </a:lnTo>
                  <a:lnTo>
                    <a:pt x="115" y="791"/>
                  </a:lnTo>
                  <a:lnTo>
                    <a:pt x="136" y="823"/>
                  </a:lnTo>
                  <a:lnTo>
                    <a:pt x="161" y="852"/>
                  </a:lnTo>
                  <a:lnTo>
                    <a:pt x="188" y="880"/>
                  </a:lnTo>
                  <a:lnTo>
                    <a:pt x="220" y="909"/>
                  </a:lnTo>
                  <a:lnTo>
                    <a:pt x="254" y="934"/>
                  </a:lnTo>
                  <a:lnTo>
                    <a:pt x="289" y="956"/>
                  </a:lnTo>
                  <a:lnTo>
                    <a:pt x="326" y="975"/>
                  </a:lnTo>
                  <a:lnTo>
                    <a:pt x="364" y="990"/>
                  </a:lnTo>
                  <a:lnTo>
                    <a:pt x="403" y="1003"/>
                  </a:lnTo>
                  <a:lnTo>
                    <a:pt x="444" y="1010"/>
                  </a:lnTo>
                  <a:lnTo>
                    <a:pt x="484" y="1016"/>
                  </a:lnTo>
                  <a:lnTo>
                    <a:pt x="537" y="1018"/>
                  </a:lnTo>
                  <a:lnTo>
                    <a:pt x="590" y="1014"/>
                  </a:lnTo>
                  <a:lnTo>
                    <a:pt x="644" y="1005"/>
                  </a:lnTo>
                  <a:lnTo>
                    <a:pt x="695" y="989"/>
                  </a:lnTo>
                  <a:lnTo>
                    <a:pt x="744" y="968"/>
                  </a:lnTo>
                  <a:lnTo>
                    <a:pt x="792" y="941"/>
                  </a:lnTo>
                  <a:lnTo>
                    <a:pt x="822" y="920"/>
                  </a:lnTo>
                  <a:lnTo>
                    <a:pt x="851" y="896"/>
                  </a:lnTo>
                  <a:lnTo>
                    <a:pt x="879" y="870"/>
                  </a:lnTo>
                  <a:lnTo>
                    <a:pt x="912" y="832"/>
                  </a:lnTo>
                  <a:lnTo>
                    <a:pt x="941" y="793"/>
                  </a:lnTo>
                  <a:lnTo>
                    <a:pt x="964" y="750"/>
                  </a:lnTo>
                  <a:lnTo>
                    <a:pt x="984" y="707"/>
                  </a:lnTo>
                  <a:lnTo>
                    <a:pt x="999" y="661"/>
                  </a:lnTo>
                  <a:lnTo>
                    <a:pt x="1009" y="615"/>
                  </a:lnTo>
                  <a:lnTo>
                    <a:pt x="1016" y="568"/>
                  </a:lnTo>
                  <a:lnTo>
                    <a:pt x="1017" y="521"/>
                  </a:lnTo>
                  <a:lnTo>
                    <a:pt x="1013" y="474"/>
                  </a:lnTo>
                  <a:lnTo>
                    <a:pt x="1007" y="428"/>
                  </a:lnTo>
                  <a:lnTo>
                    <a:pt x="994" y="382"/>
                  </a:lnTo>
                  <a:lnTo>
                    <a:pt x="978" y="338"/>
                  </a:lnTo>
                  <a:lnTo>
                    <a:pt x="958" y="294"/>
                  </a:lnTo>
                  <a:lnTo>
                    <a:pt x="932" y="253"/>
                  </a:lnTo>
                  <a:lnTo>
                    <a:pt x="903" y="214"/>
                  </a:lnTo>
                  <a:lnTo>
                    <a:pt x="868" y="177"/>
                  </a:lnTo>
                  <a:lnTo>
                    <a:pt x="836" y="149"/>
                  </a:lnTo>
                  <a:lnTo>
                    <a:pt x="802" y="123"/>
                  </a:lnTo>
                  <a:lnTo>
                    <a:pt x="766" y="101"/>
                  </a:lnTo>
                  <a:lnTo>
                    <a:pt x="730" y="83"/>
                  </a:lnTo>
                  <a:lnTo>
                    <a:pt x="692" y="67"/>
                  </a:lnTo>
                  <a:lnTo>
                    <a:pt x="653" y="55"/>
                  </a:lnTo>
                  <a:lnTo>
                    <a:pt x="612" y="46"/>
                  </a:lnTo>
                  <a:lnTo>
                    <a:pt x="572" y="42"/>
                  </a:lnTo>
                  <a:lnTo>
                    <a:pt x="518" y="39"/>
                  </a:lnTo>
                  <a:close/>
                  <a:moveTo>
                    <a:pt x="518" y="0"/>
                  </a:moveTo>
                  <a:lnTo>
                    <a:pt x="575" y="2"/>
                  </a:lnTo>
                  <a:lnTo>
                    <a:pt x="619" y="8"/>
                  </a:lnTo>
                  <a:lnTo>
                    <a:pt x="663" y="17"/>
                  </a:lnTo>
                  <a:lnTo>
                    <a:pt x="704" y="30"/>
                  </a:lnTo>
                  <a:lnTo>
                    <a:pt x="745" y="47"/>
                  </a:lnTo>
                  <a:lnTo>
                    <a:pt x="785" y="67"/>
                  </a:lnTo>
                  <a:lnTo>
                    <a:pt x="823" y="91"/>
                  </a:lnTo>
                  <a:lnTo>
                    <a:pt x="860" y="119"/>
                  </a:lnTo>
                  <a:lnTo>
                    <a:pt x="896" y="149"/>
                  </a:lnTo>
                  <a:lnTo>
                    <a:pt x="932" y="189"/>
                  </a:lnTo>
                  <a:lnTo>
                    <a:pt x="964" y="232"/>
                  </a:lnTo>
                  <a:lnTo>
                    <a:pt x="991" y="276"/>
                  </a:lnTo>
                  <a:lnTo>
                    <a:pt x="1015" y="322"/>
                  </a:lnTo>
                  <a:lnTo>
                    <a:pt x="1031" y="370"/>
                  </a:lnTo>
                  <a:lnTo>
                    <a:pt x="1045" y="420"/>
                  </a:lnTo>
                  <a:lnTo>
                    <a:pt x="1053" y="470"/>
                  </a:lnTo>
                  <a:lnTo>
                    <a:pt x="1056" y="521"/>
                  </a:lnTo>
                  <a:lnTo>
                    <a:pt x="1054" y="571"/>
                  </a:lnTo>
                  <a:lnTo>
                    <a:pt x="1048" y="622"/>
                  </a:lnTo>
                  <a:lnTo>
                    <a:pt x="1037" y="672"/>
                  </a:lnTo>
                  <a:lnTo>
                    <a:pt x="1020" y="720"/>
                  </a:lnTo>
                  <a:lnTo>
                    <a:pt x="999" y="768"/>
                  </a:lnTo>
                  <a:lnTo>
                    <a:pt x="973" y="813"/>
                  </a:lnTo>
                  <a:lnTo>
                    <a:pt x="943" y="856"/>
                  </a:lnTo>
                  <a:lnTo>
                    <a:pt x="907" y="896"/>
                  </a:lnTo>
                  <a:lnTo>
                    <a:pt x="878" y="926"/>
                  </a:lnTo>
                  <a:lnTo>
                    <a:pt x="846" y="951"/>
                  </a:lnTo>
                  <a:lnTo>
                    <a:pt x="813" y="974"/>
                  </a:lnTo>
                  <a:lnTo>
                    <a:pt x="780" y="994"/>
                  </a:lnTo>
                  <a:lnTo>
                    <a:pt x="744" y="1012"/>
                  </a:lnTo>
                  <a:lnTo>
                    <a:pt x="708" y="1026"/>
                  </a:lnTo>
                  <a:lnTo>
                    <a:pt x="653" y="1043"/>
                  </a:lnTo>
                  <a:lnTo>
                    <a:pt x="596" y="1053"/>
                  </a:lnTo>
                  <a:lnTo>
                    <a:pt x="537" y="1057"/>
                  </a:lnTo>
                  <a:lnTo>
                    <a:pt x="479" y="1055"/>
                  </a:lnTo>
                  <a:lnTo>
                    <a:pt x="437" y="1050"/>
                  </a:lnTo>
                  <a:lnTo>
                    <a:pt x="393" y="1040"/>
                  </a:lnTo>
                  <a:lnTo>
                    <a:pt x="351" y="1027"/>
                  </a:lnTo>
                  <a:lnTo>
                    <a:pt x="311" y="1010"/>
                  </a:lnTo>
                  <a:lnTo>
                    <a:pt x="270" y="990"/>
                  </a:lnTo>
                  <a:lnTo>
                    <a:pt x="231" y="967"/>
                  </a:lnTo>
                  <a:lnTo>
                    <a:pt x="194" y="939"/>
                  </a:lnTo>
                  <a:lnTo>
                    <a:pt x="160" y="909"/>
                  </a:lnTo>
                  <a:lnTo>
                    <a:pt x="131" y="876"/>
                  </a:lnTo>
                  <a:lnTo>
                    <a:pt x="104" y="844"/>
                  </a:lnTo>
                  <a:lnTo>
                    <a:pt x="80" y="809"/>
                  </a:lnTo>
                  <a:lnTo>
                    <a:pt x="59" y="772"/>
                  </a:lnTo>
                  <a:lnTo>
                    <a:pt x="46" y="746"/>
                  </a:lnTo>
                  <a:lnTo>
                    <a:pt x="34" y="717"/>
                  </a:lnTo>
                  <a:lnTo>
                    <a:pt x="24" y="689"/>
                  </a:lnTo>
                  <a:lnTo>
                    <a:pt x="15" y="660"/>
                  </a:lnTo>
                  <a:lnTo>
                    <a:pt x="7" y="616"/>
                  </a:lnTo>
                  <a:lnTo>
                    <a:pt x="1" y="571"/>
                  </a:lnTo>
                  <a:lnTo>
                    <a:pt x="0" y="528"/>
                  </a:lnTo>
                  <a:lnTo>
                    <a:pt x="1" y="483"/>
                  </a:lnTo>
                  <a:lnTo>
                    <a:pt x="7" y="439"/>
                  </a:lnTo>
                  <a:lnTo>
                    <a:pt x="15" y="396"/>
                  </a:lnTo>
                  <a:lnTo>
                    <a:pt x="29" y="353"/>
                  </a:lnTo>
                  <a:lnTo>
                    <a:pt x="46" y="312"/>
                  </a:lnTo>
                  <a:lnTo>
                    <a:pt x="66" y="272"/>
                  </a:lnTo>
                  <a:lnTo>
                    <a:pt x="89" y="233"/>
                  </a:lnTo>
                  <a:lnTo>
                    <a:pt x="117" y="195"/>
                  </a:lnTo>
                  <a:lnTo>
                    <a:pt x="148" y="160"/>
                  </a:lnTo>
                  <a:lnTo>
                    <a:pt x="178" y="132"/>
                  </a:lnTo>
                  <a:lnTo>
                    <a:pt x="210" y="106"/>
                  </a:lnTo>
                  <a:lnTo>
                    <a:pt x="242" y="83"/>
                  </a:lnTo>
                  <a:lnTo>
                    <a:pt x="276" y="63"/>
                  </a:lnTo>
                  <a:lnTo>
                    <a:pt x="312" y="46"/>
                  </a:lnTo>
                  <a:lnTo>
                    <a:pt x="347" y="31"/>
                  </a:lnTo>
                  <a:lnTo>
                    <a:pt x="403" y="15"/>
                  </a:lnTo>
                  <a:lnTo>
                    <a:pt x="460" y="4"/>
                  </a:lnTo>
                  <a:lnTo>
                    <a:pt x="518" y="0"/>
                  </a:lnTo>
                  <a:close/>
                </a:path>
              </a:pathLst>
            </a:custGeom>
            <a:solidFill>
              <a:schemeClr val="accent3"/>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sp>
          <p:nvSpPr>
            <p:cNvPr id="9" name="Freeform 8"/>
            <p:cNvSpPr>
              <a:spLocks/>
            </p:cNvSpPr>
            <p:nvPr/>
          </p:nvSpPr>
          <p:spPr bwMode="auto">
            <a:xfrm>
              <a:off x="6759576" y="2029887"/>
              <a:ext cx="1091201" cy="1450398"/>
            </a:xfrm>
            <a:custGeom>
              <a:avLst/>
              <a:gdLst>
                <a:gd name="T0" fmla="*/ 162 w 699"/>
                <a:gd name="T1" fmla="*/ 35 h 914"/>
                <a:gd name="T2" fmla="*/ 111 w 699"/>
                <a:gd name="T3" fmla="*/ 112 h 914"/>
                <a:gd name="T4" fmla="*/ 74 w 699"/>
                <a:gd name="T5" fmla="*/ 193 h 914"/>
                <a:gd name="T6" fmla="*/ 52 w 699"/>
                <a:gd name="T7" fmla="*/ 279 h 914"/>
                <a:gd name="T8" fmla="*/ 45 w 699"/>
                <a:gd name="T9" fmla="*/ 368 h 914"/>
                <a:gd name="T10" fmla="*/ 52 w 699"/>
                <a:gd name="T11" fmla="*/ 456 h 914"/>
                <a:gd name="T12" fmla="*/ 69 w 699"/>
                <a:gd name="T13" fmla="*/ 529 h 914"/>
                <a:gd name="T14" fmla="*/ 91 w 699"/>
                <a:gd name="T15" fmla="*/ 586 h 914"/>
                <a:gd name="T16" fmla="*/ 125 w 699"/>
                <a:gd name="T17" fmla="*/ 649 h 914"/>
                <a:gd name="T18" fmla="*/ 176 w 699"/>
                <a:gd name="T19" fmla="*/ 716 h 914"/>
                <a:gd name="T20" fmla="*/ 239 w 699"/>
                <a:gd name="T21" fmla="*/ 779 h 914"/>
                <a:gd name="T22" fmla="*/ 315 w 699"/>
                <a:gd name="T23" fmla="*/ 830 h 914"/>
                <a:gd name="T24" fmla="*/ 396 w 699"/>
                <a:gd name="T25" fmla="*/ 867 h 914"/>
                <a:gd name="T26" fmla="*/ 482 w 699"/>
                <a:gd name="T27" fmla="*/ 890 h 914"/>
                <a:gd name="T28" fmla="*/ 568 w 699"/>
                <a:gd name="T29" fmla="*/ 897 h 914"/>
                <a:gd name="T30" fmla="*/ 655 w 699"/>
                <a:gd name="T31" fmla="*/ 891 h 914"/>
                <a:gd name="T32" fmla="*/ 628 w 699"/>
                <a:gd name="T33" fmla="*/ 900 h 914"/>
                <a:gd name="T34" fmla="*/ 546 w 699"/>
                <a:gd name="T35" fmla="*/ 912 h 914"/>
                <a:gd name="T36" fmla="*/ 462 w 699"/>
                <a:gd name="T37" fmla="*/ 912 h 914"/>
                <a:gd name="T38" fmla="*/ 379 w 699"/>
                <a:gd name="T39" fmla="*/ 897 h 914"/>
                <a:gd name="T40" fmla="*/ 299 w 699"/>
                <a:gd name="T41" fmla="*/ 868 h 914"/>
                <a:gd name="T42" fmla="*/ 224 w 699"/>
                <a:gd name="T43" fmla="*/ 827 h 914"/>
                <a:gd name="T44" fmla="*/ 154 w 699"/>
                <a:gd name="T45" fmla="*/ 771 h 914"/>
                <a:gd name="T46" fmla="*/ 101 w 699"/>
                <a:gd name="T47" fmla="*/ 709 h 914"/>
                <a:gd name="T48" fmla="*/ 58 w 699"/>
                <a:gd name="T49" fmla="*/ 640 h 914"/>
                <a:gd name="T50" fmla="*/ 34 w 699"/>
                <a:gd name="T51" fmla="*/ 587 h 914"/>
                <a:gd name="T52" fmla="*/ 16 w 699"/>
                <a:gd name="T53" fmla="*/ 532 h 914"/>
                <a:gd name="T54" fmla="*/ 2 w 699"/>
                <a:gd name="T55" fmla="*/ 447 h 914"/>
                <a:gd name="T56" fmla="*/ 2 w 699"/>
                <a:gd name="T57" fmla="*/ 363 h 914"/>
                <a:gd name="T58" fmla="*/ 17 w 699"/>
                <a:gd name="T59" fmla="*/ 279 h 914"/>
                <a:gd name="T60" fmla="*/ 45 w 699"/>
                <a:gd name="T61" fmla="*/ 198 h 914"/>
                <a:gd name="T62" fmla="*/ 87 w 699"/>
                <a:gd name="T63" fmla="*/ 122 h 914"/>
                <a:gd name="T64" fmla="*/ 143 w 699"/>
                <a:gd name="T65" fmla="*/ 53 h 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9" h="914">
                  <a:moveTo>
                    <a:pt x="193" y="0"/>
                  </a:moveTo>
                  <a:lnTo>
                    <a:pt x="162" y="35"/>
                  </a:lnTo>
                  <a:lnTo>
                    <a:pt x="134" y="73"/>
                  </a:lnTo>
                  <a:lnTo>
                    <a:pt x="111" y="112"/>
                  </a:lnTo>
                  <a:lnTo>
                    <a:pt x="91" y="152"/>
                  </a:lnTo>
                  <a:lnTo>
                    <a:pt x="74" y="193"/>
                  </a:lnTo>
                  <a:lnTo>
                    <a:pt x="60" y="236"/>
                  </a:lnTo>
                  <a:lnTo>
                    <a:pt x="52" y="279"/>
                  </a:lnTo>
                  <a:lnTo>
                    <a:pt x="46" y="323"/>
                  </a:lnTo>
                  <a:lnTo>
                    <a:pt x="45" y="368"/>
                  </a:lnTo>
                  <a:lnTo>
                    <a:pt x="46" y="411"/>
                  </a:lnTo>
                  <a:lnTo>
                    <a:pt x="52" y="456"/>
                  </a:lnTo>
                  <a:lnTo>
                    <a:pt x="60" y="500"/>
                  </a:lnTo>
                  <a:lnTo>
                    <a:pt x="69" y="529"/>
                  </a:lnTo>
                  <a:lnTo>
                    <a:pt x="79" y="557"/>
                  </a:lnTo>
                  <a:lnTo>
                    <a:pt x="91" y="586"/>
                  </a:lnTo>
                  <a:lnTo>
                    <a:pt x="104" y="612"/>
                  </a:lnTo>
                  <a:lnTo>
                    <a:pt x="125" y="649"/>
                  </a:lnTo>
                  <a:lnTo>
                    <a:pt x="149" y="684"/>
                  </a:lnTo>
                  <a:lnTo>
                    <a:pt x="176" y="716"/>
                  </a:lnTo>
                  <a:lnTo>
                    <a:pt x="205" y="749"/>
                  </a:lnTo>
                  <a:lnTo>
                    <a:pt x="239" y="779"/>
                  </a:lnTo>
                  <a:lnTo>
                    <a:pt x="276" y="807"/>
                  </a:lnTo>
                  <a:lnTo>
                    <a:pt x="315" y="830"/>
                  </a:lnTo>
                  <a:lnTo>
                    <a:pt x="356" y="850"/>
                  </a:lnTo>
                  <a:lnTo>
                    <a:pt x="396" y="867"/>
                  </a:lnTo>
                  <a:lnTo>
                    <a:pt x="438" y="880"/>
                  </a:lnTo>
                  <a:lnTo>
                    <a:pt x="482" y="890"/>
                  </a:lnTo>
                  <a:lnTo>
                    <a:pt x="524" y="895"/>
                  </a:lnTo>
                  <a:lnTo>
                    <a:pt x="568" y="897"/>
                  </a:lnTo>
                  <a:lnTo>
                    <a:pt x="611" y="896"/>
                  </a:lnTo>
                  <a:lnTo>
                    <a:pt x="655" y="891"/>
                  </a:lnTo>
                  <a:lnTo>
                    <a:pt x="699" y="883"/>
                  </a:lnTo>
                  <a:lnTo>
                    <a:pt x="628" y="900"/>
                  </a:lnTo>
                  <a:lnTo>
                    <a:pt x="587" y="907"/>
                  </a:lnTo>
                  <a:lnTo>
                    <a:pt x="546" y="912"/>
                  </a:lnTo>
                  <a:lnTo>
                    <a:pt x="503" y="914"/>
                  </a:lnTo>
                  <a:lnTo>
                    <a:pt x="462" y="912"/>
                  </a:lnTo>
                  <a:lnTo>
                    <a:pt x="420" y="906"/>
                  </a:lnTo>
                  <a:lnTo>
                    <a:pt x="379" y="897"/>
                  </a:lnTo>
                  <a:lnTo>
                    <a:pt x="339" y="885"/>
                  </a:lnTo>
                  <a:lnTo>
                    <a:pt x="299" y="868"/>
                  </a:lnTo>
                  <a:lnTo>
                    <a:pt x="261" y="849"/>
                  </a:lnTo>
                  <a:lnTo>
                    <a:pt x="224" y="827"/>
                  </a:lnTo>
                  <a:lnTo>
                    <a:pt x="188" y="800"/>
                  </a:lnTo>
                  <a:lnTo>
                    <a:pt x="154" y="771"/>
                  </a:lnTo>
                  <a:lnTo>
                    <a:pt x="126" y="741"/>
                  </a:lnTo>
                  <a:lnTo>
                    <a:pt x="101" y="709"/>
                  </a:lnTo>
                  <a:lnTo>
                    <a:pt x="77" y="675"/>
                  </a:lnTo>
                  <a:lnTo>
                    <a:pt x="58" y="640"/>
                  </a:lnTo>
                  <a:lnTo>
                    <a:pt x="45" y="614"/>
                  </a:lnTo>
                  <a:lnTo>
                    <a:pt x="34" y="587"/>
                  </a:lnTo>
                  <a:lnTo>
                    <a:pt x="24" y="560"/>
                  </a:lnTo>
                  <a:lnTo>
                    <a:pt x="16" y="532"/>
                  </a:lnTo>
                  <a:lnTo>
                    <a:pt x="8" y="490"/>
                  </a:lnTo>
                  <a:lnTo>
                    <a:pt x="2" y="447"/>
                  </a:lnTo>
                  <a:lnTo>
                    <a:pt x="0" y="406"/>
                  </a:lnTo>
                  <a:lnTo>
                    <a:pt x="2" y="363"/>
                  </a:lnTo>
                  <a:lnTo>
                    <a:pt x="8" y="321"/>
                  </a:lnTo>
                  <a:lnTo>
                    <a:pt x="17" y="279"/>
                  </a:lnTo>
                  <a:lnTo>
                    <a:pt x="29" y="238"/>
                  </a:lnTo>
                  <a:lnTo>
                    <a:pt x="45" y="198"/>
                  </a:lnTo>
                  <a:lnTo>
                    <a:pt x="64" y="159"/>
                  </a:lnTo>
                  <a:lnTo>
                    <a:pt x="87" y="122"/>
                  </a:lnTo>
                  <a:lnTo>
                    <a:pt x="113" y="86"/>
                  </a:lnTo>
                  <a:lnTo>
                    <a:pt x="143" y="53"/>
                  </a:lnTo>
                  <a:lnTo>
                    <a:pt x="193" y="0"/>
                  </a:lnTo>
                  <a:close/>
                </a:path>
              </a:pathLst>
            </a:custGeom>
            <a:solidFill>
              <a:schemeClr val="accent3">
                <a:lumMod val="7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grpSp>
      <p:grpSp>
        <p:nvGrpSpPr>
          <p:cNvPr id="29" name="Group 28"/>
          <p:cNvGrpSpPr/>
          <p:nvPr/>
        </p:nvGrpSpPr>
        <p:grpSpPr>
          <a:xfrm>
            <a:off x="4835326" y="2209351"/>
            <a:ext cx="250096" cy="232233"/>
            <a:chOff x="6569076" y="2819401"/>
            <a:chExt cx="333375" cy="309563"/>
          </a:xfrm>
        </p:grpSpPr>
        <p:sp>
          <p:nvSpPr>
            <p:cNvPr id="10" name="Freeform 9"/>
            <p:cNvSpPr>
              <a:spLocks/>
            </p:cNvSpPr>
            <p:nvPr/>
          </p:nvSpPr>
          <p:spPr bwMode="auto">
            <a:xfrm>
              <a:off x="6588126" y="2997201"/>
              <a:ext cx="314325" cy="131763"/>
            </a:xfrm>
            <a:custGeom>
              <a:avLst/>
              <a:gdLst>
                <a:gd name="T0" fmla="*/ 198 w 198"/>
                <a:gd name="T1" fmla="*/ 0 h 83"/>
                <a:gd name="T2" fmla="*/ 152 w 198"/>
                <a:gd name="T3" fmla="*/ 28 h 83"/>
                <a:gd name="T4" fmla="*/ 0 w 198"/>
                <a:gd name="T5" fmla="*/ 83 h 83"/>
                <a:gd name="T6" fmla="*/ 40 w 198"/>
                <a:gd name="T7" fmla="*/ 57 h 83"/>
                <a:gd name="T8" fmla="*/ 198 w 198"/>
                <a:gd name="T9" fmla="*/ 0 h 83"/>
              </a:gdLst>
              <a:ahLst/>
              <a:cxnLst>
                <a:cxn ang="0">
                  <a:pos x="T0" y="T1"/>
                </a:cxn>
                <a:cxn ang="0">
                  <a:pos x="T2" y="T3"/>
                </a:cxn>
                <a:cxn ang="0">
                  <a:pos x="T4" y="T5"/>
                </a:cxn>
                <a:cxn ang="0">
                  <a:pos x="T6" y="T7"/>
                </a:cxn>
                <a:cxn ang="0">
                  <a:pos x="T8" y="T9"/>
                </a:cxn>
              </a:cxnLst>
              <a:rect l="0" t="0" r="r" b="b"/>
              <a:pathLst>
                <a:path w="198" h="83">
                  <a:moveTo>
                    <a:pt x="198" y="0"/>
                  </a:moveTo>
                  <a:lnTo>
                    <a:pt x="152" y="28"/>
                  </a:lnTo>
                  <a:lnTo>
                    <a:pt x="0" y="83"/>
                  </a:lnTo>
                  <a:lnTo>
                    <a:pt x="40" y="57"/>
                  </a:lnTo>
                  <a:lnTo>
                    <a:pt x="198" y="0"/>
                  </a:lnTo>
                  <a:close/>
                </a:path>
              </a:pathLst>
            </a:custGeom>
            <a:solidFill>
              <a:schemeClr val="tx1">
                <a:lumMod val="75000"/>
                <a:lumOff val="2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sp>
          <p:nvSpPr>
            <p:cNvPr id="11" name="Freeform 10"/>
            <p:cNvSpPr>
              <a:spLocks/>
            </p:cNvSpPr>
            <p:nvPr/>
          </p:nvSpPr>
          <p:spPr bwMode="auto">
            <a:xfrm>
              <a:off x="6569076" y="2819401"/>
              <a:ext cx="333375" cy="268288"/>
            </a:xfrm>
            <a:custGeom>
              <a:avLst/>
              <a:gdLst>
                <a:gd name="T0" fmla="*/ 166 w 210"/>
                <a:gd name="T1" fmla="*/ 0 h 169"/>
                <a:gd name="T2" fmla="*/ 175 w 210"/>
                <a:gd name="T3" fmla="*/ 29 h 169"/>
                <a:gd name="T4" fmla="*/ 185 w 210"/>
                <a:gd name="T5" fmla="*/ 57 h 169"/>
                <a:gd name="T6" fmla="*/ 197 w 210"/>
                <a:gd name="T7" fmla="*/ 86 h 169"/>
                <a:gd name="T8" fmla="*/ 210 w 210"/>
                <a:gd name="T9" fmla="*/ 112 h 169"/>
                <a:gd name="T10" fmla="*/ 52 w 210"/>
                <a:gd name="T11" fmla="*/ 169 h 169"/>
                <a:gd name="T12" fmla="*/ 42 w 210"/>
                <a:gd name="T13" fmla="*/ 140 h 169"/>
                <a:gd name="T14" fmla="*/ 30 w 210"/>
                <a:gd name="T15" fmla="*/ 112 h 169"/>
                <a:gd name="T16" fmla="*/ 16 w 210"/>
                <a:gd name="T17" fmla="*/ 86 h 169"/>
                <a:gd name="T18" fmla="*/ 0 w 210"/>
                <a:gd name="T19" fmla="*/ 59 h 169"/>
                <a:gd name="T20" fmla="*/ 166 w 210"/>
                <a:gd name="T21"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0" h="169">
                  <a:moveTo>
                    <a:pt x="166" y="0"/>
                  </a:moveTo>
                  <a:lnTo>
                    <a:pt x="175" y="29"/>
                  </a:lnTo>
                  <a:lnTo>
                    <a:pt x="185" y="57"/>
                  </a:lnTo>
                  <a:lnTo>
                    <a:pt x="197" y="86"/>
                  </a:lnTo>
                  <a:lnTo>
                    <a:pt x="210" y="112"/>
                  </a:lnTo>
                  <a:lnTo>
                    <a:pt x="52" y="169"/>
                  </a:lnTo>
                  <a:lnTo>
                    <a:pt x="42" y="140"/>
                  </a:lnTo>
                  <a:lnTo>
                    <a:pt x="30" y="112"/>
                  </a:lnTo>
                  <a:lnTo>
                    <a:pt x="16" y="86"/>
                  </a:lnTo>
                  <a:lnTo>
                    <a:pt x="0" y="59"/>
                  </a:lnTo>
                  <a:lnTo>
                    <a:pt x="166" y="0"/>
                  </a:lnTo>
                  <a:close/>
                </a:path>
              </a:pathLst>
            </a:custGeom>
            <a:solidFill>
              <a:schemeClr val="tx1">
                <a:lumMod val="65000"/>
                <a:lumOff val="3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grpSp>
      <p:grpSp>
        <p:nvGrpSpPr>
          <p:cNvPr id="77" name="Group 76"/>
          <p:cNvGrpSpPr/>
          <p:nvPr/>
        </p:nvGrpSpPr>
        <p:grpSpPr>
          <a:xfrm rot="1792769">
            <a:off x="3165846" y="3140675"/>
            <a:ext cx="1267155" cy="1486287"/>
            <a:chOff x="5270501" y="4043785"/>
            <a:chExt cx="1689100" cy="1981200"/>
          </a:xfrm>
        </p:grpSpPr>
        <p:grpSp>
          <p:nvGrpSpPr>
            <p:cNvPr id="25" name="Group 24"/>
            <p:cNvGrpSpPr/>
            <p:nvPr/>
          </p:nvGrpSpPr>
          <p:grpSpPr>
            <a:xfrm>
              <a:off x="5270501" y="4327948"/>
              <a:ext cx="1689100" cy="1697037"/>
              <a:chOff x="5270501" y="4460876"/>
              <a:chExt cx="1689100" cy="1697037"/>
            </a:xfrm>
          </p:grpSpPr>
          <p:sp>
            <p:nvSpPr>
              <p:cNvPr id="13" name="Freeform 12"/>
              <p:cNvSpPr>
                <a:spLocks/>
              </p:cNvSpPr>
              <p:nvPr/>
            </p:nvSpPr>
            <p:spPr bwMode="auto">
              <a:xfrm>
                <a:off x="5270501" y="4460876"/>
                <a:ext cx="1101725" cy="998538"/>
              </a:xfrm>
              <a:custGeom>
                <a:avLst/>
                <a:gdLst>
                  <a:gd name="T0" fmla="*/ 524 w 694"/>
                  <a:gd name="T1" fmla="*/ 0 h 629"/>
                  <a:gd name="T2" fmla="*/ 554 w 694"/>
                  <a:gd name="T3" fmla="*/ 3 h 629"/>
                  <a:gd name="T4" fmla="*/ 608 w 694"/>
                  <a:gd name="T5" fmla="*/ 11 h 629"/>
                  <a:gd name="T6" fmla="*/ 662 w 694"/>
                  <a:gd name="T7" fmla="*/ 24 h 629"/>
                  <a:gd name="T8" fmla="*/ 667 w 694"/>
                  <a:gd name="T9" fmla="*/ 26 h 629"/>
                  <a:gd name="T10" fmla="*/ 611 w 694"/>
                  <a:gd name="T11" fmla="*/ 15 h 629"/>
                  <a:gd name="T12" fmla="*/ 567 w 694"/>
                  <a:gd name="T13" fmla="*/ 11 h 629"/>
                  <a:gd name="T14" fmla="*/ 535 w 694"/>
                  <a:gd name="T15" fmla="*/ 9 h 629"/>
                  <a:gd name="T16" fmla="*/ 488 w 694"/>
                  <a:gd name="T17" fmla="*/ 12 h 629"/>
                  <a:gd name="T18" fmla="*/ 428 w 694"/>
                  <a:gd name="T19" fmla="*/ 21 h 629"/>
                  <a:gd name="T20" fmla="*/ 365 w 694"/>
                  <a:gd name="T21" fmla="*/ 37 h 629"/>
                  <a:gd name="T22" fmla="*/ 301 w 694"/>
                  <a:gd name="T23" fmla="*/ 64 h 629"/>
                  <a:gd name="T24" fmla="*/ 238 w 694"/>
                  <a:gd name="T25" fmla="*/ 100 h 629"/>
                  <a:gd name="T26" fmla="*/ 181 w 694"/>
                  <a:gd name="T27" fmla="*/ 145 h 629"/>
                  <a:gd name="T28" fmla="*/ 125 w 694"/>
                  <a:gd name="T29" fmla="*/ 203 h 629"/>
                  <a:gd name="T30" fmla="*/ 77 w 694"/>
                  <a:gd name="T31" fmla="*/ 272 h 629"/>
                  <a:gd name="T32" fmla="*/ 40 w 694"/>
                  <a:gd name="T33" fmla="*/ 347 h 629"/>
                  <a:gd name="T34" fmla="*/ 13 w 694"/>
                  <a:gd name="T35" fmla="*/ 446 h 629"/>
                  <a:gd name="T36" fmla="*/ 5 w 694"/>
                  <a:gd name="T37" fmla="*/ 568 h 629"/>
                  <a:gd name="T38" fmla="*/ 9 w 694"/>
                  <a:gd name="T39" fmla="*/ 611 h 629"/>
                  <a:gd name="T40" fmla="*/ 7 w 694"/>
                  <a:gd name="T41" fmla="*/ 594 h 629"/>
                  <a:gd name="T42" fmla="*/ 0 w 694"/>
                  <a:gd name="T43" fmla="*/ 478 h 629"/>
                  <a:gd name="T44" fmla="*/ 21 w 694"/>
                  <a:gd name="T45" fmla="*/ 361 h 629"/>
                  <a:gd name="T46" fmla="*/ 49 w 694"/>
                  <a:gd name="T47" fmla="*/ 288 h 629"/>
                  <a:gd name="T48" fmla="*/ 90 w 694"/>
                  <a:gd name="T49" fmla="*/ 218 h 629"/>
                  <a:gd name="T50" fmla="*/ 143 w 694"/>
                  <a:gd name="T51" fmla="*/ 155 h 629"/>
                  <a:gd name="T52" fmla="*/ 195 w 694"/>
                  <a:gd name="T53" fmla="*/ 107 h 629"/>
                  <a:gd name="T54" fmla="*/ 252 w 694"/>
                  <a:gd name="T55" fmla="*/ 69 h 629"/>
                  <a:gd name="T56" fmla="*/ 314 w 694"/>
                  <a:gd name="T57" fmla="*/ 38 h 629"/>
                  <a:gd name="T58" fmla="*/ 378 w 694"/>
                  <a:gd name="T59" fmla="*/ 17 h 629"/>
                  <a:gd name="T60" fmla="*/ 435 w 694"/>
                  <a:gd name="T61" fmla="*/ 5 h 629"/>
                  <a:gd name="T62" fmla="*/ 493 w 694"/>
                  <a:gd name="T63"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94" h="629">
                    <a:moveTo>
                      <a:pt x="508" y="0"/>
                    </a:moveTo>
                    <a:lnTo>
                      <a:pt x="524" y="0"/>
                    </a:lnTo>
                    <a:lnTo>
                      <a:pt x="539" y="2"/>
                    </a:lnTo>
                    <a:lnTo>
                      <a:pt x="554" y="3"/>
                    </a:lnTo>
                    <a:lnTo>
                      <a:pt x="581" y="5"/>
                    </a:lnTo>
                    <a:lnTo>
                      <a:pt x="608" y="11"/>
                    </a:lnTo>
                    <a:lnTo>
                      <a:pt x="635" y="16"/>
                    </a:lnTo>
                    <a:lnTo>
                      <a:pt x="662" y="24"/>
                    </a:lnTo>
                    <a:lnTo>
                      <a:pt x="694" y="34"/>
                    </a:lnTo>
                    <a:lnTo>
                      <a:pt x="667" y="26"/>
                    </a:lnTo>
                    <a:lnTo>
                      <a:pt x="639" y="19"/>
                    </a:lnTo>
                    <a:lnTo>
                      <a:pt x="611" y="15"/>
                    </a:lnTo>
                    <a:lnTo>
                      <a:pt x="582" y="12"/>
                    </a:lnTo>
                    <a:lnTo>
                      <a:pt x="567" y="11"/>
                    </a:lnTo>
                    <a:lnTo>
                      <a:pt x="551" y="9"/>
                    </a:lnTo>
                    <a:lnTo>
                      <a:pt x="535" y="9"/>
                    </a:lnTo>
                    <a:lnTo>
                      <a:pt x="518" y="9"/>
                    </a:lnTo>
                    <a:lnTo>
                      <a:pt x="488" y="12"/>
                    </a:lnTo>
                    <a:lnTo>
                      <a:pt x="458" y="15"/>
                    </a:lnTo>
                    <a:lnTo>
                      <a:pt x="428" y="21"/>
                    </a:lnTo>
                    <a:lnTo>
                      <a:pt x="399" y="27"/>
                    </a:lnTo>
                    <a:lnTo>
                      <a:pt x="365" y="37"/>
                    </a:lnTo>
                    <a:lnTo>
                      <a:pt x="332" y="50"/>
                    </a:lnTo>
                    <a:lnTo>
                      <a:pt x="301" y="64"/>
                    </a:lnTo>
                    <a:lnTo>
                      <a:pt x="269" y="81"/>
                    </a:lnTo>
                    <a:lnTo>
                      <a:pt x="238" y="100"/>
                    </a:lnTo>
                    <a:lnTo>
                      <a:pt x="209" y="121"/>
                    </a:lnTo>
                    <a:lnTo>
                      <a:pt x="181" y="145"/>
                    </a:lnTo>
                    <a:lnTo>
                      <a:pt x="154" y="170"/>
                    </a:lnTo>
                    <a:lnTo>
                      <a:pt x="125" y="203"/>
                    </a:lnTo>
                    <a:lnTo>
                      <a:pt x="99" y="237"/>
                    </a:lnTo>
                    <a:lnTo>
                      <a:pt x="77" y="272"/>
                    </a:lnTo>
                    <a:lnTo>
                      <a:pt x="57" y="309"/>
                    </a:lnTo>
                    <a:lnTo>
                      <a:pt x="40" y="347"/>
                    </a:lnTo>
                    <a:lnTo>
                      <a:pt x="27" y="386"/>
                    </a:lnTo>
                    <a:lnTo>
                      <a:pt x="13" y="446"/>
                    </a:lnTo>
                    <a:lnTo>
                      <a:pt x="5" y="507"/>
                    </a:lnTo>
                    <a:lnTo>
                      <a:pt x="5" y="568"/>
                    </a:lnTo>
                    <a:lnTo>
                      <a:pt x="12" y="629"/>
                    </a:lnTo>
                    <a:lnTo>
                      <a:pt x="9" y="611"/>
                    </a:lnTo>
                    <a:lnTo>
                      <a:pt x="8" y="604"/>
                    </a:lnTo>
                    <a:lnTo>
                      <a:pt x="7" y="594"/>
                    </a:lnTo>
                    <a:lnTo>
                      <a:pt x="0" y="536"/>
                    </a:lnTo>
                    <a:lnTo>
                      <a:pt x="0" y="478"/>
                    </a:lnTo>
                    <a:lnTo>
                      <a:pt x="8" y="420"/>
                    </a:lnTo>
                    <a:lnTo>
                      <a:pt x="21" y="361"/>
                    </a:lnTo>
                    <a:lnTo>
                      <a:pt x="33" y="325"/>
                    </a:lnTo>
                    <a:lnTo>
                      <a:pt x="49" y="288"/>
                    </a:lnTo>
                    <a:lnTo>
                      <a:pt x="68" y="253"/>
                    </a:lnTo>
                    <a:lnTo>
                      <a:pt x="90" y="218"/>
                    </a:lnTo>
                    <a:lnTo>
                      <a:pt x="115" y="186"/>
                    </a:lnTo>
                    <a:lnTo>
                      <a:pt x="143" y="155"/>
                    </a:lnTo>
                    <a:lnTo>
                      <a:pt x="169" y="130"/>
                    </a:lnTo>
                    <a:lnTo>
                      <a:pt x="195" y="107"/>
                    </a:lnTo>
                    <a:lnTo>
                      <a:pt x="223" y="86"/>
                    </a:lnTo>
                    <a:lnTo>
                      <a:pt x="252" y="69"/>
                    </a:lnTo>
                    <a:lnTo>
                      <a:pt x="283" y="52"/>
                    </a:lnTo>
                    <a:lnTo>
                      <a:pt x="314" y="38"/>
                    </a:lnTo>
                    <a:lnTo>
                      <a:pt x="345" y="26"/>
                    </a:lnTo>
                    <a:lnTo>
                      <a:pt x="378" y="17"/>
                    </a:lnTo>
                    <a:lnTo>
                      <a:pt x="406" y="11"/>
                    </a:lnTo>
                    <a:lnTo>
                      <a:pt x="435" y="5"/>
                    </a:lnTo>
                    <a:lnTo>
                      <a:pt x="464" y="2"/>
                    </a:lnTo>
                    <a:lnTo>
                      <a:pt x="493" y="0"/>
                    </a:lnTo>
                    <a:lnTo>
                      <a:pt x="508" y="0"/>
                    </a:lnTo>
                    <a:close/>
                  </a:path>
                </a:pathLst>
              </a:custGeom>
              <a:solidFill>
                <a:schemeClr val="accent2">
                  <a:lumMod val="50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sp>
            <p:nvSpPr>
              <p:cNvPr id="19" name="Freeform 18"/>
              <p:cNvSpPr>
                <a:spLocks/>
              </p:cNvSpPr>
              <p:nvPr/>
            </p:nvSpPr>
            <p:spPr bwMode="auto">
              <a:xfrm>
                <a:off x="5345113" y="4565651"/>
                <a:ext cx="1552575" cy="1530350"/>
              </a:xfrm>
              <a:custGeom>
                <a:avLst/>
                <a:gdLst>
                  <a:gd name="T0" fmla="*/ 656 w 978"/>
                  <a:gd name="T1" fmla="*/ 13 h 964"/>
                  <a:gd name="T2" fmla="*/ 746 w 978"/>
                  <a:gd name="T3" fmla="*/ 56 h 964"/>
                  <a:gd name="T4" fmla="*/ 829 w 978"/>
                  <a:gd name="T5" fmla="*/ 121 h 964"/>
                  <a:gd name="T6" fmla="*/ 893 w 978"/>
                  <a:gd name="T7" fmla="*/ 197 h 964"/>
                  <a:gd name="T8" fmla="*/ 939 w 978"/>
                  <a:gd name="T9" fmla="*/ 281 h 964"/>
                  <a:gd name="T10" fmla="*/ 967 w 978"/>
                  <a:gd name="T11" fmla="*/ 371 h 964"/>
                  <a:gd name="T12" fmla="*/ 978 w 978"/>
                  <a:gd name="T13" fmla="*/ 465 h 964"/>
                  <a:gd name="T14" fmla="*/ 970 w 978"/>
                  <a:gd name="T15" fmla="*/ 559 h 964"/>
                  <a:gd name="T16" fmla="*/ 944 w 978"/>
                  <a:gd name="T17" fmla="*/ 651 h 964"/>
                  <a:gd name="T18" fmla="*/ 901 w 978"/>
                  <a:gd name="T19" fmla="*/ 737 h 964"/>
                  <a:gd name="T20" fmla="*/ 839 w 978"/>
                  <a:gd name="T21" fmla="*/ 815 h 964"/>
                  <a:gd name="T22" fmla="*/ 782 w 978"/>
                  <a:gd name="T23" fmla="*/ 864 h 964"/>
                  <a:gd name="T24" fmla="*/ 704 w 978"/>
                  <a:gd name="T25" fmla="*/ 913 h 964"/>
                  <a:gd name="T26" fmla="*/ 602 w 978"/>
                  <a:gd name="T27" fmla="*/ 950 h 964"/>
                  <a:gd name="T28" fmla="*/ 496 w 978"/>
                  <a:gd name="T29" fmla="*/ 964 h 964"/>
                  <a:gd name="T30" fmla="*/ 402 w 978"/>
                  <a:gd name="T31" fmla="*/ 956 h 964"/>
                  <a:gd name="T32" fmla="*/ 323 w 978"/>
                  <a:gd name="T33" fmla="*/ 936 h 964"/>
                  <a:gd name="T34" fmla="*/ 248 w 978"/>
                  <a:gd name="T35" fmla="*/ 902 h 964"/>
                  <a:gd name="T36" fmla="*/ 179 w 978"/>
                  <a:gd name="T37" fmla="*/ 854 h 964"/>
                  <a:gd name="T38" fmla="*/ 119 w 978"/>
                  <a:gd name="T39" fmla="*/ 799 h 964"/>
                  <a:gd name="T40" fmla="*/ 76 w 978"/>
                  <a:gd name="T41" fmla="*/ 740 h 964"/>
                  <a:gd name="T42" fmla="*/ 41 w 978"/>
                  <a:gd name="T43" fmla="*/ 678 h 964"/>
                  <a:gd name="T44" fmla="*/ 17 w 978"/>
                  <a:gd name="T45" fmla="*/ 612 h 964"/>
                  <a:gd name="T46" fmla="*/ 0 w 978"/>
                  <a:gd name="T47" fmla="*/ 542 h 964"/>
                  <a:gd name="T48" fmla="*/ 19 w 978"/>
                  <a:gd name="T49" fmla="*/ 607 h 964"/>
                  <a:gd name="T50" fmla="*/ 48 w 978"/>
                  <a:gd name="T51" fmla="*/ 670 h 964"/>
                  <a:gd name="T52" fmla="*/ 86 w 978"/>
                  <a:gd name="T53" fmla="*/ 728 h 964"/>
                  <a:gd name="T54" fmla="*/ 133 w 978"/>
                  <a:gd name="T55" fmla="*/ 782 h 964"/>
                  <a:gd name="T56" fmla="*/ 197 w 978"/>
                  <a:gd name="T57" fmla="*/ 833 h 964"/>
                  <a:gd name="T58" fmla="*/ 267 w 978"/>
                  <a:gd name="T59" fmla="*/ 872 h 964"/>
                  <a:gd name="T60" fmla="*/ 341 w 978"/>
                  <a:gd name="T61" fmla="*/ 898 h 964"/>
                  <a:gd name="T62" fmla="*/ 418 w 978"/>
                  <a:gd name="T63" fmla="*/ 911 h 964"/>
                  <a:gd name="T64" fmla="*/ 521 w 978"/>
                  <a:gd name="T65" fmla="*/ 910 h 964"/>
                  <a:gd name="T66" fmla="*/ 621 w 978"/>
                  <a:gd name="T67" fmla="*/ 885 h 964"/>
                  <a:gd name="T68" fmla="*/ 715 w 978"/>
                  <a:gd name="T69" fmla="*/ 839 h 964"/>
                  <a:gd name="T70" fmla="*/ 799 w 978"/>
                  <a:gd name="T71" fmla="*/ 770 h 964"/>
                  <a:gd name="T72" fmla="*/ 858 w 978"/>
                  <a:gd name="T73" fmla="*/ 696 h 964"/>
                  <a:gd name="T74" fmla="*/ 899 w 978"/>
                  <a:gd name="T75" fmla="*/ 613 h 964"/>
                  <a:gd name="T76" fmla="*/ 924 w 978"/>
                  <a:gd name="T77" fmla="*/ 526 h 964"/>
                  <a:gd name="T78" fmla="*/ 931 w 978"/>
                  <a:gd name="T79" fmla="*/ 435 h 964"/>
                  <a:gd name="T80" fmla="*/ 921 w 978"/>
                  <a:gd name="T81" fmla="*/ 345 h 964"/>
                  <a:gd name="T82" fmla="*/ 894 w 978"/>
                  <a:gd name="T83" fmla="*/ 259 h 964"/>
                  <a:gd name="T84" fmla="*/ 849 w 978"/>
                  <a:gd name="T85" fmla="*/ 177 h 964"/>
                  <a:gd name="T86" fmla="*/ 788 w 978"/>
                  <a:gd name="T87" fmla="*/ 104 h 964"/>
                  <a:gd name="T88" fmla="*/ 710 w 978"/>
                  <a:gd name="T89" fmla="*/ 43 h 964"/>
                  <a:gd name="T90" fmla="*/ 622 w 978"/>
                  <a:gd name="T91" fmla="*/ 0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78" h="964">
                    <a:moveTo>
                      <a:pt x="622" y="0"/>
                    </a:moveTo>
                    <a:lnTo>
                      <a:pt x="656" y="13"/>
                    </a:lnTo>
                    <a:lnTo>
                      <a:pt x="702" y="32"/>
                    </a:lnTo>
                    <a:lnTo>
                      <a:pt x="746" y="56"/>
                    </a:lnTo>
                    <a:lnTo>
                      <a:pt x="789" y="86"/>
                    </a:lnTo>
                    <a:lnTo>
                      <a:pt x="829" y="121"/>
                    </a:lnTo>
                    <a:lnTo>
                      <a:pt x="863" y="158"/>
                    </a:lnTo>
                    <a:lnTo>
                      <a:pt x="893" y="197"/>
                    </a:lnTo>
                    <a:lnTo>
                      <a:pt x="917" y="238"/>
                    </a:lnTo>
                    <a:lnTo>
                      <a:pt x="939" y="281"/>
                    </a:lnTo>
                    <a:lnTo>
                      <a:pt x="955" y="326"/>
                    </a:lnTo>
                    <a:lnTo>
                      <a:pt x="967" y="371"/>
                    </a:lnTo>
                    <a:lnTo>
                      <a:pt x="974" y="418"/>
                    </a:lnTo>
                    <a:lnTo>
                      <a:pt x="978" y="465"/>
                    </a:lnTo>
                    <a:lnTo>
                      <a:pt x="975" y="512"/>
                    </a:lnTo>
                    <a:lnTo>
                      <a:pt x="970" y="559"/>
                    </a:lnTo>
                    <a:lnTo>
                      <a:pt x="960" y="605"/>
                    </a:lnTo>
                    <a:lnTo>
                      <a:pt x="944" y="651"/>
                    </a:lnTo>
                    <a:lnTo>
                      <a:pt x="925" y="694"/>
                    </a:lnTo>
                    <a:lnTo>
                      <a:pt x="901" y="737"/>
                    </a:lnTo>
                    <a:lnTo>
                      <a:pt x="873" y="777"/>
                    </a:lnTo>
                    <a:lnTo>
                      <a:pt x="839" y="815"/>
                    </a:lnTo>
                    <a:lnTo>
                      <a:pt x="811" y="841"/>
                    </a:lnTo>
                    <a:lnTo>
                      <a:pt x="782" y="864"/>
                    </a:lnTo>
                    <a:lnTo>
                      <a:pt x="752" y="885"/>
                    </a:lnTo>
                    <a:lnTo>
                      <a:pt x="704" y="913"/>
                    </a:lnTo>
                    <a:lnTo>
                      <a:pt x="655" y="935"/>
                    </a:lnTo>
                    <a:lnTo>
                      <a:pt x="602" y="950"/>
                    </a:lnTo>
                    <a:lnTo>
                      <a:pt x="550" y="959"/>
                    </a:lnTo>
                    <a:lnTo>
                      <a:pt x="496" y="964"/>
                    </a:lnTo>
                    <a:lnTo>
                      <a:pt x="442" y="961"/>
                    </a:lnTo>
                    <a:lnTo>
                      <a:pt x="402" y="956"/>
                    </a:lnTo>
                    <a:lnTo>
                      <a:pt x="362" y="948"/>
                    </a:lnTo>
                    <a:lnTo>
                      <a:pt x="323" y="936"/>
                    </a:lnTo>
                    <a:lnTo>
                      <a:pt x="285" y="920"/>
                    </a:lnTo>
                    <a:lnTo>
                      <a:pt x="248" y="902"/>
                    </a:lnTo>
                    <a:lnTo>
                      <a:pt x="212" y="880"/>
                    </a:lnTo>
                    <a:lnTo>
                      <a:pt x="179" y="854"/>
                    </a:lnTo>
                    <a:lnTo>
                      <a:pt x="146" y="826"/>
                    </a:lnTo>
                    <a:lnTo>
                      <a:pt x="119" y="799"/>
                    </a:lnTo>
                    <a:lnTo>
                      <a:pt x="96" y="770"/>
                    </a:lnTo>
                    <a:lnTo>
                      <a:pt x="76" y="740"/>
                    </a:lnTo>
                    <a:lnTo>
                      <a:pt x="57" y="710"/>
                    </a:lnTo>
                    <a:lnTo>
                      <a:pt x="41" y="678"/>
                    </a:lnTo>
                    <a:lnTo>
                      <a:pt x="28" y="645"/>
                    </a:lnTo>
                    <a:lnTo>
                      <a:pt x="17" y="612"/>
                    </a:lnTo>
                    <a:lnTo>
                      <a:pt x="8" y="577"/>
                    </a:lnTo>
                    <a:lnTo>
                      <a:pt x="0" y="542"/>
                    </a:lnTo>
                    <a:lnTo>
                      <a:pt x="9" y="575"/>
                    </a:lnTo>
                    <a:lnTo>
                      <a:pt x="19" y="607"/>
                    </a:lnTo>
                    <a:lnTo>
                      <a:pt x="32" y="640"/>
                    </a:lnTo>
                    <a:lnTo>
                      <a:pt x="48" y="670"/>
                    </a:lnTo>
                    <a:lnTo>
                      <a:pt x="66" y="699"/>
                    </a:lnTo>
                    <a:lnTo>
                      <a:pt x="86" y="728"/>
                    </a:lnTo>
                    <a:lnTo>
                      <a:pt x="108" y="755"/>
                    </a:lnTo>
                    <a:lnTo>
                      <a:pt x="133" y="782"/>
                    </a:lnTo>
                    <a:lnTo>
                      <a:pt x="164" y="808"/>
                    </a:lnTo>
                    <a:lnTo>
                      <a:pt x="197" y="833"/>
                    </a:lnTo>
                    <a:lnTo>
                      <a:pt x="231" y="854"/>
                    </a:lnTo>
                    <a:lnTo>
                      <a:pt x="267" y="872"/>
                    </a:lnTo>
                    <a:lnTo>
                      <a:pt x="303" y="887"/>
                    </a:lnTo>
                    <a:lnTo>
                      <a:pt x="341" y="898"/>
                    </a:lnTo>
                    <a:lnTo>
                      <a:pt x="379" y="907"/>
                    </a:lnTo>
                    <a:lnTo>
                      <a:pt x="418" y="911"/>
                    </a:lnTo>
                    <a:lnTo>
                      <a:pt x="469" y="913"/>
                    </a:lnTo>
                    <a:lnTo>
                      <a:pt x="521" y="910"/>
                    </a:lnTo>
                    <a:lnTo>
                      <a:pt x="571" y="900"/>
                    </a:lnTo>
                    <a:lnTo>
                      <a:pt x="621" y="885"/>
                    </a:lnTo>
                    <a:lnTo>
                      <a:pt x="669" y="865"/>
                    </a:lnTo>
                    <a:lnTo>
                      <a:pt x="715" y="839"/>
                    </a:lnTo>
                    <a:lnTo>
                      <a:pt x="759" y="807"/>
                    </a:lnTo>
                    <a:lnTo>
                      <a:pt x="799" y="770"/>
                    </a:lnTo>
                    <a:lnTo>
                      <a:pt x="830" y="735"/>
                    </a:lnTo>
                    <a:lnTo>
                      <a:pt x="858" y="696"/>
                    </a:lnTo>
                    <a:lnTo>
                      <a:pt x="880" y="655"/>
                    </a:lnTo>
                    <a:lnTo>
                      <a:pt x="899" y="613"/>
                    </a:lnTo>
                    <a:lnTo>
                      <a:pt x="914" y="569"/>
                    </a:lnTo>
                    <a:lnTo>
                      <a:pt x="924" y="526"/>
                    </a:lnTo>
                    <a:lnTo>
                      <a:pt x="930" y="480"/>
                    </a:lnTo>
                    <a:lnTo>
                      <a:pt x="931" y="435"/>
                    </a:lnTo>
                    <a:lnTo>
                      <a:pt x="929" y="389"/>
                    </a:lnTo>
                    <a:lnTo>
                      <a:pt x="921" y="345"/>
                    </a:lnTo>
                    <a:lnTo>
                      <a:pt x="910" y="301"/>
                    </a:lnTo>
                    <a:lnTo>
                      <a:pt x="894" y="259"/>
                    </a:lnTo>
                    <a:lnTo>
                      <a:pt x="874" y="217"/>
                    </a:lnTo>
                    <a:lnTo>
                      <a:pt x="849" y="177"/>
                    </a:lnTo>
                    <a:lnTo>
                      <a:pt x="821" y="139"/>
                    </a:lnTo>
                    <a:lnTo>
                      <a:pt x="788" y="104"/>
                    </a:lnTo>
                    <a:lnTo>
                      <a:pt x="750" y="71"/>
                    </a:lnTo>
                    <a:lnTo>
                      <a:pt x="710" y="43"/>
                    </a:lnTo>
                    <a:lnTo>
                      <a:pt x="667" y="19"/>
                    </a:lnTo>
                    <a:lnTo>
                      <a:pt x="622" y="0"/>
                    </a:lnTo>
                    <a:close/>
                  </a:path>
                </a:pathLst>
              </a:custGeom>
              <a:solidFill>
                <a:schemeClr val="accent2">
                  <a:lumMod val="50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sp>
            <p:nvSpPr>
              <p:cNvPr id="20" name="Freeform 19"/>
              <p:cNvSpPr>
                <a:spLocks noEditPoints="1"/>
              </p:cNvSpPr>
              <p:nvPr/>
            </p:nvSpPr>
            <p:spPr bwMode="auto">
              <a:xfrm>
                <a:off x="5276851" y="4475163"/>
                <a:ext cx="1682750" cy="1682750"/>
              </a:xfrm>
              <a:custGeom>
                <a:avLst/>
                <a:gdLst>
                  <a:gd name="T0" fmla="*/ 489 w 1060"/>
                  <a:gd name="T1" fmla="*/ 42 h 1060"/>
                  <a:gd name="T2" fmla="*/ 399 w 1060"/>
                  <a:gd name="T3" fmla="*/ 57 h 1060"/>
                  <a:gd name="T4" fmla="*/ 310 w 1060"/>
                  <a:gd name="T5" fmla="*/ 92 h 1060"/>
                  <a:gd name="T6" fmla="*/ 227 w 1060"/>
                  <a:gd name="T7" fmla="*/ 143 h 1060"/>
                  <a:gd name="T8" fmla="*/ 145 w 1060"/>
                  <a:gd name="T9" fmla="*/ 226 h 1060"/>
                  <a:gd name="T10" fmla="*/ 73 w 1060"/>
                  <a:gd name="T11" fmla="*/ 352 h 1060"/>
                  <a:gd name="T12" fmla="*/ 42 w 1060"/>
                  <a:gd name="T13" fmla="*/ 491 h 1060"/>
                  <a:gd name="T14" fmla="*/ 51 w 1060"/>
                  <a:gd name="T15" fmla="*/ 632 h 1060"/>
                  <a:gd name="T16" fmla="*/ 100 w 1060"/>
                  <a:gd name="T17" fmla="*/ 766 h 1060"/>
                  <a:gd name="T18" fmla="*/ 189 w 1060"/>
                  <a:gd name="T19" fmla="*/ 883 h 1060"/>
                  <a:gd name="T20" fmla="*/ 291 w 1060"/>
                  <a:gd name="T21" fmla="*/ 959 h 1060"/>
                  <a:gd name="T22" fmla="*/ 405 w 1060"/>
                  <a:gd name="T23" fmla="*/ 1005 h 1060"/>
                  <a:gd name="T24" fmla="*/ 539 w 1060"/>
                  <a:gd name="T25" fmla="*/ 1021 h 1060"/>
                  <a:gd name="T26" fmla="*/ 698 w 1060"/>
                  <a:gd name="T27" fmla="*/ 992 h 1060"/>
                  <a:gd name="T28" fmla="*/ 825 w 1060"/>
                  <a:gd name="T29" fmla="*/ 921 h 1060"/>
                  <a:gd name="T30" fmla="*/ 916 w 1060"/>
                  <a:gd name="T31" fmla="*/ 834 h 1060"/>
                  <a:gd name="T32" fmla="*/ 987 w 1060"/>
                  <a:gd name="T33" fmla="*/ 708 h 1060"/>
                  <a:gd name="T34" fmla="*/ 1018 w 1060"/>
                  <a:gd name="T35" fmla="*/ 569 h 1060"/>
                  <a:gd name="T36" fmla="*/ 1010 w 1060"/>
                  <a:gd name="T37" fmla="*/ 428 h 1060"/>
                  <a:gd name="T38" fmla="*/ 960 w 1060"/>
                  <a:gd name="T39" fmla="*/ 295 h 1060"/>
                  <a:gd name="T40" fmla="*/ 872 w 1060"/>
                  <a:gd name="T41" fmla="*/ 178 h 1060"/>
                  <a:gd name="T42" fmla="*/ 769 w 1060"/>
                  <a:gd name="T43" fmla="*/ 102 h 1060"/>
                  <a:gd name="T44" fmla="*/ 655 w 1060"/>
                  <a:gd name="T45" fmla="*/ 55 h 1060"/>
                  <a:gd name="T46" fmla="*/ 561 w 1060"/>
                  <a:gd name="T47" fmla="*/ 41 h 1060"/>
                  <a:gd name="T48" fmla="*/ 531 w 1060"/>
                  <a:gd name="T49" fmla="*/ 0 h 1060"/>
                  <a:gd name="T50" fmla="*/ 578 w 1060"/>
                  <a:gd name="T51" fmla="*/ 3 h 1060"/>
                  <a:gd name="T52" fmla="*/ 708 w 1060"/>
                  <a:gd name="T53" fmla="*/ 31 h 1060"/>
                  <a:gd name="T54" fmla="*/ 827 w 1060"/>
                  <a:gd name="T55" fmla="*/ 91 h 1060"/>
                  <a:gd name="T56" fmla="*/ 936 w 1060"/>
                  <a:gd name="T57" fmla="*/ 189 h 1060"/>
                  <a:gd name="T58" fmla="*/ 1017 w 1060"/>
                  <a:gd name="T59" fmla="*/ 323 h 1060"/>
                  <a:gd name="T60" fmla="*/ 1056 w 1060"/>
                  <a:gd name="T61" fmla="*/ 471 h 1060"/>
                  <a:gd name="T62" fmla="*/ 1051 w 1060"/>
                  <a:gd name="T63" fmla="*/ 623 h 1060"/>
                  <a:gd name="T64" fmla="*/ 1003 w 1060"/>
                  <a:gd name="T65" fmla="*/ 769 h 1060"/>
                  <a:gd name="T66" fmla="*/ 910 w 1060"/>
                  <a:gd name="T67" fmla="*/ 899 h 1060"/>
                  <a:gd name="T68" fmla="*/ 816 w 1060"/>
                  <a:gd name="T69" fmla="*/ 976 h 1060"/>
                  <a:gd name="T70" fmla="*/ 711 w 1060"/>
                  <a:gd name="T71" fmla="*/ 1029 h 1060"/>
                  <a:gd name="T72" fmla="*/ 540 w 1060"/>
                  <a:gd name="T73" fmla="*/ 1060 h 1060"/>
                  <a:gd name="T74" fmla="*/ 396 w 1060"/>
                  <a:gd name="T75" fmla="*/ 1043 h 1060"/>
                  <a:gd name="T76" fmla="*/ 272 w 1060"/>
                  <a:gd name="T77" fmla="*/ 993 h 1060"/>
                  <a:gd name="T78" fmla="*/ 161 w 1060"/>
                  <a:gd name="T79" fmla="*/ 911 h 1060"/>
                  <a:gd name="T80" fmla="*/ 65 w 1060"/>
                  <a:gd name="T81" fmla="*/ 784 h 1060"/>
                  <a:gd name="T82" fmla="*/ 12 w 1060"/>
                  <a:gd name="T83" fmla="*/ 640 h 1060"/>
                  <a:gd name="T84" fmla="*/ 3 w 1060"/>
                  <a:gd name="T85" fmla="*/ 488 h 1060"/>
                  <a:gd name="T86" fmla="*/ 36 w 1060"/>
                  <a:gd name="T87" fmla="*/ 339 h 1060"/>
                  <a:gd name="T88" fmla="*/ 114 w 1060"/>
                  <a:gd name="T89" fmla="*/ 203 h 1060"/>
                  <a:gd name="T90" fmla="*/ 205 w 1060"/>
                  <a:gd name="T91" fmla="*/ 112 h 1060"/>
                  <a:gd name="T92" fmla="*/ 297 w 1060"/>
                  <a:gd name="T93" fmla="*/ 55 h 1060"/>
                  <a:gd name="T94" fmla="*/ 395 w 1060"/>
                  <a:gd name="T95" fmla="*/ 18 h 1060"/>
                  <a:gd name="T96" fmla="*/ 484 w 1060"/>
                  <a:gd name="T97" fmla="*/ 3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0" h="1060">
                    <a:moveTo>
                      <a:pt x="533" y="39"/>
                    </a:moveTo>
                    <a:lnTo>
                      <a:pt x="519" y="39"/>
                    </a:lnTo>
                    <a:lnTo>
                      <a:pt x="489" y="42"/>
                    </a:lnTo>
                    <a:lnTo>
                      <a:pt x="459" y="45"/>
                    </a:lnTo>
                    <a:lnTo>
                      <a:pt x="430" y="51"/>
                    </a:lnTo>
                    <a:lnTo>
                      <a:pt x="399" y="57"/>
                    </a:lnTo>
                    <a:lnTo>
                      <a:pt x="369" y="66"/>
                    </a:lnTo>
                    <a:lnTo>
                      <a:pt x="339" y="79"/>
                    </a:lnTo>
                    <a:lnTo>
                      <a:pt x="310" y="92"/>
                    </a:lnTo>
                    <a:lnTo>
                      <a:pt x="282" y="108"/>
                    </a:lnTo>
                    <a:lnTo>
                      <a:pt x="254" y="124"/>
                    </a:lnTo>
                    <a:lnTo>
                      <a:pt x="227" y="143"/>
                    </a:lnTo>
                    <a:lnTo>
                      <a:pt x="203" y="166"/>
                    </a:lnTo>
                    <a:lnTo>
                      <a:pt x="178" y="189"/>
                    </a:lnTo>
                    <a:lnTo>
                      <a:pt x="145" y="226"/>
                    </a:lnTo>
                    <a:lnTo>
                      <a:pt x="117" y="266"/>
                    </a:lnTo>
                    <a:lnTo>
                      <a:pt x="92" y="309"/>
                    </a:lnTo>
                    <a:lnTo>
                      <a:pt x="73" y="352"/>
                    </a:lnTo>
                    <a:lnTo>
                      <a:pt x="57" y="398"/>
                    </a:lnTo>
                    <a:lnTo>
                      <a:pt x="47" y="444"/>
                    </a:lnTo>
                    <a:lnTo>
                      <a:pt x="42" y="491"/>
                    </a:lnTo>
                    <a:lnTo>
                      <a:pt x="39" y="538"/>
                    </a:lnTo>
                    <a:lnTo>
                      <a:pt x="43" y="585"/>
                    </a:lnTo>
                    <a:lnTo>
                      <a:pt x="51" y="632"/>
                    </a:lnTo>
                    <a:lnTo>
                      <a:pt x="62" y="678"/>
                    </a:lnTo>
                    <a:lnTo>
                      <a:pt x="79" y="722"/>
                    </a:lnTo>
                    <a:lnTo>
                      <a:pt x="100" y="766"/>
                    </a:lnTo>
                    <a:lnTo>
                      <a:pt x="124" y="807"/>
                    </a:lnTo>
                    <a:lnTo>
                      <a:pt x="155" y="846"/>
                    </a:lnTo>
                    <a:lnTo>
                      <a:pt x="189" y="883"/>
                    </a:lnTo>
                    <a:lnTo>
                      <a:pt x="222" y="911"/>
                    </a:lnTo>
                    <a:lnTo>
                      <a:pt x="255" y="937"/>
                    </a:lnTo>
                    <a:lnTo>
                      <a:pt x="291" y="959"/>
                    </a:lnTo>
                    <a:lnTo>
                      <a:pt x="328" y="977"/>
                    </a:lnTo>
                    <a:lnTo>
                      <a:pt x="366" y="993"/>
                    </a:lnTo>
                    <a:lnTo>
                      <a:pt x="405" y="1005"/>
                    </a:lnTo>
                    <a:lnTo>
                      <a:pt x="445" y="1013"/>
                    </a:lnTo>
                    <a:lnTo>
                      <a:pt x="485" y="1018"/>
                    </a:lnTo>
                    <a:lnTo>
                      <a:pt x="539" y="1021"/>
                    </a:lnTo>
                    <a:lnTo>
                      <a:pt x="593" y="1016"/>
                    </a:lnTo>
                    <a:lnTo>
                      <a:pt x="645" y="1007"/>
                    </a:lnTo>
                    <a:lnTo>
                      <a:pt x="698" y="992"/>
                    </a:lnTo>
                    <a:lnTo>
                      <a:pt x="747" y="970"/>
                    </a:lnTo>
                    <a:lnTo>
                      <a:pt x="795" y="942"/>
                    </a:lnTo>
                    <a:lnTo>
                      <a:pt x="825" y="921"/>
                    </a:lnTo>
                    <a:lnTo>
                      <a:pt x="854" y="898"/>
                    </a:lnTo>
                    <a:lnTo>
                      <a:pt x="882" y="872"/>
                    </a:lnTo>
                    <a:lnTo>
                      <a:pt x="916" y="834"/>
                    </a:lnTo>
                    <a:lnTo>
                      <a:pt x="944" y="794"/>
                    </a:lnTo>
                    <a:lnTo>
                      <a:pt x="968" y="751"/>
                    </a:lnTo>
                    <a:lnTo>
                      <a:pt x="987" y="708"/>
                    </a:lnTo>
                    <a:lnTo>
                      <a:pt x="1003" y="662"/>
                    </a:lnTo>
                    <a:lnTo>
                      <a:pt x="1013" y="616"/>
                    </a:lnTo>
                    <a:lnTo>
                      <a:pt x="1018" y="569"/>
                    </a:lnTo>
                    <a:lnTo>
                      <a:pt x="1021" y="522"/>
                    </a:lnTo>
                    <a:lnTo>
                      <a:pt x="1017" y="475"/>
                    </a:lnTo>
                    <a:lnTo>
                      <a:pt x="1010" y="428"/>
                    </a:lnTo>
                    <a:lnTo>
                      <a:pt x="998" y="383"/>
                    </a:lnTo>
                    <a:lnTo>
                      <a:pt x="982" y="338"/>
                    </a:lnTo>
                    <a:lnTo>
                      <a:pt x="960" y="295"/>
                    </a:lnTo>
                    <a:lnTo>
                      <a:pt x="936" y="254"/>
                    </a:lnTo>
                    <a:lnTo>
                      <a:pt x="906" y="215"/>
                    </a:lnTo>
                    <a:lnTo>
                      <a:pt x="872" y="178"/>
                    </a:lnTo>
                    <a:lnTo>
                      <a:pt x="840" y="149"/>
                    </a:lnTo>
                    <a:lnTo>
                      <a:pt x="805" y="123"/>
                    </a:lnTo>
                    <a:lnTo>
                      <a:pt x="769" y="102"/>
                    </a:lnTo>
                    <a:lnTo>
                      <a:pt x="732" y="83"/>
                    </a:lnTo>
                    <a:lnTo>
                      <a:pt x="694" y="67"/>
                    </a:lnTo>
                    <a:lnTo>
                      <a:pt x="655" y="55"/>
                    </a:lnTo>
                    <a:lnTo>
                      <a:pt x="615" y="47"/>
                    </a:lnTo>
                    <a:lnTo>
                      <a:pt x="575" y="42"/>
                    </a:lnTo>
                    <a:lnTo>
                      <a:pt x="561" y="41"/>
                    </a:lnTo>
                    <a:lnTo>
                      <a:pt x="547" y="39"/>
                    </a:lnTo>
                    <a:lnTo>
                      <a:pt x="533" y="39"/>
                    </a:lnTo>
                    <a:close/>
                    <a:moveTo>
                      <a:pt x="531" y="0"/>
                    </a:moveTo>
                    <a:lnTo>
                      <a:pt x="547" y="0"/>
                    </a:lnTo>
                    <a:lnTo>
                      <a:pt x="563" y="2"/>
                    </a:lnTo>
                    <a:lnTo>
                      <a:pt x="578" y="3"/>
                    </a:lnTo>
                    <a:lnTo>
                      <a:pt x="622" y="8"/>
                    </a:lnTo>
                    <a:lnTo>
                      <a:pt x="665" y="18"/>
                    </a:lnTo>
                    <a:lnTo>
                      <a:pt x="708" y="31"/>
                    </a:lnTo>
                    <a:lnTo>
                      <a:pt x="749" y="47"/>
                    </a:lnTo>
                    <a:lnTo>
                      <a:pt x="788" y="67"/>
                    </a:lnTo>
                    <a:lnTo>
                      <a:pt x="827" y="91"/>
                    </a:lnTo>
                    <a:lnTo>
                      <a:pt x="864" y="119"/>
                    </a:lnTo>
                    <a:lnTo>
                      <a:pt x="899" y="150"/>
                    </a:lnTo>
                    <a:lnTo>
                      <a:pt x="936" y="189"/>
                    </a:lnTo>
                    <a:lnTo>
                      <a:pt x="968" y="232"/>
                    </a:lnTo>
                    <a:lnTo>
                      <a:pt x="995" y="276"/>
                    </a:lnTo>
                    <a:lnTo>
                      <a:pt x="1017" y="323"/>
                    </a:lnTo>
                    <a:lnTo>
                      <a:pt x="1035" y="371"/>
                    </a:lnTo>
                    <a:lnTo>
                      <a:pt x="1048" y="421"/>
                    </a:lnTo>
                    <a:lnTo>
                      <a:pt x="1056" y="471"/>
                    </a:lnTo>
                    <a:lnTo>
                      <a:pt x="1060" y="521"/>
                    </a:lnTo>
                    <a:lnTo>
                      <a:pt x="1058" y="573"/>
                    </a:lnTo>
                    <a:lnTo>
                      <a:pt x="1051" y="623"/>
                    </a:lnTo>
                    <a:lnTo>
                      <a:pt x="1040" y="673"/>
                    </a:lnTo>
                    <a:lnTo>
                      <a:pt x="1024" y="721"/>
                    </a:lnTo>
                    <a:lnTo>
                      <a:pt x="1003" y="769"/>
                    </a:lnTo>
                    <a:lnTo>
                      <a:pt x="977" y="815"/>
                    </a:lnTo>
                    <a:lnTo>
                      <a:pt x="946" y="858"/>
                    </a:lnTo>
                    <a:lnTo>
                      <a:pt x="910" y="899"/>
                    </a:lnTo>
                    <a:lnTo>
                      <a:pt x="881" y="927"/>
                    </a:lnTo>
                    <a:lnTo>
                      <a:pt x="850" y="953"/>
                    </a:lnTo>
                    <a:lnTo>
                      <a:pt x="816" y="976"/>
                    </a:lnTo>
                    <a:lnTo>
                      <a:pt x="783" y="996"/>
                    </a:lnTo>
                    <a:lnTo>
                      <a:pt x="747" y="1014"/>
                    </a:lnTo>
                    <a:lnTo>
                      <a:pt x="711" y="1029"/>
                    </a:lnTo>
                    <a:lnTo>
                      <a:pt x="655" y="1045"/>
                    </a:lnTo>
                    <a:lnTo>
                      <a:pt x="598" y="1055"/>
                    </a:lnTo>
                    <a:lnTo>
                      <a:pt x="540" y="1060"/>
                    </a:lnTo>
                    <a:lnTo>
                      <a:pt x="482" y="1058"/>
                    </a:lnTo>
                    <a:lnTo>
                      <a:pt x="438" y="1052"/>
                    </a:lnTo>
                    <a:lnTo>
                      <a:pt x="396" y="1043"/>
                    </a:lnTo>
                    <a:lnTo>
                      <a:pt x="354" y="1030"/>
                    </a:lnTo>
                    <a:lnTo>
                      <a:pt x="312" y="1013"/>
                    </a:lnTo>
                    <a:lnTo>
                      <a:pt x="272" y="993"/>
                    </a:lnTo>
                    <a:lnTo>
                      <a:pt x="233" y="969"/>
                    </a:lnTo>
                    <a:lnTo>
                      <a:pt x="196" y="942"/>
                    </a:lnTo>
                    <a:lnTo>
                      <a:pt x="161" y="911"/>
                    </a:lnTo>
                    <a:lnTo>
                      <a:pt x="124" y="871"/>
                    </a:lnTo>
                    <a:lnTo>
                      <a:pt x="92" y="829"/>
                    </a:lnTo>
                    <a:lnTo>
                      <a:pt x="65" y="784"/>
                    </a:lnTo>
                    <a:lnTo>
                      <a:pt x="43" y="738"/>
                    </a:lnTo>
                    <a:lnTo>
                      <a:pt x="25" y="689"/>
                    </a:lnTo>
                    <a:lnTo>
                      <a:pt x="12" y="640"/>
                    </a:lnTo>
                    <a:lnTo>
                      <a:pt x="4" y="589"/>
                    </a:lnTo>
                    <a:lnTo>
                      <a:pt x="0" y="539"/>
                    </a:lnTo>
                    <a:lnTo>
                      <a:pt x="3" y="488"/>
                    </a:lnTo>
                    <a:lnTo>
                      <a:pt x="9" y="437"/>
                    </a:lnTo>
                    <a:lnTo>
                      <a:pt x="20" y="387"/>
                    </a:lnTo>
                    <a:lnTo>
                      <a:pt x="36" y="339"/>
                    </a:lnTo>
                    <a:lnTo>
                      <a:pt x="57" y="291"/>
                    </a:lnTo>
                    <a:lnTo>
                      <a:pt x="83" y="245"/>
                    </a:lnTo>
                    <a:lnTo>
                      <a:pt x="114" y="203"/>
                    </a:lnTo>
                    <a:lnTo>
                      <a:pt x="150" y="161"/>
                    </a:lnTo>
                    <a:lnTo>
                      <a:pt x="177" y="136"/>
                    </a:lnTo>
                    <a:lnTo>
                      <a:pt x="205" y="112"/>
                    </a:lnTo>
                    <a:lnTo>
                      <a:pt x="234" y="91"/>
                    </a:lnTo>
                    <a:lnTo>
                      <a:pt x="265" y="72"/>
                    </a:lnTo>
                    <a:lnTo>
                      <a:pt x="297" y="55"/>
                    </a:lnTo>
                    <a:lnTo>
                      <a:pt x="328" y="41"/>
                    </a:lnTo>
                    <a:lnTo>
                      <a:pt x="361" y="28"/>
                    </a:lnTo>
                    <a:lnTo>
                      <a:pt x="395" y="18"/>
                    </a:lnTo>
                    <a:lnTo>
                      <a:pt x="424" y="12"/>
                    </a:lnTo>
                    <a:lnTo>
                      <a:pt x="454" y="6"/>
                    </a:lnTo>
                    <a:lnTo>
                      <a:pt x="484" y="3"/>
                    </a:lnTo>
                    <a:lnTo>
                      <a:pt x="514" y="0"/>
                    </a:lnTo>
                    <a:lnTo>
                      <a:pt x="531" y="0"/>
                    </a:lnTo>
                    <a:close/>
                  </a:path>
                </a:pathLst>
              </a:custGeom>
              <a:solidFill>
                <a:schemeClr val="accent2"/>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dirty="0">
                  <a:solidFill>
                    <a:prstClr val="black"/>
                  </a:solidFill>
                  <a:latin typeface="Calibri"/>
                </a:endParaRPr>
              </a:p>
            </p:txBody>
          </p:sp>
        </p:grpSp>
        <p:grpSp>
          <p:nvGrpSpPr>
            <p:cNvPr id="31" name="Group 30"/>
            <p:cNvGrpSpPr/>
            <p:nvPr/>
          </p:nvGrpSpPr>
          <p:grpSpPr>
            <a:xfrm>
              <a:off x="5835651" y="4043785"/>
              <a:ext cx="257175" cy="327026"/>
              <a:chOff x="5835651" y="4176713"/>
              <a:chExt cx="257175" cy="327026"/>
            </a:xfrm>
          </p:grpSpPr>
          <p:sp>
            <p:nvSpPr>
              <p:cNvPr id="14" name="Freeform 13"/>
              <p:cNvSpPr>
                <a:spLocks/>
              </p:cNvSpPr>
              <p:nvPr/>
            </p:nvSpPr>
            <p:spPr bwMode="auto">
              <a:xfrm>
                <a:off x="5835651" y="4197351"/>
                <a:ext cx="68263" cy="306388"/>
              </a:xfrm>
              <a:custGeom>
                <a:avLst/>
                <a:gdLst>
                  <a:gd name="T0" fmla="*/ 0 w 43"/>
                  <a:gd name="T1" fmla="*/ 0 h 193"/>
                  <a:gd name="T2" fmla="*/ 21 w 43"/>
                  <a:gd name="T3" fmla="*/ 2 h 193"/>
                  <a:gd name="T4" fmla="*/ 43 w 43"/>
                  <a:gd name="T5" fmla="*/ 193 h 193"/>
                  <a:gd name="T6" fmla="*/ 22 w 43"/>
                  <a:gd name="T7" fmla="*/ 183 h 193"/>
                  <a:gd name="T8" fmla="*/ 0 w 43"/>
                  <a:gd name="T9" fmla="*/ 0 h 193"/>
                </a:gdLst>
                <a:ahLst/>
                <a:cxnLst>
                  <a:cxn ang="0">
                    <a:pos x="T0" y="T1"/>
                  </a:cxn>
                  <a:cxn ang="0">
                    <a:pos x="T2" y="T3"/>
                  </a:cxn>
                  <a:cxn ang="0">
                    <a:pos x="T4" y="T5"/>
                  </a:cxn>
                  <a:cxn ang="0">
                    <a:pos x="T6" y="T7"/>
                  </a:cxn>
                  <a:cxn ang="0">
                    <a:pos x="T8" y="T9"/>
                  </a:cxn>
                </a:cxnLst>
                <a:rect l="0" t="0" r="r" b="b"/>
                <a:pathLst>
                  <a:path w="43" h="193">
                    <a:moveTo>
                      <a:pt x="0" y="0"/>
                    </a:moveTo>
                    <a:lnTo>
                      <a:pt x="21" y="2"/>
                    </a:lnTo>
                    <a:lnTo>
                      <a:pt x="43" y="193"/>
                    </a:lnTo>
                    <a:lnTo>
                      <a:pt x="22" y="183"/>
                    </a:lnTo>
                    <a:lnTo>
                      <a:pt x="0" y="0"/>
                    </a:lnTo>
                    <a:close/>
                  </a:path>
                </a:pathLst>
              </a:custGeom>
              <a:solidFill>
                <a:schemeClr val="tx1">
                  <a:lumMod val="75000"/>
                  <a:lumOff val="2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sp>
            <p:nvSpPr>
              <p:cNvPr id="18" name="Freeform 17"/>
              <p:cNvSpPr>
                <a:spLocks/>
              </p:cNvSpPr>
              <p:nvPr/>
            </p:nvSpPr>
            <p:spPr bwMode="auto">
              <a:xfrm>
                <a:off x="5868988" y="4176713"/>
                <a:ext cx="223838" cy="327025"/>
              </a:xfrm>
              <a:custGeom>
                <a:avLst/>
                <a:gdLst>
                  <a:gd name="T0" fmla="*/ 120 w 141"/>
                  <a:gd name="T1" fmla="*/ 0 h 206"/>
                  <a:gd name="T2" fmla="*/ 141 w 141"/>
                  <a:gd name="T3" fmla="*/ 188 h 206"/>
                  <a:gd name="T4" fmla="*/ 111 w 141"/>
                  <a:gd name="T5" fmla="*/ 191 h 206"/>
                  <a:gd name="T6" fmla="*/ 81 w 141"/>
                  <a:gd name="T7" fmla="*/ 194 h 206"/>
                  <a:gd name="T8" fmla="*/ 51 w 141"/>
                  <a:gd name="T9" fmla="*/ 200 h 206"/>
                  <a:gd name="T10" fmla="*/ 22 w 141"/>
                  <a:gd name="T11" fmla="*/ 206 h 206"/>
                  <a:gd name="T12" fmla="*/ 0 w 141"/>
                  <a:gd name="T13" fmla="*/ 15 h 206"/>
                  <a:gd name="T14" fmla="*/ 30 w 141"/>
                  <a:gd name="T15" fmla="*/ 14 h 206"/>
                  <a:gd name="T16" fmla="*/ 61 w 141"/>
                  <a:gd name="T17" fmla="*/ 11 h 206"/>
                  <a:gd name="T18" fmla="*/ 90 w 141"/>
                  <a:gd name="T19" fmla="*/ 6 h 206"/>
                  <a:gd name="T20" fmla="*/ 120 w 141"/>
                  <a:gd name="T21"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206">
                    <a:moveTo>
                      <a:pt x="120" y="0"/>
                    </a:moveTo>
                    <a:lnTo>
                      <a:pt x="141" y="188"/>
                    </a:lnTo>
                    <a:lnTo>
                      <a:pt x="111" y="191"/>
                    </a:lnTo>
                    <a:lnTo>
                      <a:pt x="81" y="194"/>
                    </a:lnTo>
                    <a:lnTo>
                      <a:pt x="51" y="200"/>
                    </a:lnTo>
                    <a:lnTo>
                      <a:pt x="22" y="206"/>
                    </a:lnTo>
                    <a:lnTo>
                      <a:pt x="0" y="15"/>
                    </a:lnTo>
                    <a:lnTo>
                      <a:pt x="30" y="14"/>
                    </a:lnTo>
                    <a:lnTo>
                      <a:pt x="61" y="11"/>
                    </a:lnTo>
                    <a:lnTo>
                      <a:pt x="90" y="6"/>
                    </a:lnTo>
                    <a:lnTo>
                      <a:pt x="120" y="0"/>
                    </a:lnTo>
                    <a:close/>
                  </a:path>
                </a:pathLst>
              </a:custGeom>
              <a:solidFill>
                <a:schemeClr val="tx1">
                  <a:lumMod val="65000"/>
                  <a:lumOff val="3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grpSp>
      </p:grpSp>
      <p:grpSp>
        <p:nvGrpSpPr>
          <p:cNvPr id="30" name="Group 29"/>
          <p:cNvGrpSpPr/>
          <p:nvPr/>
        </p:nvGrpSpPr>
        <p:grpSpPr>
          <a:xfrm>
            <a:off x="3476468" y="2170050"/>
            <a:ext cx="287016" cy="277488"/>
            <a:chOff x="4757738" y="2767013"/>
            <a:chExt cx="382588" cy="369888"/>
          </a:xfrm>
        </p:grpSpPr>
        <p:sp>
          <p:nvSpPr>
            <p:cNvPr id="16" name="Freeform 15"/>
            <p:cNvSpPr>
              <a:spLocks/>
            </p:cNvSpPr>
            <p:nvPr/>
          </p:nvSpPr>
          <p:spPr bwMode="auto">
            <a:xfrm>
              <a:off x="4757738" y="2932113"/>
              <a:ext cx="301625" cy="204788"/>
            </a:xfrm>
            <a:custGeom>
              <a:avLst/>
              <a:gdLst>
                <a:gd name="T0" fmla="*/ 0 w 190"/>
                <a:gd name="T1" fmla="*/ 0 h 129"/>
                <a:gd name="T2" fmla="*/ 190 w 190"/>
                <a:gd name="T3" fmla="*/ 103 h 129"/>
                <a:gd name="T4" fmla="*/ 190 w 190"/>
                <a:gd name="T5" fmla="*/ 129 h 129"/>
                <a:gd name="T6" fmla="*/ 8 w 190"/>
                <a:gd name="T7" fmla="*/ 29 h 129"/>
                <a:gd name="T8" fmla="*/ 0 w 190"/>
                <a:gd name="T9" fmla="*/ 0 h 129"/>
              </a:gdLst>
              <a:ahLst/>
              <a:cxnLst>
                <a:cxn ang="0">
                  <a:pos x="T0" y="T1"/>
                </a:cxn>
                <a:cxn ang="0">
                  <a:pos x="T2" y="T3"/>
                </a:cxn>
                <a:cxn ang="0">
                  <a:pos x="T4" y="T5"/>
                </a:cxn>
                <a:cxn ang="0">
                  <a:pos x="T6" y="T7"/>
                </a:cxn>
                <a:cxn ang="0">
                  <a:pos x="T8" y="T9"/>
                </a:cxn>
              </a:cxnLst>
              <a:rect l="0" t="0" r="r" b="b"/>
              <a:pathLst>
                <a:path w="190" h="129">
                  <a:moveTo>
                    <a:pt x="0" y="0"/>
                  </a:moveTo>
                  <a:lnTo>
                    <a:pt x="190" y="103"/>
                  </a:lnTo>
                  <a:lnTo>
                    <a:pt x="190" y="129"/>
                  </a:lnTo>
                  <a:lnTo>
                    <a:pt x="8" y="29"/>
                  </a:lnTo>
                  <a:lnTo>
                    <a:pt x="0" y="0"/>
                  </a:lnTo>
                  <a:close/>
                </a:path>
              </a:pathLst>
            </a:custGeom>
            <a:solidFill>
              <a:schemeClr val="tx1">
                <a:lumMod val="75000"/>
                <a:lumOff val="2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sp>
          <p:nvSpPr>
            <p:cNvPr id="22" name="Freeform 21"/>
            <p:cNvSpPr>
              <a:spLocks/>
            </p:cNvSpPr>
            <p:nvPr/>
          </p:nvSpPr>
          <p:spPr bwMode="auto">
            <a:xfrm>
              <a:off x="4757738" y="2767013"/>
              <a:ext cx="382588" cy="328613"/>
            </a:xfrm>
            <a:custGeom>
              <a:avLst/>
              <a:gdLst>
                <a:gd name="T0" fmla="*/ 64 w 241"/>
                <a:gd name="T1" fmla="*/ 0 h 207"/>
                <a:gd name="T2" fmla="*/ 241 w 241"/>
                <a:gd name="T3" fmla="*/ 97 h 207"/>
                <a:gd name="T4" fmla="*/ 226 w 241"/>
                <a:gd name="T5" fmla="*/ 123 h 207"/>
                <a:gd name="T6" fmla="*/ 212 w 241"/>
                <a:gd name="T7" fmla="*/ 151 h 207"/>
                <a:gd name="T8" fmla="*/ 201 w 241"/>
                <a:gd name="T9" fmla="*/ 179 h 207"/>
                <a:gd name="T10" fmla="*/ 190 w 241"/>
                <a:gd name="T11" fmla="*/ 207 h 207"/>
                <a:gd name="T12" fmla="*/ 0 w 241"/>
                <a:gd name="T13" fmla="*/ 104 h 207"/>
                <a:gd name="T14" fmla="*/ 18 w 241"/>
                <a:gd name="T15" fmla="*/ 80 h 207"/>
                <a:gd name="T16" fmla="*/ 35 w 241"/>
                <a:gd name="T17" fmla="*/ 54 h 207"/>
                <a:gd name="T18" fmla="*/ 50 w 241"/>
                <a:gd name="T19" fmla="*/ 27 h 207"/>
                <a:gd name="T20" fmla="*/ 64 w 241"/>
                <a:gd name="T21"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1" h="207">
                  <a:moveTo>
                    <a:pt x="64" y="0"/>
                  </a:moveTo>
                  <a:lnTo>
                    <a:pt x="241" y="97"/>
                  </a:lnTo>
                  <a:lnTo>
                    <a:pt x="226" y="123"/>
                  </a:lnTo>
                  <a:lnTo>
                    <a:pt x="212" y="151"/>
                  </a:lnTo>
                  <a:lnTo>
                    <a:pt x="201" y="179"/>
                  </a:lnTo>
                  <a:lnTo>
                    <a:pt x="190" y="207"/>
                  </a:lnTo>
                  <a:lnTo>
                    <a:pt x="0" y="104"/>
                  </a:lnTo>
                  <a:lnTo>
                    <a:pt x="18" y="80"/>
                  </a:lnTo>
                  <a:lnTo>
                    <a:pt x="35" y="54"/>
                  </a:lnTo>
                  <a:lnTo>
                    <a:pt x="50" y="27"/>
                  </a:lnTo>
                  <a:lnTo>
                    <a:pt x="64" y="0"/>
                  </a:lnTo>
                  <a:close/>
                </a:path>
              </a:pathLst>
            </a:custGeom>
            <a:solidFill>
              <a:schemeClr val="tx1">
                <a:lumMod val="65000"/>
                <a:lumOff val="3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grpSp>
      <p:grpSp>
        <p:nvGrpSpPr>
          <p:cNvPr id="27" name="Group 26"/>
          <p:cNvGrpSpPr/>
          <p:nvPr/>
        </p:nvGrpSpPr>
        <p:grpSpPr>
          <a:xfrm>
            <a:off x="3671782" y="1985455"/>
            <a:ext cx="1261201" cy="1260009"/>
            <a:chOff x="5018088" y="2520951"/>
            <a:chExt cx="1681163" cy="1679575"/>
          </a:xfrm>
        </p:grpSpPr>
        <p:sp>
          <p:nvSpPr>
            <p:cNvPr id="12" name="Freeform 11"/>
            <p:cNvSpPr>
              <a:spLocks/>
            </p:cNvSpPr>
            <p:nvPr/>
          </p:nvSpPr>
          <p:spPr bwMode="auto">
            <a:xfrm>
              <a:off x="5078413" y="2582863"/>
              <a:ext cx="1557338" cy="1555750"/>
            </a:xfrm>
            <a:custGeom>
              <a:avLst/>
              <a:gdLst>
                <a:gd name="T0" fmla="*/ 576 w 981"/>
                <a:gd name="T1" fmla="*/ 7 h 980"/>
                <a:gd name="T2" fmla="*/ 693 w 981"/>
                <a:gd name="T3" fmla="*/ 44 h 980"/>
                <a:gd name="T4" fmla="*/ 800 w 981"/>
                <a:gd name="T5" fmla="*/ 109 h 980"/>
                <a:gd name="T6" fmla="*/ 880 w 981"/>
                <a:gd name="T7" fmla="*/ 192 h 980"/>
                <a:gd name="T8" fmla="*/ 929 w 981"/>
                <a:gd name="T9" fmla="*/ 270 h 980"/>
                <a:gd name="T10" fmla="*/ 955 w 981"/>
                <a:gd name="T11" fmla="*/ 332 h 980"/>
                <a:gd name="T12" fmla="*/ 980 w 981"/>
                <a:gd name="T13" fmla="*/ 461 h 980"/>
                <a:gd name="T14" fmla="*/ 970 w 981"/>
                <a:gd name="T15" fmla="*/ 593 h 980"/>
                <a:gd name="T16" fmla="*/ 924 w 981"/>
                <a:gd name="T17" fmla="*/ 720 h 980"/>
                <a:gd name="T18" fmla="*/ 843 w 981"/>
                <a:gd name="T19" fmla="*/ 831 h 980"/>
                <a:gd name="T20" fmla="*/ 732 w 981"/>
                <a:gd name="T21" fmla="*/ 917 h 980"/>
                <a:gd name="T22" fmla="*/ 606 w 981"/>
                <a:gd name="T23" fmla="*/ 967 h 980"/>
                <a:gd name="T24" fmla="*/ 511 w 981"/>
                <a:gd name="T25" fmla="*/ 980 h 980"/>
                <a:gd name="T26" fmla="*/ 493 w 981"/>
                <a:gd name="T27" fmla="*/ 980 h 980"/>
                <a:gd name="T28" fmla="*/ 474 w 981"/>
                <a:gd name="T29" fmla="*/ 980 h 980"/>
                <a:gd name="T30" fmla="*/ 455 w 981"/>
                <a:gd name="T31" fmla="*/ 979 h 980"/>
                <a:gd name="T32" fmla="*/ 473 w 981"/>
                <a:gd name="T33" fmla="*/ 979 h 980"/>
                <a:gd name="T34" fmla="*/ 490 w 981"/>
                <a:gd name="T35" fmla="*/ 979 h 980"/>
                <a:gd name="T36" fmla="*/ 581 w 981"/>
                <a:gd name="T37" fmla="*/ 967 h 980"/>
                <a:gd name="T38" fmla="*/ 702 w 981"/>
                <a:gd name="T39" fmla="*/ 919 h 980"/>
                <a:gd name="T40" fmla="*/ 809 w 981"/>
                <a:gd name="T41" fmla="*/ 836 h 980"/>
                <a:gd name="T42" fmla="*/ 888 w 981"/>
                <a:gd name="T43" fmla="*/ 729 h 980"/>
                <a:gd name="T44" fmla="*/ 931 w 981"/>
                <a:gd name="T45" fmla="*/ 608 h 980"/>
                <a:gd name="T46" fmla="*/ 941 w 981"/>
                <a:gd name="T47" fmla="*/ 482 h 980"/>
                <a:gd name="T48" fmla="*/ 917 w 981"/>
                <a:gd name="T49" fmla="*/ 356 h 980"/>
                <a:gd name="T50" fmla="*/ 892 w 981"/>
                <a:gd name="T51" fmla="*/ 297 h 980"/>
                <a:gd name="T52" fmla="*/ 844 w 981"/>
                <a:gd name="T53" fmla="*/ 222 h 980"/>
                <a:gd name="T54" fmla="*/ 768 w 981"/>
                <a:gd name="T55" fmla="*/ 143 h 980"/>
                <a:gd name="T56" fmla="*/ 665 w 981"/>
                <a:gd name="T57" fmla="*/ 79 h 980"/>
                <a:gd name="T58" fmla="*/ 552 w 981"/>
                <a:gd name="T59" fmla="*/ 45 h 980"/>
                <a:gd name="T60" fmla="*/ 411 w 981"/>
                <a:gd name="T61" fmla="*/ 41 h 980"/>
                <a:gd name="T62" fmla="*/ 263 w 981"/>
                <a:gd name="T63" fmla="*/ 86 h 980"/>
                <a:gd name="T64" fmla="*/ 160 w 981"/>
                <a:gd name="T65" fmla="*/ 155 h 980"/>
                <a:gd name="T66" fmla="*/ 95 w 981"/>
                <a:gd name="T67" fmla="*/ 225 h 980"/>
                <a:gd name="T68" fmla="*/ 52 w 981"/>
                <a:gd name="T69" fmla="*/ 294 h 980"/>
                <a:gd name="T70" fmla="*/ 23 w 981"/>
                <a:gd name="T71" fmla="*/ 366 h 980"/>
                <a:gd name="T72" fmla="*/ 2 w 981"/>
                <a:gd name="T73" fmla="*/ 464 h 980"/>
                <a:gd name="T74" fmla="*/ 4 w 981"/>
                <a:gd name="T75" fmla="*/ 444 h 980"/>
                <a:gd name="T76" fmla="*/ 24 w 981"/>
                <a:gd name="T77" fmla="*/ 342 h 980"/>
                <a:gd name="T78" fmla="*/ 54 w 981"/>
                <a:gd name="T79" fmla="*/ 267 h 980"/>
                <a:gd name="T80" fmla="*/ 100 w 981"/>
                <a:gd name="T81" fmla="*/ 193 h 980"/>
                <a:gd name="T82" fmla="*/ 167 w 981"/>
                <a:gd name="T83" fmla="*/ 122 h 980"/>
                <a:gd name="T84" fmla="*/ 274 w 981"/>
                <a:gd name="T85" fmla="*/ 50 h 980"/>
                <a:gd name="T86" fmla="*/ 429 w 981"/>
                <a:gd name="T87" fmla="*/ 3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81" h="980">
                  <a:moveTo>
                    <a:pt x="482" y="0"/>
                  </a:moveTo>
                  <a:lnTo>
                    <a:pt x="536" y="2"/>
                  </a:lnTo>
                  <a:lnTo>
                    <a:pt x="576" y="7"/>
                  </a:lnTo>
                  <a:lnTo>
                    <a:pt x="616" y="16"/>
                  </a:lnTo>
                  <a:lnTo>
                    <a:pt x="655" y="28"/>
                  </a:lnTo>
                  <a:lnTo>
                    <a:pt x="693" y="44"/>
                  </a:lnTo>
                  <a:lnTo>
                    <a:pt x="730" y="61"/>
                  </a:lnTo>
                  <a:lnTo>
                    <a:pt x="766" y="84"/>
                  </a:lnTo>
                  <a:lnTo>
                    <a:pt x="800" y="109"/>
                  </a:lnTo>
                  <a:lnTo>
                    <a:pt x="833" y="139"/>
                  </a:lnTo>
                  <a:lnTo>
                    <a:pt x="857" y="164"/>
                  </a:lnTo>
                  <a:lnTo>
                    <a:pt x="880" y="192"/>
                  </a:lnTo>
                  <a:lnTo>
                    <a:pt x="901" y="220"/>
                  </a:lnTo>
                  <a:lnTo>
                    <a:pt x="919" y="250"/>
                  </a:lnTo>
                  <a:lnTo>
                    <a:pt x="929" y="270"/>
                  </a:lnTo>
                  <a:lnTo>
                    <a:pt x="939" y="290"/>
                  </a:lnTo>
                  <a:lnTo>
                    <a:pt x="947" y="311"/>
                  </a:lnTo>
                  <a:lnTo>
                    <a:pt x="955" y="332"/>
                  </a:lnTo>
                  <a:lnTo>
                    <a:pt x="967" y="374"/>
                  </a:lnTo>
                  <a:lnTo>
                    <a:pt x="976" y="418"/>
                  </a:lnTo>
                  <a:lnTo>
                    <a:pt x="980" y="461"/>
                  </a:lnTo>
                  <a:lnTo>
                    <a:pt x="981" y="506"/>
                  </a:lnTo>
                  <a:lnTo>
                    <a:pt x="978" y="550"/>
                  </a:lnTo>
                  <a:lnTo>
                    <a:pt x="970" y="593"/>
                  </a:lnTo>
                  <a:lnTo>
                    <a:pt x="959" y="637"/>
                  </a:lnTo>
                  <a:lnTo>
                    <a:pt x="943" y="678"/>
                  </a:lnTo>
                  <a:lnTo>
                    <a:pt x="924" y="720"/>
                  </a:lnTo>
                  <a:lnTo>
                    <a:pt x="901" y="759"/>
                  </a:lnTo>
                  <a:lnTo>
                    <a:pt x="874" y="796"/>
                  </a:lnTo>
                  <a:lnTo>
                    <a:pt x="843" y="831"/>
                  </a:lnTo>
                  <a:lnTo>
                    <a:pt x="808" y="864"/>
                  </a:lnTo>
                  <a:lnTo>
                    <a:pt x="771" y="893"/>
                  </a:lnTo>
                  <a:lnTo>
                    <a:pt x="732" y="917"/>
                  </a:lnTo>
                  <a:lnTo>
                    <a:pt x="691" y="938"/>
                  </a:lnTo>
                  <a:lnTo>
                    <a:pt x="650" y="954"/>
                  </a:lnTo>
                  <a:lnTo>
                    <a:pt x="606" y="967"/>
                  </a:lnTo>
                  <a:lnTo>
                    <a:pt x="561" y="976"/>
                  </a:lnTo>
                  <a:lnTo>
                    <a:pt x="517" y="980"/>
                  </a:lnTo>
                  <a:lnTo>
                    <a:pt x="511" y="980"/>
                  </a:lnTo>
                  <a:lnTo>
                    <a:pt x="505" y="980"/>
                  </a:lnTo>
                  <a:lnTo>
                    <a:pt x="500" y="980"/>
                  </a:lnTo>
                  <a:lnTo>
                    <a:pt x="493" y="980"/>
                  </a:lnTo>
                  <a:lnTo>
                    <a:pt x="486" y="980"/>
                  </a:lnTo>
                  <a:lnTo>
                    <a:pt x="481" y="980"/>
                  </a:lnTo>
                  <a:lnTo>
                    <a:pt x="474" y="980"/>
                  </a:lnTo>
                  <a:lnTo>
                    <a:pt x="467" y="980"/>
                  </a:lnTo>
                  <a:lnTo>
                    <a:pt x="448" y="979"/>
                  </a:lnTo>
                  <a:lnTo>
                    <a:pt x="455" y="979"/>
                  </a:lnTo>
                  <a:lnTo>
                    <a:pt x="461" y="979"/>
                  </a:lnTo>
                  <a:lnTo>
                    <a:pt x="467" y="979"/>
                  </a:lnTo>
                  <a:lnTo>
                    <a:pt x="473" y="979"/>
                  </a:lnTo>
                  <a:lnTo>
                    <a:pt x="479" y="979"/>
                  </a:lnTo>
                  <a:lnTo>
                    <a:pt x="484" y="979"/>
                  </a:lnTo>
                  <a:lnTo>
                    <a:pt x="490" y="979"/>
                  </a:lnTo>
                  <a:lnTo>
                    <a:pt x="495" y="979"/>
                  </a:lnTo>
                  <a:lnTo>
                    <a:pt x="539" y="974"/>
                  </a:lnTo>
                  <a:lnTo>
                    <a:pt x="581" y="967"/>
                  </a:lnTo>
                  <a:lnTo>
                    <a:pt x="623" y="954"/>
                  </a:lnTo>
                  <a:lnTo>
                    <a:pt x="663" y="939"/>
                  </a:lnTo>
                  <a:lnTo>
                    <a:pt x="702" y="919"/>
                  </a:lnTo>
                  <a:lnTo>
                    <a:pt x="740" y="895"/>
                  </a:lnTo>
                  <a:lnTo>
                    <a:pt x="776" y="868"/>
                  </a:lnTo>
                  <a:lnTo>
                    <a:pt x="809" y="836"/>
                  </a:lnTo>
                  <a:lnTo>
                    <a:pt x="838" y="802"/>
                  </a:lnTo>
                  <a:lnTo>
                    <a:pt x="865" y="767"/>
                  </a:lnTo>
                  <a:lnTo>
                    <a:pt x="888" y="729"/>
                  </a:lnTo>
                  <a:lnTo>
                    <a:pt x="905" y="689"/>
                  </a:lnTo>
                  <a:lnTo>
                    <a:pt x="920" y="649"/>
                  </a:lnTo>
                  <a:lnTo>
                    <a:pt x="931" y="608"/>
                  </a:lnTo>
                  <a:lnTo>
                    <a:pt x="938" y="567"/>
                  </a:lnTo>
                  <a:lnTo>
                    <a:pt x="941" y="524"/>
                  </a:lnTo>
                  <a:lnTo>
                    <a:pt x="941" y="482"/>
                  </a:lnTo>
                  <a:lnTo>
                    <a:pt x="937" y="439"/>
                  </a:lnTo>
                  <a:lnTo>
                    <a:pt x="928" y="398"/>
                  </a:lnTo>
                  <a:lnTo>
                    <a:pt x="917" y="356"/>
                  </a:lnTo>
                  <a:lnTo>
                    <a:pt x="909" y="336"/>
                  </a:lnTo>
                  <a:lnTo>
                    <a:pt x="901" y="316"/>
                  </a:lnTo>
                  <a:lnTo>
                    <a:pt x="892" y="297"/>
                  </a:lnTo>
                  <a:lnTo>
                    <a:pt x="882" y="278"/>
                  </a:lnTo>
                  <a:lnTo>
                    <a:pt x="864" y="250"/>
                  </a:lnTo>
                  <a:lnTo>
                    <a:pt x="844" y="222"/>
                  </a:lnTo>
                  <a:lnTo>
                    <a:pt x="823" y="196"/>
                  </a:lnTo>
                  <a:lnTo>
                    <a:pt x="798" y="171"/>
                  </a:lnTo>
                  <a:lnTo>
                    <a:pt x="768" y="143"/>
                  </a:lnTo>
                  <a:lnTo>
                    <a:pt x="734" y="118"/>
                  </a:lnTo>
                  <a:lnTo>
                    <a:pt x="701" y="97"/>
                  </a:lnTo>
                  <a:lnTo>
                    <a:pt x="665" y="79"/>
                  </a:lnTo>
                  <a:lnTo>
                    <a:pt x="628" y="65"/>
                  </a:lnTo>
                  <a:lnTo>
                    <a:pt x="591" y="54"/>
                  </a:lnTo>
                  <a:lnTo>
                    <a:pt x="552" y="45"/>
                  </a:lnTo>
                  <a:lnTo>
                    <a:pt x="514" y="40"/>
                  </a:lnTo>
                  <a:lnTo>
                    <a:pt x="463" y="38"/>
                  </a:lnTo>
                  <a:lnTo>
                    <a:pt x="411" y="41"/>
                  </a:lnTo>
                  <a:lnTo>
                    <a:pt x="360" y="51"/>
                  </a:lnTo>
                  <a:lnTo>
                    <a:pt x="311" y="66"/>
                  </a:lnTo>
                  <a:lnTo>
                    <a:pt x="263" y="86"/>
                  </a:lnTo>
                  <a:lnTo>
                    <a:pt x="217" y="112"/>
                  </a:lnTo>
                  <a:lnTo>
                    <a:pt x="188" y="133"/>
                  </a:lnTo>
                  <a:lnTo>
                    <a:pt x="160" y="155"/>
                  </a:lnTo>
                  <a:lnTo>
                    <a:pt x="133" y="181"/>
                  </a:lnTo>
                  <a:lnTo>
                    <a:pt x="113" y="202"/>
                  </a:lnTo>
                  <a:lnTo>
                    <a:pt x="95" y="225"/>
                  </a:lnTo>
                  <a:lnTo>
                    <a:pt x="80" y="247"/>
                  </a:lnTo>
                  <a:lnTo>
                    <a:pt x="64" y="272"/>
                  </a:lnTo>
                  <a:lnTo>
                    <a:pt x="52" y="294"/>
                  </a:lnTo>
                  <a:lnTo>
                    <a:pt x="40" y="318"/>
                  </a:lnTo>
                  <a:lnTo>
                    <a:pt x="30" y="342"/>
                  </a:lnTo>
                  <a:lnTo>
                    <a:pt x="23" y="366"/>
                  </a:lnTo>
                  <a:lnTo>
                    <a:pt x="14" y="399"/>
                  </a:lnTo>
                  <a:lnTo>
                    <a:pt x="7" y="431"/>
                  </a:lnTo>
                  <a:lnTo>
                    <a:pt x="2" y="464"/>
                  </a:lnTo>
                  <a:lnTo>
                    <a:pt x="0" y="496"/>
                  </a:lnTo>
                  <a:lnTo>
                    <a:pt x="1" y="477"/>
                  </a:lnTo>
                  <a:lnTo>
                    <a:pt x="4" y="444"/>
                  </a:lnTo>
                  <a:lnTo>
                    <a:pt x="8" y="409"/>
                  </a:lnTo>
                  <a:lnTo>
                    <a:pt x="15" y="375"/>
                  </a:lnTo>
                  <a:lnTo>
                    <a:pt x="24" y="342"/>
                  </a:lnTo>
                  <a:lnTo>
                    <a:pt x="33" y="316"/>
                  </a:lnTo>
                  <a:lnTo>
                    <a:pt x="43" y="292"/>
                  </a:lnTo>
                  <a:lnTo>
                    <a:pt x="54" y="267"/>
                  </a:lnTo>
                  <a:lnTo>
                    <a:pt x="67" y="242"/>
                  </a:lnTo>
                  <a:lnTo>
                    <a:pt x="83" y="218"/>
                  </a:lnTo>
                  <a:lnTo>
                    <a:pt x="100" y="193"/>
                  </a:lnTo>
                  <a:lnTo>
                    <a:pt x="119" y="171"/>
                  </a:lnTo>
                  <a:lnTo>
                    <a:pt x="139" y="149"/>
                  </a:lnTo>
                  <a:lnTo>
                    <a:pt x="167" y="122"/>
                  </a:lnTo>
                  <a:lnTo>
                    <a:pt x="196" y="98"/>
                  </a:lnTo>
                  <a:lnTo>
                    <a:pt x="226" y="77"/>
                  </a:lnTo>
                  <a:lnTo>
                    <a:pt x="274" y="50"/>
                  </a:lnTo>
                  <a:lnTo>
                    <a:pt x="324" y="29"/>
                  </a:lnTo>
                  <a:lnTo>
                    <a:pt x="376" y="13"/>
                  </a:lnTo>
                  <a:lnTo>
                    <a:pt x="429" y="3"/>
                  </a:lnTo>
                  <a:lnTo>
                    <a:pt x="482" y="0"/>
                  </a:lnTo>
                  <a:close/>
                </a:path>
              </a:pathLst>
            </a:custGeom>
            <a:solidFill>
              <a:schemeClr val="accent5">
                <a:lumMod val="7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sp>
          <p:nvSpPr>
            <p:cNvPr id="17" name="Freeform 16"/>
            <p:cNvSpPr>
              <a:spLocks noEditPoints="1"/>
            </p:cNvSpPr>
            <p:nvPr/>
          </p:nvSpPr>
          <p:spPr bwMode="auto">
            <a:xfrm>
              <a:off x="5018088" y="2520951"/>
              <a:ext cx="1681163" cy="1679575"/>
            </a:xfrm>
            <a:custGeom>
              <a:avLst/>
              <a:gdLst>
                <a:gd name="T0" fmla="*/ 414 w 1059"/>
                <a:gd name="T1" fmla="*/ 52 h 1058"/>
                <a:gd name="T2" fmla="*/ 264 w 1059"/>
                <a:gd name="T3" fmla="*/ 116 h 1058"/>
                <a:gd name="T4" fmla="*/ 177 w 1059"/>
                <a:gd name="T5" fmla="*/ 188 h 1058"/>
                <a:gd name="T6" fmla="*/ 121 w 1059"/>
                <a:gd name="T7" fmla="*/ 257 h 1058"/>
                <a:gd name="T8" fmla="*/ 81 w 1059"/>
                <a:gd name="T9" fmla="*/ 331 h 1058"/>
                <a:gd name="T10" fmla="*/ 50 w 1059"/>
                <a:gd name="T11" fmla="*/ 424 h 1058"/>
                <a:gd name="T12" fmla="*/ 39 w 1059"/>
                <a:gd name="T13" fmla="*/ 557 h 1058"/>
                <a:gd name="T14" fmla="*/ 65 w 1059"/>
                <a:gd name="T15" fmla="*/ 688 h 1058"/>
                <a:gd name="T16" fmla="*/ 126 w 1059"/>
                <a:gd name="T17" fmla="*/ 810 h 1058"/>
                <a:gd name="T18" fmla="*/ 220 w 1059"/>
                <a:gd name="T19" fmla="*/ 910 h 1058"/>
                <a:gd name="T20" fmla="*/ 327 w 1059"/>
                <a:gd name="T21" fmla="*/ 975 h 1058"/>
                <a:gd name="T22" fmla="*/ 444 w 1059"/>
                <a:gd name="T23" fmla="*/ 1012 h 1058"/>
                <a:gd name="T24" fmla="*/ 508 w 1059"/>
                <a:gd name="T25" fmla="*/ 1019 h 1058"/>
                <a:gd name="T26" fmla="*/ 538 w 1059"/>
                <a:gd name="T27" fmla="*/ 1019 h 1058"/>
                <a:gd name="T28" fmla="*/ 555 w 1059"/>
                <a:gd name="T29" fmla="*/ 1019 h 1058"/>
                <a:gd name="T30" fmla="*/ 688 w 1059"/>
                <a:gd name="T31" fmla="*/ 993 h 1058"/>
                <a:gd name="T32" fmla="*/ 809 w 1059"/>
                <a:gd name="T33" fmla="*/ 932 h 1058"/>
                <a:gd name="T34" fmla="*/ 912 w 1059"/>
                <a:gd name="T35" fmla="*/ 835 h 1058"/>
                <a:gd name="T36" fmla="*/ 981 w 1059"/>
                <a:gd name="T37" fmla="*/ 717 h 1058"/>
                <a:gd name="T38" fmla="*/ 1016 w 1059"/>
                <a:gd name="T39" fmla="*/ 589 h 1058"/>
                <a:gd name="T40" fmla="*/ 1014 w 1059"/>
                <a:gd name="T41" fmla="*/ 457 h 1058"/>
                <a:gd name="T42" fmla="*/ 985 w 1059"/>
                <a:gd name="T43" fmla="*/ 350 h 1058"/>
                <a:gd name="T44" fmla="*/ 957 w 1059"/>
                <a:gd name="T45" fmla="*/ 289 h 1058"/>
                <a:gd name="T46" fmla="*/ 895 w 1059"/>
                <a:gd name="T47" fmla="*/ 203 h 1058"/>
                <a:gd name="T48" fmla="*/ 804 w 1059"/>
                <a:gd name="T49" fmla="*/ 123 h 1058"/>
                <a:gd name="T50" fmla="*/ 693 w 1059"/>
                <a:gd name="T51" fmla="*/ 67 h 1058"/>
                <a:gd name="T52" fmla="*/ 574 w 1059"/>
                <a:gd name="T53" fmla="*/ 41 h 1058"/>
                <a:gd name="T54" fmla="*/ 578 w 1059"/>
                <a:gd name="T55" fmla="*/ 2 h 1058"/>
                <a:gd name="T56" fmla="*/ 707 w 1059"/>
                <a:gd name="T57" fmla="*/ 30 h 1058"/>
                <a:gd name="T58" fmla="*/ 826 w 1059"/>
                <a:gd name="T59" fmla="*/ 90 h 1058"/>
                <a:gd name="T60" fmla="*/ 920 w 1059"/>
                <a:gd name="T61" fmla="*/ 172 h 1058"/>
                <a:gd name="T62" fmla="*/ 977 w 1059"/>
                <a:gd name="T63" fmla="*/ 247 h 1058"/>
                <a:gd name="T64" fmla="*/ 1019 w 1059"/>
                <a:gd name="T65" fmla="*/ 328 h 1058"/>
                <a:gd name="T66" fmla="*/ 1053 w 1059"/>
                <a:gd name="T67" fmla="*/ 450 h 1058"/>
                <a:gd name="T68" fmla="*/ 1054 w 1059"/>
                <a:gd name="T69" fmla="*/ 593 h 1058"/>
                <a:gd name="T70" fmla="*/ 1018 w 1059"/>
                <a:gd name="T71" fmla="*/ 732 h 1058"/>
                <a:gd name="T72" fmla="*/ 943 w 1059"/>
                <a:gd name="T73" fmla="*/ 859 h 1058"/>
                <a:gd name="T74" fmla="*/ 853 w 1059"/>
                <a:gd name="T75" fmla="*/ 949 h 1058"/>
                <a:gd name="T76" fmla="*/ 758 w 1059"/>
                <a:gd name="T77" fmla="*/ 1007 h 1058"/>
                <a:gd name="T78" fmla="*/ 656 w 1059"/>
                <a:gd name="T79" fmla="*/ 1043 h 1058"/>
                <a:gd name="T80" fmla="*/ 566 w 1059"/>
                <a:gd name="T81" fmla="*/ 1057 h 1058"/>
                <a:gd name="T82" fmla="*/ 509 w 1059"/>
                <a:gd name="T83" fmla="*/ 1058 h 1058"/>
                <a:gd name="T84" fmla="*/ 437 w 1059"/>
                <a:gd name="T85" fmla="*/ 1050 h 1058"/>
                <a:gd name="T86" fmla="*/ 311 w 1059"/>
                <a:gd name="T87" fmla="*/ 1011 h 1058"/>
                <a:gd name="T88" fmla="*/ 196 w 1059"/>
                <a:gd name="T89" fmla="*/ 941 h 1058"/>
                <a:gd name="T90" fmla="*/ 94 w 1059"/>
                <a:gd name="T91" fmla="*/ 831 h 1058"/>
                <a:gd name="T92" fmla="*/ 27 w 1059"/>
                <a:gd name="T93" fmla="*/ 698 h 1058"/>
                <a:gd name="T94" fmla="*/ 0 w 1059"/>
                <a:gd name="T95" fmla="*/ 555 h 1058"/>
                <a:gd name="T96" fmla="*/ 14 w 1059"/>
                <a:gd name="T97" fmla="*/ 410 h 1058"/>
                <a:gd name="T98" fmla="*/ 48 w 1059"/>
                <a:gd name="T99" fmla="*/ 306 h 1058"/>
                <a:gd name="T100" fmla="*/ 93 w 1059"/>
                <a:gd name="T101" fmla="*/ 228 h 1058"/>
                <a:gd name="T102" fmla="*/ 149 w 1059"/>
                <a:gd name="T103" fmla="*/ 160 h 1058"/>
                <a:gd name="T104" fmla="*/ 243 w 1059"/>
                <a:gd name="T105" fmla="*/ 83 h 1058"/>
                <a:gd name="T106" fmla="*/ 349 w 1059"/>
                <a:gd name="T107" fmla="*/ 31 h 1058"/>
                <a:gd name="T108" fmla="*/ 520 w 1059"/>
                <a:gd name="T109"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59" h="1058">
                  <a:moveTo>
                    <a:pt x="520" y="39"/>
                  </a:moveTo>
                  <a:lnTo>
                    <a:pt x="467" y="42"/>
                  </a:lnTo>
                  <a:lnTo>
                    <a:pt x="414" y="52"/>
                  </a:lnTo>
                  <a:lnTo>
                    <a:pt x="362" y="68"/>
                  </a:lnTo>
                  <a:lnTo>
                    <a:pt x="312" y="89"/>
                  </a:lnTo>
                  <a:lnTo>
                    <a:pt x="264" y="116"/>
                  </a:lnTo>
                  <a:lnTo>
                    <a:pt x="234" y="137"/>
                  </a:lnTo>
                  <a:lnTo>
                    <a:pt x="205" y="161"/>
                  </a:lnTo>
                  <a:lnTo>
                    <a:pt x="177" y="188"/>
                  </a:lnTo>
                  <a:lnTo>
                    <a:pt x="157" y="210"/>
                  </a:lnTo>
                  <a:lnTo>
                    <a:pt x="138" y="232"/>
                  </a:lnTo>
                  <a:lnTo>
                    <a:pt x="121" y="257"/>
                  </a:lnTo>
                  <a:lnTo>
                    <a:pt x="105" y="281"/>
                  </a:lnTo>
                  <a:lnTo>
                    <a:pt x="92" y="306"/>
                  </a:lnTo>
                  <a:lnTo>
                    <a:pt x="81" y="331"/>
                  </a:lnTo>
                  <a:lnTo>
                    <a:pt x="71" y="355"/>
                  </a:lnTo>
                  <a:lnTo>
                    <a:pt x="62" y="381"/>
                  </a:lnTo>
                  <a:lnTo>
                    <a:pt x="50" y="424"/>
                  </a:lnTo>
                  <a:lnTo>
                    <a:pt x="43" y="468"/>
                  </a:lnTo>
                  <a:lnTo>
                    <a:pt x="39" y="513"/>
                  </a:lnTo>
                  <a:lnTo>
                    <a:pt x="39" y="557"/>
                  </a:lnTo>
                  <a:lnTo>
                    <a:pt x="44" y="602"/>
                  </a:lnTo>
                  <a:lnTo>
                    <a:pt x="53" y="646"/>
                  </a:lnTo>
                  <a:lnTo>
                    <a:pt x="65" y="688"/>
                  </a:lnTo>
                  <a:lnTo>
                    <a:pt x="82" y="731"/>
                  </a:lnTo>
                  <a:lnTo>
                    <a:pt x="102" y="771"/>
                  </a:lnTo>
                  <a:lnTo>
                    <a:pt x="126" y="810"/>
                  </a:lnTo>
                  <a:lnTo>
                    <a:pt x="156" y="847"/>
                  </a:lnTo>
                  <a:lnTo>
                    <a:pt x="188" y="882"/>
                  </a:lnTo>
                  <a:lnTo>
                    <a:pt x="220" y="910"/>
                  </a:lnTo>
                  <a:lnTo>
                    <a:pt x="254" y="935"/>
                  </a:lnTo>
                  <a:lnTo>
                    <a:pt x="290" y="958"/>
                  </a:lnTo>
                  <a:lnTo>
                    <a:pt x="327" y="975"/>
                  </a:lnTo>
                  <a:lnTo>
                    <a:pt x="366" y="991"/>
                  </a:lnTo>
                  <a:lnTo>
                    <a:pt x="405" y="1003"/>
                  </a:lnTo>
                  <a:lnTo>
                    <a:pt x="444" y="1012"/>
                  </a:lnTo>
                  <a:lnTo>
                    <a:pt x="484" y="1017"/>
                  </a:lnTo>
                  <a:lnTo>
                    <a:pt x="496" y="1018"/>
                  </a:lnTo>
                  <a:lnTo>
                    <a:pt x="508" y="1019"/>
                  </a:lnTo>
                  <a:lnTo>
                    <a:pt x="520" y="1019"/>
                  </a:lnTo>
                  <a:lnTo>
                    <a:pt x="531" y="1019"/>
                  </a:lnTo>
                  <a:lnTo>
                    <a:pt x="538" y="1019"/>
                  </a:lnTo>
                  <a:lnTo>
                    <a:pt x="543" y="1019"/>
                  </a:lnTo>
                  <a:lnTo>
                    <a:pt x="549" y="1019"/>
                  </a:lnTo>
                  <a:lnTo>
                    <a:pt x="555" y="1019"/>
                  </a:lnTo>
                  <a:lnTo>
                    <a:pt x="599" y="1015"/>
                  </a:lnTo>
                  <a:lnTo>
                    <a:pt x="644" y="1006"/>
                  </a:lnTo>
                  <a:lnTo>
                    <a:pt x="688" y="993"/>
                  </a:lnTo>
                  <a:lnTo>
                    <a:pt x="729" y="977"/>
                  </a:lnTo>
                  <a:lnTo>
                    <a:pt x="770" y="956"/>
                  </a:lnTo>
                  <a:lnTo>
                    <a:pt x="809" y="932"/>
                  </a:lnTo>
                  <a:lnTo>
                    <a:pt x="846" y="903"/>
                  </a:lnTo>
                  <a:lnTo>
                    <a:pt x="881" y="870"/>
                  </a:lnTo>
                  <a:lnTo>
                    <a:pt x="912" y="835"/>
                  </a:lnTo>
                  <a:lnTo>
                    <a:pt x="939" y="798"/>
                  </a:lnTo>
                  <a:lnTo>
                    <a:pt x="962" y="759"/>
                  </a:lnTo>
                  <a:lnTo>
                    <a:pt x="981" y="717"/>
                  </a:lnTo>
                  <a:lnTo>
                    <a:pt x="997" y="676"/>
                  </a:lnTo>
                  <a:lnTo>
                    <a:pt x="1008" y="632"/>
                  </a:lnTo>
                  <a:lnTo>
                    <a:pt x="1016" y="589"/>
                  </a:lnTo>
                  <a:lnTo>
                    <a:pt x="1019" y="545"/>
                  </a:lnTo>
                  <a:lnTo>
                    <a:pt x="1018" y="500"/>
                  </a:lnTo>
                  <a:lnTo>
                    <a:pt x="1014" y="457"/>
                  </a:lnTo>
                  <a:lnTo>
                    <a:pt x="1005" y="413"/>
                  </a:lnTo>
                  <a:lnTo>
                    <a:pt x="993" y="371"/>
                  </a:lnTo>
                  <a:lnTo>
                    <a:pt x="985" y="350"/>
                  </a:lnTo>
                  <a:lnTo>
                    <a:pt x="977" y="329"/>
                  </a:lnTo>
                  <a:lnTo>
                    <a:pt x="967" y="309"/>
                  </a:lnTo>
                  <a:lnTo>
                    <a:pt x="957" y="289"/>
                  </a:lnTo>
                  <a:lnTo>
                    <a:pt x="939" y="259"/>
                  </a:lnTo>
                  <a:lnTo>
                    <a:pt x="918" y="231"/>
                  </a:lnTo>
                  <a:lnTo>
                    <a:pt x="895" y="203"/>
                  </a:lnTo>
                  <a:lnTo>
                    <a:pt x="871" y="178"/>
                  </a:lnTo>
                  <a:lnTo>
                    <a:pt x="838" y="148"/>
                  </a:lnTo>
                  <a:lnTo>
                    <a:pt x="804" y="123"/>
                  </a:lnTo>
                  <a:lnTo>
                    <a:pt x="768" y="100"/>
                  </a:lnTo>
                  <a:lnTo>
                    <a:pt x="731" y="83"/>
                  </a:lnTo>
                  <a:lnTo>
                    <a:pt x="693" y="67"/>
                  </a:lnTo>
                  <a:lnTo>
                    <a:pt x="654" y="55"/>
                  </a:lnTo>
                  <a:lnTo>
                    <a:pt x="614" y="46"/>
                  </a:lnTo>
                  <a:lnTo>
                    <a:pt x="574" y="41"/>
                  </a:lnTo>
                  <a:lnTo>
                    <a:pt x="520" y="39"/>
                  </a:lnTo>
                  <a:close/>
                  <a:moveTo>
                    <a:pt x="520" y="0"/>
                  </a:moveTo>
                  <a:lnTo>
                    <a:pt x="578" y="2"/>
                  </a:lnTo>
                  <a:lnTo>
                    <a:pt x="620" y="8"/>
                  </a:lnTo>
                  <a:lnTo>
                    <a:pt x="664" y="17"/>
                  </a:lnTo>
                  <a:lnTo>
                    <a:pt x="707" y="30"/>
                  </a:lnTo>
                  <a:lnTo>
                    <a:pt x="748" y="47"/>
                  </a:lnTo>
                  <a:lnTo>
                    <a:pt x="787" y="67"/>
                  </a:lnTo>
                  <a:lnTo>
                    <a:pt x="826" y="90"/>
                  </a:lnTo>
                  <a:lnTo>
                    <a:pt x="863" y="118"/>
                  </a:lnTo>
                  <a:lnTo>
                    <a:pt x="898" y="148"/>
                  </a:lnTo>
                  <a:lnTo>
                    <a:pt x="920" y="172"/>
                  </a:lnTo>
                  <a:lnTo>
                    <a:pt x="940" y="195"/>
                  </a:lnTo>
                  <a:lnTo>
                    <a:pt x="959" y="221"/>
                  </a:lnTo>
                  <a:lnTo>
                    <a:pt x="977" y="247"/>
                  </a:lnTo>
                  <a:lnTo>
                    <a:pt x="993" y="274"/>
                  </a:lnTo>
                  <a:lnTo>
                    <a:pt x="1007" y="300"/>
                  </a:lnTo>
                  <a:lnTo>
                    <a:pt x="1019" y="328"/>
                  </a:lnTo>
                  <a:lnTo>
                    <a:pt x="1029" y="357"/>
                  </a:lnTo>
                  <a:lnTo>
                    <a:pt x="1043" y="403"/>
                  </a:lnTo>
                  <a:lnTo>
                    <a:pt x="1053" y="450"/>
                  </a:lnTo>
                  <a:lnTo>
                    <a:pt x="1057" y="498"/>
                  </a:lnTo>
                  <a:lnTo>
                    <a:pt x="1059" y="545"/>
                  </a:lnTo>
                  <a:lnTo>
                    <a:pt x="1054" y="593"/>
                  </a:lnTo>
                  <a:lnTo>
                    <a:pt x="1046" y="640"/>
                  </a:lnTo>
                  <a:lnTo>
                    <a:pt x="1034" y="687"/>
                  </a:lnTo>
                  <a:lnTo>
                    <a:pt x="1018" y="732"/>
                  </a:lnTo>
                  <a:lnTo>
                    <a:pt x="997" y="777"/>
                  </a:lnTo>
                  <a:lnTo>
                    <a:pt x="972" y="819"/>
                  </a:lnTo>
                  <a:lnTo>
                    <a:pt x="943" y="859"/>
                  </a:lnTo>
                  <a:lnTo>
                    <a:pt x="909" y="897"/>
                  </a:lnTo>
                  <a:lnTo>
                    <a:pt x="882" y="924"/>
                  </a:lnTo>
                  <a:lnTo>
                    <a:pt x="853" y="949"/>
                  </a:lnTo>
                  <a:lnTo>
                    <a:pt x="823" y="970"/>
                  </a:lnTo>
                  <a:lnTo>
                    <a:pt x="791" y="989"/>
                  </a:lnTo>
                  <a:lnTo>
                    <a:pt x="758" y="1007"/>
                  </a:lnTo>
                  <a:lnTo>
                    <a:pt x="726" y="1021"/>
                  </a:lnTo>
                  <a:lnTo>
                    <a:pt x="691" y="1034"/>
                  </a:lnTo>
                  <a:lnTo>
                    <a:pt x="656" y="1043"/>
                  </a:lnTo>
                  <a:lnTo>
                    <a:pt x="626" y="1049"/>
                  </a:lnTo>
                  <a:lnTo>
                    <a:pt x="597" y="1054"/>
                  </a:lnTo>
                  <a:lnTo>
                    <a:pt x="566" y="1057"/>
                  </a:lnTo>
                  <a:lnTo>
                    <a:pt x="536" y="1058"/>
                  </a:lnTo>
                  <a:lnTo>
                    <a:pt x="522" y="1058"/>
                  </a:lnTo>
                  <a:lnTo>
                    <a:pt x="509" y="1058"/>
                  </a:lnTo>
                  <a:lnTo>
                    <a:pt x="494" y="1057"/>
                  </a:lnTo>
                  <a:lnTo>
                    <a:pt x="481" y="1056"/>
                  </a:lnTo>
                  <a:lnTo>
                    <a:pt x="437" y="1050"/>
                  </a:lnTo>
                  <a:lnTo>
                    <a:pt x="395" y="1041"/>
                  </a:lnTo>
                  <a:lnTo>
                    <a:pt x="352" y="1028"/>
                  </a:lnTo>
                  <a:lnTo>
                    <a:pt x="311" y="1011"/>
                  </a:lnTo>
                  <a:lnTo>
                    <a:pt x="271" y="991"/>
                  </a:lnTo>
                  <a:lnTo>
                    <a:pt x="233" y="968"/>
                  </a:lnTo>
                  <a:lnTo>
                    <a:pt x="196" y="941"/>
                  </a:lnTo>
                  <a:lnTo>
                    <a:pt x="160" y="910"/>
                  </a:lnTo>
                  <a:lnTo>
                    <a:pt x="125" y="872"/>
                  </a:lnTo>
                  <a:lnTo>
                    <a:pt x="94" y="831"/>
                  </a:lnTo>
                  <a:lnTo>
                    <a:pt x="67" y="789"/>
                  </a:lnTo>
                  <a:lnTo>
                    <a:pt x="45" y="744"/>
                  </a:lnTo>
                  <a:lnTo>
                    <a:pt x="27" y="698"/>
                  </a:lnTo>
                  <a:lnTo>
                    <a:pt x="14" y="651"/>
                  </a:lnTo>
                  <a:lnTo>
                    <a:pt x="5" y="603"/>
                  </a:lnTo>
                  <a:lnTo>
                    <a:pt x="0" y="555"/>
                  </a:lnTo>
                  <a:lnTo>
                    <a:pt x="0" y="506"/>
                  </a:lnTo>
                  <a:lnTo>
                    <a:pt x="5" y="458"/>
                  </a:lnTo>
                  <a:lnTo>
                    <a:pt x="14" y="410"/>
                  </a:lnTo>
                  <a:lnTo>
                    <a:pt x="26" y="362"/>
                  </a:lnTo>
                  <a:lnTo>
                    <a:pt x="37" y="334"/>
                  </a:lnTo>
                  <a:lnTo>
                    <a:pt x="48" y="306"/>
                  </a:lnTo>
                  <a:lnTo>
                    <a:pt x="62" y="278"/>
                  </a:lnTo>
                  <a:lnTo>
                    <a:pt x="77" y="252"/>
                  </a:lnTo>
                  <a:lnTo>
                    <a:pt x="93" y="228"/>
                  </a:lnTo>
                  <a:lnTo>
                    <a:pt x="111" y="204"/>
                  </a:lnTo>
                  <a:lnTo>
                    <a:pt x="129" y="182"/>
                  </a:lnTo>
                  <a:lnTo>
                    <a:pt x="149" y="160"/>
                  </a:lnTo>
                  <a:lnTo>
                    <a:pt x="179" y="132"/>
                  </a:lnTo>
                  <a:lnTo>
                    <a:pt x="210" y="106"/>
                  </a:lnTo>
                  <a:lnTo>
                    <a:pt x="243" y="83"/>
                  </a:lnTo>
                  <a:lnTo>
                    <a:pt x="277" y="62"/>
                  </a:lnTo>
                  <a:lnTo>
                    <a:pt x="313" y="46"/>
                  </a:lnTo>
                  <a:lnTo>
                    <a:pt x="349" y="31"/>
                  </a:lnTo>
                  <a:lnTo>
                    <a:pt x="405" y="14"/>
                  </a:lnTo>
                  <a:lnTo>
                    <a:pt x="462" y="4"/>
                  </a:lnTo>
                  <a:lnTo>
                    <a:pt x="520" y="0"/>
                  </a:lnTo>
                  <a:close/>
                </a:path>
              </a:pathLst>
            </a:custGeom>
            <a:solidFill>
              <a:schemeClr val="accent5"/>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sp>
          <p:nvSpPr>
            <p:cNvPr id="21" name="Freeform 20"/>
            <p:cNvSpPr>
              <a:spLocks/>
            </p:cNvSpPr>
            <p:nvPr/>
          </p:nvSpPr>
          <p:spPr bwMode="auto">
            <a:xfrm>
              <a:off x="5018088" y="3411538"/>
              <a:ext cx="725488" cy="782638"/>
            </a:xfrm>
            <a:custGeom>
              <a:avLst/>
              <a:gdLst>
                <a:gd name="T0" fmla="*/ 0 w 457"/>
                <a:gd name="T1" fmla="*/ 0 h 493"/>
                <a:gd name="T2" fmla="*/ 6 w 457"/>
                <a:gd name="T3" fmla="*/ 48 h 493"/>
                <a:gd name="T4" fmla="*/ 15 w 457"/>
                <a:gd name="T5" fmla="*/ 95 h 493"/>
                <a:gd name="T6" fmla="*/ 28 w 457"/>
                <a:gd name="T7" fmla="*/ 141 h 493"/>
                <a:gd name="T8" fmla="*/ 46 w 457"/>
                <a:gd name="T9" fmla="*/ 186 h 493"/>
                <a:gd name="T10" fmla="*/ 68 w 457"/>
                <a:gd name="T11" fmla="*/ 230 h 493"/>
                <a:gd name="T12" fmla="*/ 95 w 457"/>
                <a:gd name="T13" fmla="*/ 271 h 493"/>
                <a:gd name="T14" fmla="*/ 125 w 457"/>
                <a:gd name="T15" fmla="*/ 311 h 493"/>
                <a:gd name="T16" fmla="*/ 160 w 457"/>
                <a:gd name="T17" fmla="*/ 349 h 493"/>
                <a:gd name="T18" fmla="*/ 192 w 457"/>
                <a:gd name="T19" fmla="*/ 378 h 493"/>
                <a:gd name="T20" fmla="*/ 227 w 457"/>
                <a:gd name="T21" fmla="*/ 403 h 493"/>
                <a:gd name="T22" fmla="*/ 263 w 457"/>
                <a:gd name="T23" fmla="*/ 426 h 493"/>
                <a:gd name="T24" fmla="*/ 300 w 457"/>
                <a:gd name="T25" fmla="*/ 446 h 493"/>
                <a:gd name="T26" fmla="*/ 339 w 457"/>
                <a:gd name="T27" fmla="*/ 463 h 493"/>
                <a:gd name="T28" fmla="*/ 378 w 457"/>
                <a:gd name="T29" fmla="*/ 475 h 493"/>
                <a:gd name="T30" fmla="*/ 417 w 457"/>
                <a:gd name="T31" fmla="*/ 486 h 493"/>
                <a:gd name="T32" fmla="*/ 457 w 457"/>
                <a:gd name="T33" fmla="*/ 493 h 493"/>
                <a:gd name="T34" fmla="*/ 441 w 457"/>
                <a:gd name="T35" fmla="*/ 490 h 493"/>
                <a:gd name="T36" fmla="*/ 401 w 457"/>
                <a:gd name="T37" fmla="*/ 484 h 493"/>
                <a:gd name="T38" fmla="*/ 363 w 457"/>
                <a:gd name="T39" fmla="*/ 474 h 493"/>
                <a:gd name="T40" fmla="*/ 325 w 457"/>
                <a:gd name="T41" fmla="*/ 461 h 493"/>
                <a:gd name="T42" fmla="*/ 290 w 457"/>
                <a:gd name="T43" fmla="*/ 445 h 493"/>
                <a:gd name="T44" fmla="*/ 254 w 457"/>
                <a:gd name="T45" fmla="*/ 427 h 493"/>
                <a:gd name="T46" fmla="*/ 219 w 457"/>
                <a:gd name="T47" fmla="*/ 404 h 493"/>
                <a:gd name="T48" fmla="*/ 187 w 457"/>
                <a:gd name="T49" fmla="*/ 380 h 493"/>
                <a:gd name="T50" fmla="*/ 156 w 457"/>
                <a:gd name="T51" fmla="*/ 352 h 493"/>
                <a:gd name="T52" fmla="*/ 122 w 457"/>
                <a:gd name="T53" fmla="*/ 316 h 493"/>
                <a:gd name="T54" fmla="*/ 92 w 457"/>
                <a:gd name="T55" fmla="*/ 278 h 493"/>
                <a:gd name="T56" fmla="*/ 67 w 457"/>
                <a:gd name="T57" fmla="*/ 238 h 493"/>
                <a:gd name="T58" fmla="*/ 46 w 457"/>
                <a:gd name="T59" fmla="*/ 195 h 493"/>
                <a:gd name="T60" fmla="*/ 28 w 457"/>
                <a:gd name="T61" fmla="*/ 153 h 493"/>
                <a:gd name="T62" fmla="*/ 16 w 457"/>
                <a:gd name="T63" fmla="*/ 108 h 493"/>
                <a:gd name="T64" fmla="*/ 7 w 457"/>
                <a:gd name="T65" fmla="*/ 64 h 493"/>
                <a:gd name="T66" fmla="*/ 1 w 457"/>
                <a:gd name="T67" fmla="*/ 18 h 493"/>
                <a:gd name="T68" fmla="*/ 0 w 457"/>
                <a:gd name="T69" fmla="*/ 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7" h="493">
                  <a:moveTo>
                    <a:pt x="0" y="0"/>
                  </a:moveTo>
                  <a:lnTo>
                    <a:pt x="6" y="48"/>
                  </a:lnTo>
                  <a:lnTo>
                    <a:pt x="15" y="95"/>
                  </a:lnTo>
                  <a:lnTo>
                    <a:pt x="28" y="141"/>
                  </a:lnTo>
                  <a:lnTo>
                    <a:pt x="46" y="186"/>
                  </a:lnTo>
                  <a:lnTo>
                    <a:pt x="68" y="230"/>
                  </a:lnTo>
                  <a:lnTo>
                    <a:pt x="95" y="271"/>
                  </a:lnTo>
                  <a:lnTo>
                    <a:pt x="125" y="311"/>
                  </a:lnTo>
                  <a:lnTo>
                    <a:pt x="160" y="349"/>
                  </a:lnTo>
                  <a:lnTo>
                    <a:pt x="192" y="378"/>
                  </a:lnTo>
                  <a:lnTo>
                    <a:pt x="227" y="403"/>
                  </a:lnTo>
                  <a:lnTo>
                    <a:pt x="263" y="426"/>
                  </a:lnTo>
                  <a:lnTo>
                    <a:pt x="300" y="446"/>
                  </a:lnTo>
                  <a:lnTo>
                    <a:pt x="339" y="463"/>
                  </a:lnTo>
                  <a:lnTo>
                    <a:pt x="378" y="475"/>
                  </a:lnTo>
                  <a:lnTo>
                    <a:pt x="417" y="486"/>
                  </a:lnTo>
                  <a:lnTo>
                    <a:pt x="457" y="493"/>
                  </a:lnTo>
                  <a:lnTo>
                    <a:pt x="441" y="490"/>
                  </a:lnTo>
                  <a:lnTo>
                    <a:pt x="401" y="484"/>
                  </a:lnTo>
                  <a:lnTo>
                    <a:pt x="363" y="474"/>
                  </a:lnTo>
                  <a:lnTo>
                    <a:pt x="325" y="461"/>
                  </a:lnTo>
                  <a:lnTo>
                    <a:pt x="290" y="445"/>
                  </a:lnTo>
                  <a:lnTo>
                    <a:pt x="254" y="427"/>
                  </a:lnTo>
                  <a:lnTo>
                    <a:pt x="219" y="404"/>
                  </a:lnTo>
                  <a:lnTo>
                    <a:pt x="187" y="380"/>
                  </a:lnTo>
                  <a:lnTo>
                    <a:pt x="156" y="352"/>
                  </a:lnTo>
                  <a:lnTo>
                    <a:pt x="122" y="316"/>
                  </a:lnTo>
                  <a:lnTo>
                    <a:pt x="92" y="278"/>
                  </a:lnTo>
                  <a:lnTo>
                    <a:pt x="67" y="238"/>
                  </a:lnTo>
                  <a:lnTo>
                    <a:pt x="46" y="195"/>
                  </a:lnTo>
                  <a:lnTo>
                    <a:pt x="28" y="153"/>
                  </a:lnTo>
                  <a:lnTo>
                    <a:pt x="16" y="108"/>
                  </a:lnTo>
                  <a:lnTo>
                    <a:pt x="7" y="64"/>
                  </a:lnTo>
                  <a:lnTo>
                    <a:pt x="1" y="18"/>
                  </a:lnTo>
                  <a:lnTo>
                    <a:pt x="0" y="0"/>
                  </a:lnTo>
                  <a:close/>
                </a:path>
              </a:pathLst>
            </a:custGeom>
            <a:solidFill>
              <a:schemeClr val="accent5">
                <a:lumMod val="7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grpSp>
      <p:sp>
        <p:nvSpPr>
          <p:cNvPr id="52" name="TextBox 108"/>
          <p:cNvSpPr txBox="1"/>
          <p:nvPr/>
        </p:nvSpPr>
        <p:spPr>
          <a:xfrm>
            <a:off x="6291092" y="3288585"/>
            <a:ext cx="2372056" cy="984885"/>
          </a:xfrm>
          <a:prstGeom prst="rect">
            <a:avLst/>
          </a:prstGeom>
          <a:noFill/>
        </p:spPr>
        <p:txBody>
          <a:bodyPr wrap="square" lIns="0" tIns="0" rIns="0" bIns="0" rtlCol="0">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214370" indent="-214370" defTabSz="914484">
              <a:buFont typeface="Arial" panose="020B0604020202020204" pitchFamily="34" charset="0"/>
              <a:buChar char="•"/>
            </a:pPr>
            <a:r>
              <a:rPr lang="en-US" sz="1600" kern="0" dirty="0">
                <a:solidFill>
                  <a:prstClr val="black">
                    <a:lumMod val="75000"/>
                    <a:lumOff val="25000"/>
                  </a:prstClr>
                </a:solidFill>
                <a:latin typeface="Arial" pitchFamily="34" charset="0"/>
                <a:cs typeface="Arial" pitchFamily="34" charset="0"/>
              </a:rPr>
              <a:t>Chair of the Team and Workplace Excellence Forum</a:t>
            </a:r>
          </a:p>
          <a:p>
            <a:pPr marL="214370" indent="-214370" defTabSz="914484">
              <a:buFont typeface="Arial" panose="020B0604020202020204" pitchFamily="34" charset="0"/>
              <a:buChar char="•"/>
            </a:pPr>
            <a:r>
              <a:rPr lang="en-US" sz="1600" kern="0" dirty="0">
                <a:solidFill>
                  <a:prstClr val="black">
                    <a:lumMod val="75000"/>
                    <a:lumOff val="25000"/>
                  </a:prstClr>
                </a:solidFill>
                <a:latin typeface="Arial" pitchFamily="34" charset="0"/>
                <a:cs typeface="Arial" pitchFamily="34" charset="0"/>
              </a:rPr>
              <a:t>CMQ/OE</a:t>
            </a:r>
            <a:endParaRPr lang="en-US" sz="1600" dirty="0">
              <a:solidFill>
                <a:prstClr val="black">
                  <a:lumMod val="75000"/>
                  <a:lumOff val="25000"/>
                </a:prstClr>
              </a:solidFill>
              <a:latin typeface="Calibri"/>
            </a:endParaRPr>
          </a:p>
        </p:txBody>
      </p:sp>
      <p:grpSp>
        <p:nvGrpSpPr>
          <p:cNvPr id="54" name="Group 53"/>
          <p:cNvGrpSpPr/>
          <p:nvPr/>
        </p:nvGrpSpPr>
        <p:grpSpPr>
          <a:xfrm>
            <a:off x="6389090" y="1058527"/>
            <a:ext cx="2289085" cy="1918360"/>
            <a:chOff x="2834852" y="5534112"/>
            <a:chExt cx="3051317" cy="2557149"/>
          </a:xfrm>
        </p:grpSpPr>
        <p:sp>
          <p:nvSpPr>
            <p:cNvPr id="55" name="TextBox 108"/>
            <p:cNvSpPr txBox="1"/>
            <p:nvPr/>
          </p:nvSpPr>
          <p:spPr>
            <a:xfrm>
              <a:off x="2854976" y="6122002"/>
              <a:ext cx="3031193" cy="1969259"/>
            </a:xfrm>
            <a:prstGeom prst="rect">
              <a:avLst/>
            </a:prstGeom>
            <a:noFill/>
          </p:spPr>
          <p:txBody>
            <a:bodyPr wrap="square" lIns="0" tIns="0" rIns="0" bIns="0" rtlCol="0">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214370" indent="-214370" defTabSz="914484">
                <a:buFont typeface="Arial" panose="020B0604020202020204" pitchFamily="34" charset="0"/>
                <a:buChar char="•"/>
              </a:pPr>
              <a:r>
                <a:rPr lang="en-US" sz="1600" kern="0" dirty="0">
                  <a:solidFill>
                    <a:prstClr val="black">
                      <a:lumMod val="75000"/>
                      <a:lumOff val="25000"/>
                    </a:prstClr>
                  </a:solidFill>
                  <a:latin typeface="Arial" pitchFamily="34" charset="0"/>
                  <a:cs typeface="Arial" pitchFamily="34" charset="0"/>
                </a:rPr>
                <a:t>Multiple transformational lean initiatives</a:t>
              </a:r>
            </a:p>
            <a:p>
              <a:pPr marL="214370" indent="-214370" defTabSz="914484">
                <a:buFont typeface="Arial" panose="020B0604020202020204" pitchFamily="34" charset="0"/>
                <a:buChar char="•"/>
              </a:pPr>
              <a:r>
                <a:rPr lang="en-US" sz="1600" kern="0" dirty="0">
                  <a:solidFill>
                    <a:prstClr val="black">
                      <a:lumMod val="75000"/>
                      <a:lumOff val="25000"/>
                    </a:prstClr>
                  </a:solidFill>
                  <a:latin typeface="Arial" pitchFamily="34" charset="0"/>
                  <a:cs typeface="Arial" pitchFamily="34" charset="0"/>
                </a:rPr>
                <a:t>Consent decree</a:t>
              </a:r>
            </a:p>
            <a:p>
              <a:pPr marL="214370" indent="-214370" defTabSz="914484">
                <a:buFont typeface="Arial" panose="020B0604020202020204" pitchFamily="34" charset="0"/>
                <a:buChar char="•"/>
              </a:pPr>
              <a:endParaRPr lang="en-US" sz="1600" kern="0" dirty="0">
                <a:solidFill>
                  <a:prstClr val="black">
                    <a:lumMod val="75000"/>
                    <a:lumOff val="25000"/>
                  </a:prstClr>
                </a:solidFill>
                <a:latin typeface="Arial" pitchFamily="34" charset="0"/>
                <a:cs typeface="Arial" pitchFamily="34" charset="0"/>
              </a:endParaRPr>
            </a:p>
            <a:p>
              <a:pPr defTabSz="914484"/>
              <a:r>
                <a:rPr lang="en-US" sz="1600" kern="0" dirty="0">
                  <a:solidFill>
                    <a:prstClr val="black">
                      <a:lumMod val="75000"/>
                      <a:lumOff val="25000"/>
                    </a:prstClr>
                  </a:solidFill>
                  <a:latin typeface="Arial" pitchFamily="34" charset="0"/>
                  <a:cs typeface="Arial" pitchFamily="34" charset="0"/>
                </a:rPr>
                <a:t>. </a:t>
              </a:r>
              <a:endParaRPr lang="en-US" sz="1600" dirty="0">
                <a:solidFill>
                  <a:prstClr val="black">
                    <a:lumMod val="75000"/>
                    <a:lumOff val="25000"/>
                  </a:prstClr>
                </a:solidFill>
                <a:latin typeface="Calibri"/>
              </a:endParaRPr>
            </a:p>
          </p:txBody>
        </p:sp>
        <p:sp>
          <p:nvSpPr>
            <p:cNvPr id="56" name="TextBox 155"/>
            <p:cNvSpPr txBox="1"/>
            <p:nvPr/>
          </p:nvSpPr>
          <p:spPr>
            <a:xfrm>
              <a:off x="2834852" y="5534112"/>
              <a:ext cx="2622256" cy="492314"/>
            </a:xfrm>
            <a:prstGeom prst="rect">
              <a:avLst/>
            </a:prstGeom>
            <a:noFill/>
          </p:spPr>
          <p:txBody>
            <a:bodyPr wrap="none" rtlCol="0">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defTabSz="914484"/>
              <a:r>
                <a:rPr lang="en-US" sz="1800" dirty="0">
                  <a:solidFill>
                    <a:prstClr val="black">
                      <a:lumMod val="75000"/>
                      <a:lumOff val="25000"/>
                    </a:prstClr>
                  </a:solidFill>
                  <a:latin typeface="Arial" panose="020B0604020202020204" pitchFamily="34" charset="0"/>
                  <a:cs typeface="Arial" panose="020B0604020202020204" pitchFamily="34" charset="0"/>
                </a:rPr>
                <a:t>Change Manager</a:t>
              </a:r>
            </a:p>
          </p:txBody>
        </p:sp>
      </p:grpSp>
      <p:grpSp>
        <p:nvGrpSpPr>
          <p:cNvPr id="57" name="Group 56"/>
          <p:cNvGrpSpPr/>
          <p:nvPr/>
        </p:nvGrpSpPr>
        <p:grpSpPr>
          <a:xfrm>
            <a:off x="265556" y="722080"/>
            <a:ext cx="2230968" cy="3241311"/>
            <a:chOff x="2834852" y="5534112"/>
            <a:chExt cx="2602855" cy="4320620"/>
          </a:xfrm>
        </p:grpSpPr>
        <p:sp>
          <p:nvSpPr>
            <p:cNvPr id="58" name="TextBox 108"/>
            <p:cNvSpPr txBox="1"/>
            <p:nvPr/>
          </p:nvSpPr>
          <p:spPr>
            <a:xfrm>
              <a:off x="2901354" y="5916220"/>
              <a:ext cx="2184580" cy="3938512"/>
            </a:xfrm>
            <a:prstGeom prst="rect">
              <a:avLst/>
            </a:prstGeom>
            <a:noFill/>
          </p:spPr>
          <p:txBody>
            <a:bodyPr wrap="square" lIns="0" tIns="0" rIns="0" bIns="0" rtlCol="0">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214370" indent="-214370" defTabSz="914484">
                <a:buFont typeface="Arial" panose="020B0604020202020204" pitchFamily="34" charset="0"/>
                <a:buChar char="•"/>
              </a:pPr>
              <a:r>
                <a:rPr lang="en-US" sz="1600" kern="0" dirty="0">
                  <a:solidFill>
                    <a:prstClr val="black">
                      <a:lumMod val="75000"/>
                      <a:lumOff val="25000"/>
                    </a:prstClr>
                  </a:solidFill>
                  <a:latin typeface="Arial" pitchFamily="34" charset="0"/>
                  <a:cs typeface="Arial" pitchFamily="34" charset="0"/>
                </a:rPr>
                <a:t>Head of Digital Quality at Thermo Fisher Scientific - VVS</a:t>
              </a:r>
            </a:p>
            <a:p>
              <a:pPr marL="214370" indent="-214370" defTabSz="914484">
                <a:buFont typeface="Arial" panose="020B0604020202020204" pitchFamily="34" charset="0"/>
                <a:buChar char="•"/>
              </a:pPr>
              <a:r>
                <a:rPr lang="en-US" sz="1600" kern="0" dirty="0">
                  <a:solidFill>
                    <a:prstClr val="black">
                      <a:lumMod val="75000"/>
                      <a:lumOff val="25000"/>
                    </a:prstClr>
                  </a:solidFill>
                  <a:latin typeface="Arial" pitchFamily="34" charset="0"/>
                  <a:cs typeface="Arial" pitchFamily="34" charset="0"/>
                </a:rPr>
                <a:t>Pharmaceutical Industry</a:t>
              </a:r>
            </a:p>
            <a:p>
              <a:pPr marL="671611" lvl="1" indent="-214370" defTabSz="914484">
                <a:buFont typeface="Arial" panose="020B0604020202020204" pitchFamily="34" charset="0"/>
                <a:buChar char="•"/>
              </a:pPr>
              <a:r>
                <a:rPr lang="en-US" sz="1600" kern="0" dirty="0">
                  <a:solidFill>
                    <a:prstClr val="black">
                      <a:lumMod val="75000"/>
                      <a:lumOff val="25000"/>
                    </a:prstClr>
                  </a:solidFill>
                  <a:latin typeface="Arial" pitchFamily="34" charset="0"/>
                  <a:cs typeface="Arial" pitchFamily="34" charset="0"/>
                </a:rPr>
                <a:t>Takeda</a:t>
              </a:r>
            </a:p>
            <a:p>
              <a:pPr marL="671611" lvl="1" indent="-214370" defTabSz="914484">
                <a:buFont typeface="Arial" panose="020B0604020202020204" pitchFamily="34" charset="0"/>
                <a:buChar char="•"/>
              </a:pPr>
              <a:r>
                <a:rPr lang="en-US" sz="1600" kern="0" dirty="0">
                  <a:solidFill>
                    <a:prstClr val="black">
                      <a:lumMod val="75000"/>
                      <a:lumOff val="25000"/>
                    </a:prstClr>
                  </a:solidFill>
                  <a:latin typeface="Arial" pitchFamily="34" charset="0"/>
                  <a:cs typeface="Arial" pitchFamily="34" charset="0"/>
                </a:rPr>
                <a:t>Sanofi</a:t>
              </a:r>
            </a:p>
            <a:p>
              <a:pPr marL="214370" indent="-214370" defTabSz="914484">
                <a:buFont typeface="Arial" panose="020B0604020202020204" pitchFamily="34" charset="0"/>
                <a:buChar char="•"/>
              </a:pPr>
              <a:r>
                <a:rPr lang="en-US" sz="1600" kern="0" dirty="0">
                  <a:solidFill>
                    <a:prstClr val="black">
                      <a:lumMod val="75000"/>
                      <a:lumOff val="25000"/>
                    </a:prstClr>
                  </a:solidFill>
                  <a:latin typeface="Arial" pitchFamily="34" charset="0"/>
                  <a:cs typeface="Arial" pitchFamily="34" charset="0"/>
                </a:rPr>
                <a:t>Build and maintain quality systems</a:t>
              </a:r>
            </a:p>
            <a:p>
              <a:pPr defTabSz="914484"/>
              <a:endParaRPr lang="en-US" sz="1600" kern="0" dirty="0">
                <a:solidFill>
                  <a:prstClr val="black">
                    <a:lumMod val="75000"/>
                    <a:lumOff val="25000"/>
                  </a:prstClr>
                </a:solidFill>
                <a:latin typeface="Arial" pitchFamily="34" charset="0"/>
                <a:cs typeface="Arial" pitchFamily="34" charset="0"/>
              </a:endParaRPr>
            </a:p>
          </p:txBody>
        </p:sp>
        <p:sp>
          <p:nvSpPr>
            <p:cNvPr id="59" name="TextBox 155"/>
            <p:cNvSpPr txBox="1"/>
            <p:nvPr/>
          </p:nvSpPr>
          <p:spPr>
            <a:xfrm>
              <a:off x="2834852" y="5534112"/>
              <a:ext cx="2602855" cy="451288"/>
            </a:xfrm>
            <a:prstGeom prst="rect">
              <a:avLst/>
            </a:prstGeom>
            <a:noFill/>
          </p:spPr>
          <p:txBody>
            <a:bodyPr wrap="none" rtlCol="0">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defTabSz="914484"/>
              <a:r>
                <a:rPr lang="en-US" sz="1600" dirty="0">
                  <a:solidFill>
                    <a:prstClr val="black">
                      <a:lumMod val="75000"/>
                      <a:lumOff val="25000"/>
                    </a:prstClr>
                  </a:solidFill>
                  <a:latin typeface="Arial" panose="020B0604020202020204" pitchFamily="34" charset="0"/>
                  <a:cs typeface="Arial" panose="020B0604020202020204" pitchFamily="34" charset="0"/>
                </a:rPr>
                <a:t>20 Years in Quality </a:t>
              </a:r>
            </a:p>
          </p:txBody>
        </p:sp>
      </p:grpSp>
      <p:grpSp>
        <p:nvGrpSpPr>
          <p:cNvPr id="78" name="Group 77"/>
          <p:cNvGrpSpPr/>
          <p:nvPr/>
        </p:nvGrpSpPr>
        <p:grpSpPr>
          <a:xfrm rot="18566370">
            <a:off x="4822073" y="2641659"/>
            <a:ext cx="1267155" cy="1486287"/>
            <a:chOff x="5270501" y="4043785"/>
            <a:chExt cx="1689100" cy="1981200"/>
          </a:xfrm>
        </p:grpSpPr>
        <p:grpSp>
          <p:nvGrpSpPr>
            <p:cNvPr id="79" name="Group 78"/>
            <p:cNvGrpSpPr/>
            <p:nvPr/>
          </p:nvGrpSpPr>
          <p:grpSpPr>
            <a:xfrm>
              <a:off x="5270501" y="4327948"/>
              <a:ext cx="1689100" cy="1697037"/>
              <a:chOff x="5270501" y="4460876"/>
              <a:chExt cx="1689100" cy="1697037"/>
            </a:xfrm>
          </p:grpSpPr>
          <p:sp>
            <p:nvSpPr>
              <p:cNvPr id="83" name="Freeform 82"/>
              <p:cNvSpPr>
                <a:spLocks/>
              </p:cNvSpPr>
              <p:nvPr/>
            </p:nvSpPr>
            <p:spPr bwMode="auto">
              <a:xfrm>
                <a:off x="5270501" y="4460876"/>
                <a:ext cx="1101725" cy="998538"/>
              </a:xfrm>
              <a:custGeom>
                <a:avLst/>
                <a:gdLst>
                  <a:gd name="T0" fmla="*/ 524 w 694"/>
                  <a:gd name="T1" fmla="*/ 0 h 629"/>
                  <a:gd name="T2" fmla="*/ 554 w 694"/>
                  <a:gd name="T3" fmla="*/ 3 h 629"/>
                  <a:gd name="T4" fmla="*/ 608 w 694"/>
                  <a:gd name="T5" fmla="*/ 11 h 629"/>
                  <a:gd name="T6" fmla="*/ 662 w 694"/>
                  <a:gd name="T7" fmla="*/ 24 h 629"/>
                  <a:gd name="T8" fmla="*/ 667 w 694"/>
                  <a:gd name="T9" fmla="*/ 26 h 629"/>
                  <a:gd name="T10" fmla="*/ 611 w 694"/>
                  <a:gd name="T11" fmla="*/ 15 h 629"/>
                  <a:gd name="T12" fmla="*/ 567 w 694"/>
                  <a:gd name="T13" fmla="*/ 11 h 629"/>
                  <a:gd name="T14" fmla="*/ 535 w 694"/>
                  <a:gd name="T15" fmla="*/ 9 h 629"/>
                  <a:gd name="T16" fmla="*/ 488 w 694"/>
                  <a:gd name="T17" fmla="*/ 12 h 629"/>
                  <a:gd name="T18" fmla="*/ 428 w 694"/>
                  <a:gd name="T19" fmla="*/ 21 h 629"/>
                  <a:gd name="T20" fmla="*/ 365 w 694"/>
                  <a:gd name="T21" fmla="*/ 37 h 629"/>
                  <a:gd name="T22" fmla="*/ 301 w 694"/>
                  <a:gd name="T23" fmla="*/ 64 h 629"/>
                  <a:gd name="T24" fmla="*/ 238 w 694"/>
                  <a:gd name="T25" fmla="*/ 100 h 629"/>
                  <a:gd name="T26" fmla="*/ 181 w 694"/>
                  <a:gd name="T27" fmla="*/ 145 h 629"/>
                  <a:gd name="T28" fmla="*/ 125 w 694"/>
                  <a:gd name="T29" fmla="*/ 203 h 629"/>
                  <a:gd name="T30" fmla="*/ 77 w 694"/>
                  <a:gd name="T31" fmla="*/ 272 h 629"/>
                  <a:gd name="T32" fmla="*/ 40 w 694"/>
                  <a:gd name="T33" fmla="*/ 347 h 629"/>
                  <a:gd name="T34" fmla="*/ 13 w 694"/>
                  <a:gd name="T35" fmla="*/ 446 h 629"/>
                  <a:gd name="T36" fmla="*/ 5 w 694"/>
                  <a:gd name="T37" fmla="*/ 568 h 629"/>
                  <a:gd name="T38" fmla="*/ 9 w 694"/>
                  <a:gd name="T39" fmla="*/ 611 h 629"/>
                  <a:gd name="T40" fmla="*/ 7 w 694"/>
                  <a:gd name="T41" fmla="*/ 594 h 629"/>
                  <a:gd name="T42" fmla="*/ 0 w 694"/>
                  <a:gd name="T43" fmla="*/ 478 h 629"/>
                  <a:gd name="T44" fmla="*/ 21 w 694"/>
                  <a:gd name="T45" fmla="*/ 361 h 629"/>
                  <a:gd name="T46" fmla="*/ 49 w 694"/>
                  <a:gd name="T47" fmla="*/ 288 h 629"/>
                  <a:gd name="T48" fmla="*/ 90 w 694"/>
                  <a:gd name="T49" fmla="*/ 218 h 629"/>
                  <a:gd name="T50" fmla="*/ 143 w 694"/>
                  <a:gd name="T51" fmla="*/ 155 h 629"/>
                  <a:gd name="T52" fmla="*/ 195 w 694"/>
                  <a:gd name="T53" fmla="*/ 107 h 629"/>
                  <a:gd name="T54" fmla="*/ 252 w 694"/>
                  <a:gd name="T55" fmla="*/ 69 h 629"/>
                  <a:gd name="T56" fmla="*/ 314 w 694"/>
                  <a:gd name="T57" fmla="*/ 38 h 629"/>
                  <a:gd name="T58" fmla="*/ 378 w 694"/>
                  <a:gd name="T59" fmla="*/ 17 h 629"/>
                  <a:gd name="T60" fmla="*/ 435 w 694"/>
                  <a:gd name="T61" fmla="*/ 5 h 629"/>
                  <a:gd name="T62" fmla="*/ 493 w 694"/>
                  <a:gd name="T63"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94" h="629">
                    <a:moveTo>
                      <a:pt x="508" y="0"/>
                    </a:moveTo>
                    <a:lnTo>
                      <a:pt x="524" y="0"/>
                    </a:lnTo>
                    <a:lnTo>
                      <a:pt x="539" y="2"/>
                    </a:lnTo>
                    <a:lnTo>
                      <a:pt x="554" y="3"/>
                    </a:lnTo>
                    <a:lnTo>
                      <a:pt x="581" y="5"/>
                    </a:lnTo>
                    <a:lnTo>
                      <a:pt x="608" y="11"/>
                    </a:lnTo>
                    <a:lnTo>
                      <a:pt x="635" y="16"/>
                    </a:lnTo>
                    <a:lnTo>
                      <a:pt x="662" y="24"/>
                    </a:lnTo>
                    <a:lnTo>
                      <a:pt x="694" y="34"/>
                    </a:lnTo>
                    <a:lnTo>
                      <a:pt x="667" y="26"/>
                    </a:lnTo>
                    <a:lnTo>
                      <a:pt x="639" y="19"/>
                    </a:lnTo>
                    <a:lnTo>
                      <a:pt x="611" y="15"/>
                    </a:lnTo>
                    <a:lnTo>
                      <a:pt x="582" y="12"/>
                    </a:lnTo>
                    <a:lnTo>
                      <a:pt x="567" y="11"/>
                    </a:lnTo>
                    <a:lnTo>
                      <a:pt x="551" y="9"/>
                    </a:lnTo>
                    <a:lnTo>
                      <a:pt x="535" y="9"/>
                    </a:lnTo>
                    <a:lnTo>
                      <a:pt x="518" y="9"/>
                    </a:lnTo>
                    <a:lnTo>
                      <a:pt x="488" y="12"/>
                    </a:lnTo>
                    <a:lnTo>
                      <a:pt x="458" y="15"/>
                    </a:lnTo>
                    <a:lnTo>
                      <a:pt x="428" y="21"/>
                    </a:lnTo>
                    <a:lnTo>
                      <a:pt x="399" y="27"/>
                    </a:lnTo>
                    <a:lnTo>
                      <a:pt x="365" y="37"/>
                    </a:lnTo>
                    <a:lnTo>
                      <a:pt x="332" y="50"/>
                    </a:lnTo>
                    <a:lnTo>
                      <a:pt x="301" y="64"/>
                    </a:lnTo>
                    <a:lnTo>
                      <a:pt x="269" y="81"/>
                    </a:lnTo>
                    <a:lnTo>
                      <a:pt x="238" y="100"/>
                    </a:lnTo>
                    <a:lnTo>
                      <a:pt x="209" y="121"/>
                    </a:lnTo>
                    <a:lnTo>
                      <a:pt x="181" y="145"/>
                    </a:lnTo>
                    <a:lnTo>
                      <a:pt x="154" y="170"/>
                    </a:lnTo>
                    <a:lnTo>
                      <a:pt x="125" y="203"/>
                    </a:lnTo>
                    <a:lnTo>
                      <a:pt x="99" y="237"/>
                    </a:lnTo>
                    <a:lnTo>
                      <a:pt x="77" y="272"/>
                    </a:lnTo>
                    <a:lnTo>
                      <a:pt x="57" y="309"/>
                    </a:lnTo>
                    <a:lnTo>
                      <a:pt x="40" y="347"/>
                    </a:lnTo>
                    <a:lnTo>
                      <a:pt x="27" y="386"/>
                    </a:lnTo>
                    <a:lnTo>
                      <a:pt x="13" y="446"/>
                    </a:lnTo>
                    <a:lnTo>
                      <a:pt x="5" y="507"/>
                    </a:lnTo>
                    <a:lnTo>
                      <a:pt x="5" y="568"/>
                    </a:lnTo>
                    <a:lnTo>
                      <a:pt x="12" y="629"/>
                    </a:lnTo>
                    <a:lnTo>
                      <a:pt x="9" y="611"/>
                    </a:lnTo>
                    <a:lnTo>
                      <a:pt x="8" y="604"/>
                    </a:lnTo>
                    <a:lnTo>
                      <a:pt x="7" y="594"/>
                    </a:lnTo>
                    <a:lnTo>
                      <a:pt x="0" y="536"/>
                    </a:lnTo>
                    <a:lnTo>
                      <a:pt x="0" y="478"/>
                    </a:lnTo>
                    <a:lnTo>
                      <a:pt x="8" y="420"/>
                    </a:lnTo>
                    <a:lnTo>
                      <a:pt x="21" y="361"/>
                    </a:lnTo>
                    <a:lnTo>
                      <a:pt x="33" y="325"/>
                    </a:lnTo>
                    <a:lnTo>
                      <a:pt x="49" y="288"/>
                    </a:lnTo>
                    <a:lnTo>
                      <a:pt x="68" y="253"/>
                    </a:lnTo>
                    <a:lnTo>
                      <a:pt x="90" y="218"/>
                    </a:lnTo>
                    <a:lnTo>
                      <a:pt x="115" y="186"/>
                    </a:lnTo>
                    <a:lnTo>
                      <a:pt x="143" y="155"/>
                    </a:lnTo>
                    <a:lnTo>
                      <a:pt x="169" y="130"/>
                    </a:lnTo>
                    <a:lnTo>
                      <a:pt x="195" y="107"/>
                    </a:lnTo>
                    <a:lnTo>
                      <a:pt x="223" y="86"/>
                    </a:lnTo>
                    <a:lnTo>
                      <a:pt x="252" y="69"/>
                    </a:lnTo>
                    <a:lnTo>
                      <a:pt x="283" y="52"/>
                    </a:lnTo>
                    <a:lnTo>
                      <a:pt x="314" y="38"/>
                    </a:lnTo>
                    <a:lnTo>
                      <a:pt x="345" y="26"/>
                    </a:lnTo>
                    <a:lnTo>
                      <a:pt x="378" y="17"/>
                    </a:lnTo>
                    <a:lnTo>
                      <a:pt x="406" y="11"/>
                    </a:lnTo>
                    <a:lnTo>
                      <a:pt x="435" y="5"/>
                    </a:lnTo>
                    <a:lnTo>
                      <a:pt x="464" y="2"/>
                    </a:lnTo>
                    <a:lnTo>
                      <a:pt x="493" y="0"/>
                    </a:lnTo>
                    <a:lnTo>
                      <a:pt x="508" y="0"/>
                    </a:lnTo>
                    <a:close/>
                  </a:path>
                </a:pathLst>
              </a:custGeom>
              <a:solidFill>
                <a:schemeClr val="tx2">
                  <a:lumMod val="7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sp>
            <p:nvSpPr>
              <p:cNvPr id="84" name="Freeform 83"/>
              <p:cNvSpPr>
                <a:spLocks/>
              </p:cNvSpPr>
              <p:nvPr/>
            </p:nvSpPr>
            <p:spPr bwMode="auto">
              <a:xfrm>
                <a:off x="5345113" y="4565651"/>
                <a:ext cx="1552575" cy="1530350"/>
              </a:xfrm>
              <a:custGeom>
                <a:avLst/>
                <a:gdLst>
                  <a:gd name="T0" fmla="*/ 656 w 978"/>
                  <a:gd name="T1" fmla="*/ 13 h 964"/>
                  <a:gd name="T2" fmla="*/ 746 w 978"/>
                  <a:gd name="T3" fmla="*/ 56 h 964"/>
                  <a:gd name="T4" fmla="*/ 829 w 978"/>
                  <a:gd name="T5" fmla="*/ 121 h 964"/>
                  <a:gd name="T6" fmla="*/ 893 w 978"/>
                  <a:gd name="T7" fmla="*/ 197 h 964"/>
                  <a:gd name="T8" fmla="*/ 939 w 978"/>
                  <a:gd name="T9" fmla="*/ 281 h 964"/>
                  <a:gd name="T10" fmla="*/ 967 w 978"/>
                  <a:gd name="T11" fmla="*/ 371 h 964"/>
                  <a:gd name="T12" fmla="*/ 978 w 978"/>
                  <a:gd name="T13" fmla="*/ 465 h 964"/>
                  <a:gd name="T14" fmla="*/ 970 w 978"/>
                  <a:gd name="T15" fmla="*/ 559 h 964"/>
                  <a:gd name="T16" fmla="*/ 944 w 978"/>
                  <a:gd name="T17" fmla="*/ 651 h 964"/>
                  <a:gd name="T18" fmla="*/ 901 w 978"/>
                  <a:gd name="T19" fmla="*/ 737 h 964"/>
                  <a:gd name="T20" fmla="*/ 839 w 978"/>
                  <a:gd name="T21" fmla="*/ 815 h 964"/>
                  <a:gd name="T22" fmla="*/ 782 w 978"/>
                  <a:gd name="T23" fmla="*/ 864 h 964"/>
                  <a:gd name="T24" fmla="*/ 704 w 978"/>
                  <a:gd name="T25" fmla="*/ 913 h 964"/>
                  <a:gd name="T26" fmla="*/ 602 w 978"/>
                  <a:gd name="T27" fmla="*/ 950 h 964"/>
                  <a:gd name="T28" fmla="*/ 496 w 978"/>
                  <a:gd name="T29" fmla="*/ 964 h 964"/>
                  <a:gd name="T30" fmla="*/ 402 w 978"/>
                  <a:gd name="T31" fmla="*/ 956 h 964"/>
                  <a:gd name="T32" fmla="*/ 323 w 978"/>
                  <a:gd name="T33" fmla="*/ 936 h 964"/>
                  <a:gd name="T34" fmla="*/ 248 w 978"/>
                  <a:gd name="T35" fmla="*/ 902 h 964"/>
                  <a:gd name="T36" fmla="*/ 179 w 978"/>
                  <a:gd name="T37" fmla="*/ 854 h 964"/>
                  <a:gd name="T38" fmla="*/ 119 w 978"/>
                  <a:gd name="T39" fmla="*/ 799 h 964"/>
                  <a:gd name="T40" fmla="*/ 76 w 978"/>
                  <a:gd name="T41" fmla="*/ 740 h 964"/>
                  <a:gd name="T42" fmla="*/ 41 w 978"/>
                  <a:gd name="T43" fmla="*/ 678 h 964"/>
                  <a:gd name="T44" fmla="*/ 17 w 978"/>
                  <a:gd name="T45" fmla="*/ 612 h 964"/>
                  <a:gd name="T46" fmla="*/ 0 w 978"/>
                  <a:gd name="T47" fmla="*/ 542 h 964"/>
                  <a:gd name="T48" fmla="*/ 19 w 978"/>
                  <a:gd name="T49" fmla="*/ 607 h 964"/>
                  <a:gd name="T50" fmla="*/ 48 w 978"/>
                  <a:gd name="T51" fmla="*/ 670 h 964"/>
                  <a:gd name="T52" fmla="*/ 86 w 978"/>
                  <a:gd name="T53" fmla="*/ 728 h 964"/>
                  <a:gd name="T54" fmla="*/ 133 w 978"/>
                  <a:gd name="T55" fmla="*/ 782 h 964"/>
                  <a:gd name="T56" fmla="*/ 197 w 978"/>
                  <a:gd name="T57" fmla="*/ 833 h 964"/>
                  <a:gd name="T58" fmla="*/ 267 w 978"/>
                  <a:gd name="T59" fmla="*/ 872 h 964"/>
                  <a:gd name="T60" fmla="*/ 341 w 978"/>
                  <a:gd name="T61" fmla="*/ 898 h 964"/>
                  <a:gd name="T62" fmla="*/ 418 w 978"/>
                  <a:gd name="T63" fmla="*/ 911 h 964"/>
                  <a:gd name="T64" fmla="*/ 521 w 978"/>
                  <a:gd name="T65" fmla="*/ 910 h 964"/>
                  <a:gd name="T66" fmla="*/ 621 w 978"/>
                  <a:gd name="T67" fmla="*/ 885 h 964"/>
                  <a:gd name="T68" fmla="*/ 715 w 978"/>
                  <a:gd name="T69" fmla="*/ 839 h 964"/>
                  <a:gd name="T70" fmla="*/ 799 w 978"/>
                  <a:gd name="T71" fmla="*/ 770 h 964"/>
                  <a:gd name="T72" fmla="*/ 858 w 978"/>
                  <a:gd name="T73" fmla="*/ 696 h 964"/>
                  <a:gd name="T74" fmla="*/ 899 w 978"/>
                  <a:gd name="T75" fmla="*/ 613 h 964"/>
                  <a:gd name="T76" fmla="*/ 924 w 978"/>
                  <a:gd name="T77" fmla="*/ 526 h 964"/>
                  <a:gd name="T78" fmla="*/ 931 w 978"/>
                  <a:gd name="T79" fmla="*/ 435 h 964"/>
                  <a:gd name="T80" fmla="*/ 921 w 978"/>
                  <a:gd name="T81" fmla="*/ 345 h 964"/>
                  <a:gd name="T82" fmla="*/ 894 w 978"/>
                  <a:gd name="T83" fmla="*/ 259 h 964"/>
                  <a:gd name="T84" fmla="*/ 849 w 978"/>
                  <a:gd name="T85" fmla="*/ 177 h 964"/>
                  <a:gd name="T86" fmla="*/ 788 w 978"/>
                  <a:gd name="T87" fmla="*/ 104 h 964"/>
                  <a:gd name="T88" fmla="*/ 710 w 978"/>
                  <a:gd name="T89" fmla="*/ 43 h 964"/>
                  <a:gd name="T90" fmla="*/ 622 w 978"/>
                  <a:gd name="T91" fmla="*/ 0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78" h="964">
                    <a:moveTo>
                      <a:pt x="622" y="0"/>
                    </a:moveTo>
                    <a:lnTo>
                      <a:pt x="656" y="13"/>
                    </a:lnTo>
                    <a:lnTo>
                      <a:pt x="702" y="32"/>
                    </a:lnTo>
                    <a:lnTo>
                      <a:pt x="746" y="56"/>
                    </a:lnTo>
                    <a:lnTo>
                      <a:pt x="789" y="86"/>
                    </a:lnTo>
                    <a:lnTo>
                      <a:pt x="829" y="121"/>
                    </a:lnTo>
                    <a:lnTo>
                      <a:pt x="863" y="158"/>
                    </a:lnTo>
                    <a:lnTo>
                      <a:pt x="893" y="197"/>
                    </a:lnTo>
                    <a:lnTo>
                      <a:pt x="917" y="238"/>
                    </a:lnTo>
                    <a:lnTo>
                      <a:pt x="939" y="281"/>
                    </a:lnTo>
                    <a:lnTo>
                      <a:pt x="955" y="326"/>
                    </a:lnTo>
                    <a:lnTo>
                      <a:pt x="967" y="371"/>
                    </a:lnTo>
                    <a:lnTo>
                      <a:pt x="974" y="418"/>
                    </a:lnTo>
                    <a:lnTo>
                      <a:pt x="978" y="465"/>
                    </a:lnTo>
                    <a:lnTo>
                      <a:pt x="975" y="512"/>
                    </a:lnTo>
                    <a:lnTo>
                      <a:pt x="970" y="559"/>
                    </a:lnTo>
                    <a:lnTo>
                      <a:pt x="960" y="605"/>
                    </a:lnTo>
                    <a:lnTo>
                      <a:pt x="944" y="651"/>
                    </a:lnTo>
                    <a:lnTo>
                      <a:pt x="925" y="694"/>
                    </a:lnTo>
                    <a:lnTo>
                      <a:pt x="901" y="737"/>
                    </a:lnTo>
                    <a:lnTo>
                      <a:pt x="873" y="777"/>
                    </a:lnTo>
                    <a:lnTo>
                      <a:pt x="839" y="815"/>
                    </a:lnTo>
                    <a:lnTo>
                      <a:pt x="811" y="841"/>
                    </a:lnTo>
                    <a:lnTo>
                      <a:pt x="782" y="864"/>
                    </a:lnTo>
                    <a:lnTo>
                      <a:pt x="752" y="885"/>
                    </a:lnTo>
                    <a:lnTo>
                      <a:pt x="704" y="913"/>
                    </a:lnTo>
                    <a:lnTo>
                      <a:pt x="655" y="935"/>
                    </a:lnTo>
                    <a:lnTo>
                      <a:pt x="602" y="950"/>
                    </a:lnTo>
                    <a:lnTo>
                      <a:pt x="550" y="959"/>
                    </a:lnTo>
                    <a:lnTo>
                      <a:pt x="496" y="964"/>
                    </a:lnTo>
                    <a:lnTo>
                      <a:pt x="442" y="961"/>
                    </a:lnTo>
                    <a:lnTo>
                      <a:pt x="402" y="956"/>
                    </a:lnTo>
                    <a:lnTo>
                      <a:pt x="362" y="948"/>
                    </a:lnTo>
                    <a:lnTo>
                      <a:pt x="323" y="936"/>
                    </a:lnTo>
                    <a:lnTo>
                      <a:pt x="285" y="920"/>
                    </a:lnTo>
                    <a:lnTo>
                      <a:pt x="248" y="902"/>
                    </a:lnTo>
                    <a:lnTo>
                      <a:pt x="212" y="880"/>
                    </a:lnTo>
                    <a:lnTo>
                      <a:pt x="179" y="854"/>
                    </a:lnTo>
                    <a:lnTo>
                      <a:pt x="146" y="826"/>
                    </a:lnTo>
                    <a:lnTo>
                      <a:pt x="119" y="799"/>
                    </a:lnTo>
                    <a:lnTo>
                      <a:pt x="96" y="770"/>
                    </a:lnTo>
                    <a:lnTo>
                      <a:pt x="76" y="740"/>
                    </a:lnTo>
                    <a:lnTo>
                      <a:pt x="57" y="710"/>
                    </a:lnTo>
                    <a:lnTo>
                      <a:pt x="41" y="678"/>
                    </a:lnTo>
                    <a:lnTo>
                      <a:pt x="28" y="645"/>
                    </a:lnTo>
                    <a:lnTo>
                      <a:pt x="17" y="612"/>
                    </a:lnTo>
                    <a:lnTo>
                      <a:pt x="8" y="577"/>
                    </a:lnTo>
                    <a:lnTo>
                      <a:pt x="0" y="542"/>
                    </a:lnTo>
                    <a:lnTo>
                      <a:pt x="9" y="575"/>
                    </a:lnTo>
                    <a:lnTo>
                      <a:pt x="19" y="607"/>
                    </a:lnTo>
                    <a:lnTo>
                      <a:pt x="32" y="640"/>
                    </a:lnTo>
                    <a:lnTo>
                      <a:pt x="48" y="670"/>
                    </a:lnTo>
                    <a:lnTo>
                      <a:pt x="66" y="699"/>
                    </a:lnTo>
                    <a:lnTo>
                      <a:pt x="86" y="728"/>
                    </a:lnTo>
                    <a:lnTo>
                      <a:pt x="108" y="755"/>
                    </a:lnTo>
                    <a:lnTo>
                      <a:pt x="133" y="782"/>
                    </a:lnTo>
                    <a:lnTo>
                      <a:pt x="164" y="808"/>
                    </a:lnTo>
                    <a:lnTo>
                      <a:pt x="197" y="833"/>
                    </a:lnTo>
                    <a:lnTo>
                      <a:pt x="231" y="854"/>
                    </a:lnTo>
                    <a:lnTo>
                      <a:pt x="267" y="872"/>
                    </a:lnTo>
                    <a:lnTo>
                      <a:pt x="303" y="887"/>
                    </a:lnTo>
                    <a:lnTo>
                      <a:pt x="341" y="898"/>
                    </a:lnTo>
                    <a:lnTo>
                      <a:pt x="379" y="907"/>
                    </a:lnTo>
                    <a:lnTo>
                      <a:pt x="418" y="911"/>
                    </a:lnTo>
                    <a:lnTo>
                      <a:pt x="469" y="913"/>
                    </a:lnTo>
                    <a:lnTo>
                      <a:pt x="521" y="910"/>
                    </a:lnTo>
                    <a:lnTo>
                      <a:pt x="571" y="900"/>
                    </a:lnTo>
                    <a:lnTo>
                      <a:pt x="621" y="885"/>
                    </a:lnTo>
                    <a:lnTo>
                      <a:pt x="669" y="865"/>
                    </a:lnTo>
                    <a:lnTo>
                      <a:pt x="715" y="839"/>
                    </a:lnTo>
                    <a:lnTo>
                      <a:pt x="759" y="807"/>
                    </a:lnTo>
                    <a:lnTo>
                      <a:pt x="799" y="770"/>
                    </a:lnTo>
                    <a:lnTo>
                      <a:pt x="830" y="735"/>
                    </a:lnTo>
                    <a:lnTo>
                      <a:pt x="858" y="696"/>
                    </a:lnTo>
                    <a:lnTo>
                      <a:pt x="880" y="655"/>
                    </a:lnTo>
                    <a:lnTo>
                      <a:pt x="899" y="613"/>
                    </a:lnTo>
                    <a:lnTo>
                      <a:pt x="914" y="569"/>
                    </a:lnTo>
                    <a:lnTo>
                      <a:pt x="924" y="526"/>
                    </a:lnTo>
                    <a:lnTo>
                      <a:pt x="930" y="480"/>
                    </a:lnTo>
                    <a:lnTo>
                      <a:pt x="931" y="435"/>
                    </a:lnTo>
                    <a:lnTo>
                      <a:pt x="929" y="389"/>
                    </a:lnTo>
                    <a:lnTo>
                      <a:pt x="921" y="345"/>
                    </a:lnTo>
                    <a:lnTo>
                      <a:pt x="910" y="301"/>
                    </a:lnTo>
                    <a:lnTo>
                      <a:pt x="894" y="259"/>
                    </a:lnTo>
                    <a:lnTo>
                      <a:pt x="874" y="217"/>
                    </a:lnTo>
                    <a:lnTo>
                      <a:pt x="849" y="177"/>
                    </a:lnTo>
                    <a:lnTo>
                      <a:pt x="821" y="139"/>
                    </a:lnTo>
                    <a:lnTo>
                      <a:pt x="788" y="104"/>
                    </a:lnTo>
                    <a:lnTo>
                      <a:pt x="750" y="71"/>
                    </a:lnTo>
                    <a:lnTo>
                      <a:pt x="710" y="43"/>
                    </a:lnTo>
                    <a:lnTo>
                      <a:pt x="667" y="19"/>
                    </a:lnTo>
                    <a:lnTo>
                      <a:pt x="622" y="0"/>
                    </a:lnTo>
                    <a:close/>
                  </a:path>
                </a:pathLst>
              </a:custGeom>
              <a:solidFill>
                <a:schemeClr val="tx2">
                  <a:lumMod val="7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sp>
            <p:nvSpPr>
              <p:cNvPr id="85" name="Freeform 84"/>
              <p:cNvSpPr>
                <a:spLocks noEditPoints="1"/>
              </p:cNvSpPr>
              <p:nvPr/>
            </p:nvSpPr>
            <p:spPr bwMode="auto">
              <a:xfrm>
                <a:off x="5276851" y="4475163"/>
                <a:ext cx="1682750" cy="1682750"/>
              </a:xfrm>
              <a:custGeom>
                <a:avLst/>
                <a:gdLst>
                  <a:gd name="T0" fmla="*/ 489 w 1060"/>
                  <a:gd name="T1" fmla="*/ 42 h 1060"/>
                  <a:gd name="T2" fmla="*/ 399 w 1060"/>
                  <a:gd name="T3" fmla="*/ 57 h 1060"/>
                  <a:gd name="T4" fmla="*/ 310 w 1060"/>
                  <a:gd name="T5" fmla="*/ 92 h 1060"/>
                  <a:gd name="T6" fmla="*/ 227 w 1060"/>
                  <a:gd name="T7" fmla="*/ 143 h 1060"/>
                  <a:gd name="T8" fmla="*/ 145 w 1060"/>
                  <a:gd name="T9" fmla="*/ 226 h 1060"/>
                  <a:gd name="T10" fmla="*/ 73 w 1060"/>
                  <a:gd name="T11" fmla="*/ 352 h 1060"/>
                  <a:gd name="T12" fmla="*/ 42 w 1060"/>
                  <a:gd name="T13" fmla="*/ 491 h 1060"/>
                  <a:gd name="T14" fmla="*/ 51 w 1060"/>
                  <a:gd name="T15" fmla="*/ 632 h 1060"/>
                  <a:gd name="T16" fmla="*/ 100 w 1060"/>
                  <a:gd name="T17" fmla="*/ 766 h 1060"/>
                  <a:gd name="T18" fmla="*/ 189 w 1060"/>
                  <a:gd name="T19" fmla="*/ 883 h 1060"/>
                  <a:gd name="T20" fmla="*/ 291 w 1060"/>
                  <a:gd name="T21" fmla="*/ 959 h 1060"/>
                  <a:gd name="T22" fmla="*/ 405 w 1060"/>
                  <a:gd name="T23" fmla="*/ 1005 h 1060"/>
                  <a:gd name="T24" fmla="*/ 539 w 1060"/>
                  <a:gd name="T25" fmla="*/ 1021 h 1060"/>
                  <a:gd name="T26" fmla="*/ 698 w 1060"/>
                  <a:gd name="T27" fmla="*/ 992 h 1060"/>
                  <a:gd name="T28" fmla="*/ 825 w 1060"/>
                  <a:gd name="T29" fmla="*/ 921 h 1060"/>
                  <a:gd name="T30" fmla="*/ 916 w 1060"/>
                  <a:gd name="T31" fmla="*/ 834 h 1060"/>
                  <a:gd name="T32" fmla="*/ 987 w 1060"/>
                  <a:gd name="T33" fmla="*/ 708 h 1060"/>
                  <a:gd name="T34" fmla="*/ 1018 w 1060"/>
                  <a:gd name="T35" fmla="*/ 569 h 1060"/>
                  <a:gd name="T36" fmla="*/ 1010 w 1060"/>
                  <a:gd name="T37" fmla="*/ 428 h 1060"/>
                  <a:gd name="T38" fmla="*/ 960 w 1060"/>
                  <a:gd name="T39" fmla="*/ 295 h 1060"/>
                  <a:gd name="T40" fmla="*/ 872 w 1060"/>
                  <a:gd name="T41" fmla="*/ 178 h 1060"/>
                  <a:gd name="T42" fmla="*/ 769 w 1060"/>
                  <a:gd name="T43" fmla="*/ 102 h 1060"/>
                  <a:gd name="T44" fmla="*/ 655 w 1060"/>
                  <a:gd name="T45" fmla="*/ 55 h 1060"/>
                  <a:gd name="T46" fmla="*/ 561 w 1060"/>
                  <a:gd name="T47" fmla="*/ 41 h 1060"/>
                  <a:gd name="T48" fmla="*/ 531 w 1060"/>
                  <a:gd name="T49" fmla="*/ 0 h 1060"/>
                  <a:gd name="T50" fmla="*/ 578 w 1060"/>
                  <a:gd name="T51" fmla="*/ 3 h 1060"/>
                  <a:gd name="T52" fmla="*/ 708 w 1060"/>
                  <a:gd name="T53" fmla="*/ 31 h 1060"/>
                  <a:gd name="T54" fmla="*/ 827 w 1060"/>
                  <a:gd name="T55" fmla="*/ 91 h 1060"/>
                  <a:gd name="T56" fmla="*/ 936 w 1060"/>
                  <a:gd name="T57" fmla="*/ 189 h 1060"/>
                  <a:gd name="T58" fmla="*/ 1017 w 1060"/>
                  <a:gd name="T59" fmla="*/ 323 h 1060"/>
                  <a:gd name="T60" fmla="*/ 1056 w 1060"/>
                  <a:gd name="T61" fmla="*/ 471 h 1060"/>
                  <a:gd name="T62" fmla="*/ 1051 w 1060"/>
                  <a:gd name="T63" fmla="*/ 623 h 1060"/>
                  <a:gd name="T64" fmla="*/ 1003 w 1060"/>
                  <a:gd name="T65" fmla="*/ 769 h 1060"/>
                  <a:gd name="T66" fmla="*/ 910 w 1060"/>
                  <a:gd name="T67" fmla="*/ 899 h 1060"/>
                  <a:gd name="T68" fmla="*/ 816 w 1060"/>
                  <a:gd name="T69" fmla="*/ 976 h 1060"/>
                  <a:gd name="T70" fmla="*/ 711 w 1060"/>
                  <a:gd name="T71" fmla="*/ 1029 h 1060"/>
                  <a:gd name="T72" fmla="*/ 540 w 1060"/>
                  <a:gd name="T73" fmla="*/ 1060 h 1060"/>
                  <a:gd name="T74" fmla="*/ 396 w 1060"/>
                  <a:gd name="T75" fmla="*/ 1043 h 1060"/>
                  <a:gd name="T76" fmla="*/ 272 w 1060"/>
                  <a:gd name="T77" fmla="*/ 993 h 1060"/>
                  <a:gd name="T78" fmla="*/ 161 w 1060"/>
                  <a:gd name="T79" fmla="*/ 911 h 1060"/>
                  <a:gd name="T80" fmla="*/ 65 w 1060"/>
                  <a:gd name="T81" fmla="*/ 784 h 1060"/>
                  <a:gd name="T82" fmla="*/ 12 w 1060"/>
                  <a:gd name="T83" fmla="*/ 640 h 1060"/>
                  <a:gd name="T84" fmla="*/ 3 w 1060"/>
                  <a:gd name="T85" fmla="*/ 488 h 1060"/>
                  <a:gd name="T86" fmla="*/ 36 w 1060"/>
                  <a:gd name="T87" fmla="*/ 339 h 1060"/>
                  <a:gd name="T88" fmla="*/ 114 w 1060"/>
                  <a:gd name="T89" fmla="*/ 203 h 1060"/>
                  <a:gd name="T90" fmla="*/ 205 w 1060"/>
                  <a:gd name="T91" fmla="*/ 112 h 1060"/>
                  <a:gd name="T92" fmla="*/ 297 w 1060"/>
                  <a:gd name="T93" fmla="*/ 55 h 1060"/>
                  <a:gd name="T94" fmla="*/ 395 w 1060"/>
                  <a:gd name="T95" fmla="*/ 18 h 1060"/>
                  <a:gd name="T96" fmla="*/ 484 w 1060"/>
                  <a:gd name="T97" fmla="*/ 3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0" h="1060">
                    <a:moveTo>
                      <a:pt x="533" y="39"/>
                    </a:moveTo>
                    <a:lnTo>
                      <a:pt x="519" y="39"/>
                    </a:lnTo>
                    <a:lnTo>
                      <a:pt x="489" y="42"/>
                    </a:lnTo>
                    <a:lnTo>
                      <a:pt x="459" y="45"/>
                    </a:lnTo>
                    <a:lnTo>
                      <a:pt x="430" y="51"/>
                    </a:lnTo>
                    <a:lnTo>
                      <a:pt x="399" y="57"/>
                    </a:lnTo>
                    <a:lnTo>
                      <a:pt x="369" y="66"/>
                    </a:lnTo>
                    <a:lnTo>
                      <a:pt x="339" y="79"/>
                    </a:lnTo>
                    <a:lnTo>
                      <a:pt x="310" y="92"/>
                    </a:lnTo>
                    <a:lnTo>
                      <a:pt x="282" y="108"/>
                    </a:lnTo>
                    <a:lnTo>
                      <a:pt x="254" y="124"/>
                    </a:lnTo>
                    <a:lnTo>
                      <a:pt x="227" y="143"/>
                    </a:lnTo>
                    <a:lnTo>
                      <a:pt x="203" y="166"/>
                    </a:lnTo>
                    <a:lnTo>
                      <a:pt x="178" y="189"/>
                    </a:lnTo>
                    <a:lnTo>
                      <a:pt x="145" y="226"/>
                    </a:lnTo>
                    <a:lnTo>
                      <a:pt x="117" y="266"/>
                    </a:lnTo>
                    <a:lnTo>
                      <a:pt x="92" y="309"/>
                    </a:lnTo>
                    <a:lnTo>
                      <a:pt x="73" y="352"/>
                    </a:lnTo>
                    <a:lnTo>
                      <a:pt x="57" y="398"/>
                    </a:lnTo>
                    <a:lnTo>
                      <a:pt x="47" y="444"/>
                    </a:lnTo>
                    <a:lnTo>
                      <a:pt x="42" y="491"/>
                    </a:lnTo>
                    <a:lnTo>
                      <a:pt x="39" y="538"/>
                    </a:lnTo>
                    <a:lnTo>
                      <a:pt x="43" y="585"/>
                    </a:lnTo>
                    <a:lnTo>
                      <a:pt x="51" y="632"/>
                    </a:lnTo>
                    <a:lnTo>
                      <a:pt x="62" y="678"/>
                    </a:lnTo>
                    <a:lnTo>
                      <a:pt x="79" y="722"/>
                    </a:lnTo>
                    <a:lnTo>
                      <a:pt x="100" y="766"/>
                    </a:lnTo>
                    <a:lnTo>
                      <a:pt x="124" y="807"/>
                    </a:lnTo>
                    <a:lnTo>
                      <a:pt x="155" y="846"/>
                    </a:lnTo>
                    <a:lnTo>
                      <a:pt x="189" y="883"/>
                    </a:lnTo>
                    <a:lnTo>
                      <a:pt x="222" y="911"/>
                    </a:lnTo>
                    <a:lnTo>
                      <a:pt x="255" y="937"/>
                    </a:lnTo>
                    <a:lnTo>
                      <a:pt x="291" y="959"/>
                    </a:lnTo>
                    <a:lnTo>
                      <a:pt x="328" y="977"/>
                    </a:lnTo>
                    <a:lnTo>
                      <a:pt x="366" y="993"/>
                    </a:lnTo>
                    <a:lnTo>
                      <a:pt x="405" y="1005"/>
                    </a:lnTo>
                    <a:lnTo>
                      <a:pt x="445" y="1013"/>
                    </a:lnTo>
                    <a:lnTo>
                      <a:pt x="485" y="1018"/>
                    </a:lnTo>
                    <a:lnTo>
                      <a:pt x="539" y="1021"/>
                    </a:lnTo>
                    <a:lnTo>
                      <a:pt x="593" y="1016"/>
                    </a:lnTo>
                    <a:lnTo>
                      <a:pt x="645" y="1007"/>
                    </a:lnTo>
                    <a:lnTo>
                      <a:pt x="698" y="992"/>
                    </a:lnTo>
                    <a:lnTo>
                      <a:pt x="747" y="970"/>
                    </a:lnTo>
                    <a:lnTo>
                      <a:pt x="795" y="942"/>
                    </a:lnTo>
                    <a:lnTo>
                      <a:pt x="825" y="921"/>
                    </a:lnTo>
                    <a:lnTo>
                      <a:pt x="854" y="898"/>
                    </a:lnTo>
                    <a:lnTo>
                      <a:pt x="882" y="872"/>
                    </a:lnTo>
                    <a:lnTo>
                      <a:pt x="916" y="834"/>
                    </a:lnTo>
                    <a:lnTo>
                      <a:pt x="944" y="794"/>
                    </a:lnTo>
                    <a:lnTo>
                      <a:pt x="968" y="751"/>
                    </a:lnTo>
                    <a:lnTo>
                      <a:pt x="987" y="708"/>
                    </a:lnTo>
                    <a:lnTo>
                      <a:pt x="1003" y="662"/>
                    </a:lnTo>
                    <a:lnTo>
                      <a:pt x="1013" y="616"/>
                    </a:lnTo>
                    <a:lnTo>
                      <a:pt x="1018" y="569"/>
                    </a:lnTo>
                    <a:lnTo>
                      <a:pt x="1021" y="522"/>
                    </a:lnTo>
                    <a:lnTo>
                      <a:pt x="1017" y="475"/>
                    </a:lnTo>
                    <a:lnTo>
                      <a:pt x="1010" y="428"/>
                    </a:lnTo>
                    <a:lnTo>
                      <a:pt x="998" y="383"/>
                    </a:lnTo>
                    <a:lnTo>
                      <a:pt x="982" y="338"/>
                    </a:lnTo>
                    <a:lnTo>
                      <a:pt x="960" y="295"/>
                    </a:lnTo>
                    <a:lnTo>
                      <a:pt x="936" y="254"/>
                    </a:lnTo>
                    <a:lnTo>
                      <a:pt x="906" y="215"/>
                    </a:lnTo>
                    <a:lnTo>
                      <a:pt x="872" y="178"/>
                    </a:lnTo>
                    <a:lnTo>
                      <a:pt x="840" y="149"/>
                    </a:lnTo>
                    <a:lnTo>
                      <a:pt x="805" y="123"/>
                    </a:lnTo>
                    <a:lnTo>
                      <a:pt x="769" y="102"/>
                    </a:lnTo>
                    <a:lnTo>
                      <a:pt x="732" y="83"/>
                    </a:lnTo>
                    <a:lnTo>
                      <a:pt x="694" y="67"/>
                    </a:lnTo>
                    <a:lnTo>
                      <a:pt x="655" y="55"/>
                    </a:lnTo>
                    <a:lnTo>
                      <a:pt x="615" y="47"/>
                    </a:lnTo>
                    <a:lnTo>
                      <a:pt x="575" y="42"/>
                    </a:lnTo>
                    <a:lnTo>
                      <a:pt x="561" y="41"/>
                    </a:lnTo>
                    <a:lnTo>
                      <a:pt x="547" y="39"/>
                    </a:lnTo>
                    <a:lnTo>
                      <a:pt x="533" y="39"/>
                    </a:lnTo>
                    <a:close/>
                    <a:moveTo>
                      <a:pt x="531" y="0"/>
                    </a:moveTo>
                    <a:lnTo>
                      <a:pt x="547" y="0"/>
                    </a:lnTo>
                    <a:lnTo>
                      <a:pt x="563" y="2"/>
                    </a:lnTo>
                    <a:lnTo>
                      <a:pt x="578" y="3"/>
                    </a:lnTo>
                    <a:lnTo>
                      <a:pt x="622" y="8"/>
                    </a:lnTo>
                    <a:lnTo>
                      <a:pt x="665" y="18"/>
                    </a:lnTo>
                    <a:lnTo>
                      <a:pt x="708" y="31"/>
                    </a:lnTo>
                    <a:lnTo>
                      <a:pt x="749" y="47"/>
                    </a:lnTo>
                    <a:lnTo>
                      <a:pt x="788" y="67"/>
                    </a:lnTo>
                    <a:lnTo>
                      <a:pt x="827" y="91"/>
                    </a:lnTo>
                    <a:lnTo>
                      <a:pt x="864" y="119"/>
                    </a:lnTo>
                    <a:lnTo>
                      <a:pt x="899" y="150"/>
                    </a:lnTo>
                    <a:lnTo>
                      <a:pt x="936" y="189"/>
                    </a:lnTo>
                    <a:lnTo>
                      <a:pt x="968" y="232"/>
                    </a:lnTo>
                    <a:lnTo>
                      <a:pt x="995" y="276"/>
                    </a:lnTo>
                    <a:lnTo>
                      <a:pt x="1017" y="323"/>
                    </a:lnTo>
                    <a:lnTo>
                      <a:pt x="1035" y="371"/>
                    </a:lnTo>
                    <a:lnTo>
                      <a:pt x="1048" y="421"/>
                    </a:lnTo>
                    <a:lnTo>
                      <a:pt x="1056" y="471"/>
                    </a:lnTo>
                    <a:lnTo>
                      <a:pt x="1060" y="521"/>
                    </a:lnTo>
                    <a:lnTo>
                      <a:pt x="1058" y="573"/>
                    </a:lnTo>
                    <a:lnTo>
                      <a:pt x="1051" y="623"/>
                    </a:lnTo>
                    <a:lnTo>
                      <a:pt x="1040" y="673"/>
                    </a:lnTo>
                    <a:lnTo>
                      <a:pt x="1024" y="721"/>
                    </a:lnTo>
                    <a:lnTo>
                      <a:pt x="1003" y="769"/>
                    </a:lnTo>
                    <a:lnTo>
                      <a:pt x="977" y="815"/>
                    </a:lnTo>
                    <a:lnTo>
                      <a:pt x="946" y="858"/>
                    </a:lnTo>
                    <a:lnTo>
                      <a:pt x="910" y="899"/>
                    </a:lnTo>
                    <a:lnTo>
                      <a:pt x="881" y="927"/>
                    </a:lnTo>
                    <a:lnTo>
                      <a:pt x="850" y="953"/>
                    </a:lnTo>
                    <a:lnTo>
                      <a:pt x="816" y="976"/>
                    </a:lnTo>
                    <a:lnTo>
                      <a:pt x="783" y="996"/>
                    </a:lnTo>
                    <a:lnTo>
                      <a:pt x="747" y="1014"/>
                    </a:lnTo>
                    <a:lnTo>
                      <a:pt x="711" y="1029"/>
                    </a:lnTo>
                    <a:lnTo>
                      <a:pt x="655" y="1045"/>
                    </a:lnTo>
                    <a:lnTo>
                      <a:pt x="598" y="1055"/>
                    </a:lnTo>
                    <a:lnTo>
                      <a:pt x="540" y="1060"/>
                    </a:lnTo>
                    <a:lnTo>
                      <a:pt x="482" y="1058"/>
                    </a:lnTo>
                    <a:lnTo>
                      <a:pt x="438" y="1052"/>
                    </a:lnTo>
                    <a:lnTo>
                      <a:pt x="396" y="1043"/>
                    </a:lnTo>
                    <a:lnTo>
                      <a:pt x="354" y="1030"/>
                    </a:lnTo>
                    <a:lnTo>
                      <a:pt x="312" y="1013"/>
                    </a:lnTo>
                    <a:lnTo>
                      <a:pt x="272" y="993"/>
                    </a:lnTo>
                    <a:lnTo>
                      <a:pt x="233" y="969"/>
                    </a:lnTo>
                    <a:lnTo>
                      <a:pt x="196" y="942"/>
                    </a:lnTo>
                    <a:lnTo>
                      <a:pt x="161" y="911"/>
                    </a:lnTo>
                    <a:lnTo>
                      <a:pt x="124" y="871"/>
                    </a:lnTo>
                    <a:lnTo>
                      <a:pt x="92" y="829"/>
                    </a:lnTo>
                    <a:lnTo>
                      <a:pt x="65" y="784"/>
                    </a:lnTo>
                    <a:lnTo>
                      <a:pt x="43" y="738"/>
                    </a:lnTo>
                    <a:lnTo>
                      <a:pt x="25" y="689"/>
                    </a:lnTo>
                    <a:lnTo>
                      <a:pt x="12" y="640"/>
                    </a:lnTo>
                    <a:lnTo>
                      <a:pt x="4" y="589"/>
                    </a:lnTo>
                    <a:lnTo>
                      <a:pt x="0" y="539"/>
                    </a:lnTo>
                    <a:lnTo>
                      <a:pt x="3" y="488"/>
                    </a:lnTo>
                    <a:lnTo>
                      <a:pt x="9" y="437"/>
                    </a:lnTo>
                    <a:lnTo>
                      <a:pt x="20" y="387"/>
                    </a:lnTo>
                    <a:lnTo>
                      <a:pt x="36" y="339"/>
                    </a:lnTo>
                    <a:lnTo>
                      <a:pt x="57" y="291"/>
                    </a:lnTo>
                    <a:lnTo>
                      <a:pt x="83" y="245"/>
                    </a:lnTo>
                    <a:lnTo>
                      <a:pt x="114" y="203"/>
                    </a:lnTo>
                    <a:lnTo>
                      <a:pt x="150" y="161"/>
                    </a:lnTo>
                    <a:lnTo>
                      <a:pt x="177" y="136"/>
                    </a:lnTo>
                    <a:lnTo>
                      <a:pt x="205" y="112"/>
                    </a:lnTo>
                    <a:lnTo>
                      <a:pt x="234" y="91"/>
                    </a:lnTo>
                    <a:lnTo>
                      <a:pt x="265" y="72"/>
                    </a:lnTo>
                    <a:lnTo>
                      <a:pt x="297" y="55"/>
                    </a:lnTo>
                    <a:lnTo>
                      <a:pt x="328" y="41"/>
                    </a:lnTo>
                    <a:lnTo>
                      <a:pt x="361" y="28"/>
                    </a:lnTo>
                    <a:lnTo>
                      <a:pt x="395" y="18"/>
                    </a:lnTo>
                    <a:lnTo>
                      <a:pt x="424" y="12"/>
                    </a:lnTo>
                    <a:lnTo>
                      <a:pt x="454" y="6"/>
                    </a:lnTo>
                    <a:lnTo>
                      <a:pt x="484" y="3"/>
                    </a:lnTo>
                    <a:lnTo>
                      <a:pt x="514" y="0"/>
                    </a:lnTo>
                    <a:lnTo>
                      <a:pt x="531" y="0"/>
                    </a:lnTo>
                    <a:close/>
                  </a:path>
                </a:pathLst>
              </a:custGeom>
              <a:solidFill>
                <a:schemeClr val="tx2">
                  <a:lumMod val="60000"/>
                  <a:lumOff val="40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grpSp>
        <p:grpSp>
          <p:nvGrpSpPr>
            <p:cNvPr id="80" name="Group 79"/>
            <p:cNvGrpSpPr/>
            <p:nvPr/>
          </p:nvGrpSpPr>
          <p:grpSpPr>
            <a:xfrm>
              <a:off x="5835651" y="4043785"/>
              <a:ext cx="257175" cy="327026"/>
              <a:chOff x="5835651" y="4176713"/>
              <a:chExt cx="257175" cy="327026"/>
            </a:xfrm>
          </p:grpSpPr>
          <p:sp>
            <p:nvSpPr>
              <p:cNvPr id="81" name="Freeform 80"/>
              <p:cNvSpPr>
                <a:spLocks/>
              </p:cNvSpPr>
              <p:nvPr/>
            </p:nvSpPr>
            <p:spPr bwMode="auto">
              <a:xfrm>
                <a:off x="5835651" y="4197351"/>
                <a:ext cx="68263" cy="306388"/>
              </a:xfrm>
              <a:custGeom>
                <a:avLst/>
                <a:gdLst>
                  <a:gd name="T0" fmla="*/ 0 w 43"/>
                  <a:gd name="T1" fmla="*/ 0 h 193"/>
                  <a:gd name="T2" fmla="*/ 21 w 43"/>
                  <a:gd name="T3" fmla="*/ 2 h 193"/>
                  <a:gd name="T4" fmla="*/ 43 w 43"/>
                  <a:gd name="T5" fmla="*/ 193 h 193"/>
                  <a:gd name="T6" fmla="*/ 22 w 43"/>
                  <a:gd name="T7" fmla="*/ 183 h 193"/>
                  <a:gd name="T8" fmla="*/ 0 w 43"/>
                  <a:gd name="T9" fmla="*/ 0 h 193"/>
                </a:gdLst>
                <a:ahLst/>
                <a:cxnLst>
                  <a:cxn ang="0">
                    <a:pos x="T0" y="T1"/>
                  </a:cxn>
                  <a:cxn ang="0">
                    <a:pos x="T2" y="T3"/>
                  </a:cxn>
                  <a:cxn ang="0">
                    <a:pos x="T4" y="T5"/>
                  </a:cxn>
                  <a:cxn ang="0">
                    <a:pos x="T6" y="T7"/>
                  </a:cxn>
                  <a:cxn ang="0">
                    <a:pos x="T8" y="T9"/>
                  </a:cxn>
                </a:cxnLst>
                <a:rect l="0" t="0" r="r" b="b"/>
                <a:pathLst>
                  <a:path w="43" h="193">
                    <a:moveTo>
                      <a:pt x="0" y="0"/>
                    </a:moveTo>
                    <a:lnTo>
                      <a:pt x="21" y="2"/>
                    </a:lnTo>
                    <a:lnTo>
                      <a:pt x="43" y="193"/>
                    </a:lnTo>
                    <a:lnTo>
                      <a:pt x="22" y="183"/>
                    </a:lnTo>
                    <a:lnTo>
                      <a:pt x="0" y="0"/>
                    </a:lnTo>
                    <a:close/>
                  </a:path>
                </a:pathLst>
              </a:custGeom>
              <a:solidFill>
                <a:schemeClr val="tx1">
                  <a:lumMod val="75000"/>
                  <a:lumOff val="2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sp>
            <p:nvSpPr>
              <p:cNvPr id="82" name="Freeform 81"/>
              <p:cNvSpPr>
                <a:spLocks/>
              </p:cNvSpPr>
              <p:nvPr/>
            </p:nvSpPr>
            <p:spPr bwMode="auto">
              <a:xfrm>
                <a:off x="5868988" y="4176713"/>
                <a:ext cx="223838" cy="327025"/>
              </a:xfrm>
              <a:custGeom>
                <a:avLst/>
                <a:gdLst>
                  <a:gd name="T0" fmla="*/ 120 w 141"/>
                  <a:gd name="T1" fmla="*/ 0 h 206"/>
                  <a:gd name="T2" fmla="*/ 141 w 141"/>
                  <a:gd name="T3" fmla="*/ 188 h 206"/>
                  <a:gd name="T4" fmla="*/ 111 w 141"/>
                  <a:gd name="T5" fmla="*/ 191 h 206"/>
                  <a:gd name="T6" fmla="*/ 81 w 141"/>
                  <a:gd name="T7" fmla="*/ 194 h 206"/>
                  <a:gd name="T8" fmla="*/ 51 w 141"/>
                  <a:gd name="T9" fmla="*/ 200 h 206"/>
                  <a:gd name="T10" fmla="*/ 22 w 141"/>
                  <a:gd name="T11" fmla="*/ 206 h 206"/>
                  <a:gd name="T12" fmla="*/ 0 w 141"/>
                  <a:gd name="T13" fmla="*/ 15 h 206"/>
                  <a:gd name="T14" fmla="*/ 30 w 141"/>
                  <a:gd name="T15" fmla="*/ 14 h 206"/>
                  <a:gd name="T16" fmla="*/ 61 w 141"/>
                  <a:gd name="T17" fmla="*/ 11 h 206"/>
                  <a:gd name="T18" fmla="*/ 90 w 141"/>
                  <a:gd name="T19" fmla="*/ 6 h 206"/>
                  <a:gd name="T20" fmla="*/ 120 w 141"/>
                  <a:gd name="T21"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206">
                    <a:moveTo>
                      <a:pt x="120" y="0"/>
                    </a:moveTo>
                    <a:lnTo>
                      <a:pt x="141" y="188"/>
                    </a:lnTo>
                    <a:lnTo>
                      <a:pt x="111" y="191"/>
                    </a:lnTo>
                    <a:lnTo>
                      <a:pt x="81" y="194"/>
                    </a:lnTo>
                    <a:lnTo>
                      <a:pt x="51" y="200"/>
                    </a:lnTo>
                    <a:lnTo>
                      <a:pt x="22" y="206"/>
                    </a:lnTo>
                    <a:lnTo>
                      <a:pt x="0" y="15"/>
                    </a:lnTo>
                    <a:lnTo>
                      <a:pt x="30" y="14"/>
                    </a:lnTo>
                    <a:lnTo>
                      <a:pt x="61" y="11"/>
                    </a:lnTo>
                    <a:lnTo>
                      <a:pt x="90" y="6"/>
                    </a:lnTo>
                    <a:lnTo>
                      <a:pt x="120" y="0"/>
                    </a:lnTo>
                    <a:close/>
                  </a:path>
                </a:pathLst>
              </a:custGeom>
              <a:solidFill>
                <a:schemeClr val="tx1">
                  <a:lumMod val="65000"/>
                  <a:lumOff val="3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grpSp>
      </p:grpSp>
      <p:grpSp>
        <p:nvGrpSpPr>
          <p:cNvPr id="90" name="Group 89"/>
          <p:cNvGrpSpPr/>
          <p:nvPr/>
        </p:nvGrpSpPr>
        <p:grpSpPr>
          <a:xfrm>
            <a:off x="1190485" y="3572015"/>
            <a:ext cx="2046693" cy="1569660"/>
            <a:chOff x="2901353" y="5181972"/>
            <a:chExt cx="2728214" cy="2092335"/>
          </a:xfrm>
        </p:grpSpPr>
        <p:sp>
          <p:nvSpPr>
            <p:cNvPr id="91" name="TextBox 108"/>
            <p:cNvSpPr txBox="1"/>
            <p:nvPr/>
          </p:nvSpPr>
          <p:spPr>
            <a:xfrm>
              <a:off x="2901353" y="5916220"/>
              <a:ext cx="2184579" cy="328209"/>
            </a:xfrm>
            <a:prstGeom prst="rect">
              <a:avLst/>
            </a:prstGeom>
            <a:noFill/>
          </p:spPr>
          <p:txBody>
            <a:bodyPr wrap="square" lIns="0" tIns="0" rIns="0" bIns="0" rtlCol="0">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defTabSz="914484"/>
              <a:endParaRPr lang="en-US" sz="1600" dirty="0">
                <a:solidFill>
                  <a:prstClr val="black">
                    <a:lumMod val="75000"/>
                    <a:lumOff val="25000"/>
                  </a:prstClr>
                </a:solidFill>
                <a:latin typeface="Calibri"/>
              </a:endParaRPr>
            </a:p>
          </p:txBody>
        </p:sp>
        <p:sp>
          <p:nvSpPr>
            <p:cNvPr id="92" name="TextBox 155"/>
            <p:cNvSpPr txBox="1"/>
            <p:nvPr/>
          </p:nvSpPr>
          <p:spPr>
            <a:xfrm>
              <a:off x="3082090" y="5181972"/>
              <a:ext cx="2547477" cy="2092335"/>
            </a:xfrm>
            <a:prstGeom prst="rect">
              <a:avLst/>
            </a:prstGeom>
            <a:noFill/>
          </p:spPr>
          <p:txBody>
            <a:bodyPr wrap="square" rtlCol="0">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defTabSz="914484"/>
              <a:r>
                <a:rPr lang="en-US" sz="1600" dirty="0">
                  <a:solidFill>
                    <a:prstClr val="black">
                      <a:lumMod val="75000"/>
                      <a:lumOff val="25000"/>
                    </a:prstClr>
                  </a:solidFill>
                  <a:latin typeface="Arial" panose="020B0604020202020204" pitchFamily="34" charset="0"/>
                  <a:cs typeface="Arial" panose="020B0604020202020204" pitchFamily="34" charset="0"/>
                </a:rPr>
                <a:t>Passionate About: Creating a culture of quality based on transparency and candor</a:t>
              </a:r>
            </a:p>
            <a:p>
              <a:pPr marL="214370" indent="-214370" defTabSz="914484">
                <a:buFont typeface="Arial" panose="020B0604020202020204" pitchFamily="34" charset="0"/>
                <a:buChar char="•"/>
              </a:pPr>
              <a:endParaRPr lang="en-US" sz="1600" dirty="0">
                <a:solidFill>
                  <a:prstClr val="black">
                    <a:lumMod val="75000"/>
                    <a:lumOff val="25000"/>
                  </a:prstClr>
                </a:solidFill>
                <a:latin typeface="Arial" panose="020B0604020202020204" pitchFamily="34" charset="0"/>
                <a:cs typeface="Arial" panose="020B0604020202020204" pitchFamily="34" charset="0"/>
              </a:endParaRPr>
            </a:p>
          </p:txBody>
        </p:sp>
      </p:grpSp>
      <p:sp>
        <p:nvSpPr>
          <p:cNvPr id="97" name="Freeform 17">
            <a:extLst>
              <a:ext uri="{FF2B5EF4-FFF2-40B4-BE49-F238E27FC236}">
                <a16:creationId xmlns:a16="http://schemas.microsoft.com/office/drawing/2014/main" id="{AD62CB77-2190-4C80-B197-BB7F47DDF268}"/>
              </a:ext>
            </a:extLst>
          </p:cNvPr>
          <p:cNvSpPr>
            <a:spLocks noEditPoints="1"/>
          </p:cNvSpPr>
          <p:nvPr/>
        </p:nvSpPr>
        <p:spPr bwMode="auto">
          <a:xfrm>
            <a:off x="2669987" y="1655106"/>
            <a:ext cx="618003" cy="484488"/>
          </a:xfrm>
          <a:custGeom>
            <a:avLst/>
            <a:gdLst/>
            <a:ahLst/>
            <a:cxnLst>
              <a:cxn ang="0">
                <a:pos x="233" y="336"/>
              </a:cxn>
              <a:cxn ang="0">
                <a:pos x="240" y="338"/>
              </a:cxn>
              <a:cxn ang="0">
                <a:pos x="264" y="363"/>
              </a:cxn>
              <a:cxn ang="0">
                <a:pos x="164" y="386"/>
              </a:cxn>
              <a:cxn ang="0">
                <a:pos x="155" y="389"/>
              </a:cxn>
              <a:cxn ang="0">
                <a:pos x="73" y="555"/>
              </a:cxn>
              <a:cxn ang="0">
                <a:pos x="620" y="392"/>
              </a:cxn>
              <a:cxn ang="0">
                <a:pos x="613" y="387"/>
              </a:cxn>
              <a:cxn ang="0">
                <a:pos x="487" y="386"/>
              </a:cxn>
              <a:cxn ang="0">
                <a:pos x="528" y="339"/>
              </a:cxn>
              <a:cxn ang="0">
                <a:pos x="535" y="336"/>
              </a:cxn>
              <a:cxn ang="0">
                <a:pos x="640" y="336"/>
              </a:cxn>
              <a:cxn ang="0">
                <a:pos x="649" y="339"/>
              </a:cxn>
              <a:cxn ang="0">
                <a:pos x="772" y="587"/>
              </a:cxn>
              <a:cxn ang="0">
                <a:pos x="772" y="599"/>
              </a:cxn>
              <a:cxn ang="0">
                <a:pos x="765" y="604"/>
              </a:cxn>
              <a:cxn ang="0">
                <a:pos x="12" y="606"/>
              </a:cxn>
              <a:cxn ang="0">
                <a:pos x="2" y="602"/>
              </a:cxn>
              <a:cxn ang="0">
                <a:pos x="0" y="594"/>
              </a:cxn>
              <a:cxn ang="0">
                <a:pos x="121" y="343"/>
              </a:cxn>
              <a:cxn ang="0">
                <a:pos x="128" y="336"/>
              </a:cxn>
              <a:cxn ang="0">
                <a:pos x="387" y="82"/>
              </a:cxn>
              <a:cxn ang="0">
                <a:pos x="330" y="100"/>
              </a:cxn>
              <a:cxn ang="0">
                <a:pos x="298" y="145"/>
              </a:cxn>
              <a:cxn ang="0">
                <a:pos x="298" y="205"/>
              </a:cxn>
              <a:cxn ang="0">
                <a:pos x="330" y="249"/>
              </a:cxn>
              <a:cxn ang="0">
                <a:pos x="387" y="268"/>
              </a:cxn>
              <a:cxn ang="0">
                <a:pos x="441" y="249"/>
              </a:cxn>
              <a:cxn ang="0">
                <a:pos x="474" y="205"/>
              </a:cxn>
              <a:cxn ang="0">
                <a:pos x="474" y="145"/>
              </a:cxn>
              <a:cxn ang="0">
                <a:pos x="441" y="100"/>
              </a:cxn>
              <a:cxn ang="0">
                <a:pos x="387" y="82"/>
              </a:cxn>
              <a:cxn ang="0">
                <a:pos x="412" y="1"/>
              </a:cxn>
              <a:cxn ang="0">
                <a:pos x="489" y="32"/>
              </a:cxn>
              <a:cxn ang="0">
                <a:pos x="542" y="94"/>
              </a:cxn>
              <a:cxn ang="0">
                <a:pos x="560" y="176"/>
              </a:cxn>
              <a:cxn ang="0">
                <a:pos x="548" y="244"/>
              </a:cxn>
              <a:cxn ang="0">
                <a:pos x="518" y="297"/>
              </a:cxn>
              <a:cxn ang="0">
                <a:pos x="477" y="345"/>
              </a:cxn>
              <a:cxn ang="0">
                <a:pos x="434" y="396"/>
              </a:cxn>
              <a:cxn ang="0">
                <a:pos x="397" y="462"/>
              </a:cxn>
              <a:cxn ang="0">
                <a:pos x="392" y="469"/>
              </a:cxn>
              <a:cxn ang="0">
                <a:pos x="383" y="471"/>
              </a:cxn>
              <a:cxn ang="0">
                <a:pos x="376" y="466"/>
              </a:cxn>
              <a:cxn ang="0">
                <a:pos x="358" y="426"/>
              </a:cxn>
              <a:cxn ang="0">
                <a:pos x="315" y="368"/>
              </a:cxn>
              <a:cxn ang="0">
                <a:pos x="273" y="321"/>
              </a:cxn>
              <a:cxn ang="0">
                <a:pos x="235" y="271"/>
              </a:cxn>
              <a:cxn ang="0">
                <a:pos x="213" y="211"/>
              </a:cxn>
              <a:cxn ang="0">
                <a:pos x="216" y="136"/>
              </a:cxn>
              <a:cxn ang="0">
                <a:pos x="245" y="71"/>
              </a:cxn>
              <a:cxn ang="0">
                <a:pos x="298" y="22"/>
              </a:cxn>
              <a:cxn ang="0">
                <a:pos x="368" y="0"/>
              </a:cxn>
            </a:cxnLst>
            <a:rect l="0" t="0" r="r" b="b"/>
            <a:pathLst>
              <a:path w="773" h="606">
                <a:moveTo>
                  <a:pt x="131" y="336"/>
                </a:moveTo>
                <a:lnTo>
                  <a:pt x="233" y="336"/>
                </a:lnTo>
                <a:lnTo>
                  <a:pt x="237" y="336"/>
                </a:lnTo>
                <a:lnTo>
                  <a:pt x="240" y="338"/>
                </a:lnTo>
                <a:lnTo>
                  <a:pt x="244" y="339"/>
                </a:lnTo>
                <a:lnTo>
                  <a:pt x="264" y="363"/>
                </a:lnTo>
                <a:lnTo>
                  <a:pt x="285" y="386"/>
                </a:lnTo>
                <a:lnTo>
                  <a:pt x="164" y="386"/>
                </a:lnTo>
                <a:lnTo>
                  <a:pt x="158" y="387"/>
                </a:lnTo>
                <a:lnTo>
                  <a:pt x="155" y="389"/>
                </a:lnTo>
                <a:lnTo>
                  <a:pt x="152" y="392"/>
                </a:lnTo>
                <a:lnTo>
                  <a:pt x="73" y="555"/>
                </a:lnTo>
                <a:lnTo>
                  <a:pt x="698" y="555"/>
                </a:lnTo>
                <a:lnTo>
                  <a:pt x="620" y="392"/>
                </a:lnTo>
                <a:lnTo>
                  <a:pt x="618" y="389"/>
                </a:lnTo>
                <a:lnTo>
                  <a:pt x="613" y="387"/>
                </a:lnTo>
                <a:lnTo>
                  <a:pt x="610" y="386"/>
                </a:lnTo>
                <a:lnTo>
                  <a:pt x="487" y="386"/>
                </a:lnTo>
                <a:lnTo>
                  <a:pt x="508" y="363"/>
                </a:lnTo>
                <a:lnTo>
                  <a:pt x="528" y="339"/>
                </a:lnTo>
                <a:lnTo>
                  <a:pt x="531" y="338"/>
                </a:lnTo>
                <a:lnTo>
                  <a:pt x="535" y="336"/>
                </a:lnTo>
                <a:lnTo>
                  <a:pt x="538" y="336"/>
                </a:lnTo>
                <a:lnTo>
                  <a:pt x="640" y="336"/>
                </a:lnTo>
                <a:lnTo>
                  <a:pt x="646" y="336"/>
                </a:lnTo>
                <a:lnTo>
                  <a:pt x="649" y="339"/>
                </a:lnTo>
                <a:lnTo>
                  <a:pt x="652" y="343"/>
                </a:lnTo>
                <a:lnTo>
                  <a:pt x="772" y="587"/>
                </a:lnTo>
                <a:lnTo>
                  <a:pt x="773" y="594"/>
                </a:lnTo>
                <a:lnTo>
                  <a:pt x="772" y="599"/>
                </a:lnTo>
                <a:lnTo>
                  <a:pt x="770" y="602"/>
                </a:lnTo>
                <a:lnTo>
                  <a:pt x="765" y="604"/>
                </a:lnTo>
                <a:lnTo>
                  <a:pt x="760" y="606"/>
                </a:lnTo>
                <a:lnTo>
                  <a:pt x="12" y="606"/>
                </a:lnTo>
                <a:lnTo>
                  <a:pt x="7" y="604"/>
                </a:lnTo>
                <a:lnTo>
                  <a:pt x="2" y="602"/>
                </a:lnTo>
                <a:lnTo>
                  <a:pt x="0" y="599"/>
                </a:lnTo>
                <a:lnTo>
                  <a:pt x="0" y="594"/>
                </a:lnTo>
                <a:lnTo>
                  <a:pt x="2" y="587"/>
                </a:lnTo>
                <a:lnTo>
                  <a:pt x="121" y="343"/>
                </a:lnTo>
                <a:lnTo>
                  <a:pt x="123" y="339"/>
                </a:lnTo>
                <a:lnTo>
                  <a:pt x="128" y="336"/>
                </a:lnTo>
                <a:lnTo>
                  <a:pt x="131" y="336"/>
                </a:lnTo>
                <a:close/>
                <a:moveTo>
                  <a:pt x="387" y="82"/>
                </a:moveTo>
                <a:lnTo>
                  <a:pt x="356" y="87"/>
                </a:lnTo>
                <a:lnTo>
                  <a:pt x="330" y="100"/>
                </a:lnTo>
                <a:lnTo>
                  <a:pt x="312" y="119"/>
                </a:lnTo>
                <a:lnTo>
                  <a:pt x="298" y="145"/>
                </a:lnTo>
                <a:lnTo>
                  <a:pt x="293" y="176"/>
                </a:lnTo>
                <a:lnTo>
                  <a:pt x="298" y="205"/>
                </a:lnTo>
                <a:lnTo>
                  <a:pt x="312" y="230"/>
                </a:lnTo>
                <a:lnTo>
                  <a:pt x="330" y="249"/>
                </a:lnTo>
                <a:lnTo>
                  <a:pt x="356" y="263"/>
                </a:lnTo>
                <a:lnTo>
                  <a:pt x="387" y="268"/>
                </a:lnTo>
                <a:lnTo>
                  <a:pt x="416" y="263"/>
                </a:lnTo>
                <a:lnTo>
                  <a:pt x="441" y="249"/>
                </a:lnTo>
                <a:lnTo>
                  <a:pt x="460" y="230"/>
                </a:lnTo>
                <a:lnTo>
                  <a:pt x="474" y="205"/>
                </a:lnTo>
                <a:lnTo>
                  <a:pt x="479" y="176"/>
                </a:lnTo>
                <a:lnTo>
                  <a:pt x="474" y="145"/>
                </a:lnTo>
                <a:lnTo>
                  <a:pt x="460" y="119"/>
                </a:lnTo>
                <a:lnTo>
                  <a:pt x="441" y="100"/>
                </a:lnTo>
                <a:lnTo>
                  <a:pt x="416" y="87"/>
                </a:lnTo>
                <a:lnTo>
                  <a:pt x="387" y="82"/>
                </a:lnTo>
                <a:close/>
                <a:moveTo>
                  <a:pt x="368" y="0"/>
                </a:moveTo>
                <a:lnTo>
                  <a:pt x="412" y="1"/>
                </a:lnTo>
                <a:lnTo>
                  <a:pt x="453" y="12"/>
                </a:lnTo>
                <a:lnTo>
                  <a:pt x="489" y="32"/>
                </a:lnTo>
                <a:lnTo>
                  <a:pt x="518" y="60"/>
                </a:lnTo>
                <a:lnTo>
                  <a:pt x="542" y="94"/>
                </a:lnTo>
                <a:lnTo>
                  <a:pt x="555" y="133"/>
                </a:lnTo>
                <a:lnTo>
                  <a:pt x="560" y="176"/>
                </a:lnTo>
                <a:lnTo>
                  <a:pt x="559" y="211"/>
                </a:lnTo>
                <a:lnTo>
                  <a:pt x="548" y="244"/>
                </a:lnTo>
                <a:lnTo>
                  <a:pt x="535" y="271"/>
                </a:lnTo>
                <a:lnTo>
                  <a:pt x="518" y="297"/>
                </a:lnTo>
                <a:lnTo>
                  <a:pt x="499" y="321"/>
                </a:lnTo>
                <a:lnTo>
                  <a:pt x="477" y="345"/>
                </a:lnTo>
                <a:lnTo>
                  <a:pt x="457" y="368"/>
                </a:lnTo>
                <a:lnTo>
                  <a:pt x="434" y="396"/>
                </a:lnTo>
                <a:lnTo>
                  <a:pt x="414" y="426"/>
                </a:lnTo>
                <a:lnTo>
                  <a:pt x="397" y="462"/>
                </a:lnTo>
                <a:lnTo>
                  <a:pt x="395" y="466"/>
                </a:lnTo>
                <a:lnTo>
                  <a:pt x="392" y="469"/>
                </a:lnTo>
                <a:lnTo>
                  <a:pt x="388" y="471"/>
                </a:lnTo>
                <a:lnTo>
                  <a:pt x="383" y="471"/>
                </a:lnTo>
                <a:lnTo>
                  <a:pt x="380" y="469"/>
                </a:lnTo>
                <a:lnTo>
                  <a:pt x="376" y="466"/>
                </a:lnTo>
                <a:lnTo>
                  <a:pt x="375" y="462"/>
                </a:lnTo>
                <a:lnTo>
                  <a:pt x="358" y="426"/>
                </a:lnTo>
                <a:lnTo>
                  <a:pt x="337" y="396"/>
                </a:lnTo>
                <a:lnTo>
                  <a:pt x="315" y="368"/>
                </a:lnTo>
                <a:lnTo>
                  <a:pt x="293" y="345"/>
                </a:lnTo>
                <a:lnTo>
                  <a:pt x="273" y="321"/>
                </a:lnTo>
                <a:lnTo>
                  <a:pt x="252" y="297"/>
                </a:lnTo>
                <a:lnTo>
                  <a:pt x="235" y="271"/>
                </a:lnTo>
                <a:lnTo>
                  <a:pt x="223" y="244"/>
                </a:lnTo>
                <a:lnTo>
                  <a:pt x="213" y="211"/>
                </a:lnTo>
                <a:lnTo>
                  <a:pt x="211" y="174"/>
                </a:lnTo>
                <a:lnTo>
                  <a:pt x="216" y="136"/>
                </a:lnTo>
                <a:lnTo>
                  <a:pt x="228" y="102"/>
                </a:lnTo>
                <a:lnTo>
                  <a:pt x="245" y="71"/>
                </a:lnTo>
                <a:lnTo>
                  <a:pt x="269" y="44"/>
                </a:lnTo>
                <a:lnTo>
                  <a:pt x="298" y="22"/>
                </a:lnTo>
                <a:lnTo>
                  <a:pt x="332" y="8"/>
                </a:lnTo>
                <a:lnTo>
                  <a:pt x="368" y="0"/>
                </a:lnTo>
                <a:close/>
              </a:path>
            </a:pathLst>
          </a:custGeom>
          <a:solidFill>
            <a:schemeClr val="accent6"/>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pic>
        <p:nvPicPr>
          <p:cNvPr id="4" name="Picture 3">
            <a:extLst>
              <a:ext uri="{FF2B5EF4-FFF2-40B4-BE49-F238E27FC236}">
                <a16:creationId xmlns:a16="http://schemas.microsoft.com/office/drawing/2014/main" id="{762227B6-E49E-42F7-9FC7-0219FCCDB5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1070" y="2194643"/>
            <a:ext cx="792149" cy="872470"/>
          </a:xfrm>
          <a:prstGeom prst="rect">
            <a:avLst/>
          </a:prstGeom>
        </p:spPr>
      </p:pic>
      <p:pic>
        <p:nvPicPr>
          <p:cNvPr id="1028" name="Picture 4" descr="Image result for asq logo">
            <a:extLst>
              <a:ext uri="{FF2B5EF4-FFF2-40B4-BE49-F238E27FC236}">
                <a16:creationId xmlns:a16="http://schemas.microsoft.com/office/drawing/2014/main" id="{E58BCB41-5D43-44E1-977B-EDF82B82D4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7621" y="3121216"/>
            <a:ext cx="604808" cy="669069"/>
          </a:xfrm>
          <a:prstGeom prst="rect">
            <a:avLst/>
          </a:prstGeom>
          <a:noFill/>
          <a:extLst>
            <a:ext uri="{909E8E84-426E-40DD-AFC4-6F175D3DCCD1}">
              <a14:hiddenFill xmlns:a14="http://schemas.microsoft.com/office/drawing/2010/main">
                <a:solidFill>
                  <a:srgbClr val="FFFFFF"/>
                </a:solidFill>
              </a14:hiddenFill>
            </a:ext>
          </a:extLst>
        </p:spPr>
      </p:pic>
      <p:pic>
        <p:nvPicPr>
          <p:cNvPr id="6" name="Graphic 5" descr="Playbook">
            <a:extLst>
              <a:ext uri="{FF2B5EF4-FFF2-40B4-BE49-F238E27FC236}">
                <a16:creationId xmlns:a16="http://schemas.microsoft.com/office/drawing/2014/main" id="{C12A786C-FF51-4F54-87A5-D817BDB40CC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40694" y="1715030"/>
            <a:ext cx="685979" cy="685979"/>
          </a:xfrm>
          <a:prstGeom prst="rect">
            <a:avLst/>
          </a:prstGeom>
        </p:spPr>
      </p:pic>
      <p:sp>
        <p:nvSpPr>
          <p:cNvPr id="2" name="Rectangle 1">
            <a:extLst>
              <a:ext uri="{FF2B5EF4-FFF2-40B4-BE49-F238E27FC236}">
                <a16:creationId xmlns:a16="http://schemas.microsoft.com/office/drawing/2014/main" id="{047CD689-62AD-4B29-9E08-9765638F390E}"/>
              </a:ext>
            </a:extLst>
          </p:cNvPr>
          <p:cNvSpPr/>
          <p:nvPr/>
        </p:nvSpPr>
        <p:spPr>
          <a:xfrm>
            <a:off x="503889" y="236763"/>
            <a:ext cx="2776722" cy="605294"/>
          </a:xfrm>
          <a:prstGeom prst="rect">
            <a:avLst/>
          </a:prstGeom>
        </p:spPr>
        <p:txBody>
          <a:bodyPr wrap="none">
            <a:spAutoFit/>
          </a:bodyPr>
          <a:lstStyle/>
          <a:p>
            <a:pPr>
              <a:lnSpc>
                <a:spcPts val="4000"/>
              </a:lnSpc>
              <a:spcAft>
                <a:spcPts val="1500"/>
              </a:spcAft>
              <a:buClr>
                <a:srgbClr val="046CB6"/>
              </a:buClr>
              <a:buSzPct val="140000"/>
            </a:pPr>
            <a:r>
              <a:rPr lang="en-US" sz="4000" b="1" dirty="0">
                <a:solidFill>
                  <a:srgbClr val="046CB6"/>
                </a:solidFill>
              </a:rPr>
              <a:t>Who am I?</a:t>
            </a:r>
            <a:endParaRPr lang="en-US" sz="4000" dirty="0">
              <a:solidFill>
                <a:srgbClr val="046CB6"/>
              </a:solidFill>
            </a:endParaRPr>
          </a:p>
        </p:txBody>
      </p:sp>
      <p:pic>
        <p:nvPicPr>
          <p:cNvPr id="32" name="Picture 31">
            <a:extLst>
              <a:ext uri="{FF2B5EF4-FFF2-40B4-BE49-F238E27FC236}">
                <a16:creationId xmlns:a16="http://schemas.microsoft.com/office/drawing/2014/main" id="{851FB65A-9918-48A1-B488-1EB95314EC0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65492" y="3212697"/>
            <a:ext cx="1471834" cy="1471834"/>
          </a:xfrm>
          <a:prstGeom prst="rect">
            <a:avLst/>
          </a:prstGeom>
        </p:spPr>
      </p:pic>
      <p:pic>
        <p:nvPicPr>
          <p:cNvPr id="67" name="Picture 66">
            <a:extLst>
              <a:ext uri="{FF2B5EF4-FFF2-40B4-BE49-F238E27FC236}">
                <a16:creationId xmlns:a16="http://schemas.microsoft.com/office/drawing/2014/main" id="{C80375F7-831C-4DDC-ADFB-6058441CA61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25965" y="4596948"/>
            <a:ext cx="1551181" cy="852106"/>
          </a:xfrm>
          <a:prstGeom prst="rect">
            <a:avLst/>
          </a:prstGeom>
        </p:spPr>
      </p:pic>
      <p:sp>
        <p:nvSpPr>
          <p:cNvPr id="68" name="Rectangle 67">
            <a:extLst>
              <a:ext uri="{FF2B5EF4-FFF2-40B4-BE49-F238E27FC236}">
                <a16:creationId xmlns:a16="http://schemas.microsoft.com/office/drawing/2014/main" id="{94B6DD9B-6C77-45F2-A508-687DF498DE01}"/>
              </a:ext>
            </a:extLst>
          </p:cNvPr>
          <p:cNvSpPr/>
          <p:nvPr/>
        </p:nvSpPr>
        <p:spPr>
          <a:xfrm>
            <a:off x="3839546" y="4988586"/>
            <a:ext cx="4416145" cy="461665"/>
          </a:xfrm>
          <a:prstGeom prst="rect">
            <a:avLst/>
          </a:prstGeom>
        </p:spPr>
        <p:txBody>
          <a:bodyPr wrap="none">
            <a:spAutoFit/>
          </a:bodyPr>
          <a:lstStyle/>
          <a:p>
            <a:r>
              <a:rPr lang="en-US" dirty="0">
                <a:hlinkClick r:id="rId8"/>
              </a:rPr>
              <a:t>https://investigationsquality.com/</a:t>
            </a:r>
            <a:endParaRPr lang="en-US" dirty="0"/>
          </a:p>
        </p:txBody>
      </p:sp>
    </p:spTree>
    <p:extLst>
      <p:ext uri="{BB962C8B-B14F-4D97-AF65-F5344CB8AC3E}">
        <p14:creationId xmlns:p14="http://schemas.microsoft.com/office/powerpoint/2010/main" val="4559847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hevron 2">
            <a:extLst>
              <a:ext uri="{FF2B5EF4-FFF2-40B4-BE49-F238E27FC236}">
                <a16:creationId xmlns:a16="http://schemas.microsoft.com/office/drawing/2014/main" id="{EF27FC56-9737-48A3-8E87-E55DCD1089DB}"/>
              </a:ext>
            </a:extLst>
          </p:cNvPr>
          <p:cNvSpPr/>
          <p:nvPr/>
        </p:nvSpPr>
        <p:spPr>
          <a:xfrm>
            <a:off x="142241" y="1771965"/>
            <a:ext cx="2630624" cy="832091"/>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Calibri"/>
              <a:ea typeface="+mn-ea"/>
              <a:cs typeface="+mn-cs"/>
            </a:endParaRPr>
          </a:p>
        </p:txBody>
      </p:sp>
      <p:sp>
        <p:nvSpPr>
          <p:cNvPr id="4" name="Chevron 30">
            <a:extLst>
              <a:ext uri="{FF2B5EF4-FFF2-40B4-BE49-F238E27FC236}">
                <a16:creationId xmlns:a16="http://schemas.microsoft.com/office/drawing/2014/main" id="{886E95FE-1041-4346-8C25-D4B0161EA8E7}"/>
              </a:ext>
            </a:extLst>
          </p:cNvPr>
          <p:cNvSpPr/>
          <p:nvPr/>
        </p:nvSpPr>
        <p:spPr>
          <a:xfrm>
            <a:off x="142240" y="2739200"/>
            <a:ext cx="2630625" cy="832091"/>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Calibri"/>
              <a:ea typeface="+mn-ea"/>
              <a:cs typeface="+mn-cs"/>
            </a:endParaRPr>
          </a:p>
        </p:txBody>
      </p:sp>
      <p:sp>
        <p:nvSpPr>
          <p:cNvPr id="5" name="Chevron 31">
            <a:extLst>
              <a:ext uri="{FF2B5EF4-FFF2-40B4-BE49-F238E27FC236}">
                <a16:creationId xmlns:a16="http://schemas.microsoft.com/office/drawing/2014/main" id="{ECEB9CBF-9D7A-4E2E-8E3C-BC1F9F018C47}"/>
              </a:ext>
            </a:extLst>
          </p:cNvPr>
          <p:cNvSpPr/>
          <p:nvPr/>
        </p:nvSpPr>
        <p:spPr>
          <a:xfrm>
            <a:off x="142239" y="3706435"/>
            <a:ext cx="2630626" cy="832091"/>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Calibri"/>
              <a:ea typeface="+mn-ea"/>
              <a:cs typeface="+mn-cs"/>
            </a:endParaRPr>
          </a:p>
        </p:txBody>
      </p:sp>
      <p:sp>
        <p:nvSpPr>
          <p:cNvPr id="6" name="Chevron 32">
            <a:extLst>
              <a:ext uri="{FF2B5EF4-FFF2-40B4-BE49-F238E27FC236}">
                <a16:creationId xmlns:a16="http://schemas.microsoft.com/office/drawing/2014/main" id="{8060A9EF-1064-49AA-A01D-3DFAAFF61AFC}"/>
              </a:ext>
            </a:extLst>
          </p:cNvPr>
          <p:cNvSpPr/>
          <p:nvPr/>
        </p:nvSpPr>
        <p:spPr>
          <a:xfrm>
            <a:off x="142237" y="4673670"/>
            <a:ext cx="2630627" cy="832091"/>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Calibri"/>
              <a:ea typeface="+mn-ea"/>
              <a:cs typeface="+mn-cs"/>
            </a:endParaRPr>
          </a:p>
        </p:txBody>
      </p:sp>
      <p:sp>
        <p:nvSpPr>
          <p:cNvPr id="7" name="Chevron 33">
            <a:extLst>
              <a:ext uri="{FF2B5EF4-FFF2-40B4-BE49-F238E27FC236}">
                <a16:creationId xmlns:a16="http://schemas.microsoft.com/office/drawing/2014/main" id="{01479C1D-A816-4474-9014-7C9EC471E4FA}"/>
              </a:ext>
            </a:extLst>
          </p:cNvPr>
          <p:cNvSpPr/>
          <p:nvPr/>
        </p:nvSpPr>
        <p:spPr>
          <a:xfrm>
            <a:off x="142237" y="5640904"/>
            <a:ext cx="2630628" cy="832091"/>
          </a:xfrm>
          <a:prstGeom prst="chevr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Calibri"/>
              <a:ea typeface="+mn-ea"/>
              <a:cs typeface="+mn-cs"/>
            </a:endParaRPr>
          </a:p>
        </p:txBody>
      </p:sp>
      <p:sp>
        <p:nvSpPr>
          <p:cNvPr id="8" name="Oval 7">
            <a:extLst>
              <a:ext uri="{FF2B5EF4-FFF2-40B4-BE49-F238E27FC236}">
                <a16:creationId xmlns:a16="http://schemas.microsoft.com/office/drawing/2014/main" id="{8595D43E-73D8-4334-A82A-9757755923F5}"/>
              </a:ext>
            </a:extLst>
          </p:cNvPr>
          <p:cNvSpPr/>
          <p:nvPr/>
        </p:nvSpPr>
        <p:spPr>
          <a:xfrm>
            <a:off x="1968745" y="1985559"/>
            <a:ext cx="411249" cy="4112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black">
                    <a:lumMod val="75000"/>
                    <a:lumOff val="25000"/>
                  </a:prstClr>
                </a:solidFill>
                <a:effectLst/>
                <a:uLnTx/>
                <a:uFillTx/>
                <a:latin typeface="Arial" pitchFamily="34" charset="0"/>
                <a:ea typeface="+mn-ea"/>
                <a:cs typeface="Arial" pitchFamily="34" charset="0"/>
              </a:rPr>
              <a:t>D</a:t>
            </a:r>
          </a:p>
        </p:txBody>
      </p:sp>
      <p:sp>
        <p:nvSpPr>
          <p:cNvPr id="9" name="Oval 8">
            <a:extLst>
              <a:ext uri="{FF2B5EF4-FFF2-40B4-BE49-F238E27FC236}">
                <a16:creationId xmlns:a16="http://schemas.microsoft.com/office/drawing/2014/main" id="{98DA8C81-07DC-4B4A-8A16-E4664C9F8E48}"/>
              </a:ext>
            </a:extLst>
          </p:cNvPr>
          <p:cNvSpPr/>
          <p:nvPr/>
        </p:nvSpPr>
        <p:spPr>
          <a:xfrm>
            <a:off x="1968745" y="2949422"/>
            <a:ext cx="411249" cy="4112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black">
                    <a:lumMod val="75000"/>
                    <a:lumOff val="25000"/>
                  </a:prstClr>
                </a:solidFill>
                <a:effectLst/>
                <a:uLnTx/>
                <a:uFillTx/>
                <a:latin typeface="Arial" pitchFamily="34" charset="0"/>
                <a:ea typeface="+mn-ea"/>
                <a:cs typeface="Arial" pitchFamily="34" charset="0"/>
              </a:rPr>
              <a:t>M</a:t>
            </a:r>
          </a:p>
        </p:txBody>
      </p:sp>
      <p:sp>
        <p:nvSpPr>
          <p:cNvPr id="10" name="Oval 9">
            <a:extLst>
              <a:ext uri="{FF2B5EF4-FFF2-40B4-BE49-F238E27FC236}">
                <a16:creationId xmlns:a16="http://schemas.microsoft.com/office/drawing/2014/main" id="{74AA832A-EC35-455E-8478-D42ACB517702}"/>
              </a:ext>
            </a:extLst>
          </p:cNvPr>
          <p:cNvSpPr/>
          <p:nvPr/>
        </p:nvSpPr>
        <p:spPr>
          <a:xfrm>
            <a:off x="1968745" y="3900434"/>
            <a:ext cx="411249" cy="4112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black">
                    <a:lumMod val="75000"/>
                    <a:lumOff val="25000"/>
                  </a:prstClr>
                </a:solidFill>
                <a:effectLst/>
                <a:uLnTx/>
                <a:uFillTx/>
                <a:latin typeface="Arial" pitchFamily="34" charset="0"/>
                <a:ea typeface="+mn-ea"/>
                <a:cs typeface="Arial" pitchFamily="34" charset="0"/>
              </a:rPr>
              <a:t>A</a:t>
            </a:r>
          </a:p>
        </p:txBody>
      </p:sp>
      <p:sp>
        <p:nvSpPr>
          <p:cNvPr id="11" name="Oval 10">
            <a:extLst>
              <a:ext uri="{FF2B5EF4-FFF2-40B4-BE49-F238E27FC236}">
                <a16:creationId xmlns:a16="http://schemas.microsoft.com/office/drawing/2014/main" id="{4326932D-49AD-4FE0-B729-4879A56666FA}"/>
              </a:ext>
            </a:extLst>
          </p:cNvPr>
          <p:cNvSpPr/>
          <p:nvPr/>
        </p:nvSpPr>
        <p:spPr>
          <a:xfrm>
            <a:off x="1968745" y="4877148"/>
            <a:ext cx="411249" cy="4112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black">
                    <a:lumMod val="75000"/>
                    <a:lumOff val="25000"/>
                  </a:prstClr>
                </a:solidFill>
                <a:effectLst/>
                <a:uLnTx/>
                <a:uFillTx/>
                <a:latin typeface="Arial" pitchFamily="34" charset="0"/>
                <a:ea typeface="+mn-ea"/>
                <a:cs typeface="Arial" pitchFamily="34" charset="0"/>
              </a:rPr>
              <a:t>I</a:t>
            </a:r>
          </a:p>
        </p:txBody>
      </p:sp>
      <p:sp>
        <p:nvSpPr>
          <p:cNvPr id="12" name="Oval 11">
            <a:extLst>
              <a:ext uri="{FF2B5EF4-FFF2-40B4-BE49-F238E27FC236}">
                <a16:creationId xmlns:a16="http://schemas.microsoft.com/office/drawing/2014/main" id="{D28ACFEE-2113-4231-8A42-74057E3CB2BA}"/>
              </a:ext>
            </a:extLst>
          </p:cNvPr>
          <p:cNvSpPr/>
          <p:nvPr/>
        </p:nvSpPr>
        <p:spPr>
          <a:xfrm>
            <a:off x="1968745" y="5828160"/>
            <a:ext cx="411249" cy="4112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black">
                    <a:lumMod val="75000"/>
                    <a:lumOff val="25000"/>
                  </a:prstClr>
                </a:solidFill>
                <a:effectLst/>
                <a:uLnTx/>
                <a:uFillTx/>
                <a:latin typeface="Arial" pitchFamily="34" charset="0"/>
                <a:ea typeface="+mn-ea"/>
                <a:cs typeface="Arial" pitchFamily="34" charset="0"/>
              </a:rPr>
              <a:t>C</a:t>
            </a:r>
          </a:p>
        </p:txBody>
      </p:sp>
      <p:sp>
        <p:nvSpPr>
          <p:cNvPr id="13" name="Down Arrow Callout 3">
            <a:extLst>
              <a:ext uri="{FF2B5EF4-FFF2-40B4-BE49-F238E27FC236}">
                <a16:creationId xmlns:a16="http://schemas.microsoft.com/office/drawing/2014/main" id="{C3CE7A0B-DD4E-4C3D-9B17-7906336BDEFA}"/>
              </a:ext>
            </a:extLst>
          </p:cNvPr>
          <p:cNvSpPr/>
          <p:nvPr/>
        </p:nvSpPr>
        <p:spPr>
          <a:xfrm>
            <a:off x="2811292" y="1717928"/>
            <a:ext cx="3416887" cy="967235"/>
          </a:xfrm>
          <a:prstGeom prst="downArrowCallout">
            <a:avLst>
              <a:gd name="adj1" fmla="val 58101"/>
              <a:gd name="adj2" fmla="val 15481"/>
              <a:gd name="adj3" fmla="val 12848"/>
              <a:gd name="adj4" fmla="val 87152"/>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Calibri"/>
              <a:ea typeface="+mn-ea"/>
              <a:cs typeface="+mn-cs"/>
            </a:endParaRPr>
          </a:p>
        </p:txBody>
      </p:sp>
      <p:sp>
        <p:nvSpPr>
          <p:cNvPr id="14" name="Down Arrow Callout 40">
            <a:extLst>
              <a:ext uri="{FF2B5EF4-FFF2-40B4-BE49-F238E27FC236}">
                <a16:creationId xmlns:a16="http://schemas.microsoft.com/office/drawing/2014/main" id="{32100299-DB68-467B-8CBC-CA27B19B4975}"/>
              </a:ext>
            </a:extLst>
          </p:cNvPr>
          <p:cNvSpPr/>
          <p:nvPr/>
        </p:nvSpPr>
        <p:spPr>
          <a:xfrm>
            <a:off x="2811292" y="2685003"/>
            <a:ext cx="3416887" cy="967235"/>
          </a:xfrm>
          <a:prstGeom prst="downArrowCallout">
            <a:avLst>
              <a:gd name="adj1" fmla="val 58101"/>
              <a:gd name="adj2" fmla="val 15481"/>
              <a:gd name="adj3" fmla="val 12848"/>
              <a:gd name="adj4" fmla="val 87152"/>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Calibri"/>
              <a:ea typeface="+mn-ea"/>
              <a:cs typeface="+mn-cs"/>
            </a:endParaRPr>
          </a:p>
        </p:txBody>
      </p:sp>
      <p:sp>
        <p:nvSpPr>
          <p:cNvPr id="15" name="Down Arrow Callout 41">
            <a:extLst>
              <a:ext uri="{FF2B5EF4-FFF2-40B4-BE49-F238E27FC236}">
                <a16:creationId xmlns:a16="http://schemas.microsoft.com/office/drawing/2014/main" id="{3544D7D7-404B-4A09-A016-18A4E0044E2C}"/>
              </a:ext>
            </a:extLst>
          </p:cNvPr>
          <p:cNvSpPr/>
          <p:nvPr/>
        </p:nvSpPr>
        <p:spPr>
          <a:xfrm>
            <a:off x="2792079" y="3651998"/>
            <a:ext cx="3416887" cy="967235"/>
          </a:xfrm>
          <a:prstGeom prst="downArrowCallout">
            <a:avLst>
              <a:gd name="adj1" fmla="val 58101"/>
              <a:gd name="adj2" fmla="val 15481"/>
              <a:gd name="adj3" fmla="val 12848"/>
              <a:gd name="adj4" fmla="val 87152"/>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Calibri"/>
              <a:ea typeface="+mn-ea"/>
              <a:cs typeface="+mn-cs"/>
            </a:endParaRPr>
          </a:p>
        </p:txBody>
      </p:sp>
      <p:sp>
        <p:nvSpPr>
          <p:cNvPr id="16" name="Down Arrow Callout 42">
            <a:extLst>
              <a:ext uri="{FF2B5EF4-FFF2-40B4-BE49-F238E27FC236}">
                <a16:creationId xmlns:a16="http://schemas.microsoft.com/office/drawing/2014/main" id="{831CA46E-BE5E-4960-84FA-5D1DFF6ABB2E}"/>
              </a:ext>
            </a:extLst>
          </p:cNvPr>
          <p:cNvSpPr/>
          <p:nvPr/>
        </p:nvSpPr>
        <p:spPr>
          <a:xfrm>
            <a:off x="2811292" y="4619154"/>
            <a:ext cx="3416887" cy="967235"/>
          </a:xfrm>
          <a:prstGeom prst="downArrowCallout">
            <a:avLst>
              <a:gd name="adj1" fmla="val 58101"/>
              <a:gd name="adj2" fmla="val 15481"/>
              <a:gd name="adj3" fmla="val 12848"/>
              <a:gd name="adj4" fmla="val 87152"/>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Calibri"/>
              <a:ea typeface="+mn-ea"/>
              <a:cs typeface="+mn-cs"/>
            </a:endParaRPr>
          </a:p>
        </p:txBody>
      </p:sp>
      <p:sp>
        <p:nvSpPr>
          <p:cNvPr id="17" name="Down Arrow Callout 43">
            <a:extLst>
              <a:ext uri="{FF2B5EF4-FFF2-40B4-BE49-F238E27FC236}">
                <a16:creationId xmlns:a16="http://schemas.microsoft.com/office/drawing/2014/main" id="{1819D851-F577-4413-9034-263477CA026A}"/>
              </a:ext>
            </a:extLst>
          </p:cNvPr>
          <p:cNvSpPr/>
          <p:nvPr/>
        </p:nvSpPr>
        <p:spPr>
          <a:xfrm>
            <a:off x="2811292" y="5586231"/>
            <a:ext cx="3416887" cy="967235"/>
          </a:xfrm>
          <a:prstGeom prst="downArrowCallout">
            <a:avLst>
              <a:gd name="adj1" fmla="val 58101"/>
              <a:gd name="adj2" fmla="val 15481"/>
              <a:gd name="adj3" fmla="val 12848"/>
              <a:gd name="adj4" fmla="val 87152"/>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Calibri"/>
              <a:ea typeface="+mn-ea"/>
              <a:cs typeface="+mn-cs"/>
            </a:endParaRPr>
          </a:p>
        </p:txBody>
      </p:sp>
      <p:sp>
        <p:nvSpPr>
          <p:cNvPr id="23" name="Chevron 34">
            <a:extLst>
              <a:ext uri="{FF2B5EF4-FFF2-40B4-BE49-F238E27FC236}">
                <a16:creationId xmlns:a16="http://schemas.microsoft.com/office/drawing/2014/main" id="{FD8DC004-7914-4A32-9927-DAB19D820686}"/>
              </a:ext>
            </a:extLst>
          </p:cNvPr>
          <p:cNvSpPr/>
          <p:nvPr/>
        </p:nvSpPr>
        <p:spPr>
          <a:xfrm flipH="1">
            <a:off x="6228180" y="1771965"/>
            <a:ext cx="2858759" cy="832091"/>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Calibri"/>
              <a:ea typeface="+mn-ea"/>
              <a:cs typeface="+mn-cs"/>
            </a:endParaRPr>
          </a:p>
        </p:txBody>
      </p:sp>
      <p:sp>
        <p:nvSpPr>
          <p:cNvPr id="24" name="Chevron 35">
            <a:extLst>
              <a:ext uri="{FF2B5EF4-FFF2-40B4-BE49-F238E27FC236}">
                <a16:creationId xmlns:a16="http://schemas.microsoft.com/office/drawing/2014/main" id="{3C0500F9-A0CA-4921-8047-75138E645BEA}"/>
              </a:ext>
            </a:extLst>
          </p:cNvPr>
          <p:cNvSpPr/>
          <p:nvPr/>
        </p:nvSpPr>
        <p:spPr>
          <a:xfrm flipH="1">
            <a:off x="6228180" y="2739200"/>
            <a:ext cx="2858759" cy="832091"/>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Calibri"/>
              <a:ea typeface="+mn-ea"/>
              <a:cs typeface="+mn-cs"/>
            </a:endParaRPr>
          </a:p>
        </p:txBody>
      </p:sp>
      <p:sp>
        <p:nvSpPr>
          <p:cNvPr id="25" name="Chevron 36">
            <a:extLst>
              <a:ext uri="{FF2B5EF4-FFF2-40B4-BE49-F238E27FC236}">
                <a16:creationId xmlns:a16="http://schemas.microsoft.com/office/drawing/2014/main" id="{B84025BA-E64C-4F68-9BDD-E241FC36F240}"/>
              </a:ext>
            </a:extLst>
          </p:cNvPr>
          <p:cNvSpPr/>
          <p:nvPr/>
        </p:nvSpPr>
        <p:spPr>
          <a:xfrm flipH="1">
            <a:off x="6228180" y="3706435"/>
            <a:ext cx="2858759" cy="832091"/>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Calibri"/>
              <a:ea typeface="+mn-ea"/>
              <a:cs typeface="+mn-cs"/>
            </a:endParaRPr>
          </a:p>
        </p:txBody>
      </p:sp>
      <p:sp>
        <p:nvSpPr>
          <p:cNvPr id="26" name="Chevron 37">
            <a:extLst>
              <a:ext uri="{FF2B5EF4-FFF2-40B4-BE49-F238E27FC236}">
                <a16:creationId xmlns:a16="http://schemas.microsoft.com/office/drawing/2014/main" id="{0730AB46-D31A-421E-8C33-33D3F65EAA4C}"/>
              </a:ext>
            </a:extLst>
          </p:cNvPr>
          <p:cNvSpPr/>
          <p:nvPr/>
        </p:nvSpPr>
        <p:spPr>
          <a:xfrm flipH="1">
            <a:off x="6228180" y="4673670"/>
            <a:ext cx="2858758" cy="832091"/>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Calibri"/>
              <a:ea typeface="+mn-ea"/>
              <a:cs typeface="+mn-cs"/>
            </a:endParaRPr>
          </a:p>
        </p:txBody>
      </p:sp>
      <p:sp>
        <p:nvSpPr>
          <p:cNvPr id="27" name="Chevron 38">
            <a:extLst>
              <a:ext uri="{FF2B5EF4-FFF2-40B4-BE49-F238E27FC236}">
                <a16:creationId xmlns:a16="http://schemas.microsoft.com/office/drawing/2014/main" id="{BBFCE4A3-378A-4388-9D77-43B8CA325B20}"/>
              </a:ext>
            </a:extLst>
          </p:cNvPr>
          <p:cNvSpPr/>
          <p:nvPr/>
        </p:nvSpPr>
        <p:spPr>
          <a:xfrm flipH="1">
            <a:off x="6228179" y="5640904"/>
            <a:ext cx="2858757" cy="832091"/>
          </a:xfrm>
          <a:prstGeom prst="chevr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Calibri"/>
              <a:ea typeface="+mn-ea"/>
              <a:cs typeface="+mn-cs"/>
            </a:endParaRPr>
          </a:p>
        </p:txBody>
      </p:sp>
      <p:sp>
        <p:nvSpPr>
          <p:cNvPr id="28" name="Oval 27">
            <a:extLst>
              <a:ext uri="{FF2B5EF4-FFF2-40B4-BE49-F238E27FC236}">
                <a16:creationId xmlns:a16="http://schemas.microsoft.com/office/drawing/2014/main" id="{559FC349-EF66-4758-A9C6-3EB15F57283A}"/>
              </a:ext>
            </a:extLst>
          </p:cNvPr>
          <p:cNvSpPr/>
          <p:nvPr/>
        </p:nvSpPr>
        <p:spPr>
          <a:xfrm>
            <a:off x="6557022" y="1985559"/>
            <a:ext cx="411249" cy="4112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black">
                    <a:lumMod val="75000"/>
                    <a:lumOff val="25000"/>
                  </a:prstClr>
                </a:solidFill>
                <a:effectLst/>
                <a:uLnTx/>
                <a:uFillTx/>
                <a:latin typeface="Arial" pitchFamily="34" charset="0"/>
                <a:ea typeface="+mn-ea"/>
                <a:cs typeface="Arial" pitchFamily="34" charset="0"/>
              </a:rPr>
              <a:t>A</a:t>
            </a:r>
          </a:p>
        </p:txBody>
      </p:sp>
      <p:sp>
        <p:nvSpPr>
          <p:cNvPr id="29" name="Oval 28">
            <a:extLst>
              <a:ext uri="{FF2B5EF4-FFF2-40B4-BE49-F238E27FC236}">
                <a16:creationId xmlns:a16="http://schemas.microsoft.com/office/drawing/2014/main" id="{AA4E5DD3-9AA4-40A6-B8C5-C061E0B93298}"/>
              </a:ext>
            </a:extLst>
          </p:cNvPr>
          <p:cNvSpPr/>
          <p:nvPr/>
        </p:nvSpPr>
        <p:spPr>
          <a:xfrm>
            <a:off x="6557022" y="2949422"/>
            <a:ext cx="411249" cy="4112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black">
                    <a:lumMod val="75000"/>
                    <a:lumOff val="25000"/>
                  </a:prstClr>
                </a:solidFill>
                <a:effectLst/>
                <a:uLnTx/>
                <a:uFillTx/>
                <a:latin typeface="Arial" pitchFamily="34" charset="0"/>
                <a:ea typeface="+mn-ea"/>
                <a:cs typeface="Arial" pitchFamily="34" charset="0"/>
              </a:rPr>
              <a:t>D</a:t>
            </a:r>
          </a:p>
        </p:txBody>
      </p:sp>
      <p:sp>
        <p:nvSpPr>
          <p:cNvPr id="30" name="Oval 29">
            <a:extLst>
              <a:ext uri="{FF2B5EF4-FFF2-40B4-BE49-F238E27FC236}">
                <a16:creationId xmlns:a16="http://schemas.microsoft.com/office/drawing/2014/main" id="{538BA051-DC84-447E-B8EB-570C41115344}"/>
              </a:ext>
            </a:extLst>
          </p:cNvPr>
          <p:cNvSpPr/>
          <p:nvPr/>
        </p:nvSpPr>
        <p:spPr>
          <a:xfrm>
            <a:off x="6557022" y="3900434"/>
            <a:ext cx="411249" cy="4112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black">
                    <a:lumMod val="75000"/>
                    <a:lumOff val="25000"/>
                  </a:prstClr>
                </a:solidFill>
                <a:effectLst/>
                <a:uLnTx/>
                <a:uFillTx/>
                <a:latin typeface="Arial" pitchFamily="34" charset="0"/>
                <a:ea typeface="+mn-ea"/>
                <a:cs typeface="Arial" pitchFamily="34" charset="0"/>
              </a:rPr>
              <a:t>K</a:t>
            </a:r>
          </a:p>
        </p:txBody>
      </p:sp>
      <p:sp>
        <p:nvSpPr>
          <p:cNvPr id="31" name="Oval 30">
            <a:extLst>
              <a:ext uri="{FF2B5EF4-FFF2-40B4-BE49-F238E27FC236}">
                <a16:creationId xmlns:a16="http://schemas.microsoft.com/office/drawing/2014/main" id="{D1CA774C-17C1-49D8-8889-C5C6764630CD}"/>
              </a:ext>
            </a:extLst>
          </p:cNvPr>
          <p:cNvSpPr/>
          <p:nvPr/>
        </p:nvSpPr>
        <p:spPr>
          <a:xfrm>
            <a:off x="6557022" y="4877148"/>
            <a:ext cx="411249" cy="4112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black">
                    <a:lumMod val="75000"/>
                    <a:lumOff val="25000"/>
                  </a:prstClr>
                </a:solidFill>
                <a:effectLst/>
                <a:uLnTx/>
                <a:uFillTx/>
                <a:latin typeface="Arial" pitchFamily="34" charset="0"/>
                <a:ea typeface="+mn-ea"/>
                <a:cs typeface="Arial" pitchFamily="34" charset="0"/>
              </a:rPr>
              <a:t>A</a:t>
            </a:r>
          </a:p>
        </p:txBody>
      </p:sp>
      <p:sp>
        <p:nvSpPr>
          <p:cNvPr id="32" name="Oval 31">
            <a:extLst>
              <a:ext uri="{FF2B5EF4-FFF2-40B4-BE49-F238E27FC236}">
                <a16:creationId xmlns:a16="http://schemas.microsoft.com/office/drawing/2014/main" id="{5E99F0B8-31B4-4675-818B-AC1C13531129}"/>
              </a:ext>
            </a:extLst>
          </p:cNvPr>
          <p:cNvSpPr/>
          <p:nvPr/>
        </p:nvSpPr>
        <p:spPr>
          <a:xfrm>
            <a:off x="6418707" y="5813448"/>
            <a:ext cx="411249" cy="4112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black">
                    <a:lumMod val="75000"/>
                    <a:lumOff val="25000"/>
                  </a:prstClr>
                </a:solidFill>
                <a:effectLst/>
                <a:uLnTx/>
                <a:uFillTx/>
                <a:latin typeface="Arial" pitchFamily="34" charset="0"/>
                <a:ea typeface="+mn-ea"/>
                <a:cs typeface="Arial" pitchFamily="34" charset="0"/>
              </a:rPr>
              <a:t>R</a:t>
            </a:r>
          </a:p>
        </p:txBody>
      </p:sp>
      <p:sp>
        <p:nvSpPr>
          <p:cNvPr id="33" name="TextBox 32">
            <a:extLst>
              <a:ext uri="{FF2B5EF4-FFF2-40B4-BE49-F238E27FC236}">
                <a16:creationId xmlns:a16="http://schemas.microsoft.com/office/drawing/2014/main" id="{91DC2285-601C-47D3-B4C6-C6FAAAB0C19B}"/>
              </a:ext>
            </a:extLst>
          </p:cNvPr>
          <p:cNvSpPr txBox="1"/>
          <p:nvPr/>
        </p:nvSpPr>
        <p:spPr>
          <a:xfrm>
            <a:off x="-88820" y="1058264"/>
            <a:ext cx="2922224" cy="707886"/>
          </a:xfrm>
          <a:prstGeom prst="rect">
            <a:avLst/>
          </a:prstGeom>
          <a:noFill/>
        </p:spPr>
        <p:txBody>
          <a:bodyPr wrap="square" rtlCol="0">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black">
                    <a:lumMod val="75000"/>
                    <a:lumOff val="25000"/>
                  </a:prstClr>
                </a:solidFill>
                <a:effectLst/>
                <a:uLnTx/>
                <a:uFillTx/>
                <a:latin typeface="Arial" pitchFamily="34" charset="0"/>
                <a:ea typeface="+mn-ea"/>
                <a:cs typeface="Arial" pitchFamily="34" charset="0"/>
              </a:rPr>
              <a:t>Lean Six Sigma</a:t>
            </a:r>
            <a:br>
              <a:rPr kumimoji="0" lang="en-IN" sz="2000" b="0" i="0" u="none" strike="noStrike" kern="1200" cap="none" spc="0" normalizeH="0" baseline="0" noProof="0" dirty="0">
                <a:ln>
                  <a:noFill/>
                </a:ln>
                <a:solidFill>
                  <a:prstClr val="black">
                    <a:lumMod val="75000"/>
                    <a:lumOff val="25000"/>
                  </a:prstClr>
                </a:solidFill>
                <a:effectLst/>
                <a:uLnTx/>
                <a:uFillTx/>
                <a:latin typeface="Arial" pitchFamily="34" charset="0"/>
                <a:ea typeface="+mn-ea"/>
                <a:cs typeface="Arial" pitchFamily="34" charset="0"/>
              </a:rPr>
            </a:br>
            <a:r>
              <a:rPr kumimoji="0" lang="en-IN" sz="2000" b="0" i="0" u="none" strike="noStrike" kern="1200" cap="none" spc="0" normalizeH="0" baseline="0" noProof="0" dirty="0">
                <a:ln>
                  <a:noFill/>
                </a:ln>
                <a:solidFill>
                  <a:prstClr val="black">
                    <a:lumMod val="75000"/>
                    <a:lumOff val="25000"/>
                  </a:prstClr>
                </a:solidFill>
                <a:effectLst/>
                <a:uLnTx/>
                <a:uFillTx/>
                <a:latin typeface="Arial" pitchFamily="34" charset="0"/>
                <a:ea typeface="+mn-ea"/>
                <a:cs typeface="Arial" pitchFamily="34" charset="0"/>
              </a:rPr>
              <a:t>Methodology</a:t>
            </a:r>
          </a:p>
        </p:txBody>
      </p:sp>
      <p:sp>
        <p:nvSpPr>
          <p:cNvPr id="35" name="TextBox 34">
            <a:extLst>
              <a:ext uri="{FF2B5EF4-FFF2-40B4-BE49-F238E27FC236}">
                <a16:creationId xmlns:a16="http://schemas.microsoft.com/office/drawing/2014/main" id="{F61BF76D-46B3-40A4-9F24-6A7D593AE7B9}"/>
              </a:ext>
            </a:extLst>
          </p:cNvPr>
          <p:cNvSpPr txBox="1"/>
          <p:nvPr/>
        </p:nvSpPr>
        <p:spPr>
          <a:xfrm>
            <a:off x="6228177" y="811385"/>
            <a:ext cx="2858759" cy="1015663"/>
          </a:xfrm>
          <a:prstGeom prst="rect">
            <a:avLst/>
          </a:prstGeom>
          <a:noFill/>
        </p:spPr>
        <p:txBody>
          <a:bodyPr wrap="square" rtlCol="0">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black">
                    <a:lumMod val="75000"/>
                    <a:lumOff val="25000"/>
                  </a:prstClr>
                </a:solidFill>
                <a:effectLst/>
                <a:uLnTx/>
                <a:uFillTx/>
                <a:latin typeface="Arial" pitchFamily="34" charset="0"/>
                <a:ea typeface="+mn-ea"/>
                <a:cs typeface="Arial" pitchFamily="34" charset="0"/>
              </a:rPr>
              <a:t>Organizational Change Management Methodology</a:t>
            </a:r>
          </a:p>
        </p:txBody>
      </p:sp>
      <p:sp>
        <p:nvSpPr>
          <p:cNvPr id="36" name="TextBox 35">
            <a:extLst>
              <a:ext uri="{FF2B5EF4-FFF2-40B4-BE49-F238E27FC236}">
                <a16:creationId xmlns:a16="http://schemas.microsoft.com/office/drawing/2014/main" id="{D67E09CC-6D95-4424-9129-64B7A35F63F2}"/>
              </a:ext>
            </a:extLst>
          </p:cNvPr>
          <p:cNvSpPr txBox="1"/>
          <p:nvPr/>
        </p:nvSpPr>
        <p:spPr>
          <a:xfrm>
            <a:off x="806343" y="2010553"/>
            <a:ext cx="1031051" cy="369332"/>
          </a:xfrm>
          <a:prstGeom prst="rect">
            <a:avLst/>
          </a:prstGeom>
          <a:noFill/>
        </p:spPr>
        <p:txBody>
          <a:bodyPr wrap="square" rtlCol="0">
            <a:spAutoFit/>
          </a:bodyPr>
          <a:lstStyle/>
          <a:p>
            <a:pPr marL="0" marR="0" lvl="0" indent="0" algn="r" defTabSz="1218987"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DEFINE</a:t>
            </a:r>
          </a:p>
        </p:txBody>
      </p:sp>
      <p:sp>
        <p:nvSpPr>
          <p:cNvPr id="37" name="TextBox 36">
            <a:extLst>
              <a:ext uri="{FF2B5EF4-FFF2-40B4-BE49-F238E27FC236}">
                <a16:creationId xmlns:a16="http://schemas.microsoft.com/office/drawing/2014/main" id="{17338D34-3D87-4CCB-8616-7C8AF5CF0F13}"/>
              </a:ext>
            </a:extLst>
          </p:cNvPr>
          <p:cNvSpPr txBox="1"/>
          <p:nvPr/>
        </p:nvSpPr>
        <p:spPr>
          <a:xfrm>
            <a:off x="498566" y="2952662"/>
            <a:ext cx="1338828" cy="369332"/>
          </a:xfrm>
          <a:prstGeom prst="rect">
            <a:avLst/>
          </a:prstGeom>
          <a:noFill/>
        </p:spPr>
        <p:txBody>
          <a:bodyPr wrap="square" rtlCol="0">
            <a:spAutoFit/>
          </a:bodyPr>
          <a:lstStyle/>
          <a:p>
            <a:pPr marL="0" marR="0" lvl="0" indent="0" algn="r" defTabSz="1218987"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MEASURE</a:t>
            </a:r>
          </a:p>
        </p:txBody>
      </p:sp>
      <p:sp>
        <p:nvSpPr>
          <p:cNvPr id="38" name="TextBox 37">
            <a:extLst>
              <a:ext uri="{FF2B5EF4-FFF2-40B4-BE49-F238E27FC236}">
                <a16:creationId xmlns:a16="http://schemas.microsoft.com/office/drawing/2014/main" id="{29F06A4E-79F6-475F-AB4B-B9C6C8A55D43}"/>
              </a:ext>
            </a:extLst>
          </p:cNvPr>
          <p:cNvSpPr txBox="1"/>
          <p:nvPr/>
        </p:nvSpPr>
        <p:spPr>
          <a:xfrm>
            <a:off x="750558" y="3922480"/>
            <a:ext cx="1086836" cy="369332"/>
          </a:xfrm>
          <a:prstGeom prst="rect">
            <a:avLst/>
          </a:prstGeom>
          <a:noFill/>
        </p:spPr>
        <p:txBody>
          <a:bodyPr wrap="square" rtlCol="0">
            <a:spAutoFit/>
          </a:bodyPr>
          <a:lstStyle/>
          <a:p>
            <a:pPr marL="0" marR="0" lvl="0" indent="0" algn="r" defTabSz="1218987"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ANLYZE</a:t>
            </a:r>
          </a:p>
        </p:txBody>
      </p:sp>
      <p:sp>
        <p:nvSpPr>
          <p:cNvPr id="39" name="TextBox 38">
            <a:extLst>
              <a:ext uri="{FF2B5EF4-FFF2-40B4-BE49-F238E27FC236}">
                <a16:creationId xmlns:a16="http://schemas.microsoft.com/office/drawing/2014/main" id="{84316F9C-063F-4AD5-832F-B742C3578C42}"/>
              </a:ext>
            </a:extLst>
          </p:cNvPr>
          <p:cNvSpPr txBox="1"/>
          <p:nvPr/>
        </p:nvSpPr>
        <p:spPr>
          <a:xfrm>
            <a:off x="588334" y="4892298"/>
            <a:ext cx="1249060" cy="369332"/>
          </a:xfrm>
          <a:prstGeom prst="rect">
            <a:avLst/>
          </a:prstGeom>
          <a:noFill/>
        </p:spPr>
        <p:txBody>
          <a:bodyPr wrap="square" rtlCol="0">
            <a:spAutoFit/>
          </a:bodyPr>
          <a:lstStyle/>
          <a:p>
            <a:pPr marL="0" marR="0" lvl="0" indent="0" algn="r" defTabSz="1218987"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IMPROVE</a:t>
            </a:r>
          </a:p>
        </p:txBody>
      </p:sp>
      <p:sp>
        <p:nvSpPr>
          <p:cNvPr id="40" name="TextBox 39">
            <a:extLst>
              <a:ext uri="{FF2B5EF4-FFF2-40B4-BE49-F238E27FC236}">
                <a16:creationId xmlns:a16="http://schemas.microsoft.com/office/drawing/2014/main" id="{ACB1918F-8B02-4974-9256-E90E5B11B991}"/>
              </a:ext>
            </a:extLst>
          </p:cNvPr>
          <p:cNvSpPr txBox="1"/>
          <p:nvPr/>
        </p:nvSpPr>
        <p:spPr>
          <a:xfrm>
            <a:off x="511390" y="5834407"/>
            <a:ext cx="1326004" cy="369332"/>
          </a:xfrm>
          <a:prstGeom prst="rect">
            <a:avLst/>
          </a:prstGeom>
          <a:noFill/>
        </p:spPr>
        <p:txBody>
          <a:bodyPr wrap="square" rtlCol="0">
            <a:spAutoFit/>
          </a:bodyPr>
          <a:lstStyle/>
          <a:p>
            <a:pPr marL="0" marR="0" lvl="0" indent="0" algn="r" defTabSz="1218987"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CONTROL</a:t>
            </a:r>
          </a:p>
        </p:txBody>
      </p:sp>
      <p:sp>
        <p:nvSpPr>
          <p:cNvPr id="41" name="TextBox 40">
            <a:extLst>
              <a:ext uri="{FF2B5EF4-FFF2-40B4-BE49-F238E27FC236}">
                <a16:creationId xmlns:a16="http://schemas.microsoft.com/office/drawing/2014/main" id="{2F556DA0-8136-4008-B605-4C21C95EB8D3}"/>
              </a:ext>
            </a:extLst>
          </p:cNvPr>
          <p:cNvSpPr txBox="1"/>
          <p:nvPr/>
        </p:nvSpPr>
        <p:spPr>
          <a:xfrm>
            <a:off x="7058635" y="2010553"/>
            <a:ext cx="1659557" cy="369332"/>
          </a:xfrm>
          <a:prstGeom prst="rect">
            <a:avLst/>
          </a:prstGeom>
          <a:noFill/>
        </p:spPr>
        <p:txBody>
          <a:bodyPr wrap="squar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a:ln>
                  <a:noFill/>
                </a:ln>
                <a:solidFill>
                  <a:prstClr val="white"/>
                </a:solidFill>
                <a:effectLst/>
                <a:uLnTx/>
                <a:uFillTx/>
                <a:latin typeface="Arial" pitchFamily="34" charset="0"/>
                <a:ea typeface="+mn-ea"/>
                <a:cs typeface="Arial" pitchFamily="34" charset="0"/>
              </a:rPr>
              <a:t>AWARENESS</a:t>
            </a:r>
            <a:endParaRPr kumimoji="0" lang="en-IN" sz="1800" b="1" i="0" u="none" strike="noStrike" kern="1200" cap="none" spc="0" normalizeH="0" baseline="0" noProof="0" dirty="0">
              <a:ln>
                <a:noFill/>
              </a:ln>
              <a:solidFill>
                <a:prstClr val="white"/>
              </a:solidFill>
              <a:effectLst/>
              <a:uLnTx/>
              <a:uFillTx/>
              <a:latin typeface="Arial" pitchFamily="34" charset="0"/>
              <a:ea typeface="+mn-ea"/>
              <a:cs typeface="Arial" pitchFamily="34" charset="0"/>
            </a:endParaRPr>
          </a:p>
        </p:txBody>
      </p:sp>
      <p:sp>
        <p:nvSpPr>
          <p:cNvPr id="42" name="TextBox 41">
            <a:extLst>
              <a:ext uri="{FF2B5EF4-FFF2-40B4-BE49-F238E27FC236}">
                <a16:creationId xmlns:a16="http://schemas.microsoft.com/office/drawing/2014/main" id="{B6AE86A1-67EB-4EAC-AAEB-F9A8EB6EFAAE}"/>
              </a:ext>
            </a:extLst>
          </p:cNvPr>
          <p:cNvSpPr txBox="1"/>
          <p:nvPr/>
        </p:nvSpPr>
        <p:spPr>
          <a:xfrm>
            <a:off x="7058635" y="2952662"/>
            <a:ext cx="1043876" cy="369332"/>
          </a:xfrm>
          <a:prstGeom prst="rect">
            <a:avLst/>
          </a:prstGeom>
          <a:noFill/>
        </p:spPr>
        <p:txBody>
          <a:bodyPr wrap="squar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DESIRE</a:t>
            </a:r>
          </a:p>
        </p:txBody>
      </p:sp>
      <p:sp>
        <p:nvSpPr>
          <p:cNvPr id="43" name="TextBox 42">
            <a:extLst>
              <a:ext uri="{FF2B5EF4-FFF2-40B4-BE49-F238E27FC236}">
                <a16:creationId xmlns:a16="http://schemas.microsoft.com/office/drawing/2014/main" id="{B104499D-1046-4514-B4C4-E1529CFD3D0F}"/>
              </a:ext>
            </a:extLst>
          </p:cNvPr>
          <p:cNvSpPr txBox="1"/>
          <p:nvPr/>
        </p:nvSpPr>
        <p:spPr>
          <a:xfrm>
            <a:off x="7058635" y="3922480"/>
            <a:ext cx="1710725" cy="369332"/>
          </a:xfrm>
          <a:prstGeom prst="rect">
            <a:avLst/>
          </a:prstGeom>
          <a:noFill/>
        </p:spPr>
        <p:txBody>
          <a:bodyPr wrap="squar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KNOWLEDGE</a:t>
            </a:r>
          </a:p>
        </p:txBody>
      </p:sp>
      <p:sp>
        <p:nvSpPr>
          <p:cNvPr id="44" name="TextBox 43">
            <a:extLst>
              <a:ext uri="{FF2B5EF4-FFF2-40B4-BE49-F238E27FC236}">
                <a16:creationId xmlns:a16="http://schemas.microsoft.com/office/drawing/2014/main" id="{6D8ED6D1-01C4-435B-BF8D-DABBB750C49F}"/>
              </a:ext>
            </a:extLst>
          </p:cNvPr>
          <p:cNvSpPr txBox="1"/>
          <p:nvPr/>
        </p:nvSpPr>
        <p:spPr>
          <a:xfrm>
            <a:off x="7058635" y="4892298"/>
            <a:ext cx="1082348" cy="369332"/>
          </a:xfrm>
          <a:prstGeom prst="rect">
            <a:avLst/>
          </a:prstGeom>
          <a:noFill/>
        </p:spPr>
        <p:txBody>
          <a:bodyPr wrap="squar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ABILITY</a:t>
            </a:r>
          </a:p>
        </p:txBody>
      </p:sp>
      <p:sp>
        <p:nvSpPr>
          <p:cNvPr id="45" name="TextBox 44">
            <a:extLst>
              <a:ext uri="{FF2B5EF4-FFF2-40B4-BE49-F238E27FC236}">
                <a16:creationId xmlns:a16="http://schemas.microsoft.com/office/drawing/2014/main" id="{421D457D-3624-45D2-BFB6-46EB88700806}"/>
              </a:ext>
            </a:extLst>
          </p:cNvPr>
          <p:cNvSpPr txBox="1"/>
          <p:nvPr/>
        </p:nvSpPr>
        <p:spPr>
          <a:xfrm>
            <a:off x="6798949" y="5864507"/>
            <a:ext cx="1970411" cy="338554"/>
          </a:xfrm>
          <a:prstGeom prst="rect">
            <a:avLst/>
          </a:prstGeom>
          <a:noFill/>
        </p:spPr>
        <p:txBody>
          <a:bodyPr wrap="squar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REINFORCEMENT</a:t>
            </a:r>
          </a:p>
        </p:txBody>
      </p:sp>
      <p:sp>
        <p:nvSpPr>
          <p:cNvPr id="46" name="TextBox 45">
            <a:extLst>
              <a:ext uri="{FF2B5EF4-FFF2-40B4-BE49-F238E27FC236}">
                <a16:creationId xmlns:a16="http://schemas.microsoft.com/office/drawing/2014/main" id="{269E8EF3-0759-4A5D-B130-6967274C8327}"/>
              </a:ext>
            </a:extLst>
          </p:cNvPr>
          <p:cNvSpPr txBox="1"/>
          <p:nvPr/>
        </p:nvSpPr>
        <p:spPr>
          <a:xfrm>
            <a:off x="3241725" y="1878410"/>
            <a:ext cx="2607280" cy="609398"/>
          </a:xfrm>
          <a:prstGeom prst="rect">
            <a:avLst/>
          </a:prstGeom>
          <a:noFill/>
        </p:spPr>
        <p:txBody>
          <a:bodyPr wrap="square" rtlCol="0">
            <a:spAutoFit/>
          </a:bodyPr>
          <a:lstStyle/>
          <a:p>
            <a:pPr marL="0" marR="0" lvl="0" indent="0" algn="l" defTabSz="1218987" rtl="0" eaLnBrk="1" fontAlgn="auto" latinLnBrk="0" hangingPunct="1">
              <a:lnSpc>
                <a:spcPct val="8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lumMod val="75000"/>
                    <a:lumOff val="25000"/>
                  </a:prstClr>
                </a:solidFill>
                <a:effectLst/>
                <a:uLnTx/>
                <a:uFillTx/>
                <a:latin typeface="Arial" pitchFamily="34" charset="0"/>
                <a:ea typeface="+mn-ea"/>
                <a:cs typeface="Arial" pitchFamily="34" charset="0"/>
              </a:rPr>
              <a:t>UNDERSTAND the need to change/transform and the current state</a:t>
            </a:r>
          </a:p>
        </p:txBody>
      </p:sp>
      <p:sp>
        <p:nvSpPr>
          <p:cNvPr id="47" name="TextBox 46">
            <a:extLst>
              <a:ext uri="{FF2B5EF4-FFF2-40B4-BE49-F238E27FC236}">
                <a16:creationId xmlns:a16="http://schemas.microsoft.com/office/drawing/2014/main" id="{165BCEB7-A6FA-4398-8CD7-3360A3061F8B}"/>
              </a:ext>
            </a:extLst>
          </p:cNvPr>
          <p:cNvSpPr txBox="1"/>
          <p:nvPr/>
        </p:nvSpPr>
        <p:spPr>
          <a:xfrm>
            <a:off x="3244214" y="2813798"/>
            <a:ext cx="2607280" cy="609398"/>
          </a:xfrm>
          <a:prstGeom prst="rect">
            <a:avLst/>
          </a:prstGeom>
          <a:noFill/>
        </p:spPr>
        <p:txBody>
          <a:bodyPr wrap="square" rtlCol="0">
            <a:spAutoFit/>
          </a:bodyPr>
          <a:lstStyle/>
          <a:p>
            <a:pPr marL="0" marR="0" lvl="0" indent="0" algn="l" defTabSz="1218987" rtl="0" eaLnBrk="1" fontAlgn="auto" latinLnBrk="0" hangingPunct="1">
              <a:lnSpc>
                <a:spcPct val="8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lumMod val="75000"/>
                    <a:lumOff val="25000"/>
                  </a:prstClr>
                </a:solidFill>
                <a:effectLst/>
                <a:uLnTx/>
                <a:uFillTx/>
                <a:latin typeface="Arial" pitchFamily="34" charset="0"/>
                <a:ea typeface="+mn-ea"/>
                <a:cs typeface="Arial" pitchFamily="34" charset="0"/>
              </a:rPr>
              <a:t>SET goals based on current performance metrics to achieve a future state</a:t>
            </a:r>
          </a:p>
        </p:txBody>
      </p:sp>
      <p:sp>
        <p:nvSpPr>
          <p:cNvPr id="48" name="TextBox 47">
            <a:extLst>
              <a:ext uri="{FF2B5EF4-FFF2-40B4-BE49-F238E27FC236}">
                <a16:creationId xmlns:a16="http://schemas.microsoft.com/office/drawing/2014/main" id="{44D68A64-0A8A-4E51-A2CA-74DA83ABF8DF}"/>
              </a:ext>
            </a:extLst>
          </p:cNvPr>
          <p:cNvSpPr txBox="1"/>
          <p:nvPr/>
        </p:nvSpPr>
        <p:spPr>
          <a:xfrm>
            <a:off x="3241725" y="3776599"/>
            <a:ext cx="2770616" cy="609398"/>
          </a:xfrm>
          <a:prstGeom prst="rect">
            <a:avLst/>
          </a:prstGeom>
          <a:noFill/>
        </p:spPr>
        <p:txBody>
          <a:bodyPr wrap="square" rtlCol="0">
            <a:spAutoFit/>
          </a:bodyPr>
          <a:lstStyle/>
          <a:p>
            <a:pPr marL="0" marR="0" lvl="0" indent="0" algn="l" defTabSz="1218987" rtl="0" eaLnBrk="1" fontAlgn="auto" latinLnBrk="0" hangingPunct="1">
              <a:lnSpc>
                <a:spcPct val="8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lumMod val="75000"/>
                    <a:lumOff val="25000"/>
                  </a:prstClr>
                </a:solidFill>
                <a:effectLst/>
                <a:uLnTx/>
                <a:uFillTx/>
                <a:latin typeface="Arial" pitchFamily="34" charset="0"/>
                <a:ea typeface="+mn-ea"/>
                <a:cs typeface="Arial" pitchFamily="34" charset="0"/>
              </a:rPr>
              <a:t>DETERMINE optimums solution based on data &amp; information to achieve the future state</a:t>
            </a:r>
          </a:p>
        </p:txBody>
      </p:sp>
      <p:sp>
        <p:nvSpPr>
          <p:cNvPr id="49" name="TextBox 48">
            <a:extLst>
              <a:ext uri="{FF2B5EF4-FFF2-40B4-BE49-F238E27FC236}">
                <a16:creationId xmlns:a16="http://schemas.microsoft.com/office/drawing/2014/main" id="{16AF1CFB-376F-4BE5-90CC-BB5F173DBD15}"/>
              </a:ext>
            </a:extLst>
          </p:cNvPr>
          <p:cNvSpPr txBox="1"/>
          <p:nvPr/>
        </p:nvSpPr>
        <p:spPr>
          <a:xfrm>
            <a:off x="3241725" y="4808266"/>
            <a:ext cx="2770616" cy="480131"/>
          </a:xfrm>
          <a:prstGeom prst="rect">
            <a:avLst/>
          </a:prstGeom>
          <a:noFill/>
        </p:spPr>
        <p:txBody>
          <a:bodyPr wrap="square" rtlCol="0">
            <a:spAutoFit/>
          </a:bodyPr>
          <a:lstStyle/>
          <a:p>
            <a:pPr marL="0" marR="0" lvl="0" indent="0" algn="l" defTabSz="1218987" rtl="0" eaLnBrk="1" fontAlgn="auto" latinLnBrk="0" hangingPunct="1">
              <a:lnSpc>
                <a:spcPct val="9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lumMod val="75000"/>
                    <a:lumOff val="25000"/>
                  </a:prstClr>
                </a:solidFill>
                <a:effectLst/>
                <a:uLnTx/>
                <a:uFillTx/>
                <a:latin typeface="Arial" pitchFamily="34" charset="0"/>
                <a:ea typeface="+mn-ea"/>
                <a:cs typeface="Arial" pitchFamily="34" charset="0"/>
              </a:rPr>
              <a:t>IMPLEMENT solution and train skill required for the future state</a:t>
            </a:r>
          </a:p>
        </p:txBody>
      </p:sp>
      <p:sp>
        <p:nvSpPr>
          <p:cNvPr id="50" name="TextBox 49">
            <a:extLst>
              <a:ext uri="{FF2B5EF4-FFF2-40B4-BE49-F238E27FC236}">
                <a16:creationId xmlns:a16="http://schemas.microsoft.com/office/drawing/2014/main" id="{45D42460-58D6-4A98-B95E-A603265BBB36}"/>
              </a:ext>
            </a:extLst>
          </p:cNvPr>
          <p:cNvSpPr txBox="1"/>
          <p:nvPr/>
        </p:nvSpPr>
        <p:spPr>
          <a:xfrm>
            <a:off x="3286961" y="5696768"/>
            <a:ext cx="2607280" cy="674031"/>
          </a:xfrm>
          <a:prstGeom prst="rect">
            <a:avLst/>
          </a:prstGeom>
          <a:noFill/>
        </p:spPr>
        <p:txBody>
          <a:bodyPr wrap="square" rtlCol="0">
            <a:spAutoFit/>
          </a:bodyPr>
          <a:lstStyle/>
          <a:p>
            <a:pPr marL="0" marR="0" lvl="0" indent="0" algn="l" defTabSz="1218987" rtl="0" eaLnBrk="1" fontAlgn="auto" latinLnBrk="0" hangingPunct="1">
              <a:lnSpc>
                <a:spcPct val="9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lumMod val="75000"/>
                    <a:lumOff val="25000"/>
                  </a:prstClr>
                </a:solidFill>
                <a:effectLst/>
                <a:uLnTx/>
                <a:uFillTx/>
                <a:latin typeface="Arial" pitchFamily="34" charset="0"/>
                <a:ea typeface="+mn-ea"/>
                <a:cs typeface="Arial" pitchFamily="34" charset="0"/>
              </a:rPr>
              <a:t>SUSTAIN improvements, behaviours, skills, roles and outputs of the new state</a:t>
            </a:r>
          </a:p>
        </p:txBody>
      </p:sp>
      <p:sp>
        <p:nvSpPr>
          <p:cNvPr id="51" name="Title 1">
            <a:extLst>
              <a:ext uri="{FF2B5EF4-FFF2-40B4-BE49-F238E27FC236}">
                <a16:creationId xmlns:a16="http://schemas.microsoft.com/office/drawing/2014/main" id="{6D97238A-2ADA-4D36-872F-80E76272EAEE}"/>
              </a:ext>
            </a:extLst>
          </p:cNvPr>
          <p:cNvSpPr txBox="1">
            <a:spLocks/>
          </p:cNvSpPr>
          <p:nvPr/>
        </p:nvSpPr>
        <p:spPr>
          <a:xfrm>
            <a:off x="0" y="0"/>
            <a:ext cx="9143999" cy="974626"/>
          </a:xfrm>
          <a:prstGeom prst="rect">
            <a:avLst/>
          </a:prstGeom>
        </p:spPr>
        <p:txBody>
          <a:bodyPr wrap="square" lIns="457200" tIns="228600" rIns="457200" bIns="22860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000"/>
              </a:lnSpc>
            </a:pPr>
            <a:r>
              <a:rPr lang="en-US" sz="4000" b="1" dirty="0">
                <a:solidFill>
                  <a:srgbClr val="046CB6"/>
                </a:solidFill>
                <a:latin typeface="Arial" panose="020B0604020202020204" pitchFamily="34" charset="0"/>
                <a:cs typeface="Arial" panose="020B0604020202020204" pitchFamily="34" charset="0"/>
              </a:rPr>
              <a:t>Sustaining Change Is….</a:t>
            </a:r>
            <a:endParaRPr lang="en-US" sz="4000" dirty="0">
              <a:solidFill>
                <a:srgbClr val="046CB6"/>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7F8C4CAF-1E3A-47A4-A767-803513196672}"/>
              </a:ext>
            </a:extLst>
          </p:cNvPr>
          <p:cNvSpPr txBox="1"/>
          <p:nvPr/>
        </p:nvSpPr>
        <p:spPr>
          <a:xfrm>
            <a:off x="5354995" y="6503767"/>
            <a:ext cx="3731941" cy="307777"/>
          </a:xfrm>
          <a:prstGeom prst="rect">
            <a:avLst/>
          </a:prstGeom>
          <a:noFill/>
        </p:spPr>
        <p:txBody>
          <a:bodyPr wrap="square" rtlCol="0">
            <a:spAutoFit/>
          </a:bodyPr>
          <a:lstStyle/>
          <a:p>
            <a:r>
              <a:rPr lang="en-US" sz="1400" dirty="0"/>
              <a:t>ADKAR is a trademark of </a:t>
            </a:r>
            <a:r>
              <a:rPr lang="en-US" sz="1400" dirty="0" err="1"/>
              <a:t>Prosci</a:t>
            </a:r>
            <a:r>
              <a:rPr lang="en-US" sz="1400" dirty="0"/>
              <a:t>, Inc</a:t>
            </a:r>
          </a:p>
        </p:txBody>
      </p:sp>
    </p:spTree>
    <p:extLst>
      <p:ext uri="{BB962C8B-B14F-4D97-AF65-F5344CB8AC3E}">
        <p14:creationId xmlns:p14="http://schemas.microsoft.com/office/powerpoint/2010/main" val="1888061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normAutofit fontScale="90000"/>
          </a:bodyPr>
          <a:lstStyle/>
          <a:p>
            <a:r>
              <a:rPr lang="en-US" dirty="0"/>
              <a:t>Lewin's Three Stage Change Model</a:t>
            </a:r>
          </a:p>
        </p:txBody>
      </p:sp>
      <p:sp>
        <p:nvSpPr>
          <p:cNvPr id="7" name="Slide Number Placeholder 6"/>
          <p:cNvSpPr>
            <a:spLocks noGrp="1"/>
          </p:cNvSpPr>
          <p:nvPr>
            <p:ph type="sldNum" sz="quarter" idx="4"/>
          </p:nvPr>
        </p:nvSpPr>
        <p:spPr>
          <a:xfrm>
            <a:off x="8724900" y="6467475"/>
            <a:ext cx="419100" cy="274638"/>
          </a:xfrm>
          <a:prstGeom prst="rect">
            <a:avLst/>
          </a:prstGeom>
        </p:spPr>
        <p:txBody>
          <a:bodyPr vert="horz" lIns="91440" tIns="45720" rIns="91440" bIns="45720" rtlCol="0" anchor="ctr"/>
          <a:lstStyle>
            <a:defPPr>
              <a:defRPr lang="en-US"/>
            </a:defPPr>
            <a:lvl1pPr marL="0" algn="ctr" defTabSz="914400" rtl="0" eaLnBrk="1" latinLnBrk="0" hangingPunct="1">
              <a:defRPr sz="1000" b="1" kern="1200">
                <a:solidFill>
                  <a:srgbClr val="17A086"/>
                </a:solidFill>
                <a:effectLst/>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743779-FB01-4E1A-A01D-1D5F67ECDE20}" type="slidenum">
              <a:rPr lang="en-US" smtClean="0"/>
              <a:pPr/>
              <a:t>5</a:t>
            </a:fld>
            <a:endParaRPr lang="en-US" dirty="0">
              <a:solidFill>
                <a:schemeClr val="tx1"/>
              </a:solidFill>
            </a:endParaRPr>
          </a:p>
        </p:txBody>
      </p:sp>
      <p:grpSp>
        <p:nvGrpSpPr>
          <p:cNvPr id="27" name="Group 26"/>
          <p:cNvGrpSpPr/>
          <p:nvPr/>
        </p:nvGrpSpPr>
        <p:grpSpPr>
          <a:xfrm>
            <a:off x="166837" y="619116"/>
            <a:ext cx="8411583" cy="4766381"/>
            <a:chOff x="558170" y="831646"/>
            <a:chExt cx="11215445" cy="6355178"/>
          </a:xfrm>
        </p:grpSpPr>
        <p:grpSp>
          <p:nvGrpSpPr>
            <p:cNvPr id="26" name="Group 25"/>
            <p:cNvGrpSpPr/>
            <p:nvPr/>
          </p:nvGrpSpPr>
          <p:grpSpPr>
            <a:xfrm>
              <a:off x="575303" y="831646"/>
              <a:ext cx="11041394" cy="1688525"/>
              <a:chOff x="575303" y="831646"/>
              <a:chExt cx="11041394" cy="1688525"/>
            </a:xfrm>
          </p:grpSpPr>
          <p:sp>
            <p:nvSpPr>
              <p:cNvPr id="104" name="Freeform 103"/>
              <p:cNvSpPr/>
              <p:nvPr/>
            </p:nvSpPr>
            <p:spPr>
              <a:xfrm>
                <a:off x="575303" y="1038295"/>
                <a:ext cx="11041394" cy="1481876"/>
              </a:xfrm>
              <a:custGeom>
                <a:avLst/>
                <a:gdLst>
                  <a:gd name="connsiteX0" fmla="*/ 0 w 11041394"/>
                  <a:gd name="connsiteY0" fmla="*/ 0 h 1481876"/>
                  <a:gd name="connsiteX1" fmla="*/ 4104883 w 11041394"/>
                  <a:gd name="connsiteY1" fmla="*/ 0 h 1481876"/>
                  <a:gd name="connsiteX2" fmla="*/ 4104883 w 11041394"/>
                  <a:gd name="connsiteY2" fmla="*/ 406594 h 1481876"/>
                  <a:gd name="connsiteX3" fmla="*/ 6936511 w 11041394"/>
                  <a:gd name="connsiteY3" fmla="*/ 406594 h 1481876"/>
                  <a:gd name="connsiteX4" fmla="*/ 6936511 w 11041394"/>
                  <a:gd name="connsiteY4" fmla="*/ 0 h 1481876"/>
                  <a:gd name="connsiteX5" fmla="*/ 11041394 w 11041394"/>
                  <a:gd name="connsiteY5" fmla="*/ 0 h 1481876"/>
                  <a:gd name="connsiteX6" fmla="*/ 11041394 w 11041394"/>
                  <a:gd name="connsiteY6" fmla="*/ 1481876 h 1481876"/>
                  <a:gd name="connsiteX7" fmla="*/ 0 w 11041394"/>
                  <a:gd name="connsiteY7" fmla="*/ 1481876 h 1481876"/>
                  <a:gd name="connsiteX8" fmla="*/ 0 w 11041394"/>
                  <a:gd name="connsiteY8" fmla="*/ 0 h 1481876"/>
                  <a:gd name="connsiteX0" fmla="*/ 4104883 w 11041394"/>
                  <a:gd name="connsiteY0" fmla="*/ 406594 h 1481876"/>
                  <a:gd name="connsiteX1" fmla="*/ 6936511 w 11041394"/>
                  <a:gd name="connsiteY1" fmla="*/ 406594 h 1481876"/>
                  <a:gd name="connsiteX2" fmla="*/ 6936511 w 11041394"/>
                  <a:gd name="connsiteY2" fmla="*/ 0 h 1481876"/>
                  <a:gd name="connsiteX3" fmla="*/ 11041394 w 11041394"/>
                  <a:gd name="connsiteY3" fmla="*/ 0 h 1481876"/>
                  <a:gd name="connsiteX4" fmla="*/ 11041394 w 11041394"/>
                  <a:gd name="connsiteY4" fmla="*/ 1481876 h 1481876"/>
                  <a:gd name="connsiteX5" fmla="*/ 0 w 11041394"/>
                  <a:gd name="connsiteY5" fmla="*/ 1481876 h 1481876"/>
                  <a:gd name="connsiteX6" fmla="*/ 0 w 11041394"/>
                  <a:gd name="connsiteY6" fmla="*/ 0 h 1481876"/>
                  <a:gd name="connsiteX7" fmla="*/ 4104883 w 11041394"/>
                  <a:gd name="connsiteY7" fmla="*/ 0 h 1481876"/>
                  <a:gd name="connsiteX8" fmla="*/ 4196323 w 11041394"/>
                  <a:gd name="connsiteY8" fmla="*/ 498034 h 1481876"/>
                  <a:gd name="connsiteX0" fmla="*/ 4104883 w 11041394"/>
                  <a:gd name="connsiteY0" fmla="*/ 406594 h 1481876"/>
                  <a:gd name="connsiteX1" fmla="*/ 6936511 w 11041394"/>
                  <a:gd name="connsiteY1" fmla="*/ 406594 h 1481876"/>
                  <a:gd name="connsiteX2" fmla="*/ 6936511 w 11041394"/>
                  <a:gd name="connsiteY2" fmla="*/ 0 h 1481876"/>
                  <a:gd name="connsiteX3" fmla="*/ 11041394 w 11041394"/>
                  <a:gd name="connsiteY3" fmla="*/ 0 h 1481876"/>
                  <a:gd name="connsiteX4" fmla="*/ 11041394 w 11041394"/>
                  <a:gd name="connsiteY4" fmla="*/ 1481876 h 1481876"/>
                  <a:gd name="connsiteX5" fmla="*/ 0 w 11041394"/>
                  <a:gd name="connsiteY5" fmla="*/ 1481876 h 1481876"/>
                  <a:gd name="connsiteX6" fmla="*/ 0 w 11041394"/>
                  <a:gd name="connsiteY6" fmla="*/ 0 h 1481876"/>
                  <a:gd name="connsiteX7" fmla="*/ 4104883 w 11041394"/>
                  <a:gd name="connsiteY7" fmla="*/ 0 h 1481876"/>
                  <a:gd name="connsiteX0" fmla="*/ 6936511 w 11041394"/>
                  <a:gd name="connsiteY0" fmla="*/ 406594 h 1481876"/>
                  <a:gd name="connsiteX1" fmla="*/ 6936511 w 11041394"/>
                  <a:gd name="connsiteY1" fmla="*/ 0 h 1481876"/>
                  <a:gd name="connsiteX2" fmla="*/ 11041394 w 11041394"/>
                  <a:gd name="connsiteY2" fmla="*/ 0 h 1481876"/>
                  <a:gd name="connsiteX3" fmla="*/ 11041394 w 11041394"/>
                  <a:gd name="connsiteY3" fmla="*/ 1481876 h 1481876"/>
                  <a:gd name="connsiteX4" fmla="*/ 0 w 11041394"/>
                  <a:gd name="connsiteY4" fmla="*/ 1481876 h 1481876"/>
                  <a:gd name="connsiteX5" fmla="*/ 0 w 11041394"/>
                  <a:gd name="connsiteY5" fmla="*/ 0 h 1481876"/>
                  <a:gd name="connsiteX6" fmla="*/ 4104883 w 11041394"/>
                  <a:gd name="connsiteY6" fmla="*/ 0 h 1481876"/>
                  <a:gd name="connsiteX0" fmla="*/ 6936511 w 11041394"/>
                  <a:gd name="connsiteY0" fmla="*/ 0 h 1481876"/>
                  <a:gd name="connsiteX1" fmla="*/ 11041394 w 11041394"/>
                  <a:gd name="connsiteY1" fmla="*/ 0 h 1481876"/>
                  <a:gd name="connsiteX2" fmla="*/ 11041394 w 11041394"/>
                  <a:gd name="connsiteY2" fmla="*/ 1481876 h 1481876"/>
                  <a:gd name="connsiteX3" fmla="*/ 0 w 11041394"/>
                  <a:gd name="connsiteY3" fmla="*/ 1481876 h 1481876"/>
                  <a:gd name="connsiteX4" fmla="*/ 0 w 11041394"/>
                  <a:gd name="connsiteY4" fmla="*/ 0 h 1481876"/>
                  <a:gd name="connsiteX5" fmla="*/ 4104883 w 11041394"/>
                  <a:gd name="connsiteY5" fmla="*/ 0 h 148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41394" h="1481876">
                    <a:moveTo>
                      <a:pt x="6936511" y="0"/>
                    </a:moveTo>
                    <a:lnTo>
                      <a:pt x="11041394" y="0"/>
                    </a:lnTo>
                    <a:lnTo>
                      <a:pt x="11041394" y="1481876"/>
                    </a:lnTo>
                    <a:lnTo>
                      <a:pt x="0" y="1481876"/>
                    </a:lnTo>
                    <a:lnTo>
                      <a:pt x="0" y="0"/>
                    </a:lnTo>
                    <a:lnTo>
                      <a:pt x="4104883" y="0"/>
                    </a:lnTo>
                  </a:path>
                </a:pathLst>
              </a:custGeom>
              <a:noFill/>
              <a:ln w="6350" cap="flat" cmpd="sng" algn="ctr">
                <a:solidFill>
                  <a:schemeClr val="accent6"/>
                </a:solidFill>
                <a:prstDash val="sysDot"/>
                <a:miter lim="800000"/>
              </a:ln>
              <a:effectLst/>
            </p:spPr>
            <p:txBody>
              <a:bodyPr wrap="square" rtlCol="0" anchor="ctr">
                <a:noAutofit/>
              </a:bodyPr>
              <a:lstStyle/>
              <a:p>
                <a:pPr algn="ctr">
                  <a:defRPr/>
                </a:pPr>
                <a:endParaRPr lang="en-US" sz="619" kern="0">
                  <a:solidFill>
                    <a:prstClr val="white"/>
                  </a:solidFill>
                </a:endParaRPr>
              </a:p>
            </p:txBody>
          </p:sp>
          <p:sp>
            <p:nvSpPr>
              <p:cNvPr id="101" name="TextBox 100"/>
              <p:cNvSpPr txBox="1"/>
              <p:nvPr/>
            </p:nvSpPr>
            <p:spPr>
              <a:xfrm>
                <a:off x="4518150" y="831646"/>
                <a:ext cx="3155700" cy="492442"/>
              </a:xfrm>
              <a:prstGeom prst="rect">
                <a:avLst/>
              </a:prstGeom>
              <a:noFill/>
            </p:spPr>
            <p:txBody>
              <a:bodyPr wrap="square" rtlCol="0" anchor="ctr">
                <a:spAutoFit/>
              </a:bodyPr>
              <a:lstStyle/>
              <a:p>
                <a:pPr algn="ctr"/>
                <a:r>
                  <a:rPr lang="en-IN" b="1" dirty="0">
                    <a:solidFill>
                      <a:schemeClr val="tx2"/>
                    </a:solidFill>
                    <a:latin typeface="Arial" panose="020B0604020202020204" pitchFamily="34" charset="0"/>
                    <a:cs typeface="Arial" panose="020B0604020202020204" pitchFamily="34" charset="0"/>
                  </a:rPr>
                  <a:t>KEY ACTIVITIES</a:t>
                </a:r>
              </a:p>
            </p:txBody>
          </p:sp>
        </p:grpSp>
        <p:grpSp>
          <p:nvGrpSpPr>
            <p:cNvPr id="25" name="Group 24"/>
            <p:cNvGrpSpPr/>
            <p:nvPr/>
          </p:nvGrpSpPr>
          <p:grpSpPr>
            <a:xfrm>
              <a:off x="558170" y="1408920"/>
              <a:ext cx="11215445" cy="5777904"/>
              <a:chOff x="560296" y="1408920"/>
              <a:chExt cx="11215445" cy="5777904"/>
            </a:xfrm>
          </p:grpSpPr>
          <p:grpSp>
            <p:nvGrpSpPr>
              <p:cNvPr id="18" name="Group 17"/>
              <p:cNvGrpSpPr/>
              <p:nvPr/>
            </p:nvGrpSpPr>
            <p:grpSpPr>
              <a:xfrm>
                <a:off x="8140660" y="1408920"/>
                <a:ext cx="3635081" cy="5768635"/>
                <a:chOff x="8140660" y="1408920"/>
                <a:chExt cx="3635081" cy="5768635"/>
              </a:xfrm>
            </p:grpSpPr>
            <p:grpSp>
              <p:nvGrpSpPr>
                <p:cNvPr id="17" name="Group 16"/>
                <p:cNvGrpSpPr/>
                <p:nvPr/>
              </p:nvGrpSpPr>
              <p:grpSpPr>
                <a:xfrm>
                  <a:off x="8155666" y="1408920"/>
                  <a:ext cx="3515820" cy="5768635"/>
                  <a:chOff x="8155666" y="1408920"/>
                  <a:chExt cx="3515820" cy="5768635"/>
                </a:xfrm>
              </p:grpSpPr>
              <p:sp>
                <p:nvSpPr>
                  <p:cNvPr id="90" name="Rounded Rectangle 89"/>
                  <p:cNvSpPr/>
                  <p:nvPr/>
                </p:nvSpPr>
                <p:spPr>
                  <a:xfrm>
                    <a:off x="8155666" y="2402165"/>
                    <a:ext cx="3465284" cy="4702099"/>
                  </a:xfrm>
                  <a:prstGeom prst="roundRect">
                    <a:avLst>
                      <a:gd name="adj" fmla="val 1167"/>
                    </a:avLst>
                  </a:prstGeom>
                  <a:solidFill>
                    <a:sysClr val="window" lastClr="FFFFFF"/>
                  </a:solidFill>
                  <a:ln w="6350" cap="flat" cmpd="sng" algn="ctr">
                    <a:solidFill>
                      <a:schemeClr val="accent3"/>
                    </a:solidFill>
                    <a:prstDash val="solid"/>
                    <a:miter lim="800000"/>
                  </a:ln>
                  <a:effectLst/>
                </p:spPr>
                <p:txBody>
                  <a:bodyPr rtlCol="0" anchor="ctr">
                    <a:normAutofit/>
                  </a:bodyPr>
                  <a:lstStyle/>
                  <a:p>
                    <a:pPr algn="ctr" defTabSz="456777">
                      <a:defRPr/>
                    </a:pPr>
                    <a:endParaRPr lang="en-US" sz="1399" b="1" kern="0" dirty="0" err="1">
                      <a:solidFill>
                        <a:srgbClr val="FFFFFF"/>
                      </a:solidFill>
                      <a:latin typeface="Arial" panose="020B0604020202020204"/>
                    </a:endParaRPr>
                  </a:p>
                </p:txBody>
              </p:sp>
              <p:sp>
                <p:nvSpPr>
                  <p:cNvPr id="92" name="Rounded Rectangle 91"/>
                  <p:cNvSpPr/>
                  <p:nvPr/>
                </p:nvSpPr>
                <p:spPr>
                  <a:xfrm>
                    <a:off x="8206202" y="7094996"/>
                    <a:ext cx="3465284" cy="82559"/>
                  </a:xfrm>
                  <a:prstGeom prst="roundRect">
                    <a:avLst>
                      <a:gd name="adj" fmla="val 1167"/>
                    </a:avLst>
                  </a:prstGeom>
                  <a:solidFill>
                    <a:schemeClr val="accent3"/>
                  </a:solidFill>
                  <a:ln w="6350" cap="flat" cmpd="sng" algn="ctr">
                    <a:solidFill>
                      <a:schemeClr val="accent3"/>
                    </a:solidFill>
                    <a:prstDash val="solid"/>
                    <a:miter lim="800000"/>
                  </a:ln>
                  <a:effectLst/>
                </p:spPr>
                <p:txBody>
                  <a:bodyPr rtlCol="0" anchor="ctr">
                    <a:normAutofit fontScale="25000" lnSpcReduction="20000"/>
                  </a:bodyPr>
                  <a:lstStyle/>
                  <a:p>
                    <a:pPr algn="ctr" defTabSz="456777">
                      <a:defRPr/>
                    </a:pPr>
                    <a:endParaRPr lang="en-US" sz="1399" b="1" kern="0" dirty="0" err="1">
                      <a:solidFill>
                        <a:srgbClr val="FFFFFF"/>
                      </a:solidFill>
                      <a:latin typeface="Arial" panose="020B0604020202020204"/>
                    </a:endParaRPr>
                  </a:p>
                </p:txBody>
              </p:sp>
              <p:grpSp>
                <p:nvGrpSpPr>
                  <p:cNvPr id="15" name="Group 14"/>
                  <p:cNvGrpSpPr/>
                  <p:nvPr/>
                </p:nvGrpSpPr>
                <p:grpSpPr>
                  <a:xfrm>
                    <a:off x="8310456" y="1408920"/>
                    <a:ext cx="3155705" cy="1142870"/>
                    <a:chOff x="8306203" y="1408920"/>
                    <a:chExt cx="3155705" cy="1142870"/>
                  </a:xfrm>
                </p:grpSpPr>
                <p:sp>
                  <p:nvSpPr>
                    <p:cNvPr id="89" name="Oval 88"/>
                    <p:cNvSpPr/>
                    <p:nvPr/>
                  </p:nvSpPr>
                  <p:spPr>
                    <a:xfrm>
                      <a:off x="9339377" y="1408920"/>
                      <a:ext cx="1089357" cy="1111251"/>
                    </a:xfrm>
                    <a:prstGeom prst="ellipse">
                      <a:avLst/>
                    </a:prstGeom>
                    <a:solidFill>
                      <a:schemeClr val="accent3"/>
                    </a:solidFill>
                    <a:ln w="12700" cap="flat" cmpd="sng" algn="ctr">
                      <a:noFill/>
                      <a:prstDash val="solid"/>
                      <a:miter lim="800000"/>
                    </a:ln>
                    <a:effectLst/>
                  </p:spPr>
                  <p:txBody>
                    <a:bodyPr rtlCol="0" anchor="ctr"/>
                    <a:lstStyle/>
                    <a:p>
                      <a:pPr algn="ctr">
                        <a:defRPr/>
                      </a:pPr>
                      <a:endParaRPr lang="en-US" sz="1350" kern="0">
                        <a:solidFill>
                          <a:prstClr val="white"/>
                        </a:solidFill>
                        <a:latin typeface="Arial" panose="020B0604020202020204"/>
                      </a:endParaRPr>
                    </a:p>
                  </p:txBody>
                </p:sp>
                <p:grpSp>
                  <p:nvGrpSpPr>
                    <p:cNvPr id="91" name="Group 90"/>
                    <p:cNvGrpSpPr/>
                    <p:nvPr/>
                  </p:nvGrpSpPr>
                  <p:grpSpPr>
                    <a:xfrm>
                      <a:off x="8306203" y="1969495"/>
                      <a:ext cx="3155705" cy="582295"/>
                      <a:chOff x="285317" y="3061447"/>
                      <a:chExt cx="3737999" cy="497756"/>
                    </a:xfrm>
                  </p:grpSpPr>
                  <p:sp>
                    <p:nvSpPr>
                      <p:cNvPr id="93" name="Round Same Side Corner Rectangle 92"/>
                      <p:cNvSpPr/>
                      <p:nvPr/>
                    </p:nvSpPr>
                    <p:spPr>
                      <a:xfrm>
                        <a:off x="285317" y="3061447"/>
                        <a:ext cx="3737999" cy="378035"/>
                      </a:xfrm>
                      <a:prstGeom prst="round2SameRect">
                        <a:avLst/>
                      </a:prstGeom>
                      <a:solidFill>
                        <a:schemeClr val="accent3"/>
                      </a:solidFill>
                      <a:ln w="12700" cap="flat" cmpd="sng" algn="ctr">
                        <a:noFill/>
                        <a:prstDash val="solid"/>
                        <a:miter lim="800000"/>
                      </a:ln>
                      <a:effectLst/>
                    </p:spPr>
                    <p:txBody>
                      <a:bodyPr rtlCol="0" anchor="ctr"/>
                      <a:lstStyle/>
                      <a:p>
                        <a:pPr algn="ctr">
                          <a:defRPr/>
                        </a:pPr>
                        <a:endParaRPr lang="en-US" sz="1350" kern="0">
                          <a:solidFill>
                            <a:prstClr val="white"/>
                          </a:solidFill>
                          <a:latin typeface="Arial" panose="020B0604020202020204"/>
                        </a:endParaRPr>
                      </a:p>
                    </p:txBody>
                  </p:sp>
                  <p:sp>
                    <p:nvSpPr>
                      <p:cNvPr id="94" name="Trapezoid 93"/>
                      <p:cNvSpPr/>
                      <p:nvPr/>
                    </p:nvSpPr>
                    <p:spPr>
                      <a:xfrm flipV="1">
                        <a:off x="669190" y="3392793"/>
                        <a:ext cx="2934704" cy="166410"/>
                      </a:xfrm>
                      <a:prstGeom prst="trapezoid">
                        <a:avLst>
                          <a:gd name="adj" fmla="val 73842"/>
                        </a:avLst>
                      </a:prstGeom>
                      <a:solidFill>
                        <a:schemeClr val="accent3"/>
                      </a:solidFill>
                      <a:ln w="12700" cap="flat" cmpd="sng" algn="ctr">
                        <a:noFill/>
                        <a:prstDash val="solid"/>
                        <a:miter lim="800000"/>
                      </a:ln>
                      <a:effectLst/>
                    </p:spPr>
                    <p:txBody>
                      <a:bodyPr rtlCol="0" anchor="ctr"/>
                      <a:lstStyle/>
                      <a:p>
                        <a:pPr algn="ctr">
                          <a:defRPr/>
                        </a:pPr>
                        <a:endParaRPr lang="en-US" sz="1350" kern="0">
                          <a:solidFill>
                            <a:prstClr val="white"/>
                          </a:solidFill>
                          <a:latin typeface="Arial" panose="020B0604020202020204"/>
                        </a:endParaRPr>
                      </a:p>
                    </p:txBody>
                  </p:sp>
                </p:grpSp>
              </p:grpSp>
            </p:grpSp>
            <p:grpSp>
              <p:nvGrpSpPr>
                <p:cNvPr id="6" name="Group 5"/>
                <p:cNvGrpSpPr/>
                <p:nvPr/>
              </p:nvGrpSpPr>
              <p:grpSpPr>
                <a:xfrm>
                  <a:off x="8140660" y="2647088"/>
                  <a:ext cx="3635081" cy="3968218"/>
                  <a:chOff x="8144914" y="2647088"/>
                  <a:chExt cx="3635081" cy="3968218"/>
                </a:xfrm>
              </p:grpSpPr>
              <p:sp>
                <p:nvSpPr>
                  <p:cNvPr id="111" name="TextBox 110"/>
                  <p:cNvSpPr txBox="1"/>
                  <p:nvPr/>
                </p:nvSpPr>
                <p:spPr>
                  <a:xfrm>
                    <a:off x="8314711" y="2647088"/>
                    <a:ext cx="3465284" cy="430887"/>
                  </a:xfrm>
                  <a:prstGeom prst="rect">
                    <a:avLst/>
                  </a:prstGeom>
                  <a:noFill/>
                </p:spPr>
                <p:txBody>
                  <a:bodyPr wrap="square" rtlCol="0" anchor="ctr">
                    <a:spAutoFit/>
                  </a:bodyPr>
                  <a:lstStyle>
                    <a:defPPr>
                      <a:defRPr lang="en-US"/>
                    </a:defPPr>
                    <a:lvl1pPr algn="ctr">
                      <a:defRPr sz="1600" b="1">
                        <a:solidFill>
                          <a:srgbClr val="1060AE"/>
                        </a:solidFill>
                        <a:latin typeface="Arial" panose="020B0604020202020204" pitchFamily="34" charset="0"/>
                        <a:cs typeface="Arial" panose="020B0604020202020204" pitchFamily="34" charset="0"/>
                      </a:defRPr>
                    </a:lvl1pPr>
                  </a:lstStyle>
                  <a:p>
                    <a:r>
                      <a:rPr lang="en-IN" sz="1500" dirty="0">
                        <a:solidFill>
                          <a:schemeClr val="accent3"/>
                        </a:solidFill>
                      </a:rPr>
                      <a:t>“Making it Stick”</a:t>
                    </a:r>
                  </a:p>
                </p:txBody>
              </p:sp>
              <p:sp>
                <p:nvSpPr>
                  <p:cNvPr id="112" name="TextBox 111"/>
                  <p:cNvSpPr txBox="1"/>
                  <p:nvPr/>
                </p:nvSpPr>
                <p:spPr>
                  <a:xfrm>
                    <a:off x="8144914" y="3045096"/>
                    <a:ext cx="3465285" cy="3570210"/>
                  </a:xfrm>
                  <a:prstGeom prst="rect">
                    <a:avLst/>
                  </a:prstGeom>
                  <a:noFill/>
                </p:spPr>
                <p:txBody>
                  <a:bodyPr wrap="square" rtlCol="0" anchor="ctr">
                    <a:spAutoFit/>
                  </a:bodyPr>
                  <a:lstStyle>
                    <a:defPPr>
                      <a:defRPr lang="en-US"/>
                    </a:defPPr>
                    <a:lvl1pPr marL="182880" indent="-182880">
                      <a:buFont typeface="Arial" panose="020B0604020202020204" pitchFamily="34" charset="0"/>
                      <a:buChar char="›"/>
                      <a:defRPr sz="1600">
                        <a:solidFill>
                          <a:schemeClr val="tx1">
                            <a:lumMod val="75000"/>
                            <a:lumOff val="25000"/>
                          </a:schemeClr>
                        </a:solidFill>
                        <a:latin typeface="Arial" panose="020B0604020202020204" pitchFamily="34" charset="0"/>
                        <a:cs typeface="Arial" panose="020B0604020202020204" pitchFamily="34" charset="0"/>
                      </a:defRPr>
                    </a:lvl1pPr>
                  </a:lstStyle>
                  <a:p>
                    <a:pPr>
                      <a:buFontTx/>
                      <a:buChar char="›"/>
                    </a:pPr>
                    <a:r>
                      <a:rPr lang="en-IN" sz="1400" dirty="0">
                        <a:solidFill>
                          <a:schemeClr val="accent5"/>
                        </a:solidFill>
                      </a:rPr>
                      <a:t>Set performance indicators</a:t>
                    </a:r>
                  </a:p>
                  <a:p>
                    <a:pPr>
                      <a:buFontTx/>
                      <a:buChar char="›"/>
                    </a:pPr>
                    <a:r>
                      <a:rPr lang="en-IN" sz="1400" dirty="0">
                        <a:solidFill>
                          <a:schemeClr val="accent5"/>
                        </a:solidFill>
                      </a:rPr>
                      <a:t>Monitor &amp; evaluate performances</a:t>
                    </a:r>
                  </a:p>
                  <a:p>
                    <a:pPr>
                      <a:buFontTx/>
                      <a:buChar char="›"/>
                    </a:pPr>
                    <a:r>
                      <a:rPr lang="en-IN" sz="1400" dirty="0">
                        <a:solidFill>
                          <a:schemeClr val="accent5"/>
                        </a:solidFill>
                      </a:rPr>
                      <a:t>Establish systems to make it happen</a:t>
                    </a:r>
                  </a:p>
                  <a:p>
                    <a:pPr>
                      <a:buFontTx/>
                      <a:buChar char="›"/>
                    </a:pPr>
                    <a:r>
                      <a:rPr lang="en-IN" sz="1400" dirty="0">
                        <a:solidFill>
                          <a:schemeClr val="accent5"/>
                        </a:solidFill>
                      </a:rPr>
                      <a:t>Establish controls to check it is happening</a:t>
                    </a:r>
                  </a:p>
                  <a:p>
                    <a:pPr>
                      <a:buFontTx/>
                      <a:buChar char="›"/>
                    </a:pPr>
                    <a:r>
                      <a:rPr lang="en-IN" sz="1400" dirty="0">
                        <a:solidFill>
                          <a:schemeClr val="accent5"/>
                        </a:solidFill>
                      </a:rPr>
                      <a:t>Rewards for new behaviour</a:t>
                    </a:r>
                  </a:p>
                  <a:p>
                    <a:pPr>
                      <a:buFontTx/>
                      <a:buChar char="›"/>
                    </a:pPr>
                    <a:r>
                      <a:rPr lang="en-IN" sz="1400" dirty="0">
                        <a:solidFill>
                          <a:schemeClr val="accent5"/>
                        </a:solidFill>
                      </a:rPr>
                      <a:t>Sanction (or lack of reward) for old behaviour</a:t>
                    </a:r>
                  </a:p>
                  <a:p>
                    <a:pPr>
                      <a:buFontTx/>
                      <a:buChar char="›"/>
                    </a:pPr>
                    <a:r>
                      <a:rPr lang="en-IN" sz="1400" dirty="0">
                        <a:solidFill>
                          <a:schemeClr val="accent5"/>
                        </a:solidFill>
                      </a:rPr>
                      <a:t>A period of relative stability (consolidate)</a:t>
                    </a:r>
                  </a:p>
                </p:txBody>
              </p:sp>
            </p:grpSp>
            <p:grpSp>
              <p:nvGrpSpPr>
                <p:cNvPr id="14" name="Group 13"/>
                <p:cNvGrpSpPr/>
                <p:nvPr/>
              </p:nvGrpSpPr>
              <p:grpSpPr>
                <a:xfrm>
                  <a:off x="8310457" y="1492590"/>
                  <a:ext cx="3155704" cy="930311"/>
                  <a:chOff x="8306204" y="1492590"/>
                  <a:chExt cx="3155704" cy="930311"/>
                </a:xfrm>
              </p:grpSpPr>
              <p:sp>
                <p:nvSpPr>
                  <p:cNvPr id="98" name="Rectangle 97"/>
                  <p:cNvSpPr/>
                  <p:nvPr/>
                </p:nvSpPr>
                <p:spPr>
                  <a:xfrm>
                    <a:off x="8306204" y="1930459"/>
                    <a:ext cx="3155704" cy="492442"/>
                  </a:xfrm>
                  <a:prstGeom prst="rect">
                    <a:avLst/>
                  </a:prstGeom>
                </p:spPr>
                <p:txBody>
                  <a:bodyPr wrap="square" anchor="ctr">
                    <a:spAutoFit/>
                  </a:bodyPr>
                  <a:lstStyle/>
                  <a:p>
                    <a:pPr algn="ctr"/>
                    <a:r>
                      <a:rPr lang="en-GB" b="1" dirty="0">
                        <a:solidFill>
                          <a:schemeClr val="bg2"/>
                        </a:solidFill>
                        <a:latin typeface="Arial" panose="020B0604020202020204" pitchFamily="34" charset="0"/>
                        <a:cs typeface="Arial" panose="020B0604020202020204" pitchFamily="34" charset="0"/>
                      </a:rPr>
                      <a:t>Refreezing</a:t>
                    </a:r>
                    <a:endParaRPr lang="en-GB" sz="1500" b="1" dirty="0">
                      <a:solidFill>
                        <a:schemeClr val="bg2"/>
                      </a:solidFill>
                      <a:latin typeface="Arial" panose="020B0604020202020204" pitchFamily="34" charset="0"/>
                      <a:cs typeface="Arial" panose="020B0604020202020204" pitchFamily="34" charset="0"/>
                    </a:endParaRPr>
                  </a:p>
                </p:txBody>
              </p:sp>
              <p:grpSp>
                <p:nvGrpSpPr>
                  <p:cNvPr id="113" name="Group 112"/>
                  <p:cNvGrpSpPr/>
                  <p:nvPr/>
                </p:nvGrpSpPr>
                <p:grpSpPr>
                  <a:xfrm>
                    <a:off x="9629108" y="1492590"/>
                    <a:ext cx="511696" cy="512596"/>
                    <a:chOff x="4062413" y="744538"/>
                    <a:chExt cx="1800226" cy="1803401"/>
                  </a:xfrm>
                  <a:solidFill>
                    <a:schemeClr val="bg2"/>
                  </a:solidFill>
                </p:grpSpPr>
                <p:sp>
                  <p:nvSpPr>
                    <p:cNvPr id="114" name="Freeform 32"/>
                    <p:cNvSpPr>
                      <a:spLocks/>
                    </p:cNvSpPr>
                    <p:nvPr/>
                  </p:nvSpPr>
                  <p:spPr bwMode="auto">
                    <a:xfrm>
                      <a:off x="5137151" y="950913"/>
                      <a:ext cx="725488" cy="933450"/>
                    </a:xfrm>
                    <a:custGeom>
                      <a:avLst/>
                      <a:gdLst>
                        <a:gd name="T0" fmla="*/ 629 w 3144"/>
                        <a:gd name="T1" fmla="*/ 299 h 4033"/>
                        <a:gd name="T2" fmla="*/ 331 w 3144"/>
                        <a:gd name="T3" fmla="*/ 0 h 4033"/>
                        <a:gd name="T4" fmla="*/ 2433 w 3144"/>
                        <a:gd name="T5" fmla="*/ 2840 h 4033"/>
                        <a:gd name="T6" fmla="*/ 3144 w 3144"/>
                        <a:gd name="T7" fmla="*/ 2840 h 4033"/>
                        <a:gd name="T8" fmla="*/ 1950 w 3144"/>
                        <a:gd name="T9" fmla="*/ 4033 h 4033"/>
                        <a:gd name="T10" fmla="*/ 757 w 3144"/>
                        <a:gd name="T11" fmla="*/ 2840 h 4033"/>
                        <a:gd name="T12" fmla="*/ 1443 w 3144"/>
                        <a:gd name="T13" fmla="*/ 2840 h 4033"/>
                        <a:gd name="T14" fmla="*/ 0 w 3144"/>
                        <a:gd name="T15" fmla="*/ 928 h 4033"/>
                        <a:gd name="T16" fmla="*/ 630 w 3144"/>
                        <a:gd name="T17" fmla="*/ 299 h 4033"/>
                        <a:gd name="T18" fmla="*/ 629 w 3144"/>
                        <a:gd name="T19" fmla="*/ 299 h 4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4" h="4033">
                          <a:moveTo>
                            <a:pt x="629" y="299"/>
                          </a:moveTo>
                          <a:lnTo>
                            <a:pt x="331" y="0"/>
                          </a:lnTo>
                          <a:cubicBezTo>
                            <a:pt x="1510" y="428"/>
                            <a:pt x="2368" y="1531"/>
                            <a:pt x="2433" y="2840"/>
                          </a:cubicBezTo>
                          <a:lnTo>
                            <a:pt x="3144" y="2840"/>
                          </a:lnTo>
                          <a:lnTo>
                            <a:pt x="1950" y="4033"/>
                          </a:lnTo>
                          <a:lnTo>
                            <a:pt x="757" y="2840"/>
                          </a:lnTo>
                          <a:lnTo>
                            <a:pt x="1443" y="2840"/>
                          </a:lnTo>
                          <a:cubicBezTo>
                            <a:pt x="1378" y="1957"/>
                            <a:pt x="797" y="1221"/>
                            <a:pt x="0" y="928"/>
                          </a:cubicBezTo>
                          <a:lnTo>
                            <a:pt x="630" y="299"/>
                          </a:lnTo>
                          <a:lnTo>
                            <a:pt x="629" y="2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lumMod val="50000"/>
                            <a:lumOff val="50000"/>
                          </a:prstClr>
                        </a:solidFill>
                        <a:latin typeface="Arial" panose="020B0604020202020204" pitchFamily="34" charset="0"/>
                        <a:cs typeface="Arial" panose="020B0604020202020204" pitchFamily="34" charset="0"/>
                      </a:endParaRPr>
                    </a:p>
                  </p:txBody>
                </p:sp>
                <p:sp>
                  <p:nvSpPr>
                    <p:cNvPr id="115" name="Freeform 33"/>
                    <p:cNvSpPr>
                      <a:spLocks/>
                    </p:cNvSpPr>
                    <p:nvPr/>
                  </p:nvSpPr>
                  <p:spPr bwMode="auto">
                    <a:xfrm>
                      <a:off x="4724401" y="1819276"/>
                      <a:ext cx="931863" cy="728663"/>
                    </a:xfrm>
                    <a:custGeom>
                      <a:avLst/>
                      <a:gdLst>
                        <a:gd name="T0" fmla="*/ 3105 w 4033"/>
                        <a:gd name="T1" fmla="*/ 0 h 3143"/>
                        <a:gd name="T2" fmla="*/ 1193 w 4033"/>
                        <a:gd name="T3" fmla="*/ 1443 h 3143"/>
                        <a:gd name="T4" fmla="*/ 1193 w 4033"/>
                        <a:gd name="T5" fmla="*/ 757 h 3143"/>
                        <a:gd name="T6" fmla="*/ 0 w 4033"/>
                        <a:gd name="T7" fmla="*/ 1950 h 3143"/>
                        <a:gd name="T8" fmla="*/ 1193 w 4033"/>
                        <a:gd name="T9" fmla="*/ 3143 h 3143"/>
                        <a:gd name="T10" fmla="*/ 1193 w 4033"/>
                        <a:gd name="T11" fmla="*/ 2433 h 3143"/>
                        <a:gd name="T12" fmla="*/ 4033 w 4033"/>
                        <a:gd name="T13" fmla="*/ 331 h 3143"/>
                        <a:gd name="T14" fmla="*/ 3734 w 4033"/>
                        <a:gd name="T15" fmla="*/ 629 h 3143"/>
                        <a:gd name="T16" fmla="*/ 3105 w 4033"/>
                        <a:gd name="T17" fmla="*/ 0 h 3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33" h="3143">
                          <a:moveTo>
                            <a:pt x="3105" y="0"/>
                          </a:moveTo>
                          <a:cubicBezTo>
                            <a:pt x="2813" y="797"/>
                            <a:pt x="2076" y="1378"/>
                            <a:pt x="1193" y="1443"/>
                          </a:cubicBezTo>
                          <a:lnTo>
                            <a:pt x="1193" y="757"/>
                          </a:lnTo>
                          <a:lnTo>
                            <a:pt x="0" y="1950"/>
                          </a:lnTo>
                          <a:lnTo>
                            <a:pt x="1193" y="3143"/>
                          </a:lnTo>
                          <a:lnTo>
                            <a:pt x="1193" y="2433"/>
                          </a:lnTo>
                          <a:cubicBezTo>
                            <a:pt x="2503" y="2368"/>
                            <a:pt x="3604" y="1510"/>
                            <a:pt x="4033" y="331"/>
                          </a:cubicBezTo>
                          <a:lnTo>
                            <a:pt x="3734" y="629"/>
                          </a:lnTo>
                          <a:lnTo>
                            <a:pt x="310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latin typeface="Arial" panose="020B0604020202020204" pitchFamily="34" charset="0"/>
                        <a:cs typeface="Arial" panose="020B0604020202020204" pitchFamily="34" charset="0"/>
                      </a:endParaRPr>
                    </a:p>
                  </p:txBody>
                </p:sp>
                <p:sp>
                  <p:nvSpPr>
                    <p:cNvPr id="116" name="Freeform 34"/>
                    <p:cNvSpPr>
                      <a:spLocks/>
                    </p:cNvSpPr>
                    <p:nvPr/>
                  </p:nvSpPr>
                  <p:spPr bwMode="auto">
                    <a:xfrm>
                      <a:off x="4062413" y="1406526"/>
                      <a:ext cx="727075" cy="933450"/>
                    </a:xfrm>
                    <a:custGeom>
                      <a:avLst/>
                      <a:gdLst>
                        <a:gd name="T0" fmla="*/ 3143 w 3143"/>
                        <a:gd name="T1" fmla="*/ 3105 h 4032"/>
                        <a:gd name="T2" fmla="*/ 1700 w 3143"/>
                        <a:gd name="T3" fmla="*/ 1193 h 4032"/>
                        <a:gd name="T4" fmla="*/ 2386 w 3143"/>
                        <a:gd name="T5" fmla="*/ 1193 h 4032"/>
                        <a:gd name="T6" fmla="*/ 1193 w 3143"/>
                        <a:gd name="T7" fmla="*/ 0 h 4032"/>
                        <a:gd name="T8" fmla="*/ 0 w 3143"/>
                        <a:gd name="T9" fmla="*/ 1193 h 4032"/>
                        <a:gd name="T10" fmla="*/ 710 w 3143"/>
                        <a:gd name="T11" fmla="*/ 1193 h 4032"/>
                        <a:gd name="T12" fmla="*/ 2812 w 3143"/>
                        <a:gd name="T13" fmla="*/ 4032 h 4032"/>
                        <a:gd name="T14" fmla="*/ 2514 w 3143"/>
                        <a:gd name="T15" fmla="*/ 3734 h 4032"/>
                        <a:gd name="T16" fmla="*/ 3143 w 3143"/>
                        <a:gd name="T17" fmla="*/ 3105 h 4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3" h="4032">
                          <a:moveTo>
                            <a:pt x="3143" y="3105"/>
                          </a:moveTo>
                          <a:cubicBezTo>
                            <a:pt x="2346" y="2813"/>
                            <a:pt x="1765" y="2076"/>
                            <a:pt x="1700" y="1193"/>
                          </a:cubicBezTo>
                          <a:lnTo>
                            <a:pt x="2386" y="1193"/>
                          </a:lnTo>
                          <a:lnTo>
                            <a:pt x="1193" y="0"/>
                          </a:lnTo>
                          <a:lnTo>
                            <a:pt x="0" y="1193"/>
                          </a:lnTo>
                          <a:lnTo>
                            <a:pt x="710" y="1193"/>
                          </a:lnTo>
                          <a:cubicBezTo>
                            <a:pt x="776" y="2503"/>
                            <a:pt x="1634" y="3605"/>
                            <a:pt x="2812" y="4032"/>
                          </a:cubicBezTo>
                          <a:lnTo>
                            <a:pt x="2514" y="3734"/>
                          </a:lnTo>
                          <a:lnTo>
                            <a:pt x="3143" y="3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latin typeface="Arial" panose="020B0604020202020204" pitchFamily="34" charset="0"/>
                        <a:cs typeface="Arial" panose="020B0604020202020204" pitchFamily="34" charset="0"/>
                      </a:endParaRPr>
                    </a:p>
                  </p:txBody>
                </p:sp>
                <p:sp>
                  <p:nvSpPr>
                    <p:cNvPr id="117" name="Freeform 35"/>
                    <p:cNvSpPr>
                      <a:spLocks/>
                    </p:cNvSpPr>
                    <p:nvPr/>
                  </p:nvSpPr>
                  <p:spPr bwMode="auto">
                    <a:xfrm>
                      <a:off x="4270376" y="744538"/>
                      <a:ext cx="931863" cy="727075"/>
                    </a:xfrm>
                    <a:custGeom>
                      <a:avLst/>
                      <a:gdLst>
                        <a:gd name="T0" fmla="*/ 927 w 4032"/>
                        <a:gd name="T1" fmla="*/ 3143 h 3143"/>
                        <a:gd name="T2" fmla="*/ 2839 w 4032"/>
                        <a:gd name="T3" fmla="*/ 1700 h 3143"/>
                        <a:gd name="T4" fmla="*/ 2839 w 4032"/>
                        <a:gd name="T5" fmla="*/ 2386 h 3143"/>
                        <a:gd name="T6" fmla="*/ 4032 w 4032"/>
                        <a:gd name="T7" fmla="*/ 1193 h 3143"/>
                        <a:gd name="T8" fmla="*/ 2839 w 4032"/>
                        <a:gd name="T9" fmla="*/ 0 h 3143"/>
                        <a:gd name="T10" fmla="*/ 2839 w 4032"/>
                        <a:gd name="T11" fmla="*/ 711 h 3143"/>
                        <a:gd name="T12" fmla="*/ 0 w 4032"/>
                        <a:gd name="T13" fmla="*/ 2812 h 3143"/>
                        <a:gd name="T14" fmla="*/ 298 w 4032"/>
                        <a:gd name="T15" fmla="*/ 2514 h 3143"/>
                        <a:gd name="T16" fmla="*/ 927 w 4032"/>
                        <a:gd name="T17" fmla="*/ 3143 h 3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32" h="3143">
                          <a:moveTo>
                            <a:pt x="927" y="3143"/>
                          </a:moveTo>
                          <a:cubicBezTo>
                            <a:pt x="1220" y="2346"/>
                            <a:pt x="1956" y="1765"/>
                            <a:pt x="2839" y="1700"/>
                          </a:cubicBezTo>
                          <a:lnTo>
                            <a:pt x="2839" y="2386"/>
                          </a:lnTo>
                          <a:lnTo>
                            <a:pt x="4032" y="1193"/>
                          </a:lnTo>
                          <a:lnTo>
                            <a:pt x="2839" y="0"/>
                          </a:lnTo>
                          <a:lnTo>
                            <a:pt x="2839" y="711"/>
                          </a:lnTo>
                          <a:cubicBezTo>
                            <a:pt x="1530" y="776"/>
                            <a:pt x="428" y="1634"/>
                            <a:pt x="0" y="2812"/>
                          </a:cubicBezTo>
                          <a:lnTo>
                            <a:pt x="298" y="2514"/>
                          </a:lnTo>
                          <a:lnTo>
                            <a:pt x="927" y="3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latin typeface="Arial" panose="020B0604020202020204" pitchFamily="34" charset="0"/>
                        <a:cs typeface="Arial" panose="020B0604020202020204" pitchFamily="34" charset="0"/>
                      </a:endParaRPr>
                    </a:p>
                  </p:txBody>
                </p:sp>
              </p:grpSp>
            </p:grpSp>
          </p:grpSp>
          <p:grpSp>
            <p:nvGrpSpPr>
              <p:cNvPr id="24" name="Group 23"/>
              <p:cNvGrpSpPr/>
              <p:nvPr/>
            </p:nvGrpSpPr>
            <p:grpSpPr>
              <a:xfrm>
                <a:off x="4365485" y="1408920"/>
                <a:ext cx="3620076" cy="5777904"/>
                <a:chOff x="4365485" y="1408920"/>
                <a:chExt cx="3620076" cy="5777904"/>
              </a:xfrm>
            </p:grpSpPr>
            <p:grpSp>
              <p:nvGrpSpPr>
                <p:cNvPr id="19" name="Group 18"/>
                <p:cNvGrpSpPr/>
                <p:nvPr/>
              </p:nvGrpSpPr>
              <p:grpSpPr>
                <a:xfrm>
                  <a:off x="4365485" y="1408920"/>
                  <a:ext cx="3474377" cy="5777904"/>
                  <a:chOff x="4363358" y="1408920"/>
                  <a:chExt cx="3474377" cy="5777904"/>
                </a:xfrm>
              </p:grpSpPr>
              <p:sp>
                <p:nvSpPr>
                  <p:cNvPr id="83" name="Rounded Rectangle 82"/>
                  <p:cNvSpPr/>
                  <p:nvPr/>
                </p:nvSpPr>
                <p:spPr>
                  <a:xfrm>
                    <a:off x="4363358" y="2402163"/>
                    <a:ext cx="3465284" cy="4784661"/>
                  </a:xfrm>
                  <a:prstGeom prst="roundRect">
                    <a:avLst>
                      <a:gd name="adj" fmla="val 1167"/>
                    </a:avLst>
                  </a:prstGeom>
                  <a:solidFill>
                    <a:sysClr val="window" lastClr="FFFFFF"/>
                  </a:solidFill>
                  <a:ln w="6350" cap="flat" cmpd="sng" algn="ctr">
                    <a:solidFill>
                      <a:schemeClr val="accent2"/>
                    </a:solidFill>
                    <a:prstDash val="solid"/>
                    <a:miter lim="800000"/>
                  </a:ln>
                  <a:effectLst/>
                </p:spPr>
                <p:txBody>
                  <a:bodyPr rtlCol="0" anchor="ctr">
                    <a:normAutofit/>
                  </a:bodyPr>
                  <a:lstStyle/>
                  <a:p>
                    <a:pPr algn="ctr" defTabSz="456777">
                      <a:defRPr/>
                    </a:pPr>
                    <a:endParaRPr lang="en-US" sz="1399" b="1" kern="0" dirty="0" err="1">
                      <a:solidFill>
                        <a:srgbClr val="FFFFFF"/>
                      </a:solidFill>
                      <a:latin typeface="Arial" panose="020B0604020202020204"/>
                    </a:endParaRPr>
                  </a:p>
                </p:txBody>
              </p:sp>
              <p:sp>
                <p:nvSpPr>
                  <p:cNvPr id="85" name="Rounded Rectangle 84"/>
                  <p:cNvSpPr/>
                  <p:nvPr/>
                </p:nvSpPr>
                <p:spPr>
                  <a:xfrm>
                    <a:off x="4372451" y="7104264"/>
                    <a:ext cx="3465284" cy="82559"/>
                  </a:xfrm>
                  <a:prstGeom prst="roundRect">
                    <a:avLst>
                      <a:gd name="adj" fmla="val 1167"/>
                    </a:avLst>
                  </a:prstGeom>
                  <a:solidFill>
                    <a:schemeClr val="accent2"/>
                  </a:solidFill>
                  <a:ln w="6350" cap="flat" cmpd="sng" algn="ctr">
                    <a:solidFill>
                      <a:schemeClr val="accent2"/>
                    </a:solidFill>
                    <a:prstDash val="solid"/>
                    <a:miter lim="800000"/>
                  </a:ln>
                  <a:effectLst/>
                </p:spPr>
                <p:txBody>
                  <a:bodyPr rtlCol="0" anchor="ctr">
                    <a:normAutofit fontScale="25000" lnSpcReduction="20000"/>
                  </a:bodyPr>
                  <a:lstStyle/>
                  <a:p>
                    <a:pPr algn="ctr" defTabSz="456777">
                      <a:defRPr/>
                    </a:pPr>
                    <a:endParaRPr lang="en-US" sz="1399" b="1" kern="0" dirty="0" err="1">
                      <a:solidFill>
                        <a:srgbClr val="FFFFFF"/>
                      </a:solidFill>
                      <a:latin typeface="Arial" panose="020B0604020202020204"/>
                    </a:endParaRPr>
                  </a:p>
                </p:txBody>
              </p:sp>
              <p:grpSp>
                <p:nvGrpSpPr>
                  <p:cNvPr id="12" name="Group 11"/>
                  <p:cNvGrpSpPr/>
                  <p:nvPr/>
                </p:nvGrpSpPr>
                <p:grpSpPr>
                  <a:xfrm>
                    <a:off x="4518148" y="1408920"/>
                    <a:ext cx="3155705" cy="1142868"/>
                    <a:chOff x="4518148" y="1408920"/>
                    <a:chExt cx="3155705" cy="1142868"/>
                  </a:xfrm>
                </p:grpSpPr>
                <p:sp>
                  <p:nvSpPr>
                    <p:cNvPr id="82" name="Oval 81"/>
                    <p:cNvSpPr/>
                    <p:nvPr/>
                  </p:nvSpPr>
                  <p:spPr>
                    <a:xfrm>
                      <a:off x="5551322" y="1408920"/>
                      <a:ext cx="1089357" cy="1111251"/>
                    </a:xfrm>
                    <a:prstGeom prst="ellipse">
                      <a:avLst/>
                    </a:prstGeom>
                    <a:solidFill>
                      <a:schemeClr val="accent2"/>
                    </a:solidFill>
                    <a:ln w="12700" cap="flat" cmpd="sng" algn="ctr">
                      <a:noFill/>
                      <a:prstDash val="solid"/>
                      <a:miter lim="800000"/>
                    </a:ln>
                    <a:effectLst/>
                  </p:spPr>
                  <p:txBody>
                    <a:bodyPr rtlCol="0" anchor="ctr"/>
                    <a:lstStyle/>
                    <a:p>
                      <a:pPr algn="ctr">
                        <a:defRPr/>
                      </a:pPr>
                      <a:endParaRPr lang="en-US" sz="1350" kern="0">
                        <a:solidFill>
                          <a:prstClr val="white"/>
                        </a:solidFill>
                        <a:latin typeface="Arial" panose="020B0604020202020204"/>
                      </a:endParaRPr>
                    </a:p>
                  </p:txBody>
                </p:sp>
                <p:grpSp>
                  <p:nvGrpSpPr>
                    <p:cNvPr id="84" name="Group 83"/>
                    <p:cNvGrpSpPr/>
                    <p:nvPr/>
                  </p:nvGrpSpPr>
                  <p:grpSpPr>
                    <a:xfrm>
                      <a:off x="4518148" y="1969493"/>
                      <a:ext cx="3155705" cy="582295"/>
                      <a:chOff x="285317" y="3061447"/>
                      <a:chExt cx="3737999" cy="497756"/>
                    </a:xfrm>
                  </p:grpSpPr>
                  <p:sp>
                    <p:nvSpPr>
                      <p:cNvPr id="86" name="Round Same Side Corner Rectangle 85"/>
                      <p:cNvSpPr/>
                      <p:nvPr/>
                    </p:nvSpPr>
                    <p:spPr>
                      <a:xfrm>
                        <a:off x="285317" y="3061447"/>
                        <a:ext cx="3737999" cy="378035"/>
                      </a:xfrm>
                      <a:prstGeom prst="round2SameRect">
                        <a:avLst/>
                      </a:prstGeom>
                      <a:solidFill>
                        <a:schemeClr val="accent2"/>
                      </a:solidFill>
                      <a:ln w="12700" cap="flat" cmpd="sng" algn="ctr">
                        <a:noFill/>
                        <a:prstDash val="solid"/>
                        <a:miter lim="800000"/>
                      </a:ln>
                      <a:effectLst/>
                    </p:spPr>
                    <p:txBody>
                      <a:bodyPr rtlCol="0" anchor="ctr"/>
                      <a:lstStyle/>
                      <a:p>
                        <a:pPr algn="ctr">
                          <a:defRPr/>
                        </a:pPr>
                        <a:endParaRPr lang="en-US" sz="1350" kern="0">
                          <a:solidFill>
                            <a:prstClr val="white"/>
                          </a:solidFill>
                          <a:latin typeface="Arial" panose="020B0604020202020204"/>
                        </a:endParaRPr>
                      </a:p>
                    </p:txBody>
                  </p:sp>
                  <p:sp>
                    <p:nvSpPr>
                      <p:cNvPr id="87" name="Trapezoid 86"/>
                      <p:cNvSpPr/>
                      <p:nvPr/>
                    </p:nvSpPr>
                    <p:spPr>
                      <a:xfrm flipV="1">
                        <a:off x="669190" y="3392793"/>
                        <a:ext cx="2934704" cy="166410"/>
                      </a:xfrm>
                      <a:prstGeom prst="trapezoid">
                        <a:avLst>
                          <a:gd name="adj" fmla="val 73842"/>
                        </a:avLst>
                      </a:prstGeom>
                      <a:solidFill>
                        <a:schemeClr val="accent2"/>
                      </a:solidFill>
                      <a:ln w="12700" cap="flat" cmpd="sng" algn="ctr">
                        <a:noFill/>
                        <a:prstDash val="solid"/>
                        <a:miter lim="800000"/>
                      </a:ln>
                      <a:effectLst/>
                    </p:spPr>
                    <p:txBody>
                      <a:bodyPr rtlCol="0" anchor="ctr"/>
                      <a:lstStyle/>
                      <a:p>
                        <a:pPr algn="ctr">
                          <a:defRPr/>
                        </a:pPr>
                        <a:endParaRPr lang="en-US" sz="1350" kern="0">
                          <a:solidFill>
                            <a:prstClr val="white"/>
                          </a:solidFill>
                          <a:latin typeface="Arial" panose="020B0604020202020204"/>
                        </a:endParaRPr>
                      </a:p>
                    </p:txBody>
                  </p:sp>
                </p:grpSp>
              </p:grpSp>
            </p:grpSp>
            <p:grpSp>
              <p:nvGrpSpPr>
                <p:cNvPr id="5" name="Group 4"/>
                <p:cNvGrpSpPr/>
                <p:nvPr/>
              </p:nvGrpSpPr>
              <p:grpSpPr>
                <a:xfrm>
                  <a:off x="4442879" y="2647088"/>
                  <a:ext cx="3542682" cy="3517098"/>
                  <a:chOff x="4440752" y="2647088"/>
                  <a:chExt cx="3542682" cy="3517098"/>
                </a:xfrm>
              </p:grpSpPr>
              <p:sp>
                <p:nvSpPr>
                  <p:cNvPr id="109" name="TextBox 108"/>
                  <p:cNvSpPr txBox="1"/>
                  <p:nvPr/>
                </p:nvSpPr>
                <p:spPr>
                  <a:xfrm>
                    <a:off x="4518150" y="2647088"/>
                    <a:ext cx="3465284" cy="430887"/>
                  </a:xfrm>
                  <a:prstGeom prst="rect">
                    <a:avLst/>
                  </a:prstGeom>
                  <a:noFill/>
                </p:spPr>
                <p:txBody>
                  <a:bodyPr wrap="square" rtlCol="0" anchor="ctr">
                    <a:spAutoFit/>
                  </a:bodyPr>
                  <a:lstStyle>
                    <a:defPPr>
                      <a:defRPr lang="en-US"/>
                    </a:defPPr>
                    <a:lvl1pPr algn="ctr">
                      <a:defRPr sz="1600" b="1">
                        <a:solidFill>
                          <a:srgbClr val="1060AE"/>
                        </a:solidFill>
                        <a:latin typeface="Arial" panose="020B0604020202020204" pitchFamily="34" charset="0"/>
                        <a:cs typeface="Arial" panose="020B0604020202020204" pitchFamily="34" charset="0"/>
                      </a:defRPr>
                    </a:lvl1pPr>
                  </a:lstStyle>
                  <a:p>
                    <a:r>
                      <a:rPr lang="en-IN" sz="1500" dirty="0">
                        <a:solidFill>
                          <a:schemeClr val="accent2"/>
                        </a:solidFill>
                      </a:rPr>
                      <a:t>“Implementation”</a:t>
                    </a:r>
                  </a:p>
                </p:txBody>
              </p:sp>
              <p:sp>
                <p:nvSpPr>
                  <p:cNvPr id="110" name="TextBox 109"/>
                  <p:cNvSpPr txBox="1"/>
                  <p:nvPr/>
                </p:nvSpPr>
                <p:spPr>
                  <a:xfrm>
                    <a:off x="4440752" y="3168492"/>
                    <a:ext cx="3465284" cy="2995694"/>
                  </a:xfrm>
                  <a:prstGeom prst="rect">
                    <a:avLst/>
                  </a:prstGeom>
                  <a:noFill/>
                </p:spPr>
                <p:txBody>
                  <a:bodyPr wrap="square" rtlCol="0" anchor="ctr">
                    <a:spAutoFit/>
                  </a:bodyPr>
                  <a:lstStyle>
                    <a:defPPr>
                      <a:defRPr lang="en-US"/>
                    </a:defPPr>
                    <a:lvl1pPr marL="182880" indent="-182880">
                      <a:buFont typeface="Arial" panose="020B0604020202020204" pitchFamily="34" charset="0"/>
                      <a:buChar char="›"/>
                      <a:defRPr sz="1600">
                        <a:solidFill>
                          <a:schemeClr val="tx1">
                            <a:lumMod val="75000"/>
                            <a:lumOff val="25000"/>
                          </a:schemeClr>
                        </a:solidFill>
                        <a:latin typeface="Arial" panose="020B0604020202020204" pitchFamily="34" charset="0"/>
                        <a:cs typeface="Arial" panose="020B0604020202020204" pitchFamily="34" charset="0"/>
                      </a:defRPr>
                    </a:lvl1pPr>
                  </a:lstStyle>
                  <a:p>
                    <a:pPr>
                      <a:buFontTx/>
                      <a:buChar char="›"/>
                    </a:pPr>
                    <a:r>
                      <a:rPr lang="en-US" sz="1400" dirty="0">
                        <a:solidFill>
                          <a:schemeClr val="accent5"/>
                        </a:solidFill>
                      </a:rPr>
                      <a:t>Praise</a:t>
                    </a:r>
                  </a:p>
                  <a:p>
                    <a:pPr>
                      <a:buFontTx/>
                      <a:buChar char="›"/>
                    </a:pPr>
                    <a:r>
                      <a:rPr lang="en-US" sz="1400" dirty="0">
                        <a:solidFill>
                          <a:schemeClr val="accent5"/>
                        </a:solidFill>
                      </a:rPr>
                      <a:t>Encouragement</a:t>
                    </a:r>
                    <a:endParaRPr lang="en-IN" sz="1400" dirty="0">
                      <a:solidFill>
                        <a:schemeClr val="accent5"/>
                      </a:solidFill>
                    </a:endParaRPr>
                  </a:p>
                  <a:p>
                    <a:pPr>
                      <a:buFontTx/>
                      <a:buChar char="›"/>
                    </a:pPr>
                    <a:r>
                      <a:rPr lang="en-US" sz="1400" dirty="0">
                        <a:solidFill>
                          <a:schemeClr val="accent5"/>
                        </a:solidFill>
                      </a:rPr>
                      <a:t>Recognition &amp; empathy</a:t>
                    </a:r>
                    <a:endParaRPr lang="en-IN" sz="1400" dirty="0">
                      <a:solidFill>
                        <a:schemeClr val="accent5"/>
                      </a:solidFill>
                    </a:endParaRPr>
                  </a:p>
                  <a:p>
                    <a:pPr>
                      <a:buFontTx/>
                      <a:buChar char="›"/>
                    </a:pPr>
                    <a:r>
                      <a:rPr lang="en-US" sz="1400" dirty="0">
                        <a:solidFill>
                          <a:schemeClr val="accent5"/>
                        </a:solidFill>
                      </a:rPr>
                      <a:t>Coach</a:t>
                    </a:r>
                    <a:endParaRPr lang="en-IN" sz="1400" dirty="0">
                      <a:solidFill>
                        <a:schemeClr val="accent5"/>
                      </a:solidFill>
                    </a:endParaRPr>
                  </a:p>
                  <a:p>
                    <a:pPr>
                      <a:buFontTx/>
                      <a:buChar char="›"/>
                    </a:pPr>
                    <a:r>
                      <a:rPr lang="en-US" sz="1400" dirty="0">
                        <a:solidFill>
                          <a:schemeClr val="accent5"/>
                        </a:solidFill>
                      </a:rPr>
                      <a:t>Train</a:t>
                    </a:r>
                    <a:endParaRPr lang="en-IN" sz="1400" dirty="0">
                      <a:solidFill>
                        <a:schemeClr val="accent5"/>
                      </a:solidFill>
                    </a:endParaRPr>
                  </a:p>
                  <a:p>
                    <a:pPr>
                      <a:buFontTx/>
                      <a:buChar char="›"/>
                    </a:pPr>
                    <a:r>
                      <a:rPr lang="en-US" sz="1400" dirty="0">
                        <a:solidFill>
                          <a:schemeClr val="accent5"/>
                        </a:solidFill>
                      </a:rPr>
                      <a:t>Lead</a:t>
                    </a:r>
                    <a:endParaRPr lang="en-IN" sz="1400" dirty="0">
                      <a:solidFill>
                        <a:schemeClr val="accent5"/>
                      </a:solidFill>
                    </a:endParaRPr>
                  </a:p>
                  <a:p>
                    <a:pPr>
                      <a:buFontTx/>
                      <a:buChar char="›"/>
                    </a:pPr>
                    <a:r>
                      <a:rPr lang="en-US" sz="1400" dirty="0">
                        <a:solidFill>
                          <a:schemeClr val="accent5"/>
                        </a:solidFill>
                      </a:rPr>
                      <a:t>Manage</a:t>
                    </a:r>
                    <a:endParaRPr lang="en-IN" sz="1400" dirty="0">
                      <a:solidFill>
                        <a:schemeClr val="accent5"/>
                      </a:solidFill>
                    </a:endParaRPr>
                  </a:p>
                  <a:p>
                    <a:pPr>
                      <a:buFontTx/>
                      <a:buChar char="›"/>
                    </a:pPr>
                    <a:r>
                      <a:rPr lang="en-US" sz="1400" dirty="0">
                        <a:solidFill>
                          <a:schemeClr val="accent5"/>
                        </a:solidFill>
                      </a:rPr>
                      <a:t>Help &amp; guidance</a:t>
                    </a:r>
                    <a:endParaRPr lang="en-IN" sz="1400" dirty="0">
                      <a:solidFill>
                        <a:schemeClr val="accent5"/>
                      </a:solidFill>
                    </a:endParaRPr>
                  </a:p>
                  <a:p>
                    <a:pPr>
                      <a:buFontTx/>
                      <a:buChar char="›"/>
                    </a:pPr>
                    <a:r>
                      <a:rPr lang="en-US" sz="1400" dirty="0">
                        <a:solidFill>
                          <a:schemeClr val="accent5"/>
                        </a:solidFill>
                      </a:rPr>
                      <a:t>Regular feedback</a:t>
                    </a:r>
                    <a:endParaRPr lang="en-IN" sz="1400" dirty="0">
                      <a:solidFill>
                        <a:schemeClr val="accent5"/>
                      </a:solidFill>
                    </a:endParaRPr>
                  </a:p>
                  <a:p>
                    <a:pPr>
                      <a:buFontTx/>
                      <a:buChar char="›"/>
                    </a:pPr>
                    <a:r>
                      <a:rPr lang="en-US" sz="1400" dirty="0">
                        <a:solidFill>
                          <a:schemeClr val="accent5"/>
                        </a:solidFill>
                      </a:rPr>
                      <a:t>Provide adequate resources</a:t>
                    </a:r>
                    <a:endParaRPr lang="en-IN" sz="1400" dirty="0">
                      <a:solidFill>
                        <a:schemeClr val="accent5"/>
                      </a:solidFill>
                    </a:endParaRPr>
                  </a:p>
                </p:txBody>
              </p:sp>
            </p:grpSp>
            <p:grpSp>
              <p:nvGrpSpPr>
                <p:cNvPr id="11" name="Group 10"/>
                <p:cNvGrpSpPr/>
                <p:nvPr/>
              </p:nvGrpSpPr>
              <p:grpSpPr>
                <a:xfrm>
                  <a:off x="4520275" y="1566536"/>
                  <a:ext cx="3155704" cy="856365"/>
                  <a:chOff x="4518146" y="1566536"/>
                  <a:chExt cx="3155704" cy="856365"/>
                </a:xfrm>
              </p:grpSpPr>
              <p:sp>
                <p:nvSpPr>
                  <p:cNvPr id="97" name="Rectangle 96"/>
                  <p:cNvSpPr/>
                  <p:nvPr/>
                </p:nvSpPr>
                <p:spPr>
                  <a:xfrm>
                    <a:off x="4518146" y="1930458"/>
                    <a:ext cx="3155704" cy="492443"/>
                  </a:xfrm>
                  <a:prstGeom prst="rect">
                    <a:avLst/>
                  </a:prstGeom>
                </p:spPr>
                <p:txBody>
                  <a:bodyPr wrap="square" anchor="ctr">
                    <a:spAutoFit/>
                  </a:bodyPr>
                  <a:lstStyle/>
                  <a:p>
                    <a:pPr algn="ctr"/>
                    <a:r>
                      <a:rPr lang="en-GB" b="1" dirty="0">
                        <a:solidFill>
                          <a:schemeClr val="bg2"/>
                        </a:solidFill>
                        <a:latin typeface="Arial" panose="020B0604020202020204" pitchFamily="34" charset="0"/>
                        <a:cs typeface="Arial" panose="020B0604020202020204" pitchFamily="34" charset="0"/>
                      </a:rPr>
                      <a:t>Changing</a:t>
                    </a:r>
                    <a:endParaRPr lang="en-GB" sz="1500" b="1" dirty="0">
                      <a:solidFill>
                        <a:schemeClr val="bg2"/>
                      </a:solidFill>
                      <a:latin typeface="Arial" panose="020B0604020202020204" pitchFamily="34" charset="0"/>
                      <a:cs typeface="Arial" panose="020B0604020202020204" pitchFamily="34" charset="0"/>
                    </a:endParaRPr>
                  </a:p>
                </p:txBody>
              </p:sp>
              <p:grpSp>
                <p:nvGrpSpPr>
                  <p:cNvPr id="118" name="Group 5"/>
                  <p:cNvGrpSpPr>
                    <a:grpSpLocks noChangeAspect="1"/>
                  </p:cNvGrpSpPr>
                  <p:nvPr/>
                </p:nvGrpSpPr>
                <p:grpSpPr bwMode="auto">
                  <a:xfrm rot="16200000">
                    <a:off x="5841421" y="1598782"/>
                    <a:ext cx="469538" cy="405046"/>
                    <a:chOff x="1100" y="-204"/>
                    <a:chExt cx="5475" cy="4723"/>
                  </a:xfrm>
                  <a:solidFill>
                    <a:schemeClr val="bg2"/>
                  </a:solidFill>
                </p:grpSpPr>
                <p:sp>
                  <p:nvSpPr>
                    <p:cNvPr id="119" name="Freeform 6"/>
                    <p:cNvSpPr>
                      <a:spLocks/>
                    </p:cNvSpPr>
                    <p:nvPr/>
                  </p:nvSpPr>
                  <p:spPr bwMode="auto">
                    <a:xfrm>
                      <a:off x="3804" y="-204"/>
                      <a:ext cx="2771" cy="4048"/>
                    </a:xfrm>
                    <a:custGeom>
                      <a:avLst/>
                      <a:gdLst>
                        <a:gd name="T0" fmla="*/ 714 w 1220"/>
                        <a:gd name="T1" fmla="*/ 44 h 1785"/>
                        <a:gd name="T2" fmla="*/ 670 w 1220"/>
                        <a:gd name="T3" fmla="*/ 14 h 1785"/>
                        <a:gd name="T4" fmla="*/ 551 w 1220"/>
                        <a:gd name="T5" fmla="*/ 14 h 1785"/>
                        <a:gd name="T6" fmla="*/ 506 w 1220"/>
                        <a:gd name="T7" fmla="*/ 44 h 1785"/>
                        <a:gd name="T8" fmla="*/ 60 w 1220"/>
                        <a:gd name="T9" fmla="*/ 491 h 1785"/>
                        <a:gd name="T10" fmla="*/ 60 w 1220"/>
                        <a:gd name="T11" fmla="*/ 699 h 1785"/>
                        <a:gd name="T12" fmla="*/ 268 w 1220"/>
                        <a:gd name="T13" fmla="*/ 699 h 1785"/>
                        <a:gd name="T14" fmla="*/ 461 w 1220"/>
                        <a:gd name="T15" fmla="*/ 506 h 1785"/>
                        <a:gd name="T16" fmla="*/ 461 w 1220"/>
                        <a:gd name="T17" fmla="*/ 1637 h 1785"/>
                        <a:gd name="T18" fmla="*/ 610 w 1220"/>
                        <a:gd name="T19" fmla="*/ 1785 h 1785"/>
                        <a:gd name="T20" fmla="*/ 759 w 1220"/>
                        <a:gd name="T21" fmla="*/ 1637 h 1785"/>
                        <a:gd name="T22" fmla="*/ 759 w 1220"/>
                        <a:gd name="T23" fmla="*/ 506 h 1785"/>
                        <a:gd name="T24" fmla="*/ 953 w 1220"/>
                        <a:gd name="T25" fmla="*/ 699 h 1785"/>
                        <a:gd name="T26" fmla="*/ 1057 w 1220"/>
                        <a:gd name="T27" fmla="*/ 744 h 1785"/>
                        <a:gd name="T28" fmla="*/ 1161 w 1220"/>
                        <a:gd name="T29" fmla="*/ 699 h 1785"/>
                        <a:gd name="T30" fmla="*/ 1161 w 1220"/>
                        <a:gd name="T31" fmla="*/ 491 h 1785"/>
                        <a:gd name="T32" fmla="*/ 714 w 1220"/>
                        <a:gd name="T33" fmla="*/ 44 h 1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20" h="1785">
                          <a:moveTo>
                            <a:pt x="714" y="44"/>
                          </a:moveTo>
                          <a:cubicBezTo>
                            <a:pt x="700" y="29"/>
                            <a:pt x="685" y="14"/>
                            <a:pt x="670" y="14"/>
                          </a:cubicBezTo>
                          <a:cubicBezTo>
                            <a:pt x="640" y="0"/>
                            <a:pt x="595" y="0"/>
                            <a:pt x="551" y="14"/>
                          </a:cubicBezTo>
                          <a:cubicBezTo>
                            <a:pt x="536" y="29"/>
                            <a:pt x="521" y="29"/>
                            <a:pt x="506" y="44"/>
                          </a:cubicBezTo>
                          <a:cubicBezTo>
                            <a:pt x="60" y="491"/>
                            <a:pt x="60" y="491"/>
                            <a:pt x="60" y="491"/>
                          </a:cubicBezTo>
                          <a:cubicBezTo>
                            <a:pt x="0" y="550"/>
                            <a:pt x="0" y="640"/>
                            <a:pt x="60" y="699"/>
                          </a:cubicBezTo>
                          <a:cubicBezTo>
                            <a:pt x="119" y="759"/>
                            <a:pt x="208" y="759"/>
                            <a:pt x="268" y="699"/>
                          </a:cubicBezTo>
                          <a:cubicBezTo>
                            <a:pt x="461" y="506"/>
                            <a:pt x="461" y="506"/>
                            <a:pt x="461" y="506"/>
                          </a:cubicBezTo>
                          <a:cubicBezTo>
                            <a:pt x="461" y="1637"/>
                            <a:pt x="461" y="1637"/>
                            <a:pt x="461" y="1637"/>
                          </a:cubicBezTo>
                          <a:cubicBezTo>
                            <a:pt x="461" y="1726"/>
                            <a:pt x="521" y="1785"/>
                            <a:pt x="610" y="1785"/>
                          </a:cubicBezTo>
                          <a:cubicBezTo>
                            <a:pt x="700" y="1785"/>
                            <a:pt x="759" y="1726"/>
                            <a:pt x="759" y="1637"/>
                          </a:cubicBezTo>
                          <a:cubicBezTo>
                            <a:pt x="759" y="506"/>
                            <a:pt x="759" y="506"/>
                            <a:pt x="759" y="506"/>
                          </a:cubicBezTo>
                          <a:cubicBezTo>
                            <a:pt x="953" y="699"/>
                            <a:pt x="953" y="699"/>
                            <a:pt x="953" y="699"/>
                          </a:cubicBezTo>
                          <a:cubicBezTo>
                            <a:pt x="982" y="729"/>
                            <a:pt x="1012" y="744"/>
                            <a:pt x="1057" y="744"/>
                          </a:cubicBezTo>
                          <a:cubicBezTo>
                            <a:pt x="1101" y="744"/>
                            <a:pt x="1131" y="729"/>
                            <a:pt x="1161" y="699"/>
                          </a:cubicBezTo>
                          <a:cubicBezTo>
                            <a:pt x="1220" y="640"/>
                            <a:pt x="1220" y="550"/>
                            <a:pt x="1161" y="491"/>
                          </a:cubicBezTo>
                          <a:lnTo>
                            <a:pt x="714"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IN" sz="1350">
                        <a:solidFill>
                          <a:prstClr val="black"/>
                        </a:solidFill>
                      </a:endParaRPr>
                    </a:p>
                  </p:txBody>
                </p:sp>
                <p:sp>
                  <p:nvSpPr>
                    <p:cNvPr id="120" name="Freeform 7"/>
                    <p:cNvSpPr>
                      <a:spLocks/>
                    </p:cNvSpPr>
                    <p:nvPr/>
                  </p:nvSpPr>
                  <p:spPr bwMode="auto">
                    <a:xfrm>
                      <a:off x="1100" y="470"/>
                      <a:ext cx="2772" cy="4049"/>
                    </a:xfrm>
                    <a:custGeom>
                      <a:avLst/>
                      <a:gdLst>
                        <a:gd name="T0" fmla="*/ 952 w 1220"/>
                        <a:gd name="T1" fmla="*/ 1087 h 1786"/>
                        <a:gd name="T2" fmla="*/ 759 w 1220"/>
                        <a:gd name="T3" fmla="*/ 1280 h 1786"/>
                        <a:gd name="T4" fmla="*/ 759 w 1220"/>
                        <a:gd name="T5" fmla="*/ 149 h 1786"/>
                        <a:gd name="T6" fmla="*/ 610 w 1220"/>
                        <a:gd name="T7" fmla="*/ 0 h 1786"/>
                        <a:gd name="T8" fmla="*/ 461 w 1220"/>
                        <a:gd name="T9" fmla="*/ 149 h 1786"/>
                        <a:gd name="T10" fmla="*/ 461 w 1220"/>
                        <a:gd name="T11" fmla="*/ 1280 h 1786"/>
                        <a:gd name="T12" fmla="*/ 267 w 1220"/>
                        <a:gd name="T13" fmla="*/ 1087 h 1786"/>
                        <a:gd name="T14" fmla="*/ 59 w 1220"/>
                        <a:gd name="T15" fmla="*/ 1087 h 1786"/>
                        <a:gd name="T16" fmla="*/ 59 w 1220"/>
                        <a:gd name="T17" fmla="*/ 1295 h 1786"/>
                        <a:gd name="T18" fmla="*/ 506 w 1220"/>
                        <a:gd name="T19" fmla="*/ 1741 h 1786"/>
                        <a:gd name="T20" fmla="*/ 550 w 1220"/>
                        <a:gd name="T21" fmla="*/ 1771 h 1786"/>
                        <a:gd name="T22" fmla="*/ 610 w 1220"/>
                        <a:gd name="T23" fmla="*/ 1786 h 1786"/>
                        <a:gd name="T24" fmla="*/ 669 w 1220"/>
                        <a:gd name="T25" fmla="*/ 1771 h 1786"/>
                        <a:gd name="T26" fmla="*/ 714 w 1220"/>
                        <a:gd name="T27" fmla="*/ 1741 h 1786"/>
                        <a:gd name="T28" fmla="*/ 1160 w 1220"/>
                        <a:gd name="T29" fmla="*/ 1295 h 1786"/>
                        <a:gd name="T30" fmla="*/ 1160 w 1220"/>
                        <a:gd name="T31" fmla="*/ 1087 h 1786"/>
                        <a:gd name="T32" fmla="*/ 952 w 1220"/>
                        <a:gd name="T33" fmla="*/ 1087 h 1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20" h="1786">
                          <a:moveTo>
                            <a:pt x="952" y="1087"/>
                          </a:moveTo>
                          <a:cubicBezTo>
                            <a:pt x="759" y="1280"/>
                            <a:pt x="759" y="1280"/>
                            <a:pt x="759" y="1280"/>
                          </a:cubicBezTo>
                          <a:cubicBezTo>
                            <a:pt x="759" y="149"/>
                            <a:pt x="759" y="149"/>
                            <a:pt x="759" y="149"/>
                          </a:cubicBezTo>
                          <a:cubicBezTo>
                            <a:pt x="759" y="60"/>
                            <a:pt x="699" y="0"/>
                            <a:pt x="610" y="0"/>
                          </a:cubicBezTo>
                          <a:cubicBezTo>
                            <a:pt x="520" y="0"/>
                            <a:pt x="461" y="60"/>
                            <a:pt x="461" y="149"/>
                          </a:cubicBezTo>
                          <a:cubicBezTo>
                            <a:pt x="461" y="1280"/>
                            <a:pt x="461" y="1280"/>
                            <a:pt x="461" y="1280"/>
                          </a:cubicBezTo>
                          <a:cubicBezTo>
                            <a:pt x="267" y="1087"/>
                            <a:pt x="267" y="1087"/>
                            <a:pt x="267" y="1087"/>
                          </a:cubicBezTo>
                          <a:cubicBezTo>
                            <a:pt x="208" y="1027"/>
                            <a:pt x="119" y="1027"/>
                            <a:pt x="59" y="1087"/>
                          </a:cubicBezTo>
                          <a:cubicBezTo>
                            <a:pt x="0" y="1146"/>
                            <a:pt x="0" y="1235"/>
                            <a:pt x="59" y="1295"/>
                          </a:cubicBezTo>
                          <a:cubicBezTo>
                            <a:pt x="506" y="1741"/>
                            <a:pt x="506" y="1741"/>
                            <a:pt x="506" y="1741"/>
                          </a:cubicBezTo>
                          <a:cubicBezTo>
                            <a:pt x="520" y="1756"/>
                            <a:pt x="535" y="1771"/>
                            <a:pt x="550" y="1771"/>
                          </a:cubicBezTo>
                          <a:cubicBezTo>
                            <a:pt x="565" y="1786"/>
                            <a:pt x="595" y="1786"/>
                            <a:pt x="610" y="1786"/>
                          </a:cubicBezTo>
                          <a:cubicBezTo>
                            <a:pt x="625" y="1786"/>
                            <a:pt x="654" y="1786"/>
                            <a:pt x="669" y="1771"/>
                          </a:cubicBezTo>
                          <a:cubicBezTo>
                            <a:pt x="684" y="1756"/>
                            <a:pt x="699" y="1756"/>
                            <a:pt x="714" y="1741"/>
                          </a:cubicBezTo>
                          <a:cubicBezTo>
                            <a:pt x="1160" y="1295"/>
                            <a:pt x="1160" y="1295"/>
                            <a:pt x="1160" y="1295"/>
                          </a:cubicBezTo>
                          <a:cubicBezTo>
                            <a:pt x="1220" y="1235"/>
                            <a:pt x="1220" y="1146"/>
                            <a:pt x="1160" y="1087"/>
                          </a:cubicBezTo>
                          <a:cubicBezTo>
                            <a:pt x="1101" y="1027"/>
                            <a:pt x="1012" y="1027"/>
                            <a:pt x="952" y="10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IN" sz="1350">
                        <a:solidFill>
                          <a:prstClr val="black"/>
                        </a:solidFill>
                      </a:endParaRPr>
                    </a:p>
                  </p:txBody>
                </p:sp>
              </p:grpSp>
            </p:grpSp>
          </p:grpSp>
          <p:grpSp>
            <p:nvGrpSpPr>
              <p:cNvPr id="22" name="Group 21"/>
              <p:cNvGrpSpPr/>
              <p:nvPr/>
            </p:nvGrpSpPr>
            <p:grpSpPr>
              <a:xfrm>
                <a:off x="560296" y="1408920"/>
                <a:ext cx="3635082" cy="5777904"/>
                <a:chOff x="560296" y="1408920"/>
                <a:chExt cx="3635082" cy="5777904"/>
              </a:xfrm>
            </p:grpSpPr>
            <p:grpSp>
              <p:nvGrpSpPr>
                <p:cNvPr id="21" name="Group 20"/>
                <p:cNvGrpSpPr/>
                <p:nvPr/>
              </p:nvGrpSpPr>
              <p:grpSpPr>
                <a:xfrm>
                  <a:off x="560296" y="1408920"/>
                  <a:ext cx="3480291" cy="5777904"/>
                  <a:chOff x="560296" y="1408920"/>
                  <a:chExt cx="3480291" cy="5777904"/>
                </a:xfrm>
              </p:grpSpPr>
              <p:sp>
                <p:nvSpPr>
                  <p:cNvPr id="76" name="Rounded Rectangle 75"/>
                  <p:cNvSpPr/>
                  <p:nvPr/>
                </p:nvSpPr>
                <p:spPr>
                  <a:xfrm>
                    <a:off x="575303" y="2402163"/>
                    <a:ext cx="3465284" cy="4784661"/>
                  </a:xfrm>
                  <a:prstGeom prst="roundRect">
                    <a:avLst>
                      <a:gd name="adj" fmla="val 1167"/>
                    </a:avLst>
                  </a:prstGeom>
                  <a:solidFill>
                    <a:sysClr val="window" lastClr="FFFFFF"/>
                  </a:solidFill>
                  <a:ln w="6350" cap="flat" cmpd="sng" algn="ctr">
                    <a:solidFill>
                      <a:schemeClr val="accent1"/>
                    </a:solidFill>
                    <a:prstDash val="solid"/>
                    <a:miter lim="800000"/>
                  </a:ln>
                  <a:effectLst/>
                </p:spPr>
                <p:txBody>
                  <a:bodyPr rtlCol="0" anchor="ctr">
                    <a:normAutofit/>
                  </a:bodyPr>
                  <a:lstStyle/>
                  <a:p>
                    <a:pPr algn="ctr" defTabSz="456777">
                      <a:defRPr/>
                    </a:pPr>
                    <a:endParaRPr lang="en-US" sz="1399" b="1" kern="0" dirty="0" err="1">
                      <a:solidFill>
                        <a:srgbClr val="FFFFFF"/>
                      </a:solidFill>
                      <a:latin typeface="Arial" panose="020B0604020202020204"/>
                    </a:endParaRPr>
                  </a:p>
                </p:txBody>
              </p:sp>
              <p:sp>
                <p:nvSpPr>
                  <p:cNvPr id="78" name="Rounded Rectangle 77"/>
                  <p:cNvSpPr/>
                  <p:nvPr/>
                </p:nvSpPr>
                <p:spPr>
                  <a:xfrm>
                    <a:off x="560296" y="7104265"/>
                    <a:ext cx="3465284" cy="82559"/>
                  </a:xfrm>
                  <a:prstGeom prst="roundRect">
                    <a:avLst>
                      <a:gd name="adj" fmla="val 1167"/>
                    </a:avLst>
                  </a:prstGeom>
                  <a:solidFill>
                    <a:schemeClr val="accent1"/>
                  </a:solidFill>
                  <a:ln w="6350" cap="flat" cmpd="sng" algn="ctr">
                    <a:solidFill>
                      <a:schemeClr val="accent1"/>
                    </a:solidFill>
                    <a:prstDash val="solid"/>
                    <a:miter lim="800000"/>
                  </a:ln>
                  <a:effectLst/>
                </p:spPr>
                <p:txBody>
                  <a:bodyPr rtlCol="0" anchor="ctr">
                    <a:normAutofit fontScale="25000" lnSpcReduction="20000"/>
                  </a:bodyPr>
                  <a:lstStyle/>
                  <a:p>
                    <a:pPr algn="ctr" defTabSz="456777">
                      <a:defRPr/>
                    </a:pPr>
                    <a:endParaRPr lang="en-US" sz="1399" b="1" kern="0" dirty="0" err="1">
                      <a:solidFill>
                        <a:srgbClr val="FFFFFF"/>
                      </a:solidFill>
                      <a:latin typeface="Arial" panose="020B0604020202020204"/>
                    </a:endParaRPr>
                  </a:p>
                </p:txBody>
              </p:sp>
              <p:grpSp>
                <p:nvGrpSpPr>
                  <p:cNvPr id="9" name="Group 8"/>
                  <p:cNvGrpSpPr/>
                  <p:nvPr/>
                </p:nvGrpSpPr>
                <p:grpSpPr>
                  <a:xfrm>
                    <a:off x="730094" y="1408920"/>
                    <a:ext cx="3155705" cy="1142868"/>
                    <a:chOff x="730095" y="1408920"/>
                    <a:chExt cx="3155705" cy="1142868"/>
                  </a:xfrm>
                </p:grpSpPr>
                <p:sp>
                  <p:nvSpPr>
                    <p:cNvPr id="75" name="Oval 74"/>
                    <p:cNvSpPr/>
                    <p:nvPr/>
                  </p:nvSpPr>
                  <p:spPr>
                    <a:xfrm>
                      <a:off x="1763268" y="1408920"/>
                      <a:ext cx="1089357" cy="1111251"/>
                    </a:xfrm>
                    <a:prstGeom prst="ellipse">
                      <a:avLst/>
                    </a:prstGeom>
                    <a:solidFill>
                      <a:schemeClr val="accent1"/>
                    </a:solidFill>
                    <a:ln w="12700" cap="flat" cmpd="sng" algn="ctr">
                      <a:noFill/>
                      <a:prstDash val="solid"/>
                      <a:miter lim="800000"/>
                    </a:ln>
                    <a:effectLst/>
                  </p:spPr>
                  <p:txBody>
                    <a:bodyPr rtlCol="0" anchor="ctr"/>
                    <a:lstStyle/>
                    <a:p>
                      <a:pPr algn="ctr">
                        <a:defRPr/>
                      </a:pPr>
                      <a:endParaRPr lang="en-US" sz="1350" kern="0">
                        <a:solidFill>
                          <a:prstClr val="white"/>
                        </a:solidFill>
                        <a:latin typeface="Arial" panose="020B0604020202020204"/>
                      </a:endParaRPr>
                    </a:p>
                  </p:txBody>
                </p:sp>
                <p:sp>
                  <p:nvSpPr>
                    <p:cNvPr id="79" name="Round Same Side Corner Rectangle 78"/>
                    <p:cNvSpPr/>
                    <p:nvPr/>
                  </p:nvSpPr>
                  <p:spPr>
                    <a:xfrm>
                      <a:off x="730095" y="1969493"/>
                      <a:ext cx="3155705" cy="442241"/>
                    </a:xfrm>
                    <a:prstGeom prst="round2SameRect">
                      <a:avLst/>
                    </a:prstGeom>
                    <a:solidFill>
                      <a:schemeClr val="accent1"/>
                    </a:solidFill>
                    <a:ln w="12700" cap="flat" cmpd="sng" algn="ctr">
                      <a:noFill/>
                      <a:prstDash val="solid"/>
                      <a:miter lim="800000"/>
                    </a:ln>
                    <a:effectLst/>
                  </p:spPr>
                  <p:txBody>
                    <a:bodyPr rtlCol="0" anchor="ctr"/>
                    <a:lstStyle/>
                    <a:p>
                      <a:pPr algn="ctr">
                        <a:defRPr/>
                      </a:pPr>
                      <a:endParaRPr lang="en-US" sz="1350" kern="0">
                        <a:solidFill>
                          <a:prstClr val="white"/>
                        </a:solidFill>
                        <a:latin typeface="Arial" panose="020B0604020202020204"/>
                      </a:endParaRPr>
                    </a:p>
                  </p:txBody>
                </p:sp>
                <p:sp>
                  <p:nvSpPr>
                    <p:cNvPr id="80" name="Trapezoid 79"/>
                    <p:cNvSpPr/>
                    <p:nvPr/>
                  </p:nvSpPr>
                  <p:spPr>
                    <a:xfrm flipV="1">
                      <a:off x="1054168" y="2357115"/>
                      <a:ext cx="2477545" cy="194673"/>
                    </a:xfrm>
                    <a:prstGeom prst="trapezoid">
                      <a:avLst>
                        <a:gd name="adj" fmla="val 73842"/>
                      </a:avLst>
                    </a:prstGeom>
                    <a:solidFill>
                      <a:schemeClr val="accent1"/>
                    </a:solidFill>
                    <a:ln w="12700" cap="flat" cmpd="sng" algn="ctr">
                      <a:noFill/>
                      <a:prstDash val="solid"/>
                      <a:miter lim="800000"/>
                    </a:ln>
                    <a:effectLst/>
                  </p:spPr>
                  <p:txBody>
                    <a:bodyPr rtlCol="0" anchor="ctr"/>
                    <a:lstStyle/>
                    <a:p>
                      <a:pPr algn="ctr">
                        <a:defRPr/>
                      </a:pPr>
                      <a:endParaRPr lang="en-US" sz="1350" kern="0">
                        <a:solidFill>
                          <a:prstClr val="white"/>
                        </a:solidFill>
                        <a:latin typeface="Arial" panose="020B0604020202020204"/>
                      </a:endParaRPr>
                    </a:p>
                  </p:txBody>
                </p:sp>
              </p:grpSp>
            </p:grpSp>
            <p:grpSp>
              <p:nvGrpSpPr>
                <p:cNvPr id="4" name="Group 3"/>
                <p:cNvGrpSpPr/>
                <p:nvPr/>
              </p:nvGrpSpPr>
              <p:grpSpPr>
                <a:xfrm>
                  <a:off x="584396" y="2647088"/>
                  <a:ext cx="3610982" cy="4320040"/>
                  <a:chOff x="584396" y="2647088"/>
                  <a:chExt cx="3610982" cy="4320040"/>
                </a:xfrm>
              </p:grpSpPr>
              <p:sp>
                <p:nvSpPr>
                  <p:cNvPr id="99" name="TextBox 98"/>
                  <p:cNvSpPr txBox="1"/>
                  <p:nvPr/>
                </p:nvSpPr>
                <p:spPr>
                  <a:xfrm>
                    <a:off x="730094" y="2647088"/>
                    <a:ext cx="3465284" cy="430887"/>
                  </a:xfrm>
                  <a:prstGeom prst="rect">
                    <a:avLst/>
                  </a:prstGeom>
                  <a:noFill/>
                </p:spPr>
                <p:txBody>
                  <a:bodyPr wrap="square" rtlCol="0" anchor="ctr">
                    <a:spAutoFit/>
                  </a:bodyPr>
                  <a:lstStyle/>
                  <a:p>
                    <a:pPr algn="ctr"/>
                    <a:r>
                      <a:rPr lang="en-IN" sz="1500" b="1" dirty="0">
                        <a:solidFill>
                          <a:schemeClr val="accent1"/>
                        </a:solidFill>
                        <a:latin typeface="Arial" panose="020B0604020202020204" pitchFamily="34" charset="0"/>
                        <a:cs typeface="Arial" panose="020B0604020202020204" pitchFamily="34" charset="0"/>
                      </a:rPr>
                      <a:t>“Readiness to Change”</a:t>
                    </a:r>
                  </a:p>
                </p:txBody>
              </p:sp>
              <p:sp>
                <p:nvSpPr>
                  <p:cNvPr id="108" name="TextBox 107"/>
                  <p:cNvSpPr txBox="1"/>
                  <p:nvPr/>
                </p:nvSpPr>
                <p:spPr>
                  <a:xfrm>
                    <a:off x="584396" y="3109660"/>
                    <a:ext cx="3465284" cy="3857468"/>
                  </a:xfrm>
                  <a:prstGeom prst="rect">
                    <a:avLst/>
                  </a:prstGeom>
                  <a:noFill/>
                </p:spPr>
                <p:txBody>
                  <a:bodyPr wrap="square" rtlCol="0" anchor="ctr">
                    <a:spAutoFit/>
                  </a:bodyPr>
                  <a:lstStyle/>
                  <a:p>
                    <a:pPr marL="214313" indent="-214313">
                      <a:buFontTx/>
                      <a:buChar char="›"/>
                    </a:pPr>
                    <a:r>
                      <a:rPr lang="en-IN" sz="1400" dirty="0">
                        <a:solidFill>
                          <a:schemeClr val="accent5"/>
                        </a:solidFill>
                        <a:latin typeface="Arial" panose="020B0604020202020204" pitchFamily="34" charset="0"/>
                        <a:cs typeface="Arial" panose="020B0604020202020204" pitchFamily="34" charset="0"/>
                      </a:rPr>
                      <a:t>Educate </a:t>
                    </a:r>
                    <a:r>
                      <a:rPr lang="en-IN" sz="1400" i="1" dirty="0">
                        <a:solidFill>
                          <a:schemeClr val="accent5"/>
                        </a:solidFill>
                        <a:latin typeface="Arial" panose="020B0604020202020204" pitchFamily="34" charset="0"/>
                        <a:cs typeface="Arial" panose="020B0604020202020204" pitchFamily="34" charset="0"/>
                      </a:rPr>
                      <a:t>(everyone understands)</a:t>
                    </a:r>
                  </a:p>
                  <a:p>
                    <a:pPr marL="214313" indent="-214313">
                      <a:buFontTx/>
                      <a:buChar char="›"/>
                    </a:pPr>
                    <a:r>
                      <a:rPr lang="en-IN" sz="1400" dirty="0">
                        <a:solidFill>
                          <a:schemeClr val="accent5"/>
                        </a:solidFill>
                        <a:latin typeface="Arial" panose="020B0604020202020204" pitchFamily="34" charset="0"/>
                        <a:cs typeface="Arial" panose="020B0604020202020204" pitchFamily="34" charset="0"/>
                      </a:rPr>
                      <a:t>Inform </a:t>
                    </a:r>
                    <a:r>
                      <a:rPr lang="en-IN" sz="1400" i="1" dirty="0">
                        <a:solidFill>
                          <a:schemeClr val="accent5"/>
                        </a:solidFill>
                        <a:latin typeface="Arial" panose="020B0604020202020204" pitchFamily="34" charset="0"/>
                        <a:cs typeface="Arial" panose="020B0604020202020204" pitchFamily="34" charset="0"/>
                      </a:rPr>
                      <a:t>(what, why, when, how)</a:t>
                    </a:r>
                  </a:p>
                  <a:p>
                    <a:pPr marL="214313" indent="-214313">
                      <a:buFontTx/>
                      <a:buChar char="›"/>
                    </a:pPr>
                    <a:r>
                      <a:rPr lang="en-IN" sz="1400" dirty="0">
                        <a:solidFill>
                          <a:schemeClr val="accent5"/>
                        </a:solidFill>
                        <a:latin typeface="Arial" panose="020B0604020202020204" pitchFamily="34" charset="0"/>
                        <a:cs typeface="Arial" panose="020B0604020202020204" pitchFamily="34" charset="0"/>
                      </a:rPr>
                      <a:t>Consult </a:t>
                    </a:r>
                    <a:r>
                      <a:rPr lang="en-IN" sz="1400" i="1" dirty="0">
                        <a:solidFill>
                          <a:schemeClr val="accent5"/>
                        </a:solidFill>
                        <a:latin typeface="Arial" panose="020B0604020202020204" pitchFamily="34" charset="0"/>
                        <a:cs typeface="Arial" panose="020B0604020202020204" pitchFamily="34" charset="0"/>
                      </a:rPr>
                      <a:t>(seek views &amp; ideas, allow thinking time, use others’ ideas )</a:t>
                    </a:r>
                  </a:p>
                  <a:p>
                    <a:pPr marL="214313" indent="-214313">
                      <a:buFontTx/>
                      <a:buChar char="›"/>
                    </a:pPr>
                    <a:r>
                      <a:rPr lang="en-IN" sz="1400" dirty="0">
                        <a:solidFill>
                          <a:schemeClr val="accent5"/>
                        </a:solidFill>
                        <a:latin typeface="Arial" panose="020B0604020202020204" pitchFamily="34" charset="0"/>
                        <a:cs typeface="Arial" panose="020B0604020202020204" pitchFamily="34" charset="0"/>
                      </a:rPr>
                      <a:t>Plan </a:t>
                    </a:r>
                    <a:r>
                      <a:rPr lang="en-IN" sz="1400" i="1" dirty="0">
                        <a:solidFill>
                          <a:schemeClr val="accent5"/>
                        </a:solidFill>
                        <a:latin typeface="Arial" panose="020B0604020202020204" pitchFamily="34" charset="0"/>
                        <a:cs typeface="Arial" panose="020B0604020202020204" pitchFamily="34" charset="0"/>
                      </a:rPr>
                      <a:t>(objectives, resources, time-scales, measures, budgets)</a:t>
                    </a:r>
                  </a:p>
                  <a:p>
                    <a:pPr marL="214313" indent="-214313">
                      <a:buFontTx/>
                      <a:buChar char="›"/>
                    </a:pPr>
                    <a:r>
                      <a:rPr lang="en-IN" sz="1400" dirty="0">
                        <a:solidFill>
                          <a:schemeClr val="accent5"/>
                        </a:solidFill>
                        <a:latin typeface="Arial" panose="020B0604020202020204" pitchFamily="34" charset="0"/>
                        <a:cs typeface="Arial" panose="020B0604020202020204" pitchFamily="34" charset="0"/>
                      </a:rPr>
                      <a:t>Organize </a:t>
                    </a:r>
                    <a:r>
                      <a:rPr lang="en-IN" sz="1400" i="1" dirty="0">
                        <a:solidFill>
                          <a:schemeClr val="accent5"/>
                        </a:solidFill>
                        <a:latin typeface="Arial" panose="020B0604020202020204" pitchFamily="34" charset="0"/>
                        <a:cs typeface="Arial" panose="020B0604020202020204" pitchFamily="34" charset="0"/>
                      </a:rPr>
                      <a:t>(work plans)</a:t>
                    </a:r>
                  </a:p>
                  <a:p>
                    <a:pPr marL="214313" indent="-214313">
                      <a:buFontTx/>
                      <a:buChar char="›"/>
                    </a:pPr>
                    <a:r>
                      <a:rPr lang="en-IN" sz="1400" dirty="0">
                        <a:solidFill>
                          <a:schemeClr val="accent5"/>
                        </a:solidFill>
                        <a:latin typeface="Arial" panose="020B0604020202020204" pitchFamily="34" charset="0"/>
                        <a:cs typeface="Arial" panose="020B0604020202020204" pitchFamily="34" charset="0"/>
                      </a:rPr>
                      <a:t>Appoint </a:t>
                    </a:r>
                    <a:r>
                      <a:rPr lang="en-IN" sz="1400" i="1" dirty="0">
                        <a:solidFill>
                          <a:schemeClr val="accent5"/>
                        </a:solidFill>
                        <a:latin typeface="Arial" panose="020B0604020202020204" pitchFamily="34" charset="0"/>
                        <a:cs typeface="Arial" panose="020B0604020202020204" pitchFamily="34" charset="0"/>
                      </a:rPr>
                      <a:t>(leaders, managers, teams)</a:t>
                    </a:r>
                  </a:p>
                </p:txBody>
              </p:sp>
            </p:grpSp>
            <p:grpSp>
              <p:nvGrpSpPr>
                <p:cNvPr id="8" name="Group 7"/>
                <p:cNvGrpSpPr/>
                <p:nvPr/>
              </p:nvGrpSpPr>
              <p:grpSpPr>
                <a:xfrm>
                  <a:off x="730094" y="1524000"/>
                  <a:ext cx="3155704" cy="898903"/>
                  <a:chOff x="730094" y="1524000"/>
                  <a:chExt cx="3155704" cy="898903"/>
                </a:xfrm>
              </p:grpSpPr>
              <p:sp>
                <p:nvSpPr>
                  <p:cNvPr id="96" name="Rectangle 95"/>
                  <p:cNvSpPr/>
                  <p:nvPr/>
                </p:nvSpPr>
                <p:spPr>
                  <a:xfrm>
                    <a:off x="730094" y="1930460"/>
                    <a:ext cx="3155704" cy="492443"/>
                  </a:xfrm>
                  <a:prstGeom prst="rect">
                    <a:avLst/>
                  </a:prstGeom>
                </p:spPr>
                <p:txBody>
                  <a:bodyPr wrap="square" anchor="ctr">
                    <a:spAutoFit/>
                  </a:bodyPr>
                  <a:lstStyle/>
                  <a:p>
                    <a:pPr algn="ctr"/>
                    <a:r>
                      <a:rPr lang="en-GB" b="1" dirty="0">
                        <a:solidFill>
                          <a:schemeClr val="bg2"/>
                        </a:solidFill>
                        <a:latin typeface="Arial" panose="020B0604020202020204" pitchFamily="34" charset="0"/>
                        <a:cs typeface="Arial" panose="020B0604020202020204" pitchFamily="34" charset="0"/>
                      </a:rPr>
                      <a:t>Unfreezing</a:t>
                    </a:r>
                    <a:endParaRPr lang="en-GB" sz="1500" b="1" dirty="0">
                      <a:solidFill>
                        <a:schemeClr val="bg2"/>
                      </a:solidFill>
                      <a:latin typeface="Arial" panose="020B0604020202020204" pitchFamily="34" charset="0"/>
                      <a:cs typeface="Arial" panose="020B0604020202020204" pitchFamily="34" charset="0"/>
                    </a:endParaRPr>
                  </a:p>
                </p:txBody>
              </p:sp>
              <p:sp>
                <p:nvSpPr>
                  <p:cNvPr id="121" name="Freeform 11"/>
                  <p:cNvSpPr>
                    <a:spLocks noEditPoints="1"/>
                  </p:cNvSpPr>
                  <p:nvPr/>
                </p:nvSpPr>
                <p:spPr bwMode="auto">
                  <a:xfrm>
                    <a:off x="2085657" y="1524000"/>
                    <a:ext cx="458226" cy="416806"/>
                  </a:xfrm>
                  <a:custGeom>
                    <a:avLst/>
                    <a:gdLst>
                      <a:gd name="T0" fmla="*/ 669 w 2162"/>
                      <a:gd name="T1" fmla="*/ 424 h 1971"/>
                      <a:gd name="T2" fmla="*/ 536 w 2162"/>
                      <a:gd name="T3" fmla="*/ 424 h 1971"/>
                      <a:gd name="T4" fmla="*/ 450 w 2162"/>
                      <a:gd name="T5" fmla="*/ 414 h 1971"/>
                      <a:gd name="T6" fmla="*/ 290 w 2162"/>
                      <a:gd name="T7" fmla="*/ 869 h 1971"/>
                      <a:gd name="T8" fmla="*/ 267 w 2162"/>
                      <a:gd name="T9" fmla="*/ 1093 h 1971"/>
                      <a:gd name="T10" fmla="*/ 405 w 2162"/>
                      <a:gd name="T11" fmla="*/ 1445 h 1971"/>
                      <a:gd name="T12" fmla="*/ 448 w 2162"/>
                      <a:gd name="T13" fmla="*/ 1876 h 1971"/>
                      <a:gd name="T14" fmla="*/ 257 w 2162"/>
                      <a:gd name="T15" fmla="*/ 1876 h 1971"/>
                      <a:gd name="T16" fmla="*/ 231 w 2162"/>
                      <a:gd name="T17" fmla="*/ 1526 h 1971"/>
                      <a:gd name="T18" fmla="*/ 76 w 2162"/>
                      <a:gd name="T19" fmla="*/ 1093 h 1971"/>
                      <a:gd name="T20" fmla="*/ 117 w 2162"/>
                      <a:gd name="T21" fmla="*/ 793 h 1971"/>
                      <a:gd name="T22" fmla="*/ 260 w 2162"/>
                      <a:gd name="T23" fmla="*/ 414 h 1971"/>
                      <a:gd name="T24" fmla="*/ 174 w 2162"/>
                      <a:gd name="T25" fmla="*/ 424 h 1971"/>
                      <a:gd name="T26" fmla="*/ 38 w 2162"/>
                      <a:gd name="T27" fmla="*/ 288 h 1971"/>
                      <a:gd name="T28" fmla="*/ 421 w 2162"/>
                      <a:gd name="T29" fmla="*/ 38 h 1971"/>
                      <a:gd name="T30" fmla="*/ 1148 w 2162"/>
                      <a:gd name="T31" fmla="*/ 38 h 1971"/>
                      <a:gd name="T32" fmla="*/ 1014 w 2162"/>
                      <a:gd name="T33" fmla="*/ 38 h 1971"/>
                      <a:gd name="T34" fmla="*/ 764 w 2162"/>
                      <a:gd name="T35" fmla="*/ 424 h 1971"/>
                      <a:gd name="T36" fmla="*/ 986 w 2162"/>
                      <a:gd name="T37" fmla="*/ 338 h 1971"/>
                      <a:gd name="T38" fmla="*/ 962 w 2162"/>
                      <a:gd name="T39" fmla="*/ 524 h 1971"/>
                      <a:gd name="T40" fmla="*/ 802 w 2162"/>
                      <a:gd name="T41" fmla="*/ 978 h 1971"/>
                      <a:gd name="T42" fmla="*/ 845 w 2162"/>
                      <a:gd name="T43" fmla="*/ 1288 h 1971"/>
                      <a:gd name="T44" fmla="*/ 983 w 2162"/>
                      <a:gd name="T45" fmla="*/ 1640 h 1971"/>
                      <a:gd name="T46" fmla="*/ 1079 w 2162"/>
                      <a:gd name="T47" fmla="*/ 1971 h 1971"/>
                      <a:gd name="T48" fmla="*/ 1174 w 2162"/>
                      <a:gd name="T49" fmla="*/ 1640 h 1971"/>
                      <a:gd name="T50" fmla="*/ 1019 w 2162"/>
                      <a:gd name="T51" fmla="*/ 1207 h 1971"/>
                      <a:gd name="T52" fmla="*/ 993 w 2162"/>
                      <a:gd name="T53" fmla="*/ 978 h 1971"/>
                      <a:gd name="T54" fmla="*/ 1136 w 2162"/>
                      <a:gd name="T55" fmla="*/ 600 h 1971"/>
                      <a:gd name="T56" fmla="*/ 1176 w 2162"/>
                      <a:gd name="T57" fmla="*/ 338 h 1971"/>
                      <a:gd name="T58" fmla="*/ 1329 w 2162"/>
                      <a:gd name="T59" fmla="*/ 452 h 1971"/>
                      <a:gd name="T60" fmla="*/ 1395 w 2162"/>
                      <a:gd name="T61" fmla="*/ 288 h 1971"/>
                      <a:gd name="T62" fmla="*/ 2124 w 2162"/>
                      <a:gd name="T63" fmla="*/ 288 h 1971"/>
                      <a:gd name="T64" fmla="*/ 1810 w 2162"/>
                      <a:gd name="T65" fmla="*/ 9 h 1971"/>
                      <a:gd name="T66" fmla="*/ 1493 w 2162"/>
                      <a:gd name="T67" fmla="*/ 288 h 1971"/>
                      <a:gd name="T68" fmla="*/ 1629 w 2162"/>
                      <a:gd name="T69" fmla="*/ 424 h 1971"/>
                      <a:gd name="T70" fmla="*/ 1714 w 2162"/>
                      <a:gd name="T71" fmla="*/ 414 h 1971"/>
                      <a:gd name="T72" fmla="*/ 1572 w 2162"/>
                      <a:gd name="T73" fmla="*/ 793 h 1971"/>
                      <a:gd name="T74" fmla="*/ 1531 w 2162"/>
                      <a:gd name="T75" fmla="*/ 1093 h 1971"/>
                      <a:gd name="T76" fmla="*/ 1686 w 2162"/>
                      <a:gd name="T77" fmla="*/ 1526 h 1971"/>
                      <a:gd name="T78" fmla="*/ 1712 w 2162"/>
                      <a:gd name="T79" fmla="*/ 1876 h 1971"/>
                      <a:gd name="T80" fmla="*/ 1902 w 2162"/>
                      <a:gd name="T81" fmla="*/ 1876 h 1971"/>
                      <a:gd name="T82" fmla="*/ 1860 w 2162"/>
                      <a:gd name="T83" fmla="*/ 1445 h 1971"/>
                      <a:gd name="T84" fmla="*/ 1722 w 2162"/>
                      <a:gd name="T85" fmla="*/ 1090 h 1971"/>
                      <a:gd name="T86" fmla="*/ 1745 w 2162"/>
                      <a:gd name="T87" fmla="*/ 867 h 1971"/>
                      <a:gd name="T88" fmla="*/ 1905 w 2162"/>
                      <a:gd name="T89" fmla="*/ 412 h 1971"/>
                      <a:gd name="T90" fmla="*/ 1991 w 2162"/>
                      <a:gd name="T91" fmla="*/ 421 h 1971"/>
                      <a:gd name="T92" fmla="*/ 2124 w 2162"/>
                      <a:gd name="T93" fmla="*/ 421 h 1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62" h="1971">
                        <a:moveTo>
                          <a:pt x="669" y="288"/>
                        </a:moveTo>
                        <a:cubicBezTo>
                          <a:pt x="707" y="326"/>
                          <a:pt x="707" y="386"/>
                          <a:pt x="669" y="424"/>
                        </a:cubicBezTo>
                        <a:cubicBezTo>
                          <a:pt x="650" y="443"/>
                          <a:pt x="626" y="452"/>
                          <a:pt x="602" y="452"/>
                        </a:cubicBezTo>
                        <a:cubicBezTo>
                          <a:pt x="579" y="452"/>
                          <a:pt x="555" y="443"/>
                          <a:pt x="536" y="424"/>
                        </a:cubicBezTo>
                        <a:cubicBezTo>
                          <a:pt x="450" y="338"/>
                          <a:pt x="450" y="338"/>
                          <a:pt x="450" y="338"/>
                        </a:cubicBezTo>
                        <a:cubicBezTo>
                          <a:pt x="450" y="414"/>
                          <a:pt x="450" y="414"/>
                          <a:pt x="450" y="414"/>
                        </a:cubicBezTo>
                        <a:cubicBezTo>
                          <a:pt x="450" y="478"/>
                          <a:pt x="436" y="540"/>
                          <a:pt x="410" y="600"/>
                        </a:cubicBezTo>
                        <a:cubicBezTo>
                          <a:pt x="290" y="869"/>
                          <a:pt x="290" y="869"/>
                          <a:pt x="290" y="869"/>
                        </a:cubicBezTo>
                        <a:cubicBezTo>
                          <a:pt x="276" y="905"/>
                          <a:pt x="267" y="940"/>
                          <a:pt x="267" y="978"/>
                        </a:cubicBezTo>
                        <a:cubicBezTo>
                          <a:pt x="267" y="1093"/>
                          <a:pt x="267" y="1093"/>
                          <a:pt x="267" y="1093"/>
                        </a:cubicBezTo>
                        <a:cubicBezTo>
                          <a:pt x="267" y="1131"/>
                          <a:pt x="276" y="1171"/>
                          <a:pt x="293" y="1207"/>
                        </a:cubicBezTo>
                        <a:cubicBezTo>
                          <a:pt x="405" y="1445"/>
                          <a:pt x="405" y="1445"/>
                          <a:pt x="405" y="1445"/>
                        </a:cubicBezTo>
                        <a:cubicBezTo>
                          <a:pt x="433" y="1507"/>
                          <a:pt x="448" y="1574"/>
                          <a:pt x="448" y="1640"/>
                        </a:cubicBezTo>
                        <a:cubicBezTo>
                          <a:pt x="448" y="1876"/>
                          <a:pt x="448" y="1876"/>
                          <a:pt x="448" y="1876"/>
                        </a:cubicBezTo>
                        <a:cubicBezTo>
                          <a:pt x="448" y="1929"/>
                          <a:pt x="405" y="1971"/>
                          <a:pt x="352" y="1971"/>
                        </a:cubicBezTo>
                        <a:cubicBezTo>
                          <a:pt x="300" y="1971"/>
                          <a:pt x="257" y="1929"/>
                          <a:pt x="257" y="1876"/>
                        </a:cubicBezTo>
                        <a:cubicBezTo>
                          <a:pt x="257" y="1640"/>
                          <a:pt x="257" y="1640"/>
                          <a:pt x="257" y="1640"/>
                        </a:cubicBezTo>
                        <a:cubicBezTo>
                          <a:pt x="257" y="1602"/>
                          <a:pt x="248" y="1562"/>
                          <a:pt x="231" y="1526"/>
                        </a:cubicBezTo>
                        <a:cubicBezTo>
                          <a:pt x="119" y="1288"/>
                          <a:pt x="119" y="1288"/>
                          <a:pt x="119" y="1288"/>
                        </a:cubicBezTo>
                        <a:cubicBezTo>
                          <a:pt x="90" y="1226"/>
                          <a:pt x="76" y="1159"/>
                          <a:pt x="76" y="1093"/>
                        </a:cubicBezTo>
                        <a:cubicBezTo>
                          <a:pt x="76" y="978"/>
                          <a:pt x="76" y="978"/>
                          <a:pt x="76" y="978"/>
                        </a:cubicBezTo>
                        <a:cubicBezTo>
                          <a:pt x="76" y="914"/>
                          <a:pt x="90" y="852"/>
                          <a:pt x="117" y="793"/>
                        </a:cubicBezTo>
                        <a:cubicBezTo>
                          <a:pt x="236" y="524"/>
                          <a:pt x="236" y="524"/>
                          <a:pt x="236" y="524"/>
                        </a:cubicBezTo>
                        <a:cubicBezTo>
                          <a:pt x="250" y="488"/>
                          <a:pt x="260" y="452"/>
                          <a:pt x="260" y="414"/>
                        </a:cubicBezTo>
                        <a:cubicBezTo>
                          <a:pt x="260" y="338"/>
                          <a:pt x="260" y="338"/>
                          <a:pt x="260" y="338"/>
                        </a:cubicBezTo>
                        <a:cubicBezTo>
                          <a:pt x="174" y="424"/>
                          <a:pt x="174" y="424"/>
                          <a:pt x="174" y="424"/>
                        </a:cubicBezTo>
                        <a:cubicBezTo>
                          <a:pt x="136" y="462"/>
                          <a:pt x="76" y="462"/>
                          <a:pt x="38" y="424"/>
                        </a:cubicBezTo>
                        <a:cubicBezTo>
                          <a:pt x="0" y="386"/>
                          <a:pt x="0" y="326"/>
                          <a:pt x="38" y="288"/>
                        </a:cubicBezTo>
                        <a:cubicBezTo>
                          <a:pt x="286" y="38"/>
                          <a:pt x="286" y="38"/>
                          <a:pt x="286" y="38"/>
                        </a:cubicBezTo>
                        <a:cubicBezTo>
                          <a:pt x="324" y="0"/>
                          <a:pt x="383" y="0"/>
                          <a:pt x="421" y="38"/>
                        </a:cubicBezTo>
                        <a:lnTo>
                          <a:pt x="669" y="288"/>
                        </a:lnTo>
                        <a:close/>
                        <a:moveTo>
                          <a:pt x="1148" y="38"/>
                        </a:moveTo>
                        <a:cubicBezTo>
                          <a:pt x="1129" y="19"/>
                          <a:pt x="1105" y="9"/>
                          <a:pt x="1081" y="9"/>
                        </a:cubicBezTo>
                        <a:cubicBezTo>
                          <a:pt x="1055" y="9"/>
                          <a:pt x="1031" y="19"/>
                          <a:pt x="1014" y="38"/>
                        </a:cubicBezTo>
                        <a:cubicBezTo>
                          <a:pt x="764" y="288"/>
                          <a:pt x="764" y="288"/>
                          <a:pt x="764" y="288"/>
                        </a:cubicBezTo>
                        <a:cubicBezTo>
                          <a:pt x="726" y="326"/>
                          <a:pt x="726" y="386"/>
                          <a:pt x="764" y="424"/>
                        </a:cubicBezTo>
                        <a:cubicBezTo>
                          <a:pt x="802" y="462"/>
                          <a:pt x="862" y="462"/>
                          <a:pt x="900" y="424"/>
                        </a:cubicBezTo>
                        <a:cubicBezTo>
                          <a:pt x="986" y="338"/>
                          <a:pt x="986" y="338"/>
                          <a:pt x="986" y="338"/>
                        </a:cubicBezTo>
                        <a:cubicBezTo>
                          <a:pt x="986" y="414"/>
                          <a:pt x="986" y="414"/>
                          <a:pt x="986" y="414"/>
                        </a:cubicBezTo>
                        <a:cubicBezTo>
                          <a:pt x="986" y="452"/>
                          <a:pt x="979" y="488"/>
                          <a:pt x="962" y="524"/>
                        </a:cubicBezTo>
                        <a:cubicBezTo>
                          <a:pt x="843" y="793"/>
                          <a:pt x="843" y="793"/>
                          <a:pt x="843" y="793"/>
                        </a:cubicBezTo>
                        <a:cubicBezTo>
                          <a:pt x="817" y="852"/>
                          <a:pt x="802" y="914"/>
                          <a:pt x="802" y="978"/>
                        </a:cubicBezTo>
                        <a:cubicBezTo>
                          <a:pt x="802" y="1093"/>
                          <a:pt x="802" y="1093"/>
                          <a:pt x="802" y="1093"/>
                        </a:cubicBezTo>
                        <a:cubicBezTo>
                          <a:pt x="802" y="1159"/>
                          <a:pt x="817" y="1228"/>
                          <a:pt x="845" y="1288"/>
                        </a:cubicBezTo>
                        <a:cubicBezTo>
                          <a:pt x="957" y="1526"/>
                          <a:pt x="957" y="1526"/>
                          <a:pt x="957" y="1526"/>
                        </a:cubicBezTo>
                        <a:cubicBezTo>
                          <a:pt x="974" y="1562"/>
                          <a:pt x="983" y="1602"/>
                          <a:pt x="983" y="1640"/>
                        </a:cubicBezTo>
                        <a:cubicBezTo>
                          <a:pt x="983" y="1876"/>
                          <a:pt x="983" y="1876"/>
                          <a:pt x="983" y="1876"/>
                        </a:cubicBezTo>
                        <a:cubicBezTo>
                          <a:pt x="983" y="1929"/>
                          <a:pt x="1026" y="1971"/>
                          <a:pt x="1079" y="1971"/>
                        </a:cubicBezTo>
                        <a:cubicBezTo>
                          <a:pt x="1131" y="1971"/>
                          <a:pt x="1174" y="1929"/>
                          <a:pt x="1174" y="1876"/>
                        </a:cubicBezTo>
                        <a:cubicBezTo>
                          <a:pt x="1174" y="1640"/>
                          <a:pt x="1174" y="1640"/>
                          <a:pt x="1174" y="1640"/>
                        </a:cubicBezTo>
                        <a:cubicBezTo>
                          <a:pt x="1174" y="1574"/>
                          <a:pt x="1160" y="1505"/>
                          <a:pt x="1131" y="1445"/>
                        </a:cubicBezTo>
                        <a:cubicBezTo>
                          <a:pt x="1019" y="1207"/>
                          <a:pt x="1019" y="1207"/>
                          <a:pt x="1019" y="1207"/>
                        </a:cubicBezTo>
                        <a:cubicBezTo>
                          <a:pt x="1002" y="1171"/>
                          <a:pt x="993" y="1131"/>
                          <a:pt x="993" y="1093"/>
                        </a:cubicBezTo>
                        <a:cubicBezTo>
                          <a:pt x="993" y="978"/>
                          <a:pt x="993" y="978"/>
                          <a:pt x="993" y="978"/>
                        </a:cubicBezTo>
                        <a:cubicBezTo>
                          <a:pt x="993" y="940"/>
                          <a:pt x="1000" y="905"/>
                          <a:pt x="1017" y="869"/>
                        </a:cubicBezTo>
                        <a:cubicBezTo>
                          <a:pt x="1136" y="600"/>
                          <a:pt x="1136" y="600"/>
                          <a:pt x="1136" y="600"/>
                        </a:cubicBezTo>
                        <a:cubicBezTo>
                          <a:pt x="1162" y="540"/>
                          <a:pt x="1176" y="478"/>
                          <a:pt x="1176" y="414"/>
                        </a:cubicBezTo>
                        <a:cubicBezTo>
                          <a:pt x="1176" y="338"/>
                          <a:pt x="1176" y="338"/>
                          <a:pt x="1176" y="338"/>
                        </a:cubicBezTo>
                        <a:cubicBezTo>
                          <a:pt x="1262" y="424"/>
                          <a:pt x="1262" y="424"/>
                          <a:pt x="1262" y="424"/>
                        </a:cubicBezTo>
                        <a:cubicBezTo>
                          <a:pt x="1281" y="443"/>
                          <a:pt x="1305" y="452"/>
                          <a:pt x="1329" y="452"/>
                        </a:cubicBezTo>
                        <a:cubicBezTo>
                          <a:pt x="1352" y="452"/>
                          <a:pt x="1376" y="443"/>
                          <a:pt x="1395" y="424"/>
                        </a:cubicBezTo>
                        <a:cubicBezTo>
                          <a:pt x="1433" y="386"/>
                          <a:pt x="1433" y="326"/>
                          <a:pt x="1395" y="288"/>
                        </a:cubicBezTo>
                        <a:lnTo>
                          <a:pt x="1148" y="38"/>
                        </a:lnTo>
                        <a:close/>
                        <a:moveTo>
                          <a:pt x="2124" y="288"/>
                        </a:moveTo>
                        <a:cubicBezTo>
                          <a:pt x="1876" y="38"/>
                          <a:pt x="1876" y="38"/>
                          <a:pt x="1876" y="38"/>
                        </a:cubicBezTo>
                        <a:cubicBezTo>
                          <a:pt x="1857" y="19"/>
                          <a:pt x="1833" y="9"/>
                          <a:pt x="1810" y="9"/>
                        </a:cubicBezTo>
                        <a:cubicBezTo>
                          <a:pt x="1786" y="9"/>
                          <a:pt x="1760" y="19"/>
                          <a:pt x="1743" y="38"/>
                        </a:cubicBezTo>
                        <a:cubicBezTo>
                          <a:pt x="1493" y="288"/>
                          <a:pt x="1493" y="288"/>
                          <a:pt x="1493" y="288"/>
                        </a:cubicBezTo>
                        <a:cubicBezTo>
                          <a:pt x="1455" y="326"/>
                          <a:pt x="1455" y="386"/>
                          <a:pt x="1493" y="424"/>
                        </a:cubicBezTo>
                        <a:cubicBezTo>
                          <a:pt x="1531" y="462"/>
                          <a:pt x="1591" y="462"/>
                          <a:pt x="1629" y="424"/>
                        </a:cubicBezTo>
                        <a:cubicBezTo>
                          <a:pt x="1714" y="338"/>
                          <a:pt x="1714" y="338"/>
                          <a:pt x="1714" y="338"/>
                        </a:cubicBezTo>
                        <a:cubicBezTo>
                          <a:pt x="1714" y="414"/>
                          <a:pt x="1714" y="414"/>
                          <a:pt x="1714" y="414"/>
                        </a:cubicBezTo>
                        <a:cubicBezTo>
                          <a:pt x="1714" y="452"/>
                          <a:pt x="1707" y="488"/>
                          <a:pt x="1691" y="524"/>
                        </a:cubicBezTo>
                        <a:cubicBezTo>
                          <a:pt x="1572" y="793"/>
                          <a:pt x="1572" y="793"/>
                          <a:pt x="1572" y="793"/>
                        </a:cubicBezTo>
                        <a:cubicBezTo>
                          <a:pt x="1545" y="852"/>
                          <a:pt x="1531" y="914"/>
                          <a:pt x="1531" y="978"/>
                        </a:cubicBezTo>
                        <a:cubicBezTo>
                          <a:pt x="1531" y="1093"/>
                          <a:pt x="1531" y="1093"/>
                          <a:pt x="1531" y="1093"/>
                        </a:cubicBezTo>
                        <a:cubicBezTo>
                          <a:pt x="1531" y="1159"/>
                          <a:pt x="1545" y="1228"/>
                          <a:pt x="1574" y="1288"/>
                        </a:cubicBezTo>
                        <a:cubicBezTo>
                          <a:pt x="1686" y="1526"/>
                          <a:pt x="1686" y="1526"/>
                          <a:pt x="1686" y="1526"/>
                        </a:cubicBezTo>
                        <a:cubicBezTo>
                          <a:pt x="1702" y="1562"/>
                          <a:pt x="1712" y="1602"/>
                          <a:pt x="1712" y="1640"/>
                        </a:cubicBezTo>
                        <a:cubicBezTo>
                          <a:pt x="1712" y="1876"/>
                          <a:pt x="1712" y="1876"/>
                          <a:pt x="1712" y="1876"/>
                        </a:cubicBezTo>
                        <a:cubicBezTo>
                          <a:pt x="1712" y="1929"/>
                          <a:pt x="1755" y="1971"/>
                          <a:pt x="1807" y="1971"/>
                        </a:cubicBezTo>
                        <a:cubicBezTo>
                          <a:pt x="1860" y="1971"/>
                          <a:pt x="1902" y="1929"/>
                          <a:pt x="1902" y="1876"/>
                        </a:cubicBezTo>
                        <a:cubicBezTo>
                          <a:pt x="1902" y="1640"/>
                          <a:pt x="1902" y="1640"/>
                          <a:pt x="1902" y="1640"/>
                        </a:cubicBezTo>
                        <a:cubicBezTo>
                          <a:pt x="1902" y="1574"/>
                          <a:pt x="1888" y="1505"/>
                          <a:pt x="1860" y="1445"/>
                        </a:cubicBezTo>
                        <a:cubicBezTo>
                          <a:pt x="1748" y="1205"/>
                          <a:pt x="1748" y="1205"/>
                          <a:pt x="1748" y="1205"/>
                        </a:cubicBezTo>
                        <a:cubicBezTo>
                          <a:pt x="1731" y="1169"/>
                          <a:pt x="1722" y="1128"/>
                          <a:pt x="1722" y="1090"/>
                        </a:cubicBezTo>
                        <a:cubicBezTo>
                          <a:pt x="1722" y="976"/>
                          <a:pt x="1722" y="976"/>
                          <a:pt x="1722" y="976"/>
                        </a:cubicBezTo>
                        <a:cubicBezTo>
                          <a:pt x="1722" y="938"/>
                          <a:pt x="1729" y="902"/>
                          <a:pt x="1745" y="867"/>
                        </a:cubicBezTo>
                        <a:cubicBezTo>
                          <a:pt x="1864" y="597"/>
                          <a:pt x="1864" y="597"/>
                          <a:pt x="1864" y="597"/>
                        </a:cubicBezTo>
                        <a:cubicBezTo>
                          <a:pt x="1891" y="538"/>
                          <a:pt x="1905" y="476"/>
                          <a:pt x="1905" y="412"/>
                        </a:cubicBezTo>
                        <a:cubicBezTo>
                          <a:pt x="1905" y="336"/>
                          <a:pt x="1905" y="336"/>
                          <a:pt x="1905" y="336"/>
                        </a:cubicBezTo>
                        <a:cubicBezTo>
                          <a:pt x="1991" y="421"/>
                          <a:pt x="1991" y="421"/>
                          <a:pt x="1991" y="421"/>
                        </a:cubicBezTo>
                        <a:cubicBezTo>
                          <a:pt x="2010" y="440"/>
                          <a:pt x="2033" y="450"/>
                          <a:pt x="2057" y="450"/>
                        </a:cubicBezTo>
                        <a:cubicBezTo>
                          <a:pt x="2081" y="450"/>
                          <a:pt x="2105" y="440"/>
                          <a:pt x="2124" y="421"/>
                        </a:cubicBezTo>
                        <a:cubicBezTo>
                          <a:pt x="2162" y="386"/>
                          <a:pt x="2162" y="324"/>
                          <a:pt x="2124" y="288"/>
                        </a:cubicBez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en-IN" sz="1350">
                      <a:solidFill>
                        <a:prstClr val="black"/>
                      </a:solidFill>
                    </a:endParaRPr>
                  </a:p>
                </p:txBody>
              </p:sp>
            </p:grpSp>
          </p:grpSp>
        </p:grpSp>
      </p:grpSp>
    </p:spTree>
    <p:extLst>
      <p:ext uri="{BB962C8B-B14F-4D97-AF65-F5344CB8AC3E}">
        <p14:creationId xmlns:p14="http://schemas.microsoft.com/office/powerpoint/2010/main" val="529596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4FA98564-75E2-354A-AB57-FFFF3C6C6C98}"/>
              </a:ext>
            </a:extLst>
          </p:cNvPr>
          <p:cNvSpPr txBox="1">
            <a:spLocks/>
          </p:cNvSpPr>
          <p:nvPr/>
        </p:nvSpPr>
        <p:spPr>
          <a:xfrm>
            <a:off x="0" y="0"/>
            <a:ext cx="9143999" cy="974626"/>
          </a:xfrm>
          <a:prstGeom prst="rect">
            <a:avLst/>
          </a:prstGeom>
        </p:spPr>
        <p:txBody>
          <a:bodyPr wrap="square" lIns="457200" tIns="228600" rIns="457200" bIns="22860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000"/>
              </a:lnSpc>
            </a:pPr>
            <a:r>
              <a:rPr lang="en-US" sz="4000" b="1" dirty="0">
                <a:solidFill>
                  <a:srgbClr val="046CB6"/>
                </a:solidFill>
                <a:latin typeface="Arial" panose="020B0604020202020204" pitchFamily="34" charset="0"/>
                <a:cs typeface="Arial" panose="020B0604020202020204" pitchFamily="34" charset="0"/>
              </a:rPr>
              <a:t>Part of Project Planning</a:t>
            </a:r>
            <a:endParaRPr lang="en-US" sz="4000" dirty="0">
              <a:solidFill>
                <a:srgbClr val="046CB6"/>
              </a:solidFill>
              <a:latin typeface="Arial" panose="020B0604020202020204" pitchFamily="34" charset="0"/>
              <a:cs typeface="Arial" panose="020B0604020202020204" pitchFamily="34" charset="0"/>
            </a:endParaRPr>
          </a:p>
        </p:txBody>
      </p:sp>
      <p:sp>
        <p:nvSpPr>
          <p:cNvPr id="24" name="Rectangle 23">
            <a:extLst>
              <a:ext uri="{FF2B5EF4-FFF2-40B4-BE49-F238E27FC236}">
                <a16:creationId xmlns:a16="http://schemas.microsoft.com/office/drawing/2014/main" id="{CD3E7A28-806D-4F95-A3E8-78701C67D887}"/>
              </a:ext>
            </a:extLst>
          </p:cNvPr>
          <p:cNvSpPr/>
          <p:nvPr/>
        </p:nvSpPr>
        <p:spPr>
          <a:xfrm>
            <a:off x="1132903" y="5312396"/>
            <a:ext cx="2224657" cy="5101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98000" rIns="198000"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nSpc>
                <a:spcPct val="80000"/>
              </a:lnSpc>
            </a:pPr>
            <a:r>
              <a:rPr lang="en-IN" sz="1600" dirty="0">
                <a:latin typeface="Arial" pitchFamily="34" charset="0"/>
                <a:cs typeface="Arial" pitchFamily="34" charset="0"/>
              </a:rPr>
              <a:t>Create urgency</a:t>
            </a:r>
          </a:p>
        </p:txBody>
      </p:sp>
      <p:sp>
        <p:nvSpPr>
          <p:cNvPr id="25" name="Rectangle 24">
            <a:extLst>
              <a:ext uri="{FF2B5EF4-FFF2-40B4-BE49-F238E27FC236}">
                <a16:creationId xmlns:a16="http://schemas.microsoft.com/office/drawing/2014/main" id="{7E922288-95C9-4C02-90CD-906B2D566200}"/>
              </a:ext>
            </a:extLst>
          </p:cNvPr>
          <p:cNvSpPr/>
          <p:nvPr/>
        </p:nvSpPr>
        <p:spPr>
          <a:xfrm>
            <a:off x="1856230" y="4699567"/>
            <a:ext cx="2224657" cy="5101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98000" rIns="198000"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nSpc>
                <a:spcPct val="80000"/>
              </a:lnSpc>
            </a:pPr>
            <a:r>
              <a:rPr lang="en-IN" sz="1600" dirty="0">
                <a:latin typeface="Arial" pitchFamily="34" charset="0"/>
                <a:cs typeface="Arial" pitchFamily="34" charset="0"/>
              </a:rPr>
              <a:t>From a powerful coalition</a:t>
            </a:r>
          </a:p>
        </p:txBody>
      </p:sp>
      <p:sp>
        <p:nvSpPr>
          <p:cNvPr id="26" name="Rectangle 25">
            <a:extLst>
              <a:ext uri="{FF2B5EF4-FFF2-40B4-BE49-F238E27FC236}">
                <a16:creationId xmlns:a16="http://schemas.microsoft.com/office/drawing/2014/main" id="{9026E24A-86C8-480B-8677-717903080C8D}"/>
              </a:ext>
            </a:extLst>
          </p:cNvPr>
          <p:cNvSpPr/>
          <p:nvPr/>
        </p:nvSpPr>
        <p:spPr>
          <a:xfrm>
            <a:off x="2579558" y="4086737"/>
            <a:ext cx="2224657" cy="5101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98000" rIns="198000"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nSpc>
                <a:spcPct val="80000"/>
              </a:lnSpc>
            </a:pPr>
            <a:r>
              <a:rPr lang="en-IN" sz="1600" dirty="0">
                <a:latin typeface="Arial" pitchFamily="34" charset="0"/>
                <a:cs typeface="Arial" pitchFamily="34" charset="0"/>
              </a:rPr>
              <a:t>Create a vision for change</a:t>
            </a:r>
          </a:p>
        </p:txBody>
      </p:sp>
      <p:sp>
        <p:nvSpPr>
          <p:cNvPr id="27" name="TextBox 65">
            <a:extLst>
              <a:ext uri="{FF2B5EF4-FFF2-40B4-BE49-F238E27FC236}">
                <a16:creationId xmlns:a16="http://schemas.microsoft.com/office/drawing/2014/main" id="{6F1D7D77-1938-4019-928E-61123E34224B}"/>
              </a:ext>
            </a:extLst>
          </p:cNvPr>
          <p:cNvSpPr txBox="1"/>
          <p:nvPr/>
        </p:nvSpPr>
        <p:spPr>
          <a:xfrm>
            <a:off x="723149" y="5333850"/>
            <a:ext cx="298480" cy="338554"/>
          </a:xfrm>
          <a:prstGeom prst="rect">
            <a:avLst/>
          </a:prstGeom>
          <a:noFill/>
        </p:spPr>
        <p:txBody>
          <a:bodyPr wrap="none" rtlCol="0">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r>
              <a:rPr lang="en-IN" sz="1600" b="1" dirty="0">
                <a:solidFill>
                  <a:schemeClr val="accent4"/>
                </a:solidFill>
                <a:latin typeface="Arial" pitchFamily="34" charset="0"/>
                <a:cs typeface="Arial" pitchFamily="34" charset="0"/>
              </a:rPr>
              <a:t>1</a:t>
            </a:r>
          </a:p>
        </p:txBody>
      </p:sp>
      <p:sp>
        <p:nvSpPr>
          <p:cNvPr id="28" name="TextBox 66">
            <a:extLst>
              <a:ext uri="{FF2B5EF4-FFF2-40B4-BE49-F238E27FC236}">
                <a16:creationId xmlns:a16="http://schemas.microsoft.com/office/drawing/2014/main" id="{6795E70F-FFF7-4D7C-8230-EEDD2FAC1702}"/>
              </a:ext>
            </a:extLst>
          </p:cNvPr>
          <p:cNvSpPr txBox="1"/>
          <p:nvPr/>
        </p:nvSpPr>
        <p:spPr>
          <a:xfrm>
            <a:off x="1439134" y="4721022"/>
            <a:ext cx="298480" cy="338554"/>
          </a:xfrm>
          <a:prstGeom prst="rect">
            <a:avLst/>
          </a:prstGeom>
          <a:noFill/>
        </p:spPr>
        <p:txBody>
          <a:bodyPr wrap="none" rtlCol="0">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r>
              <a:rPr lang="en-IN" sz="1600" b="1" dirty="0">
                <a:solidFill>
                  <a:schemeClr val="accent4"/>
                </a:solidFill>
                <a:latin typeface="Arial" pitchFamily="34" charset="0"/>
                <a:cs typeface="Arial" pitchFamily="34" charset="0"/>
              </a:rPr>
              <a:t>2</a:t>
            </a:r>
          </a:p>
        </p:txBody>
      </p:sp>
      <p:sp>
        <p:nvSpPr>
          <p:cNvPr id="29" name="TextBox 67">
            <a:extLst>
              <a:ext uri="{FF2B5EF4-FFF2-40B4-BE49-F238E27FC236}">
                <a16:creationId xmlns:a16="http://schemas.microsoft.com/office/drawing/2014/main" id="{A4D58B5F-5E00-4D88-A13D-081F09E0A038}"/>
              </a:ext>
            </a:extLst>
          </p:cNvPr>
          <p:cNvSpPr txBox="1"/>
          <p:nvPr/>
        </p:nvSpPr>
        <p:spPr>
          <a:xfrm>
            <a:off x="2155119" y="4108191"/>
            <a:ext cx="298480" cy="338554"/>
          </a:xfrm>
          <a:prstGeom prst="rect">
            <a:avLst/>
          </a:prstGeom>
          <a:noFill/>
        </p:spPr>
        <p:txBody>
          <a:bodyPr wrap="none" rtlCol="0">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r>
              <a:rPr lang="en-IN" sz="1600" b="1" dirty="0">
                <a:solidFill>
                  <a:schemeClr val="accent4"/>
                </a:solidFill>
                <a:latin typeface="Arial" pitchFamily="34" charset="0"/>
                <a:cs typeface="Arial" pitchFamily="34" charset="0"/>
              </a:rPr>
              <a:t>3</a:t>
            </a:r>
          </a:p>
        </p:txBody>
      </p:sp>
      <p:sp>
        <p:nvSpPr>
          <p:cNvPr id="30" name="Rectangle 29">
            <a:extLst>
              <a:ext uri="{FF2B5EF4-FFF2-40B4-BE49-F238E27FC236}">
                <a16:creationId xmlns:a16="http://schemas.microsoft.com/office/drawing/2014/main" id="{638FFCAC-9ED2-40C6-8B6C-6E1370C40CD9}"/>
              </a:ext>
            </a:extLst>
          </p:cNvPr>
          <p:cNvSpPr/>
          <p:nvPr/>
        </p:nvSpPr>
        <p:spPr>
          <a:xfrm>
            <a:off x="3302885" y="3473907"/>
            <a:ext cx="2224657" cy="5101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98000" rIns="198000"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nSpc>
                <a:spcPct val="80000"/>
              </a:lnSpc>
            </a:pPr>
            <a:r>
              <a:rPr lang="en-IN" sz="1600" dirty="0">
                <a:latin typeface="Arial" pitchFamily="34" charset="0"/>
                <a:cs typeface="Arial" pitchFamily="34" charset="0"/>
              </a:rPr>
              <a:t>Communicate the vision</a:t>
            </a:r>
          </a:p>
        </p:txBody>
      </p:sp>
      <p:sp>
        <p:nvSpPr>
          <p:cNvPr id="31" name="Rectangle 30">
            <a:extLst>
              <a:ext uri="{FF2B5EF4-FFF2-40B4-BE49-F238E27FC236}">
                <a16:creationId xmlns:a16="http://schemas.microsoft.com/office/drawing/2014/main" id="{BBE7D366-5FED-4E7B-AF7B-AA7B6ACFEC5D}"/>
              </a:ext>
            </a:extLst>
          </p:cNvPr>
          <p:cNvSpPr/>
          <p:nvPr/>
        </p:nvSpPr>
        <p:spPr>
          <a:xfrm>
            <a:off x="4026213" y="2861076"/>
            <a:ext cx="2224657" cy="5101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98000" rIns="198000"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nSpc>
                <a:spcPct val="80000"/>
              </a:lnSpc>
            </a:pPr>
            <a:r>
              <a:rPr lang="en-IN" sz="1600" dirty="0">
                <a:latin typeface="Arial" pitchFamily="34" charset="0"/>
                <a:cs typeface="Arial" pitchFamily="34" charset="0"/>
              </a:rPr>
              <a:t>Empower action</a:t>
            </a:r>
          </a:p>
        </p:txBody>
      </p:sp>
      <p:sp>
        <p:nvSpPr>
          <p:cNvPr id="32" name="Rectangle 31">
            <a:extLst>
              <a:ext uri="{FF2B5EF4-FFF2-40B4-BE49-F238E27FC236}">
                <a16:creationId xmlns:a16="http://schemas.microsoft.com/office/drawing/2014/main" id="{6B9DAB29-D634-42B2-96B4-EA73B7484FCD}"/>
              </a:ext>
            </a:extLst>
          </p:cNvPr>
          <p:cNvSpPr/>
          <p:nvPr/>
        </p:nvSpPr>
        <p:spPr>
          <a:xfrm>
            <a:off x="4749540" y="2248246"/>
            <a:ext cx="2224657" cy="5101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98000" rIns="198000"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nSpc>
                <a:spcPct val="80000"/>
              </a:lnSpc>
            </a:pPr>
            <a:r>
              <a:rPr lang="en-IN" sz="1600" dirty="0">
                <a:latin typeface="Arial" pitchFamily="34" charset="0"/>
                <a:cs typeface="Arial" pitchFamily="34" charset="0"/>
              </a:rPr>
              <a:t>Create quick wins</a:t>
            </a:r>
          </a:p>
        </p:txBody>
      </p:sp>
      <p:sp>
        <p:nvSpPr>
          <p:cNvPr id="33" name="TextBox 71">
            <a:extLst>
              <a:ext uri="{FF2B5EF4-FFF2-40B4-BE49-F238E27FC236}">
                <a16:creationId xmlns:a16="http://schemas.microsoft.com/office/drawing/2014/main" id="{009E8321-8DD7-4641-8576-9D408BCF1F02}"/>
              </a:ext>
            </a:extLst>
          </p:cNvPr>
          <p:cNvSpPr txBox="1"/>
          <p:nvPr/>
        </p:nvSpPr>
        <p:spPr>
          <a:xfrm>
            <a:off x="2871104" y="3479533"/>
            <a:ext cx="298480" cy="338554"/>
          </a:xfrm>
          <a:prstGeom prst="rect">
            <a:avLst/>
          </a:prstGeom>
          <a:noFill/>
        </p:spPr>
        <p:txBody>
          <a:bodyPr wrap="none" rtlCol="0">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r>
              <a:rPr lang="en-IN" sz="1600" b="1" dirty="0">
                <a:solidFill>
                  <a:schemeClr val="accent2"/>
                </a:solidFill>
                <a:latin typeface="Arial" pitchFamily="34" charset="0"/>
                <a:cs typeface="Arial" pitchFamily="34" charset="0"/>
              </a:rPr>
              <a:t>4</a:t>
            </a:r>
          </a:p>
        </p:txBody>
      </p:sp>
      <p:sp>
        <p:nvSpPr>
          <p:cNvPr id="34" name="TextBox 72">
            <a:extLst>
              <a:ext uri="{FF2B5EF4-FFF2-40B4-BE49-F238E27FC236}">
                <a16:creationId xmlns:a16="http://schemas.microsoft.com/office/drawing/2014/main" id="{78FE9D8A-072F-43B5-8275-B4974E8D717F}"/>
              </a:ext>
            </a:extLst>
          </p:cNvPr>
          <p:cNvSpPr txBox="1"/>
          <p:nvPr/>
        </p:nvSpPr>
        <p:spPr>
          <a:xfrm>
            <a:off x="3587089" y="2882529"/>
            <a:ext cx="298480" cy="338554"/>
          </a:xfrm>
          <a:prstGeom prst="rect">
            <a:avLst/>
          </a:prstGeom>
          <a:noFill/>
        </p:spPr>
        <p:txBody>
          <a:bodyPr wrap="none" rtlCol="0">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r>
              <a:rPr lang="en-IN" sz="1600" b="1" dirty="0">
                <a:solidFill>
                  <a:schemeClr val="accent2"/>
                </a:solidFill>
                <a:latin typeface="Arial" pitchFamily="34" charset="0"/>
                <a:cs typeface="Arial" pitchFamily="34" charset="0"/>
              </a:rPr>
              <a:t>5</a:t>
            </a:r>
          </a:p>
        </p:txBody>
      </p:sp>
      <p:sp>
        <p:nvSpPr>
          <p:cNvPr id="35" name="TextBox 73">
            <a:extLst>
              <a:ext uri="{FF2B5EF4-FFF2-40B4-BE49-F238E27FC236}">
                <a16:creationId xmlns:a16="http://schemas.microsoft.com/office/drawing/2014/main" id="{61D50FEC-00AF-48A6-8998-EA70791F921C}"/>
              </a:ext>
            </a:extLst>
          </p:cNvPr>
          <p:cNvSpPr txBox="1"/>
          <p:nvPr/>
        </p:nvSpPr>
        <p:spPr>
          <a:xfrm>
            <a:off x="4303074" y="2271335"/>
            <a:ext cx="298480" cy="338554"/>
          </a:xfrm>
          <a:prstGeom prst="rect">
            <a:avLst/>
          </a:prstGeom>
          <a:noFill/>
        </p:spPr>
        <p:txBody>
          <a:bodyPr wrap="none" rtlCol="0">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r>
              <a:rPr lang="en-IN" sz="1600" b="1" dirty="0">
                <a:solidFill>
                  <a:schemeClr val="accent2"/>
                </a:solidFill>
                <a:latin typeface="Arial" pitchFamily="34" charset="0"/>
                <a:cs typeface="Arial" pitchFamily="34" charset="0"/>
              </a:rPr>
              <a:t>6</a:t>
            </a:r>
          </a:p>
        </p:txBody>
      </p:sp>
      <p:sp>
        <p:nvSpPr>
          <p:cNvPr id="36" name="Rectangle 35">
            <a:extLst>
              <a:ext uri="{FF2B5EF4-FFF2-40B4-BE49-F238E27FC236}">
                <a16:creationId xmlns:a16="http://schemas.microsoft.com/office/drawing/2014/main" id="{4B6F2268-18C3-4AEC-8AA2-43AE42AC39B9}"/>
              </a:ext>
            </a:extLst>
          </p:cNvPr>
          <p:cNvSpPr/>
          <p:nvPr/>
        </p:nvSpPr>
        <p:spPr>
          <a:xfrm>
            <a:off x="5472868" y="1642453"/>
            <a:ext cx="2224657" cy="5101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98000" rIns="198000"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nSpc>
                <a:spcPct val="80000"/>
              </a:lnSpc>
            </a:pPr>
            <a:r>
              <a:rPr lang="en-IN" sz="1600" dirty="0">
                <a:latin typeface="Arial" pitchFamily="34" charset="0"/>
                <a:cs typeface="Arial" pitchFamily="34" charset="0"/>
              </a:rPr>
              <a:t>Build on the change</a:t>
            </a:r>
          </a:p>
        </p:txBody>
      </p:sp>
      <p:sp>
        <p:nvSpPr>
          <p:cNvPr id="37" name="Rectangle 36">
            <a:extLst>
              <a:ext uri="{FF2B5EF4-FFF2-40B4-BE49-F238E27FC236}">
                <a16:creationId xmlns:a16="http://schemas.microsoft.com/office/drawing/2014/main" id="{F77D0CFD-F2B4-4DC0-AECD-C9194BD05177}"/>
              </a:ext>
            </a:extLst>
          </p:cNvPr>
          <p:cNvSpPr/>
          <p:nvPr/>
        </p:nvSpPr>
        <p:spPr>
          <a:xfrm>
            <a:off x="6232898" y="1067261"/>
            <a:ext cx="2224657" cy="5101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98000" rIns="198000" rtlCol="0" anchor="ctr"/>
          <a:lstStyle>
            <a:defPPr>
              <a:defRPr lang="en-US"/>
            </a:defPPr>
            <a:lvl1pPr marL="0" algn="l" defTabSz="1218987" rtl="0" eaLnBrk="1" latinLnBrk="0" hangingPunct="1">
              <a:defRPr sz="2400" kern="1200">
                <a:solidFill>
                  <a:schemeClr val="lt1"/>
                </a:solidFill>
                <a:latin typeface="+mn-lt"/>
                <a:ea typeface="+mn-ea"/>
                <a:cs typeface="+mn-cs"/>
              </a:defRPr>
            </a:lvl1pPr>
            <a:lvl2pPr marL="609493" algn="l" defTabSz="1218987" rtl="0" eaLnBrk="1" latinLnBrk="0" hangingPunct="1">
              <a:defRPr sz="2400" kern="1200">
                <a:solidFill>
                  <a:schemeClr val="lt1"/>
                </a:solidFill>
                <a:latin typeface="+mn-lt"/>
                <a:ea typeface="+mn-ea"/>
                <a:cs typeface="+mn-cs"/>
              </a:defRPr>
            </a:lvl2pPr>
            <a:lvl3pPr marL="1218987" algn="l" defTabSz="1218987" rtl="0" eaLnBrk="1" latinLnBrk="0" hangingPunct="1">
              <a:defRPr sz="2400" kern="1200">
                <a:solidFill>
                  <a:schemeClr val="lt1"/>
                </a:solidFill>
                <a:latin typeface="+mn-lt"/>
                <a:ea typeface="+mn-ea"/>
                <a:cs typeface="+mn-cs"/>
              </a:defRPr>
            </a:lvl3pPr>
            <a:lvl4pPr marL="1828480" algn="l" defTabSz="1218987" rtl="0" eaLnBrk="1" latinLnBrk="0" hangingPunct="1">
              <a:defRPr sz="2400" kern="1200">
                <a:solidFill>
                  <a:schemeClr val="lt1"/>
                </a:solidFill>
                <a:latin typeface="+mn-lt"/>
                <a:ea typeface="+mn-ea"/>
                <a:cs typeface="+mn-cs"/>
              </a:defRPr>
            </a:lvl4pPr>
            <a:lvl5pPr marL="2437973" algn="l" defTabSz="1218987" rtl="0" eaLnBrk="1" latinLnBrk="0" hangingPunct="1">
              <a:defRPr sz="2400" kern="1200">
                <a:solidFill>
                  <a:schemeClr val="lt1"/>
                </a:solidFill>
                <a:latin typeface="+mn-lt"/>
                <a:ea typeface="+mn-ea"/>
                <a:cs typeface="+mn-cs"/>
              </a:defRPr>
            </a:lvl5pPr>
            <a:lvl6pPr marL="3047467" algn="l" defTabSz="1218987" rtl="0" eaLnBrk="1" latinLnBrk="0" hangingPunct="1">
              <a:defRPr sz="2400" kern="1200">
                <a:solidFill>
                  <a:schemeClr val="lt1"/>
                </a:solidFill>
                <a:latin typeface="+mn-lt"/>
                <a:ea typeface="+mn-ea"/>
                <a:cs typeface="+mn-cs"/>
              </a:defRPr>
            </a:lvl6pPr>
            <a:lvl7pPr marL="3656960" algn="l" defTabSz="1218987" rtl="0" eaLnBrk="1" latinLnBrk="0" hangingPunct="1">
              <a:defRPr sz="2400" kern="1200">
                <a:solidFill>
                  <a:schemeClr val="lt1"/>
                </a:solidFill>
                <a:latin typeface="+mn-lt"/>
                <a:ea typeface="+mn-ea"/>
                <a:cs typeface="+mn-cs"/>
              </a:defRPr>
            </a:lvl7pPr>
            <a:lvl8pPr marL="4266453" algn="l" defTabSz="1218987" rtl="0" eaLnBrk="1" latinLnBrk="0" hangingPunct="1">
              <a:defRPr sz="2400" kern="1200">
                <a:solidFill>
                  <a:schemeClr val="lt1"/>
                </a:solidFill>
                <a:latin typeface="+mn-lt"/>
                <a:ea typeface="+mn-ea"/>
                <a:cs typeface="+mn-cs"/>
              </a:defRPr>
            </a:lvl8pPr>
            <a:lvl9pPr marL="4875947" algn="l" defTabSz="1218987" rtl="0" eaLnBrk="1" latinLnBrk="0" hangingPunct="1">
              <a:defRPr sz="2400" kern="1200">
                <a:solidFill>
                  <a:schemeClr val="lt1"/>
                </a:solidFill>
                <a:latin typeface="+mn-lt"/>
                <a:ea typeface="+mn-ea"/>
                <a:cs typeface="+mn-cs"/>
              </a:defRPr>
            </a:lvl9pPr>
          </a:lstStyle>
          <a:p>
            <a:pPr>
              <a:lnSpc>
                <a:spcPct val="80000"/>
              </a:lnSpc>
            </a:pPr>
            <a:r>
              <a:rPr lang="en-IN" sz="1600" dirty="0">
                <a:latin typeface="Arial" pitchFamily="34" charset="0"/>
                <a:cs typeface="Arial" pitchFamily="34" charset="0"/>
              </a:rPr>
              <a:t>Make it stick</a:t>
            </a:r>
          </a:p>
        </p:txBody>
      </p:sp>
      <p:sp>
        <p:nvSpPr>
          <p:cNvPr id="38" name="TextBox 76">
            <a:extLst>
              <a:ext uri="{FF2B5EF4-FFF2-40B4-BE49-F238E27FC236}">
                <a16:creationId xmlns:a16="http://schemas.microsoft.com/office/drawing/2014/main" id="{9D567DF1-A26A-42EA-BD0A-43818D9A9C6E}"/>
              </a:ext>
            </a:extLst>
          </p:cNvPr>
          <p:cNvSpPr txBox="1"/>
          <p:nvPr/>
        </p:nvSpPr>
        <p:spPr>
          <a:xfrm>
            <a:off x="5019059" y="1667177"/>
            <a:ext cx="298480" cy="338554"/>
          </a:xfrm>
          <a:prstGeom prst="rect">
            <a:avLst/>
          </a:prstGeom>
          <a:noFill/>
        </p:spPr>
        <p:txBody>
          <a:bodyPr wrap="none" rtlCol="0">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r>
              <a:rPr lang="en-IN" sz="1600" b="1" dirty="0">
                <a:solidFill>
                  <a:schemeClr val="accent5"/>
                </a:solidFill>
                <a:latin typeface="Arial" pitchFamily="34" charset="0"/>
                <a:cs typeface="Arial" pitchFamily="34" charset="0"/>
              </a:rPr>
              <a:t>7</a:t>
            </a:r>
          </a:p>
        </p:txBody>
      </p:sp>
      <p:sp>
        <p:nvSpPr>
          <p:cNvPr id="39" name="TextBox 77">
            <a:extLst>
              <a:ext uri="{FF2B5EF4-FFF2-40B4-BE49-F238E27FC236}">
                <a16:creationId xmlns:a16="http://schemas.microsoft.com/office/drawing/2014/main" id="{32823D6F-5911-4B50-A52C-EBFCA032B5B3}"/>
              </a:ext>
            </a:extLst>
          </p:cNvPr>
          <p:cNvSpPr txBox="1"/>
          <p:nvPr/>
        </p:nvSpPr>
        <p:spPr>
          <a:xfrm>
            <a:off x="5735047" y="1055983"/>
            <a:ext cx="298480" cy="338554"/>
          </a:xfrm>
          <a:prstGeom prst="rect">
            <a:avLst/>
          </a:prstGeom>
          <a:noFill/>
        </p:spPr>
        <p:txBody>
          <a:bodyPr wrap="none" rtlCol="0">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r>
              <a:rPr lang="en-IN" sz="1600" b="1" dirty="0">
                <a:solidFill>
                  <a:schemeClr val="accent5"/>
                </a:solidFill>
                <a:latin typeface="Arial" pitchFamily="34" charset="0"/>
                <a:cs typeface="Arial" pitchFamily="34" charset="0"/>
              </a:rPr>
              <a:t>8</a:t>
            </a:r>
          </a:p>
        </p:txBody>
      </p:sp>
      <p:sp>
        <p:nvSpPr>
          <p:cNvPr id="40" name="TextBox 78">
            <a:extLst>
              <a:ext uri="{FF2B5EF4-FFF2-40B4-BE49-F238E27FC236}">
                <a16:creationId xmlns:a16="http://schemas.microsoft.com/office/drawing/2014/main" id="{F6C46A2F-0106-4399-ABE1-AB8B0DCDD0FB}"/>
              </a:ext>
            </a:extLst>
          </p:cNvPr>
          <p:cNvSpPr txBox="1"/>
          <p:nvPr/>
        </p:nvSpPr>
        <p:spPr>
          <a:xfrm>
            <a:off x="4216866" y="4890299"/>
            <a:ext cx="2057862" cy="923330"/>
          </a:xfrm>
          <a:prstGeom prst="rect">
            <a:avLst/>
          </a:prstGeom>
          <a:noFill/>
        </p:spPr>
        <p:txBody>
          <a:bodyPr wrap="square" rtlCol="0">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IN" sz="1800" b="1" dirty="0">
                <a:solidFill>
                  <a:schemeClr val="accent4"/>
                </a:solidFill>
                <a:latin typeface="Arial" pitchFamily="34" charset="0"/>
                <a:cs typeface="Arial" pitchFamily="34" charset="0"/>
              </a:rPr>
              <a:t>Creating a Climate for Change</a:t>
            </a:r>
          </a:p>
        </p:txBody>
      </p:sp>
      <p:sp>
        <p:nvSpPr>
          <p:cNvPr id="41" name="TextBox 79">
            <a:extLst>
              <a:ext uri="{FF2B5EF4-FFF2-40B4-BE49-F238E27FC236}">
                <a16:creationId xmlns:a16="http://schemas.microsoft.com/office/drawing/2014/main" id="{9ACBB68A-90B9-4E02-B1AB-A01D1692D3A8}"/>
              </a:ext>
            </a:extLst>
          </p:cNvPr>
          <p:cNvSpPr txBox="1"/>
          <p:nvPr/>
        </p:nvSpPr>
        <p:spPr>
          <a:xfrm>
            <a:off x="1107321" y="2364844"/>
            <a:ext cx="2266332" cy="1200329"/>
          </a:xfrm>
          <a:prstGeom prst="rect">
            <a:avLst/>
          </a:prstGeom>
          <a:noFill/>
        </p:spPr>
        <p:txBody>
          <a:bodyPr wrap="square" rtlCol="0">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IN" sz="1800" b="1" dirty="0">
                <a:solidFill>
                  <a:schemeClr val="accent2"/>
                </a:solidFill>
                <a:latin typeface="Arial" pitchFamily="34" charset="0"/>
                <a:cs typeface="Arial" pitchFamily="34" charset="0"/>
              </a:rPr>
              <a:t>Engaging &amp; Enabling the Whole Organization</a:t>
            </a:r>
          </a:p>
        </p:txBody>
      </p:sp>
      <p:sp>
        <p:nvSpPr>
          <p:cNvPr id="42" name="TextBox 80">
            <a:extLst>
              <a:ext uri="{FF2B5EF4-FFF2-40B4-BE49-F238E27FC236}">
                <a16:creationId xmlns:a16="http://schemas.microsoft.com/office/drawing/2014/main" id="{A5668945-0C35-4C93-954D-D66E9FE5282F}"/>
              </a:ext>
            </a:extLst>
          </p:cNvPr>
          <p:cNvSpPr txBox="1"/>
          <p:nvPr/>
        </p:nvSpPr>
        <p:spPr>
          <a:xfrm>
            <a:off x="2579558" y="1170579"/>
            <a:ext cx="2036340" cy="923330"/>
          </a:xfrm>
          <a:prstGeom prst="rect">
            <a:avLst/>
          </a:prstGeom>
          <a:noFill/>
        </p:spPr>
        <p:txBody>
          <a:bodyPr wrap="square" rtlCol="0">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r>
              <a:rPr lang="en-IN" sz="1800" b="1" dirty="0">
                <a:solidFill>
                  <a:schemeClr val="accent5"/>
                </a:solidFill>
                <a:latin typeface="Arial" pitchFamily="34" charset="0"/>
                <a:cs typeface="Arial" pitchFamily="34" charset="0"/>
              </a:rPr>
              <a:t>Implementing and Sustaining Change</a:t>
            </a:r>
          </a:p>
        </p:txBody>
      </p:sp>
      <p:sp>
        <p:nvSpPr>
          <p:cNvPr id="44" name="Thought Bubble: Cloud 43">
            <a:extLst>
              <a:ext uri="{FF2B5EF4-FFF2-40B4-BE49-F238E27FC236}">
                <a16:creationId xmlns:a16="http://schemas.microsoft.com/office/drawing/2014/main" id="{14F22F5A-B526-49B4-B66D-E4ECD8AD088F}"/>
              </a:ext>
            </a:extLst>
          </p:cNvPr>
          <p:cNvSpPr/>
          <p:nvPr/>
        </p:nvSpPr>
        <p:spPr>
          <a:xfrm rot="9256126">
            <a:off x="7669424" y="2195335"/>
            <a:ext cx="1350563" cy="2382817"/>
          </a:xfrm>
          <a:prstGeom prst="cloudCallout">
            <a:avLst>
              <a:gd name="adj1" fmla="val -34577"/>
              <a:gd name="adj2" fmla="val 793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hought Bubble: Cloud 44">
            <a:extLst>
              <a:ext uri="{FF2B5EF4-FFF2-40B4-BE49-F238E27FC236}">
                <a16:creationId xmlns:a16="http://schemas.microsoft.com/office/drawing/2014/main" id="{0B5969FA-E34B-40DB-BF53-BAC650BC56F4}"/>
              </a:ext>
            </a:extLst>
          </p:cNvPr>
          <p:cNvSpPr/>
          <p:nvPr/>
        </p:nvSpPr>
        <p:spPr>
          <a:xfrm rot="9256126">
            <a:off x="6725359" y="3522769"/>
            <a:ext cx="1371745" cy="2315090"/>
          </a:xfrm>
          <a:prstGeom prst="cloudCallout">
            <a:avLst>
              <a:gd name="adj1" fmla="val -63629"/>
              <a:gd name="adj2" fmla="val 9931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TextBox 45">
            <a:extLst>
              <a:ext uri="{FF2B5EF4-FFF2-40B4-BE49-F238E27FC236}">
                <a16:creationId xmlns:a16="http://schemas.microsoft.com/office/drawing/2014/main" id="{E8FC0FDD-E43F-4866-9866-C682CF173052}"/>
              </a:ext>
            </a:extLst>
          </p:cNvPr>
          <p:cNvSpPr txBox="1"/>
          <p:nvPr/>
        </p:nvSpPr>
        <p:spPr>
          <a:xfrm>
            <a:off x="6845289" y="4108191"/>
            <a:ext cx="1124235" cy="1200329"/>
          </a:xfrm>
          <a:prstGeom prst="rect">
            <a:avLst/>
          </a:prstGeom>
          <a:noFill/>
        </p:spPr>
        <p:txBody>
          <a:bodyPr wrap="square" rtlCol="0">
            <a:spAutoFit/>
          </a:bodyPr>
          <a:lstStyle/>
          <a:p>
            <a:r>
              <a:rPr lang="en-US" dirty="0"/>
              <a:t>Pressure to revert to old ways</a:t>
            </a:r>
          </a:p>
        </p:txBody>
      </p:sp>
      <p:sp>
        <p:nvSpPr>
          <p:cNvPr id="47" name="TextBox 46">
            <a:extLst>
              <a:ext uri="{FF2B5EF4-FFF2-40B4-BE49-F238E27FC236}">
                <a16:creationId xmlns:a16="http://schemas.microsoft.com/office/drawing/2014/main" id="{B1E99045-56DB-4C77-9C5B-2AC83B84AA59}"/>
              </a:ext>
            </a:extLst>
          </p:cNvPr>
          <p:cNvSpPr txBox="1"/>
          <p:nvPr/>
        </p:nvSpPr>
        <p:spPr>
          <a:xfrm>
            <a:off x="7781253" y="2546358"/>
            <a:ext cx="1124235" cy="1477328"/>
          </a:xfrm>
          <a:prstGeom prst="rect">
            <a:avLst/>
          </a:prstGeom>
          <a:noFill/>
        </p:spPr>
        <p:txBody>
          <a:bodyPr wrap="square" rtlCol="0">
            <a:spAutoFit/>
          </a:bodyPr>
          <a:lstStyle/>
          <a:p>
            <a:r>
              <a:rPr lang="en-US" dirty="0"/>
              <a:t>Culture Eats Strategy for breakfast</a:t>
            </a:r>
          </a:p>
        </p:txBody>
      </p:sp>
    </p:spTree>
    <p:extLst>
      <p:ext uri="{BB962C8B-B14F-4D97-AF65-F5344CB8AC3E}">
        <p14:creationId xmlns:p14="http://schemas.microsoft.com/office/powerpoint/2010/main" val="3190791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Group 66">
            <a:extLst>
              <a:ext uri="{FF2B5EF4-FFF2-40B4-BE49-F238E27FC236}">
                <a16:creationId xmlns:a16="http://schemas.microsoft.com/office/drawing/2014/main" id="{E67AB65A-8E4A-498D-84D2-C193C02F9C15}"/>
              </a:ext>
            </a:extLst>
          </p:cNvPr>
          <p:cNvGrpSpPr/>
          <p:nvPr/>
        </p:nvGrpSpPr>
        <p:grpSpPr>
          <a:xfrm>
            <a:off x="707454" y="1214166"/>
            <a:ext cx="7606000" cy="1699793"/>
            <a:chOff x="1256134" y="1456455"/>
            <a:chExt cx="10138693" cy="2265800"/>
          </a:xfrm>
          <a:gradFill>
            <a:gsLst>
              <a:gs pos="36000">
                <a:schemeClr val="accent4"/>
              </a:gs>
              <a:gs pos="0">
                <a:schemeClr val="accent1"/>
              </a:gs>
              <a:gs pos="95000">
                <a:schemeClr val="accent3"/>
              </a:gs>
            </a:gsLst>
            <a:lin ang="0" scaled="1"/>
          </a:gradFill>
        </p:grpSpPr>
        <p:sp>
          <p:nvSpPr>
            <p:cNvPr id="66" name="Freeform: Shape 65">
              <a:extLst>
                <a:ext uri="{FF2B5EF4-FFF2-40B4-BE49-F238E27FC236}">
                  <a16:creationId xmlns:a16="http://schemas.microsoft.com/office/drawing/2014/main" id="{F40678E0-CF68-4E47-A1FF-436FF5B62D0E}"/>
                </a:ext>
              </a:extLst>
            </p:cNvPr>
            <p:cNvSpPr/>
            <p:nvPr/>
          </p:nvSpPr>
          <p:spPr>
            <a:xfrm>
              <a:off x="1256134" y="1456455"/>
              <a:ext cx="2431536" cy="2265800"/>
            </a:xfrm>
            <a:custGeom>
              <a:avLst/>
              <a:gdLst>
                <a:gd name="connsiteX0" fmla="*/ 0 w 2431536"/>
                <a:gd name="connsiteY0" fmla="*/ 0 h 2265800"/>
                <a:gd name="connsiteX1" fmla="*/ 1910493 w 2431536"/>
                <a:gd name="connsiteY1" fmla="*/ 954518 h 2265800"/>
                <a:gd name="connsiteX2" fmla="*/ 2431536 w 2431536"/>
                <a:gd name="connsiteY2" fmla="*/ 1146071 h 2265800"/>
                <a:gd name="connsiteX3" fmla="*/ 2431536 w 2431536"/>
                <a:gd name="connsiteY3" fmla="*/ 2200288 h 2265800"/>
                <a:gd name="connsiteX4" fmla="*/ 2431536 w 2431536"/>
                <a:gd name="connsiteY4" fmla="*/ 2265800 h 2265800"/>
                <a:gd name="connsiteX5" fmla="*/ 0 w 2431536"/>
                <a:gd name="connsiteY5" fmla="*/ 2265800 h 2265800"/>
                <a:gd name="connsiteX6" fmla="*/ 0 w 2431536"/>
                <a:gd name="connsiteY6" fmla="*/ 2084948 h 2265800"/>
                <a:gd name="connsiteX7" fmla="*/ 0 w 2431536"/>
                <a:gd name="connsiteY7" fmla="*/ 0 h 226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1536" h="2265800">
                  <a:moveTo>
                    <a:pt x="0" y="0"/>
                  </a:moveTo>
                  <a:cubicBezTo>
                    <a:pt x="372779" y="241876"/>
                    <a:pt x="1006080" y="602256"/>
                    <a:pt x="1910493" y="954518"/>
                  </a:cubicBezTo>
                  <a:cubicBezTo>
                    <a:pt x="2079938" y="1021075"/>
                    <a:pt x="2253619" y="1084385"/>
                    <a:pt x="2431536" y="1146071"/>
                  </a:cubicBezTo>
                  <a:cubicBezTo>
                    <a:pt x="2431536" y="1146071"/>
                    <a:pt x="2431536" y="1146071"/>
                    <a:pt x="2431536" y="2200288"/>
                  </a:cubicBezTo>
                  <a:lnTo>
                    <a:pt x="2431536" y="2265800"/>
                  </a:lnTo>
                  <a:lnTo>
                    <a:pt x="0" y="2265800"/>
                  </a:lnTo>
                  <a:lnTo>
                    <a:pt x="0" y="2084948"/>
                  </a:lnTo>
                  <a:cubicBezTo>
                    <a:pt x="0" y="1552856"/>
                    <a:pt x="0" y="871779"/>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65" name="Freeform: Shape 64">
              <a:extLst>
                <a:ext uri="{FF2B5EF4-FFF2-40B4-BE49-F238E27FC236}">
                  <a16:creationId xmlns:a16="http://schemas.microsoft.com/office/drawing/2014/main" id="{106320A2-52DE-4999-9C54-2ED600F47C5D}"/>
                </a:ext>
              </a:extLst>
            </p:cNvPr>
            <p:cNvSpPr/>
            <p:nvPr/>
          </p:nvSpPr>
          <p:spPr>
            <a:xfrm>
              <a:off x="3822061" y="2648436"/>
              <a:ext cx="2431536" cy="1073819"/>
            </a:xfrm>
            <a:custGeom>
              <a:avLst/>
              <a:gdLst>
                <a:gd name="connsiteX0" fmla="*/ 0 w 2431536"/>
                <a:gd name="connsiteY0" fmla="*/ 0 h 1073819"/>
                <a:gd name="connsiteX1" fmla="*/ 2431536 w 2431536"/>
                <a:gd name="connsiteY1" fmla="*/ 613519 h 1073819"/>
                <a:gd name="connsiteX2" fmla="*/ 2431536 w 2431536"/>
                <a:gd name="connsiteY2" fmla="*/ 1069790 h 1073819"/>
                <a:gd name="connsiteX3" fmla="*/ 2431536 w 2431536"/>
                <a:gd name="connsiteY3" fmla="*/ 1073819 h 1073819"/>
                <a:gd name="connsiteX4" fmla="*/ 0 w 2431536"/>
                <a:gd name="connsiteY4" fmla="*/ 1073819 h 1073819"/>
                <a:gd name="connsiteX5" fmla="*/ 0 w 2431536"/>
                <a:gd name="connsiteY5" fmla="*/ 922005 h 1073819"/>
                <a:gd name="connsiteX6" fmla="*/ 0 w 2431536"/>
                <a:gd name="connsiteY6" fmla="*/ 0 h 1073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31536" h="1073819">
                  <a:moveTo>
                    <a:pt x="0" y="0"/>
                  </a:moveTo>
                  <a:cubicBezTo>
                    <a:pt x="751912" y="251575"/>
                    <a:pt x="1567367" y="456081"/>
                    <a:pt x="2431536" y="613519"/>
                  </a:cubicBezTo>
                  <a:cubicBezTo>
                    <a:pt x="2431536" y="613519"/>
                    <a:pt x="2431536" y="613519"/>
                    <a:pt x="2431536" y="1069790"/>
                  </a:cubicBezTo>
                  <a:lnTo>
                    <a:pt x="2431536" y="1073819"/>
                  </a:lnTo>
                  <a:lnTo>
                    <a:pt x="0" y="1073819"/>
                  </a:lnTo>
                  <a:lnTo>
                    <a:pt x="0" y="922005"/>
                  </a:lnTo>
                  <a:cubicBezTo>
                    <a:pt x="0" y="654678"/>
                    <a:pt x="0" y="349162"/>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64" name="Freeform: Shape 63">
              <a:extLst>
                <a:ext uri="{FF2B5EF4-FFF2-40B4-BE49-F238E27FC236}">
                  <a16:creationId xmlns:a16="http://schemas.microsoft.com/office/drawing/2014/main" id="{FD0388F4-1E1B-4214-BDD8-92B5C9BA2CE7}"/>
                </a:ext>
              </a:extLst>
            </p:cNvPr>
            <p:cNvSpPr/>
            <p:nvPr/>
          </p:nvSpPr>
          <p:spPr>
            <a:xfrm>
              <a:off x="6389550" y="3285840"/>
              <a:ext cx="2429974" cy="436415"/>
            </a:xfrm>
            <a:custGeom>
              <a:avLst/>
              <a:gdLst>
                <a:gd name="connsiteX0" fmla="*/ 0 w 2429974"/>
                <a:gd name="connsiteY0" fmla="*/ 0 h 436415"/>
                <a:gd name="connsiteX1" fmla="*/ 203204 w 2429974"/>
                <a:gd name="connsiteY1" fmla="*/ 35715 h 436415"/>
                <a:gd name="connsiteX2" fmla="*/ 2429974 w 2429974"/>
                <a:gd name="connsiteY2" fmla="*/ 290591 h 436415"/>
                <a:gd name="connsiteX3" fmla="*/ 2429974 w 2429974"/>
                <a:gd name="connsiteY3" fmla="*/ 388956 h 436415"/>
                <a:gd name="connsiteX4" fmla="*/ 2429974 w 2429974"/>
                <a:gd name="connsiteY4" fmla="*/ 436415 h 436415"/>
                <a:gd name="connsiteX5" fmla="*/ 0 w 2429974"/>
                <a:gd name="connsiteY5" fmla="*/ 436415 h 436415"/>
                <a:gd name="connsiteX6" fmla="*/ 0 w 2429974"/>
                <a:gd name="connsiteY6" fmla="*/ 379491 h 436415"/>
                <a:gd name="connsiteX7" fmla="*/ 0 w 2429974"/>
                <a:gd name="connsiteY7" fmla="*/ 0 h 436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29974" h="436415">
                  <a:moveTo>
                    <a:pt x="0" y="0"/>
                  </a:moveTo>
                  <a:cubicBezTo>
                    <a:pt x="67735" y="12987"/>
                    <a:pt x="135469" y="24351"/>
                    <a:pt x="203204" y="35715"/>
                  </a:cubicBezTo>
                  <a:cubicBezTo>
                    <a:pt x="912299" y="152601"/>
                    <a:pt x="1657378" y="237018"/>
                    <a:pt x="2429974" y="290591"/>
                  </a:cubicBezTo>
                  <a:cubicBezTo>
                    <a:pt x="2429974" y="290591"/>
                    <a:pt x="2429974" y="290591"/>
                    <a:pt x="2429974" y="388956"/>
                  </a:cubicBezTo>
                  <a:lnTo>
                    <a:pt x="2429974" y="436415"/>
                  </a:lnTo>
                  <a:lnTo>
                    <a:pt x="0" y="436415"/>
                  </a:lnTo>
                  <a:lnTo>
                    <a:pt x="0" y="379491"/>
                  </a:lnTo>
                  <a:cubicBezTo>
                    <a:pt x="0" y="261065"/>
                    <a:pt x="0" y="134743"/>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63" name="Freeform: Shape 62">
              <a:extLst>
                <a:ext uri="{FF2B5EF4-FFF2-40B4-BE49-F238E27FC236}">
                  <a16:creationId xmlns:a16="http://schemas.microsoft.com/office/drawing/2014/main" id="{D520E9D1-5F65-44F8-85E5-D731DECB7000}"/>
                </a:ext>
              </a:extLst>
            </p:cNvPr>
            <p:cNvSpPr/>
            <p:nvPr/>
          </p:nvSpPr>
          <p:spPr>
            <a:xfrm>
              <a:off x="8955477" y="3585936"/>
              <a:ext cx="2439350" cy="136319"/>
            </a:xfrm>
            <a:custGeom>
              <a:avLst/>
              <a:gdLst>
                <a:gd name="connsiteX0" fmla="*/ 0 w 2439350"/>
                <a:gd name="connsiteY0" fmla="*/ 0 h 136319"/>
                <a:gd name="connsiteX1" fmla="*/ 1829513 w 2439350"/>
                <a:gd name="connsiteY1" fmla="*/ 56827 h 136319"/>
                <a:gd name="connsiteX2" fmla="*/ 2430880 w 2439350"/>
                <a:gd name="connsiteY2" fmla="*/ 50332 h 136319"/>
                <a:gd name="connsiteX3" fmla="*/ 2437233 w 2439350"/>
                <a:gd name="connsiteY3" fmla="*/ 50332 h 136319"/>
                <a:gd name="connsiteX4" fmla="*/ 2439350 w 2439350"/>
                <a:gd name="connsiteY4" fmla="*/ 48709 h 136319"/>
                <a:gd name="connsiteX5" fmla="*/ 2439350 w 2439350"/>
                <a:gd name="connsiteY5" fmla="*/ 136319 h 136319"/>
                <a:gd name="connsiteX6" fmla="*/ 0 w 2439350"/>
                <a:gd name="connsiteY6" fmla="*/ 136319 h 136319"/>
                <a:gd name="connsiteX7" fmla="*/ 0 w 2439350"/>
                <a:gd name="connsiteY7" fmla="*/ 0 h 136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9350" h="136319">
                  <a:moveTo>
                    <a:pt x="0" y="0"/>
                  </a:moveTo>
                  <a:cubicBezTo>
                    <a:pt x="595015" y="37343"/>
                    <a:pt x="1204853" y="56827"/>
                    <a:pt x="1829513" y="56827"/>
                  </a:cubicBezTo>
                  <a:cubicBezTo>
                    <a:pt x="2028557" y="56827"/>
                    <a:pt x="2229718" y="53579"/>
                    <a:pt x="2430880" y="50332"/>
                  </a:cubicBezTo>
                  <a:cubicBezTo>
                    <a:pt x="2432997" y="50332"/>
                    <a:pt x="2435115" y="50332"/>
                    <a:pt x="2437233" y="50332"/>
                  </a:cubicBezTo>
                  <a:cubicBezTo>
                    <a:pt x="2437233" y="50332"/>
                    <a:pt x="2437233" y="50332"/>
                    <a:pt x="2439350" y="48709"/>
                  </a:cubicBezTo>
                  <a:lnTo>
                    <a:pt x="2439350" y="136319"/>
                  </a:lnTo>
                  <a:lnTo>
                    <a:pt x="0" y="136319"/>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grpSp>
      <p:sp>
        <p:nvSpPr>
          <p:cNvPr id="61" name="Freeform: Shape 60">
            <a:extLst>
              <a:ext uri="{FF2B5EF4-FFF2-40B4-BE49-F238E27FC236}">
                <a16:creationId xmlns:a16="http://schemas.microsoft.com/office/drawing/2014/main" id="{25416865-ABD4-49A4-85D0-A1D0E97BAA9A}"/>
              </a:ext>
            </a:extLst>
          </p:cNvPr>
          <p:cNvSpPr/>
          <p:nvPr/>
        </p:nvSpPr>
        <p:spPr>
          <a:xfrm>
            <a:off x="707453" y="2913958"/>
            <a:ext cx="1824127" cy="3462901"/>
          </a:xfrm>
          <a:custGeom>
            <a:avLst/>
            <a:gdLst>
              <a:gd name="connsiteX0" fmla="*/ 0 w 2431536"/>
              <a:gd name="connsiteY0" fmla="*/ 0 h 1719475"/>
              <a:gd name="connsiteX1" fmla="*/ 2431536 w 2431536"/>
              <a:gd name="connsiteY1" fmla="*/ 0 h 1719475"/>
              <a:gd name="connsiteX2" fmla="*/ 2431536 w 2431536"/>
              <a:gd name="connsiteY2" fmla="*/ 78060 h 1719475"/>
              <a:gd name="connsiteX3" fmla="*/ 2431536 w 2431536"/>
              <a:gd name="connsiteY3" fmla="*/ 1719475 h 1719475"/>
              <a:gd name="connsiteX4" fmla="*/ 0 w 2431536"/>
              <a:gd name="connsiteY4" fmla="*/ 1719475 h 1719475"/>
              <a:gd name="connsiteX5" fmla="*/ 0 w 2431536"/>
              <a:gd name="connsiteY5" fmla="*/ 38187 h 1719475"/>
              <a:gd name="connsiteX6" fmla="*/ 0 w 2431536"/>
              <a:gd name="connsiteY6" fmla="*/ 0 h 171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31536" h="1719475">
                <a:moveTo>
                  <a:pt x="0" y="0"/>
                </a:moveTo>
                <a:lnTo>
                  <a:pt x="2431536" y="0"/>
                </a:lnTo>
                <a:lnTo>
                  <a:pt x="2431536" y="78060"/>
                </a:lnTo>
                <a:cubicBezTo>
                  <a:pt x="2431536" y="477323"/>
                  <a:pt x="2431536" y="1009674"/>
                  <a:pt x="2431536" y="1719475"/>
                </a:cubicBezTo>
                <a:cubicBezTo>
                  <a:pt x="2431536" y="1719475"/>
                  <a:pt x="2431536" y="1719475"/>
                  <a:pt x="0" y="1719475"/>
                </a:cubicBezTo>
                <a:cubicBezTo>
                  <a:pt x="0" y="1719475"/>
                  <a:pt x="0" y="1719475"/>
                  <a:pt x="0" y="38187"/>
                </a:cubicBez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60" name="Freeform: Shape 59">
            <a:extLst>
              <a:ext uri="{FF2B5EF4-FFF2-40B4-BE49-F238E27FC236}">
                <a16:creationId xmlns:a16="http://schemas.microsoft.com/office/drawing/2014/main" id="{9C6DA3AE-A376-463C-8104-139AAAD32479}"/>
              </a:ext>
            </a:extLst>
          </p:cNvPr>
          <p:cNvSpPr/>
          <p:nvPr/>
        </p:nvSpPr>
        <p:spPr>
          <a:xfrm>
            <a:off x="2632400" y="2913958"/>
            <a:ext cx="1824127" cy="3452095"/>
          </a:xfrm>
          <a:custGeom>
            <a:avLst/>
            <a:gdLst>
              <a:gd name="connsiteX0" fmla="*/ 0 w 2431536"/>
              <a:gd name="connsiteY0" fmla="*/ 0 h 1719475"/>
              <a:gd name="connsiteX1" fmla="*/ 2431536 w 2431536"/>
              <a:gd name="connsiteY1" fmla="*/ 0 h 1719475"/>
              <a:gd name="connsiteX2" fmla="*/ 2431536 w 2431536"/>
              <a:gd name="connsiteY2" fmla="*/ 71872 h 1719475"/>
              <a:gd name="connsiteX3" fmla="*/ 2431536 w 2431536"/>
              <a:gd name="connsiteY3" fmla="*/ 1719475 h 1719475"/>
              <a:gd name="connsiteX4" fmla="*/ 0 w 2431536"/>
              <a:gd name="connsiteY4" fmla="*/ 1719475 h 1719475"/>
              <a:gd name="connsiteX5" fmla="*/ 0 w 2431536"/>
              <a:gd name="connsiteY5" fmla="*/ 41606 h 1719475"/>
              <a:gd name="connsiteX6" fmla="*/ 0 w 2431536"/>
              <a:gd name="connsiteY6" fmla="*/ 0 h 171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31536" h="1719475">
                <a:moveTo>
                  <a:pt x="0" y="0"/>
                </a:moveTo>
                <a:lnTo>
                  <a:pt x="2431536" y="0"/>
                </a:lnTo>
                <a:lnTo>
                  <a:pt x="2431536" y="71872"/>
                </a:lnTo>
                <a:cubicBezTo>
                  <a:pt x="2431536" y="391175"/>
                  <a:pt x="2431536" y="902060"/>
                  <a:pt x="2431536" y="1719475"/>
                </a:cubicBezTo>
                <a:cubicBezTo>
                  <a:pt x="2431536" y="1719475"/>
                  <a:pt x="2431536" y="1719475"/>
                  <a:pt x="0" y="1719475"/>
                </a:cubicBezTo>
                <a:cubicBezTo>
                  <a:pt x="0" y="1719475"/>
                  <a:pt x="0" y="1719475"/>
                  <a:pt x="0" y="41606"/>
                </a:cubicBez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59" name="Freeform: Shape 58">
            <a:extLst>
              <a:ext uri="{FF2B5EF4-FFF2-40B4-BE49-F238E27FC236}">
                <a16:creationId xmlns:a16="http://schemas.microsoft.com/office/drawing/2014/main" id="{11B52D02-DD5C-4357-87FD-8CBC1EB3863B}"/>
              </a:ext>
            </a:extLst>
          </p:cNvPr>
          <p:cNvSpPr/>
          <p:nvPr/>
        </p:nvSpPr>
        <p:spPr>
          <a:xfrm>
            <a:off x="4558518" y="2913958"/>
            <a:ext cx="1822955" cy="3452095"/>
          </a:xfrm>
          <a:custGeom>
            <a:avLst/>
            <a:gdLst>
              <a:gd name="connsiteX0" fmla="*/ 0 w 2429974"/>
              <a:gd name="connsiteY0" fmla="*/ 0 h 1719475"/>
              <a:gd name="connsiteX1" fmla="*/ 2429974 w 2429974"/>
              <a:gd name="connsiteY1" fmla="*/ 0 h 1719475"/>
              <a:gd name="connsiteX2" fmla="*/ 2429974 w 2429974"/>
              <a:gd name="connsiteY2" fmla="*/ 10377 h 1719475"/>
              <a:gd name="connsiteX3" fmla="*/ 2429974 w 2429974"/>
              <a:gd name="connsiteY3" fmla="*/ 1719475 h 1719475"/>
              <a:gd name="connsiteX4" fmla="*/ 0 w 2429974"/>
              <a:gd name="connsiteY4" fmla="*/ 1719475 h 1719475"/>
              <a:gd name="connsiteX5" fmla="*/ 0 w 2429974"/>
              <a:gd name="connsiteY5" fmla="*/ 114861 h 1719475"/>
              <a:gd name="connsiteX6" fmla="*/ 0 w 2429974"/>
              <a:gd name="connsiteY6" fmla="*/ 0 h 171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29974" h="1719475">
                <a:moveTo>
                  <a:pt x="0" y="0"/>
                </a:moveTo>
                <a:lnTo>
                  <a:pt x="2429974" y="0"/>
                </a:lnTo>
                <a:lnTo>
                  <a:pt x="2429974" y="10377"/>
                </a:lnTo>
                <a:cubicBezTo>
                  <a:pt x="2429974" y="211206"/>
                  <a:pt x="2429974" y="670245"/>
                  <a:pt x="2429974" y="1719475"/>
                </a:cubicBezTo>
                <a:cubicBezTo>
                  <a:pt x="2429974" y="1719475"/>
                  <a:pt x="2429974" y="1719475"/>
                  <a:pt x="0" y="1719475"/>
                </a:cubicBezTo>
                <a:cubicBezTo>
                  <a:pt x="0" y="1719475"/>
                  <a:pt x="0" y="1719475"/>
                  <a:pt x="0" y="114861"/>
                </a:cubicBez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58" name="Freeform: Shape 57">
            <a:extLst>
              <a:ext uri="{FF2B5EF4-FFF2-40B4-BE49-F238E27FC236}">
                <a16:creationId xmlns:a16="http://schemas.microsoft.com/office/drawing/2014/main" id="{B2D450C3-9517-4503-9D8C-0A20DDC1A831}"/>
              </a:ext>
            </a:extLst>
          </p:cNvPr>
          <p:cNvSpPr/>
          <p:nvPr/>
        </p:nvSpPr>
        <p:spPr>
          <a:xfrm>
            <a:off x="6483465" y="2913958"/>
            <a:ext cx="1829989" cy="3462901"/>
          </a:xfrm>
          <a:custGeom>
            <a:avLst/>
            <a:gdLst>
              <a:gd name="connsiteX0" fmla="*/ 0 w 2439350"/>
              <a:gd name="connsiteY0" fmla="*/ 0 h 1719475"/>
              <a:gd name="connsiteX1" fmla="*/ 2439350 w 2439350"/>
              <a:gd name="connsiteY1" fmla="*/ 0 h 1719475"/>
              <a:gd name="connsiteX2" fmla="*/ 2439350 w 2439350"/>
              <a:gd name="connsiteY2" fmla="*/ 1719475 h 1719475"/>
              <a:gd name="connsiteX3" fmla="*/ 0 w 2439350"/>
              <a:gd name="connsiteY3" fmla="*/ 1719475 h 1719475"/>
              <a:gd name="connsiteX4" fmla="*/ 0 w 2439350"/>
              <a:gd name="connsiteY4" fmla="*/ 32281 h 1719475"/>
              <a:gd name="connsiteX5" fmla="*/ 0 w 2439350"/>
              <a:gd name="connsiteY5" fmla="*/ 0 h 171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39350" h="1719475">
                <a:moveTo>
                  <a:pt x="0" y="0"/>
                </a:moveTo>
                <a:lnTo>
                  <a:pt x="2439350" y="0"/>
                </a:lnTo>
                <a:lnTo>
                  <a:pt x="2439350" y="1719475"/>
                </a:lnTo>
                <a:cubicBezTo>
                  <a:pt x="2439350" y="1719475"/>
                  <a:pt x="2439350" y="1719475"/>
                  <a:pt x="0" y="1719475"/>
                </a:cubicBezTo>
                <a:cubicBezTo>
                  <a:pt x="0" y="1719475"/>
                  <a:pt x="0" y="1719475"/>
                  <a:pt x="0" y="32281"/>
                </a:cubicBez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grpSp>
        <p:nvGrpSpPr>
          <p:cNvPr id="68" name="Group 67">
            <a:extLst>
              <a:ext uri="{FF2B5EF4-FFF2-40B4-BE49-F238E27FC236}">
                <a16:creationId xmlns:a16="http://schemas.microsoft.com/office/drawing/2014/main" id="{B4810238-1C42-46D4-8460-AD7AC6DBCDA4}"/>
              </a:ext>
            </a:extLst>
          </p:cNvPr>
          <p:cNvGrpSpPr/>
          <p:nvPr/>
        </p:nvGrpSpPr>
        <p:grpSpPr>
          <a:xfrm>
            <a:off x="707453" y="867464"/>
            <a:ext cx="7729093" cy="1899202"/>
            <a:chOff x="1256134" y="994307"/>
            <a:chExt cx="10302774" cy="2531610"/>
          </a:xfrm>
          <a:gradFill>
            <a:gsLst>
              <a:gs pos="51000">
                <a:schemeClr val="accent2"/>
              </a:gs>
              <a:gs pos="0">
                <a:schemeClr val="accent1"/>
              </a:gs>
              <a:gs pos="100000">
                <a:schemeClr val="accent3"/>
              </a:gs>
            </a:gsLst>
            <a:lin ang="0" scaled="1"/>
          </a:gradFill>
        </p:grpSpPr>
        <p:sp>
          <p:nvSpPr>
            <p:cNvPr id="54" name="Freeform 9">
              <a:extLst>
                <a:ext uri="{FF2B5EF4-FFF2-40B4-BE49-F238E27FC236}">
                  <a16:creationId xmlns:a16="http://schemas.microsoft.com/office/drawing/2014/main" id="{A4B7012D-CB96-4DD4-9330-041385C8DD59}"/>
                </a:ext>
              </a:extLst>
            </p:cNvPr>
            <p:cNvSpPr>
              <a:spLocks/>
            </p:cNvSpPr>
            <p:nvPr/>
          </p:nvSpPr>
          <p:spPr bwMode="auto">
            <a:xfrm>
              <a:off x="8955477" y="3206615"/>
              <a:ext cx="2603431" cy="319302"/>
            </a:xfrm>
            <a:custGeom>
              <a:avLst/>
              <a:gdLst>
                <a:gd name="T0" fmla="*/ 1152 w 1229"/>
                <a:gd name="T1" fmla="*/ 33 h 197"/>
                <a:gd name="T2" fmla="*/ 1152 w 1229"/>
                <a:gd name="T3" fmla="*/ 33 h 197"/>
                <a:gd name="T4" fmla="*/ 1150 w 1229"/>
                <a:gd name="T5" fmla="*/ 33 h 197"/>
                <a:gd name="T6" fmla="*/ 1150 w 1229"/>
                <a:gd name="T7" fmla="*/ 33 h 197"/>
                <a:gd name="T8" fmla="*/ 868 w 1229"/>
                <a:gd name="T9" fmla="*/ 36 h 197"/>
                <a:gd name="T10" fmla="*/ 0 w 1229"/>
                <a:gd name="T11" fmla="*/ 0 h 197"/>
                <a:gd name="T12" fmla="*/ 0 w 1229"/>
                <a:gd name="T13" fmla="*/ 162 h 197"/>
                <a:gd name="T14" fmla="*/ 864 w 1229"/>
                <a:gd name="T15" fmla="*/ 197 h 197"/>
                <a:gd name="T16" fmla="*/ 1148 w 1229"/>
                <a:gd name="T17" fmla="*/ 193 h 197"/>
                <a:gd name="T18" fmla="*/ 1151 w 1229"/>
                <a:gd name="T19" fmla="*/ 193 h 197"/>
                <a:gd name="T20" fmla="*/ 1152 w 1229"/>
                <a:gd name="T21" fmla="*/ 192 h 197"/>
                <a:gd name="T22" fmla="*/ 1229 w 1229"/>
                <a:gd name="T23" fmla="*/ 105 h 197"/>
                <a:gd name="T24" fmla="*/ 1152 w 1229"/>
                <a:gd name="T25" fmla="*/ 33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9" h="197">
                  <a:moveTo>
                    <a:pt x="1152" y="33"/>
                  </a:moveTo>
                  <a:cubicBezTo>
                    <a:pt x="1152" y="33"/>
                    <a:pt x="1152" y="33"/>
                    <a:pt x="1152" y="33"/>
                  </a:cubicBezTo>
                  <a:cubicBezTo>
                    <a:pt x="1151" y="33"/>
                    <a:pt x="1150" y="33"/>
                    <a:pt x="1150" y="33"/>
                  </a:cubicBezTo>
                  <a:cubicBezTo>
                    <a:pt x="1150" y="33"/>
                    <a:pt x="1150" y="33"/>
                    <a:pt x="1150" y="33"/>
                  </a:cubicBezTo>
                  <a:cubicBezTo>
                    <a:pt x="1054" y="35"/>
                    <a:pt x="961" y="36"/>
                    <a:pt x="868" y="36"/>
                  </a:cubicBezTo>
                  <a:cubicBezTo>
                    <a:pt x="561" y="36"/>
                    <a:pt x="272" y="23"/>
                    <a:pt x="0" y="0"/>
                  </a:cubicBezTo>
                  <a:cubicBezTo>
                    <a:pt x="0" y="162"/>
                    <a:pt x="0" y="162"/>
                    <a:pt x="0" y="162"/>
                  </a:cubicBezTo>
                  <a:cubicBezTo>
                    <a:pt x="281" y="185"/>
                    <a:pt x="569" y="197"/>
                    <a:pt x="864" y="197"/>
                  </a:cubicBezTo>
                  <a:cubicBezTo>
                    <a:pt x="958" y="197"/>
                    <a:pt x="1053" y="195"/>
                    <a:pt x="1148" y="193"/>
                  </a:cubicBezTo>
                  <a:cubicBezTo>
                    <a:pt x="1149" y="193"/>
                    <a:pt x="1150" y="193"/>
                    <a:pt x="1151" y="193"/>
                  </a:cubicBezTo>
                  <a:cubicBezTo>
                    <a:pt x="1152" y="192"/>
                    <a:pt x="1152" y="192"/>
                    <a:pt x="1152" y="192"/>
                  </a:cubicBezTo>
                  <a:cubicBezTo>
                    <a:pt x="1229" y="105"/>
                    <a:pt x="1229" y="105"/>
                    <a:pt x="1229" y="105"/>
                  </a:cubicBezTo>
                  <a:lnTo>
                    <a:pt x="1152" y="33"/>
                  </a:lnTo>
                  <a:close/>
                </a:path>
              </a:pathLst>
            </a:custGeom>
            <a:grpFill/>
            <a:ln w="9525">
              <a:noFill/>
              <a:round/>
              <a:headEnd/>
              <a:tailEnd/>
            </a:ln>
          </p:spPr>
          <p:txBody>
            <a:bodyPr vert="horz" wrap="square" lIns="68598" tIns="34299" rIns="68598" bIns="34299" numCol="1" anchor="t" anchorCtr="0" compatLnSpc="1">
              <a:prstTxWarp prst="textNoShape">
                <a:avLst/>
              </a:prstTxWarp>
            </a:bodyPr>
            <a:lstStyle/>
            <a:p>
              <a:endParaRPr lang="en-IN" sz="1600"/>
            </a:p>
          </p:txBody>
        </p:sp>
        <p:sp>
          <p:nvSpPr>
            <p:cNvPr id="55" name="Freeform 10">
              <a:extLst>
                <a:ext uri="{FF2B5EF4-FFF2-40B4-BE49-F238E27FC236}">
                  <a16:creationId xmlns:a16="http://schemas.microsoft.com/office/drawing/2014/main" id="{DDC9F479-78CB-4E9A-A761-9659BE60A103}"/>
                </a:ext>
              </a:extLst>
            </p:cNvPr>
            <p:cNvSpPr>
              <a:spLocks/>
            </p:cNvSpPr>
            <p:nvPr/>
          </p:nvSpPr>
          <p:spPr bwMode="auto">
            <a:xfrm>
              <a:off x="1256134" y="994307"/>
              <a:ext cx="2431536" cy="1490877"/>
            </a:xfrm>
            <a:custGeom>
              <a:avLst/>
              <a:gdLst>
                <a:gd name="T0" fmla="*/ 1148 w 1148"/>
                <a:gd name="T1" fmla="*/ 919 h 919"/>
                <a:gd name="T2" fmla="*/ 1148 w 1148"/>
                <a:gd name="T3" fmla="*/ 743 h 919"/>
                <a:gd name="T4" fmla="*/ 984 w 1148"/>
                <a:gd name="T5" fmla="*/ 664 h 919"/>
                <a:gd name="T6" fmla="*/ 107 w 1148"/>
                <a:gd name="T7" fmla="*/ 94 h 919"/>
                <a:gd name="T8" fmla="*/ 0 w 1148"/>
                <a:gd name="T9" fmla="*/ 0 h 919"/>
                <a:gd name="T10" fmla="*/ 0 w 1148"/>
                <a:gd name="T11" fmla="*/ 213 h 919"/>
                <a:gd name="T12" fmla="*/ 902 w 1148"/>
                <a:gd name="T13" fmla="*/ 801 h 919"/>
                <a:gd name="T14" fmla="*/ 1148 w 1148"/>
                <a:gd name="T15" fmla="*/ 919 h 9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919">
                  <a:moveTo>
                    <a:pt x="1148" y="919"/>
                  </a:moveTo>
                  <a:cubicBezTo>
                    <a:pt x="1148" y="743"/>
                    <a:pt x="1148" y="743"/>
                    <a:pt x="1148" y="743"/>
                  </a:cubicBezTo>
                  <a:cubicBezTo>
                    <a:pt x="1091" y="716"/>
                    <a:pt x="1036" y="690"/>
                    <a:pt x="984" y="664"/>
                  </a:cubicBezTo>
                  <a:cubicBezTo>
                    <a:pt x="567" y="453"/>
                    <a:pt x="277" y="238"/>
                    <a:pt x="107" y="94"/>
                  </a:cubicBezTo>
                  <a:cubicBezTo>
                    <a:pt x="67" y="60"/>
                    <a:pt x="31" y="28"/>
                    <a:pt x="0" y="0"/>
                  </a:cubicBezTo>
                  <a:cubicBezTo>
                    <a:pt x="0" y="213"/>
                    <a:pt x="0" y="213"/>
                    <a:pt x="0" y="213"/>
                  </a:cubicBezTo>
                  <a:cubicBezTo>
                    <a:pt x="176" y="362"/>
                    <a:pt x="475" y="584"/>
                    <a:pt x="902" y="801"/>
                  </a:cubicBezTo>
                  <a:cubicBezTo>
                    <a:pt x="982" y="842"/>
                    <a:pt x="1064" y="881"/>
                    <a:pt x="1148" y="919"/>
                  </a:cubicBezTo>
                  <a:close/>
                </a:path>
              </a:pathLst>
            </a:custGeom>
            <a:grpFill/>
            <a:ln w="9525">
              <a:noFill/>
              <a:round/>
              <a:headEnd/>
              <a:tailEnd/>
            </a:ln>
          </p:spPr>
          <p:txBody>
            <a:bodyPr vert="horz" wrap="square" lIns="68598" tIns="34299" rIns="68598" bIns="34299" numCol="1" anchor="t" anchorCtr="0" compatLnSpc="1">
              <a:prstTxWarp prst="textNoShape">
                <a:avLst/>
              </a:prstTxWarp>
            </a:bodyPr>
            <a:lstStyle/>
            <a:p>
              <a:endParaRPr lang="en-IN" sz="1600"/>
            </a:p>
          </p:txBody>
        </p:sp>
        <p:sp>
          <p:nvSpPr>
            <p:cNvPr id="56" name="Freeform 11">
              <a:extLst>
                <a:ext uri="{FF2B5EF4-FFF2-40B4-BE49-F238E27FC236}">
                  <a16:creationId xmlns:a16="http://schemas.microsoft.com/office/drawing/2014/main" id="{57614491-68A4-4803-AF41-B186792398F1}"/>
                </a:ext>
              </a:extLst>
            </p:cNvPr>
            <p:cNvSpPr>
              <a:spLocks/>
            </p:cNvSpPr>
            <p:nvPr/>
          </p:nvSpPr>
          <p:spPr bwMode="auto">
            <a:xfrm>
              <a:off x="6389550" y="2899317"/>
              <a:ext cx="2429974" cy="560580"/>
            </a:xfrm>
            <a:custGeom>
              <a:avLst/>
              <a:gdLst>
                <a:gd name="T0" fmla="*/ 0 w 1148"/>
                <a:gd name="T1" fmla="*/ 0 h 345"/>
                <a:gd name="T2" fmla="*/ 0 w 1148"/>
                <a:gd name="T3" fmla="*/ 166 h 345"/>
                <a:gd name="T4" fmla="*/ 96 w 1148"/>
                <a:gd name="T5" fmla="*/ 188 h 345"/>
                <a:gd name="T6" fmla="*/ 1148 w 1148"/>
                <a:gd name="T7" fmla="*/ 345 h 345"/>
                <a:gd name="T8" fmla="*/ 1148 w 1148"/>
                <a:gd name="T9" fmla="*/ 184 h 345"/>
                <a:gd name="T10" fmla="*/ 0 w 1148"/>
                <a:gd name="T11" fmla="*/ 0 h 345"/>
              </a:gdLst>
              <a:ahLst/>
              <a:cxnLst>
                <a:cxn ang="0">
                  <a:pos x="T0" y="T1"/>
                </a:cxn>
                <a:cxn ang="0">
                  <a:pos x="T2" y="T3"/>
                </a:cxn>
                <a:cxn ang="0">
                  <a:pos x="T4" y="T5"/>
                </a:cxn>
                <a:cxn ang="0">
                  <a:pos x="T6" y="T7"/>
                </a:cxn>
                <a:cxn ang="0">
                  <a:pos x="T8" y="T9"/>
                </a:cxn>
                <a:cxn ang="0">
                  <a:pos x="T10" y="T11"/>
                </a:cxn>
              </a:cxnLst>
              <a:rect l="0" t="0" r="r" b="b"/>
              <a:pathLst>
                <a:path w="1148" h="345">
                  <a:moveTo>
                    <a:pt x="0" y="0"/>
                  </a:moveTo>
                  <a:cubicBezTo>
                    <a:pt x="0" y="166"/>
                    <a:pt x="0" y="166"/>
                    <a:pt x="0" y="166"/>
                  </a:cubicBezTo>
                  <a:cubicBezTo>
                    <a:pt x="32" y="174"/>
                    <a:pt x="64" y="181"/>
                    <a:pt x="96" y="188"/>
                  </a:cubicBezTo>
                  <a:cubicBezTo>
                    <a:pt x="431" y="260"/>
                    <a:pt x="783" y="312"/>
                    <a:pt x="1148" y="345"/>
                  </a:cubicBezTo>
                  <a:cubicBezTo>
                    <a:pt x="1148" y="184"/>
                    <a:pt x="1148" y="184"/>
                    <a:pt x="1148" y="184"/>
                  </a:cubicBezTo>
                  <a:cubicBezTo>
                    <a:pt x="722" y="144"/>
                    <a:pt x="340" y="80"/>
                    <a:pt x="0" y="0"/>
                  </a:cubicBezTo>
                  <a:close/>
                </a:path>
              </a:pathLst>
            </a:custGeom>
            <a:grpFill/>
            <a:ln w="9525">
              <a:noFill/>
              <a:round/>
              <a:headEnd/>
              <a:tailEnd/>
            </a:ln>
          </p:spPr>
          <p:txBody>
            <a:bodyPr vert="horz" wrap="square" lIns="68598" tIns="34299" rIns="68598" bIns="34299" numCol="1" anchor="t" anchorCtr="0" compatLnSpc="1">
              <a:prstTxWarp prst="textNoShape">
                <a:avLst/>
              </a:prstTxWarp>
            </a:bodyPr>
            <a:lstStyle/>
            <a:p>
              <a:endParaRPr lang="en-IN" sz="1600"/>
            </a:p>
          </p:txBody>
        </p:sp>
        <p:sp>
          <p:nvSpPr>
            <p:cNvPr id="57" name="Freeform 12">
              <a:extLst>
                <a:ext uri="{FF2B5EF4-FFF2-40B4-BE49-F238E27FC236}">
                  <a16:creationId xmlns:a16="http://schemas.microsoft.com/office/drawing/2014/main" id="{E92AC3A6-0298-47FF-8BC6-D639CA49C4E5}"/>
                </a:ext>
              </a:extLst>
            </p:cNvPr>
            <p:cNvSpPr>
              <a:spLocks/>
            </p:cNvSpPr>
            <p:nvPr/>
          </p:nvSpPr>
          <p:spPr bwMode="auto">
            <a:xfrm>
              <a:off x="3822061" y="2247508"/>
              <a:ext cx="2431536" cy="896687"/>
            </a:xfrm>
            <a:custGeom>
              <a:avLst/>
              <a:gdLst>
                <a:gd name="T0" fmla="*/ 0 w 1148"/>
                <a:gd name="T1" fmla="*/ 0 h 553"/>
                <a:gd name="T2" fmla="*/ 0 w 1148"/>
                <a:gd name="T3" fmla="*/ 175 h 553"/>
                <a:gd name="T4" fmla="*/ 1148 w 1148"/>
                <a:gd name="T5" fmla="*/ 553 h 553"/>
                <a:gd name="T6" fmla="*/ 1148 w 1148"/>
                <a:gd name="T7" fmla="*/ 387 h 553"/>
                <a:gd name="T8" fmla="*/ 0 w 1148"/>
                <a:gd name="T9" fmla="*/ 0 h 553"/>
              </a:gdLst>
              <a:ahLst/>
              <a:cxnLst>
                <a:cxn ang="0">
                  <a:pos x="T0" y="T1"/>
                </a:cxn>
                <a:cxn ang="0">
                  <a:pos x="T2" y="T3"/>
                </a:cxn>
                <a:cxn ang="0">
                  <a:pos x="T4" y="T5"/>
                </a:cxn>
                <a:cxn ang="0">
                  <a:pos x="T6" y="T7"/>
                </a:cxn>
                <a:cxn ang="0">
                  <a:pos x="T8" y="T9"/>
                </a:cxn>
              </a:cxnLst>
              <a:rect l="0" t="0" r="r" b="b"/>
              <a:pathLst>
                <a:path w="1148" h="553">
                  <a:moveTo>
                    <a:pt x="0" y="0"/>
                  </a:moveTo>
                  <a:cubicBezTo>
                    <a:pt x="0" y="175"/>
                    <a:pt x="0" y="175"/>
                    <a:pt x="0" y="175"/>
                  </a:cubicBezTo>
                  <a:cubicBezTo>
                    <a:pt x="355" y="330"/>
                    <a:pt x="740" y="456"/>
                    <a:pt x="1148" y="553"/>
                  </a:cubicBezTo>
                  <a:cubicBezTo>
                    <a:pt x="1148" y="387"/>
                    <a:pt x="1148" y="387"/>
                    <a:pt x="1148" y="387"/>
                  </a:cubicBezTo>
                  <a:cubicBezTo>
                    <a:pt x="688" y="276"/>
                    <a:pt x="307" y="138"/>
                    <a:pt x="0" y="0"/>
                  </a:cubicBezTo>
                  <a:close/>
                </a:path>
              </a:pathLst>
            </a:custGeom>
            <a:grpFill/>
            <a:ln w="9525">
              <a:noFill/>
              <a:round/>
              <a:headEnd/>
              <a:tailEnd/>
            </a:ln>
          </p:spPr>
          <p:txBody>
            <a:bodyPr vert="horz" wrap="square" lIns="68598" tIns="34299" rIns="68598" bIns="34299" numCol="1" anchor="t" anchorCtr="0" compatLnSpc="1">
              <a:prstTxWarp prst="textNoShape">
                <a:avLst/>
              </a:prstTxWarp>
            </a:bodyPr>
            <a:lstStyle/>
            <a:p>
              <a:endParaRPr lang="en-IN" sz="1600"/>
            </a:p>
          </p:txBody>
        </p:sp>
      </p:grpSp>
      <p:sp>
        <p:nvSpPr>
          <p:cNvPr id="13" name="Rectangle 12">
            <a:extLst>
              <a:ext uri="{FF2B5EF4-FFF2-40B4-BE49-F238E27FC236}">
                <a16:creationId xmlns:a16="http://schemas.microsoft.com/office/drawing/2014/main" id="{EBA78440-9D2F-40B9-B52E-90D28B6DDAB8}"/>
              </a:ext>
            </a:extLst>
          </p:cNvPr>
          <p:cNvSpPr>
            <a:spLocks noChangeArrowheads="1"/>
          </p:cNvSpPr>
          <p:nvPr/>
        </p:nvSpPr>
        <p:spPr bwMode="auto">
          <a:xfrm>
            <a:off x="245174" y="861023"/>
            <a:ext cx="342067" cy="3767460"/>
          </a:xfrm>
          <a:prstGeom prst="rect">
            <a:avLst/>
          </a:prstGeom>
          <a:solidFill>
            <a:schemeClr val="bg1">
              <a:lumMod val="95000"/>
            </a:schemeClr>
          </a:solidFill>
          <a:ln w="9525">
            <a:noFill/>
            <a:miter lim="800000"/>
            <a:headEnd/>
            <a:tailEnd/>
          </a:ln>
        </p:spPr>
        <p:txBody>
          <a:bodyPr vert="vert270" wrap="square" lIns="68598" tIns="34299" rIns="68598" bIns="34299" numCol="1" anchor="ctr" anchorCtr="0" compatLnSpc="1">
            <a:prstTxWarp prst="textNoShape">
              <a:avLst/>
            </a:prstTxWarp>
          </a:bodyPr>
          <a:lstStyle/>
          <a:p>
            <a:pPr algn="ctr"/>
            <a:r>
              <a:rPr lang="en-IN" sz="1600" dirty="0">
                <a:latin typeface="Open Sans" panose="020B0606030504020204" pitchFamily="34" charset="0"/>
                <a:ea typeface="Open Sans" panose="020B0606030504020204" pitchFamily="34" charset="0"/>
                <a:cs typeface="Open Sans" panose="020B0606030504020204" pitchFamily="34" charset="0"/>
              </a:rPr>
              <a:t>Change Adoption and Sustainability</a:t>
            </a:r>
          </a:p>
        </p:txBody>
      </p:sp>
      <p:sp>
        <p:nvSpPr>
          <p:cNvPr id="23" name="TextBox 22">
            <a:extLst>
              <a:ext uri="{FF2B5EF4-FFF2-40B4-BE49-F238E27FC236}">
                <a16:creationId xmlns:a16="http://schemas.microsoft.com/office/drawing/2014/main" id="{C194D22D-7052-48FC-9C19-AB7DBB57A51E}"/>
              </a:ext>
            </a:extLst>
          </p:cNvPr>
          <p:cNvSpPr txBox="1"/>
          <p:nvPr/>
        </p:nvSpPr>
        <p:spPr>
          <a:xfrm>
            <a:off x="1785683" y="780486"/>
            <a:ext cx="2553902" cy="584775"/>
          </a:xfrm>
          <a:prstGeom prst="rect">
            <a:avLst/>
          </a:prstGeom>
          <a:noFill/>
        </p:spPr>
        <p:txBody>
          <a:bodyPr wrap="square" rtlCol="0">
            <a:spAutoFit/>
          </a:bodyPr>
          <a:lstStyle/>
          <a:p>
            <a:pPr algn="ctr"/>
            <a:r>
              <a:rPr lang="en-IN" sz="16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External Motivation Compliance</a:t>
            </a:r>
          </a:p>
        </p:txBody>
      </p:sp>
      <p:sp>
        <p:nvSpPr>
          <p:cNvPr id="24" name="TextBox 23">
            <a:extLst>
              <a:ext uri="{FF2B5EF4-FFF2-40B4-BE49-F238E27FC236}">
                <a16:creationId xmlns:a16="http://schemas.microsoft.com/office/drawing/2014/main" id="{26E47727-88A3-4D85-8204-807D0CD376EC}"/>
              </a:ext>
            </a:extLst>
          </p:cNvPr>
          <p:cNvSpPr txBox="1"/>
          <p:nvPr/>
        </p:nvSpPr>
        <p:spPr>
          <a:xfrm>
            <a:off x="5147408" y="810859"/>
            <a:ext cx="2661442" cy="584775"/>
          </a:xfrm>
          <a:prstGeom prst="rect">
            <a:avLst/>
          </a:prstGeom>
          <a:noFill/>
        </p:spPr>
        <p:txBody>
          <a:bodyPr wrap="square" rtlCol="0">
            <a:spAutoFit/>
          </a:bodyPr>
          <a:lstStyle/>
          <a:p>
            <a:pPr algn="ctr"/>
            <a:r>
              <a:rPr lang="en-IN" sz="1600" dirty="0">
                <a:solidFill>
                  <a:srgbClr val="0070C0"/>
                </a:solidFill>
                <a:latin typeface="Open Sans" panose="020B0606030504020204" pitchFamily="34" charset="0"/>
                <a:ea typeface="Open Sans" panose="020B0606030504020204" pitchFamily="34" charset="0"/>
                <a:cs typeface="Open Sans" panose="020B0606030504020204" pitchFamily="34" charset="0"/>
              </a:rPr>
              <a:t>Internal Motivation Commitment</a:t>
            </a:r>
          </a:p>
        </p:txBody>
      </p:sp>
      <p:sp>
        <p:nvSpPr>
          <p:cNvPr id="27" name="TextBox 26">
            <a:extLst>
              <a:ext uri="{FF2B5EF4-FFF2-40B4-BE49-F238E27FC236}">
                <a16:creationId xmlns:a16="http://schemas.microsoft.com/office/drawing/2014/main" id="{263370ED-AAAC-4BB1-AC0D-2CA142D2700B}"/>
              </a:ext>
            </a:extLst>
          </p:cNvPr>
          <p:cNvSpPr txBox="1"/>
          <p:nvPr/>
        </p:nvSpPr>
        <p:spPr>
          <a:xfrm>
            <a:off x="4946940" y="1416567"/>
            <a:ext cx="3062378" cy="584775"/>
          </a:xfrm>
          <a:prstGeom prst="rect">
            <a:avLst/>
          </a:prstGeom>
          <a:noFill/>
        </p:spPr>
        <p:txBody>
          <a:bodyPr wrap="none" rtlCol="0">
            <a:spAutoFit/>
          </a:bodyPr>
          <a:lstStyle/>
          <a:p>
            <a:pPr algn="ctr"/>
            <a:r>
              <a:rPr lang="en-IN" sz="16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Felt Leadership, Role Modelling,</a:t>
            </a:r>
          </a:p>
          <a:p>
            <a:pPr algn="ctr"/>
            <a:r>
              <a:rPr lang="en-IN" sz="16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Influencing  &gt; Engagement</a:t>
            </a:r>
          </a:p>
        </p:txBody>
      </p:sp>
      <p:sp>
        <p:nvSpPr>
          <p:cNvPr id="35" name="TextBox 34">
            <a:extLst>
              <a:ext uri="{FF2B5EF4-FFF2-40B4-BE49-F238E27FC236}">
                <a16:creationId xmlns:a16="http://schemas.microsoft.com/office/drawing/2014/main" id="{C2378646-B75E-4F34-A546-2A8D3A9D4BC2}"/>
              </a:ext>
            </a:extLst>
          </p:cNvPr>
          <p:cNvSpPr txBox="1"/>
          <p:nvPr/>
        </p:nvSpPr>
        <p:spPr>
          <a:xfrm>
            <a:off x="805623" y="6376859"/>
            <a:ext cx="3450047" cy="338554"/>
          </a:xfrm>
          <a:prstGeom prst="rect">
            <a:avLst/>
          </a:prstGeom>
          <a:noFill/>
        </p:spPr>
        <p:txBody>
          <a:bodyPr wrap="none" rtlCol="0">
            <a:spAutoFit/>
          </a:bodyPr>
          <a:lstStyle/>
          <a:p>
            <a:pPr algn="ctr"/>
            <a:r>
              <a:rPr lang="en-IN" sz="16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“I follow the rules because I have to”</a:t>
            </a:r>
          </a:p>
        </p:txBody>
      </p:sp>
      <p:sp>
        <p:nvSpPr>
          <p:cNvPr id="36" name="TextBox 35">
            <a:extLst>
              <a:ext uri="{FF2B5EF4-FFF2-40B4-BE49-F238E27FC236}">
                <a16:creationId xmlns:a16="http://schemas.microsoft.com/office/drawing/2014/main" id="{514F06E6-2F43-44E0-8D8F-EA2377E5BE28}"/>
              </a:ext>
            </a:extLst>
          </p:cNvPr>
          <p:cNvSpPr txBox="1"/>
          <p:nvPr/>
        </p:nvSpPr>
        <p:spPr>
          <a:xfrm>
            <a:off x="4810300" y="6349857"/>
            <a:ext cx="3464090" cy="338554"/>
          </a:xfrm>
          <a:prstGeom prst="rect">
            <a:avLst/>
          </a:prstGeom>
          <a:noFill/>
        </p:spPr>
        <p:txBody>
          <a:bodyPr wrap="none" rtlCol="0">
            <a:spAutoFit/>
          </a:bodyPr>
          <a:lstStyle/>
          <a:p>
            <a:pPr algn="ctr"/>
            <a:r>
              <a:rPr lang="en-IN" sz="1600" dirty="0">
                <a:solidFill>
                  <a:srgbClr val="7030A0"/>
                </a:solidFill>
                <a:latin typeface="Open Sans" panose="020B0606030504020204" pitchFamily="34" charset="0"/>
                <a:ea typeface="Open Sans" panose="020B0606030504020204" pitchFamily="34" charset="0"/>
                <a:cs typeface="Open Sans" panose="020B0606030504020204" pitchFamily="34" charset="0"/>
              </a:rPr>
              <a:t>“I follow the rules because I want to”</a:t>
            </a:r>
          </a:p>
        </p:txBody>
      </p:sp>
      <p:sp>
        <p:nvSpPr>
          <p:cNvPr id="37" name="TextBox 36">
            <a:extLst>
              <a:ext uri="{FF2B5EF4-FFF2-40B4-BE49-F238E27FC236}">
                <a16:creationId xmlns:a16="http://schemas.microsoft.com/office/drawing/2014/main" id="{BAD28C32-06BB-445E-B5FA-F0E9D5DC83B1}"/>
              </a:ext>
            </a:extLst>
          </p:cNvPr>
          <p:cNvSpPr txBox="1"/>
          <p:nvPr/>
        </p:nvSpPr>
        <p:spPr>
          <a:xfrm rot="1511180">
            <a:off x="793861" y="1395242"/>
            <a:ext cx="1745300" cy="158275"/>
          </a:xfrm>
          <a:prstGeom prst="rect">
            <a:avLst/>
          </a:prstGeom>
          <a:noFill/>
        </p:spPr>
        <p:txBody>
          <a:bodyPr wrap="none" rtlCol="0">
            <a:prstTxWarp prst="textArchDown">
              <a:avLst/>
            </a:prstTxWarp>
            <a:spAutoFit/>
          </a:bodyPr>
          <a:lstStyle/>
          <a:p>
            <a:pPr algn="ctr"/>
            <a:r>
              <a:rPr lang="en-IN"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NATURAL INSTINCTS</a:t>
            </a:r>
          </a:p>
        </p:txBody>
      </p:sp>
      <p:sp>
        <p:nvSpPr>
          <p:cNvPr id="38" name="TextBox 37">
            <a:extLst>
              <a:ext uri="{FF2B5EF4-FFF2-40B4-BE49-F238E27FC236}">
                <a16:creationId xmlns:a16="http://schemas.microsoft.com/office/drawing/2014/main" id="{6211E6ED-7F9C-4840-ADA8-ADAA1DEF5530}"/>
              </a:ext>
            </a:extLst>
          </p:cNvPr>
          <p:cNvSpPr txBox="1"/>
          <p:nvPr/>
        </p:nvSpPr>
        <p:spPr>
          <a:xfrm rot="909141">
            <a:off x="2570797" y="1981516"/>
            <a:ext cx="1997793" cy="230893"/>
          </a:xfrm>
          <a:prstGeom prst="rect">
            <a:avLst/>
          </a:prstGeom>
          <a:noFill/>
        </p:spPr>
        <p:txBody>
          <a:bodyPr wrap="none" rtlCol="0">
            <a:prstTxWarp prst="textArchDown">
              <a:avLst/>
            </a:prstTxWarp>
            <a:spAutoFit/>
          </a:bodyPr>
          <a:lstStyle/>
          <a:p>
            <a:pPr algn="ctr"/>
            <a:r>
              <a:rPr lang="en-IN"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SUPERVISION</a:t>
            </a:r>
          </a:p>
        </p:txBody>
      </p:sp>
      <p:sp>
        <p:nvSpPr>
          <p:cNvPr id="39" name="TextBox 38">
            <a:extLst>
              <a:ext uri="{FF2B5EF4-FFF2-40B4-BE49-F238E27FC236}">
                <a16:creationId xmlns:a16="http://schemas.microsoft.com/office/drawing/2014/main" id="{0BBF3239-B9B2-472D-8E9C-A4FE684E00FC}"/>
              </a:ext>
            </a:extLst>
          </p:cNvPr>
          <p:cNvSpPr txBox="1"/>
          <p:nvPr/>
        </p:nvSpPr>
        <p:spPr>
          <a:xfrm rot="535160">
            <a:off x="4443865" y="2329340"/>
            <a:ext cx="1997793" cy="230893"/>
          </a:xfrm>
          <a:prstGeom prst="rect">
            <a:avLst/>
          </a:prstGeom>
          <a:noFill/>
        </p:spPr>
        <p:txBody>
          <a:bodyPr wrap="none" rtlCol="0">
            <a:prstTxWarp prst="textArchDown">
              <a:avLst/>
            </a:prstTxWarp>
            <a:spAutoFit/>
          </a:bodyPr>
          <a:lstStyle/>
          <a:p>
            <a:pPr algn="ctr"/>
            <a:r>
              <a:rPr lang="en-IN"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SELF</a:t>
            </a:r>
          </a:p>
        </p:txBody>
      </p:sp>
      <p:sp>
        <p:nvSpPr>
          <p:cNvPr id="40" name="TextBox 39">
            <a:extLst>
              <a:ext uri="{FF2B5EF4-FFF2-40B4-BE49-F238E27FC236}">
                <a16:creationId xmlns:a16="http://schemas.microsoft.com/office/drawing/2014/main" id="{D7F875B6-9677-432F-A95C-A6EF1097075F}"/>
              </a:ext>
            </a:extLst>
          </p:cNvPr>
          <p:cNvSpPr txBox="1"/>
          <p:nvPr/>
        </p:nvSpPr>
        <p:spPr>
          <a:xfrm>
            <a:off x="6389805" y="2454967"/>
            <a:ext cx="1997793" cy="230893"/>
          </a:xfrm>
          <a:prstGeom prst="rect">
            <a:avLst/>
          </a:prstGeom>
          <a:noFill/>
        </p:spPr>
        <p:txBody>
          <a:bodyPr wrap="none" rtlCol="0">
            <a:prstTxWarp prst="textArchDown">
              <a:avLst/>
            </a:prstTxWarp>
            <a:spAutoFit/>
          </a:bodyPr>
          <a:lstStyle/>
          <a:p>
            <a:pPr algn="ctr"/>
            <a:r>
              <a:rPr lang="en-IN"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TEAMS</a:t>
            </a:r>
          </a:p>
        </p:txBody>
      </p:sp>
      <p:sp>
        <p:nvSpPr>
          <p:cNvPr id="41" name="TextBox 40">
            <a:extLst>
              <a:ext uri="{FF2B5EF4-FFF2-40B4-BE49-F238E27FC236}">
                <a16:creationId xmlns:a16="http://schemas.microsoft.com/office/drawing/2014/main" id="{FD759EB8-1842-4F80-AC2F-EBE9FC10D4AE}"/>
              </a:ext>
            </a:extLst>
          </p:cNvPr>
          <p:cNvSpPr txBox="1"/>
          <p:nvPr/>
        </p:nvSpPr>
        <p:spPr>
          <a:xfrm>
            <a:off x="760382" y="2940261"/>
            <a:ext cx="1717811" cy="338554"/>
          </a:xfrm>
          <a:prstGeom prst="rect">
            <a:avLst/>
          </a:prstGeom>
          <a:noFill/>
        </p:spPr>
        <p:txBody>
          <a:bodyPr wrap="square" rtlCol="0">
            <a:spAutoFit/>
          </a:bodyPr>
          <a:lstStyle/>
          <a:p>
            <a:r>
              <a:rPr lang="en-IN" sz="1600" dirty="0">
                <a:latin typeface="Open Sans" panose="020B0606030504020204" pitchFamily="34" charset="0"/>
                <a:ea typeface="Open Sans" panose="020B0606030504020204" pitchFamily="34" charset="0"/>
                <a:cs typeface="Open Sans" panose="020B0606030504020204" pitchFamily="34" charset="0"/>
              </a:rPr>
              <a:t>Reactive</a:t>
            </a:r>
          </a:p>
        </p:txBody>
      </p:sp>
      <p:sp>
        <p:nvSpPr>
          <p:cNvPr id="42" name="TextBox 41">
            <a:extLst>
              <a:ext uri="{FF2B5EF4-FFF2-40B4-BE49-F238E27FC236}">
                <a16:creationId xmlns:a16="http://schemas.microsoft.com/office/drawing/2014/main" id="{4740A82B-B79D-4525-A51F-AF21240A60DB}"/>
              </a:ext>
            </a:extLst>
          </p:cNvPr>
          <p:cNvSpPr txBox="1"/>
          <p:nvPr/>
        </p:nvSpPr>
        <p:spPr>
          <a:xfrm>
            <a:off x="760382" y="3220707"/>
            <a:ext cx="1717811" cy="1867178"/>
          </a:xfrm>
          <a:prstGeom prst="rect">
            <a:avLst/>
          </a:prstGeom>
          <a:noFill/>
        </p:spPr>
        <p:txBody>
          <a:bodyPr wrap="square" rtlCol="0">
            <a:spAutoFit/>
          </a:bodyPr>
          <a:lstStyle/>
          <a:p>
            <a:pPr marL="128622" indent="-128622">
              <a:spcBef>
                <a:spcPts val="150"/>
              </a:spcBef>
              <a:buFont typeface="Arial" panose="020B0604020202020204" pitchFamily="34" charset="0"/>
              <a:buChar char="•"/>
            </a:pPr>
            <a:r>
              <a:rPr lang="en-IN" sz="1600" dirty="0">
                <a:latin typeface="Open Sans" panose="020B0606030504020204" pitchFamily="34" charset="0"/>
                <a:ea typeface="Open Sans" panose="020B0606030504020204" pitchFamily="34" charset="0"/>
                <a:cs typeface="Open Sans" panose="020B0606030504020204" pitchFamily="34" charset="0"/>
              </a:rPr>
              <a:t>Compliance is the goal</a:t>
            </a:r>
          </a:p>
          <a:p>
            <a:pPr marL="128622" indent="-128622">
              <a:spcBef>
                <a:spcPts val="150"/>
              </a:spcBef>
              <a:buFont typeface="Arial" panose="020B0604020202020204" pitchFamily="34" charset="0"/>
              <a:buChar char="•"/>
            </a:pPr>
            <a:r>
              <a:rPr lang="en-IN" sz="1600" dirty="0">
                <a:latin typeface="Open Sans" panose="020B0606030504020204" pitchFamily="34" charset="0"/>
                <a:ea typeface="Open Sans" panose="020B0606030504020204" pitchFamily="34" charset="0"/>
                <a:cs typeface="Open Sans" panose="020B0606030504020204" pitchFamily="34" charset="0"/>
              </a:rPr>
              <a:t>Delegated to Project Team</a:t>
            </a:r>
          </a:p>
          <a:p>
            <a:pPr marL="128622" indent="-128622">
              <a:spcBef>
                <a:spcPts val="150"/>
              </a:spcBef>
              <a:buFont typeface="Arial" panose="020B0604020202020204" pitchFamily="34" charset="0"/>
              <a:buChar char="•"/>
            </a:pPr>
            <a:r>
              <a:rPr lang="en-IN" sz="1600" dirty="0">
                <a:latin typeface="Open Sans" panose="020B0606030504020204" pitchFamily="34" charset="0"/>
                <a:ea typeface="Open Sans" panose="020B0606030504020204" pitchFamily="34" charset="0"/>
                <a:cs typeface="Open Sans" panose="020B0606030504020204" pitchFamily="34" charset="0"/>
              </a:rPr>
              <a:t>Lack of management involvement</a:t>
            </a:r>
          </a:p>
        </p:txBody>
      </p:sp>
      <p:sp>
        <p:nvSpPr>
          <p:cNvPr id="43" name="TextBox 42">
            <a:extLst>
              <a:ext uri="{FF2B5EF4-FFF2-40B4-BE49-F238E27FC236}">
                <a16:creationId xmlns:a16="http://schemas.microsoft.com/office/drawing/2014/main" id="{03729663-F53A-42C0-89F0-7C1BE871AE8D}"/>
              </a:ext>
            </a:extLst>
          </p:cNvPr>
          <p:cNvSpPr txBox="1"/>
          <p:nvPr/>
        </p:nvSpPr>
        <p:spPr>
          <a:xfrm>
            <a:off x="2685677" y="2946833"/>
            <a:ext cx="1717811" cy="338554"/>
          </a:xfrm>
          <a:prstGeom prst="rect">
            <a:avLst/>
          </a:prstGeom>
          <a:noFill/>
        </p:spPr>
        <p:txBody>
          <a:bodyPr wrap="square" rtlCol="0">
            <a:spAutoFit/>
          </a:bodyPr>
          <a:lstStyle/>
          <a:p>
            <a:r>
              <a:rPr lang="en-IN" sz="1600" dirty="0">
                <a:latin typeface="Open Sans" panose="020B0606030504020204" pitchFamily="34" charset="0"/>
                <a:ea typeface="Open Sans" panose="020B0606030504020204" pitchFamily="34" charset="0"/>
                <a:cs typeface="Open Sans" panose="020B0606030504020204" pitchFamily="34" charset="0"/>
              </a:rPr>
              <a:t>Dependent</a:t>
            </a:r>
          </a:p>
        </p:txBody>
      </p:sp>
      <p:sp>
        <p:nvSpPr>
          <p:cNvPr id="44" name="TextBox 43">
            <a:extLst>
              <a:ext uri="{FF2B5EF4-FFF2-40B4-BE49-F238E27FC236}">
                <a16:creationId xmlns:a16="http://schemas.microsoft.com/office/drawing/2014/main" id="{ED1F1929-C36A-45CF-B2E3-6C60FC7D5A29}"/>
              </a:ext>
            </a:extLst>
          </p:cNvPr>
          <p:cNvSpPr txBox="1"/>
          <p:nvPr/>
        </p:nvSpPr>
        <p:spPr>
          <a:xfrm>
            <a:off x="2796175" y="3296193"/>
            <a:ext cx="1717811" cy="3149580"/>
          </a:xfrm>
          <a:prstGeom prst="rect">
            <a:avLst/>
          </a:prstGeom>
          <a:noFill/>
        </p:spPr>
        <p:txBody>
          <a:bodyPr wrap="square" rtlCol="0">
            <a:spAutoFit/>
          </a:bodyPr>
          <a:lstStyle/>
          <a:p>
            <a:pPr marL="128622" indent="-128622">
              <a:spcBef>
                <a:spcPts val="150"/>
              </a:spcBef>
              <a:buFont typeface="Arial" panose="020B0604020202020204" pitchFamily="34" charset="0"/>
              <a:buChar char="•"/>
            </a:pPr>
            <a:r>
              <a:rPr lang="en-IN" sz="1600" dirty="0">
                <a:latin typeface="Open Sans" panose="020B0606030504020204" pitchFamily="34" charset="0"/>
                <a:ea typeface="Open Sans" panose="020B0606030504020204" pitchFamily="34" charset="0"/>
                <a:cs typeface="Open Sans" panose="020B0606030504020204" pitchFamily="34" charset="0"/>
              </a:rPr>
              <a:t>Management commitment</a:t>
            </a:r>
          </a:p>
          <a:p>
            <a:pPr marL="128622" indent="-128622">
              <a:spcBef>
                <a:spcPts val="150"/>
              </a:spcBef>
              <a:buFont typeface="Arial" panose="020B0604020202020204" pitchFamily="34" charset="0"/>
              <a:buChar char="•"/>
            </a:pPr>
            <a:r>
              <a:rPr lang="en-IN" sz="1600" dirty="0">
                <a:latin typeface="Open Sans" panose="020B0606030504020204" pitchFamily="34" charset="0"/>
                <a:ea typeface="Open Sans" panose="020B0606030504020204" pitchFamily="34" charset="0"/>
                <a:cs typeface="Open Sans" panose="020B0606030504020204" pitchFamily="34" charset="0"/>
              </a:rPr>
              <a:t>Condition of employment</a:t>
            </a:r>
          </a:p>
          <a:p>
            <a:pPr marL="128622" indent="-128622">
              <a:spcBef>
                <a:spcPts val="15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F</a:t>
            </a:r>
            <a:r>
              <a:rPr lang="en-IN" sz="1600" dirty="0">
                <a:latin typeface="Open Sans" panose="020B0606030504020204" pitchFamily="34" charset="0"/>
                <a:ea typeface="Open Sans" panose="020B0606030504020204" pitchFamily="34" charset="0"/>
                <a:cs typeface="Open Sans" panose="020B0606030504020204" pitchFamily="34" charset="0"/>
              </a:rPr>
              <a:t>ear / Discipline </a:t>
            </a:r>
          </a:p>
          <a:p>
            <a:pPr marL="128622" indent="-128622">
              <a:spcBef>
                <a:spcPts val="15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R</a:t>
            </a:r>
            <a:r>
              <a:rPr lang="en-IN" sz="1600" dirty="0">
                <a:latin typeface="Open Sans" panose="020B0606030504020204" pitchFamily="34" charset="0"/>
                <a:ea typeface="Open Sans" panose="020B0606030504020204" pitchFamily="34" charset="0"/>
                <a:cs typeface="Open Sans" panose="020B0606030504020204" pitchFamily="34" charset="0"/>
              </a:rPr>
              <a:t>ules / Procedures</a:t>
            </a:r>
          </a:p>
          <a:p>
            <a:pPr marL="128622" indent="-128622">
              <a:spcBef>
                <a:spcPts val="150"/>
              </a:spcBef>
              <a:buFont typeface="Arial" panose="020B0604020202020204" pitchFamily="34" charset="0"/>
              <a:buChar char="•"/>
            </a:pPr>
            <a:r>
              <a:rPr lang="en-IN" sz="1600" dirty="0">
                <a:latin typeface="Open Sans" panose="020B0606030504020204" pitchFamily="34" charset="0"/>
                <a:ea typeface="Open Sans" panose="020B0606030504020204" pitchFamily="34" charset="0"/>
                <a:cs typeface="Open Sans" panose="020B0606030504020204" pitchFamily="34" charset="0"/>
              </a:rPr>
              <a:t>Supervisor control, emphasis and goal</a:t>
            </a:r>
          </a:p>
        </p:txBody>
      </p:sp>
      <p:sp>
        <p:nvSpPr>
          <p:cNvPr id="45" name="TextBox 44">
            <a:extLst>
              <a:ext uri="{FF2B5EF4-FFF2-40B4-BE49-F238E27FC236}">
                <a16:creationId xmlns:a16="http://schemas.microsoft.com/office/drawing/2014/main" id="{A3AE6A63-C938-4BC5-B790-39B1D7B8175F}"/>
              </a:ext>
            </a:extLst>
          </p:cNvPr>
          <p:cNvSpPr txBox="1"/>
          <p:nvPr/>
        </p:nvSpPr>
        <p:spPr>
          <a:xfrm>
            <a:off x="4610405" y="2946833"/>
            <a:ext cx="1717811" cy="338554"/>
          </a:xfrm>
          <a:prstGeom prst="rect">
            <a:avLst/>
          </a:prstGeom>
          <a:noFill/>
        </p:spPr>
        <p:txBody>
          <a:bodyPr wrap="square" rtlCol="0">
            <a:spAutoFit/>
          </a:bodyPr>
          <a:lstStyle/>
          <a:p>
            <a:r>
              <a:rPr lang="en-IN" sz="1600" dirty="0">
                <a:latin typeface="Open Sans" panose="020B0606030504020204" pitchFamily="34" charset="0"/>
                <a:ea typeface="Open Sans" panose="020B0606030504020204" pitchFamily="34" charset="0"/>
                <a:cs typeface="Open Sans" panose="020B0606030504020204" pitchFamily="34" charset="0"/>
              </a:rPr>
              <a:t>Independent</a:t>
            </a:r>
          </a:p>
        </p:txBody>
      </p:sp>
      <p:sp>
        <p:nvSpPr>
          <p:cNvPr id="46" name="TextBox 45">
            <a:extLst>
              <a:ext uri="{FF2B5EF4-FFF2-40B4-BE49-F238E27FC236}">
                <a16:creationId xmlns:a16="http://schemas.microsoft.com/office/drawing/2014/main" id="{1A65E037-8D8B-42B7-AABF-A14223F0338A}"/>
              </a:ext>
            </a:extLst>
          </p:cNvPr>
          <p:cNvSpPr txBox="1"/>
          <p:nvPr/>
        </p:nvSpPr>
        <p:spPr>
          <a:xfrm>
            <a:off x="4610405" y="3227279"/>
            <a:ext cx="1717811" cy="2657138"/>
          </a:xfrm>
          <a:prstGeom prst="rect">
            <a:avLst/>
          </a:prstGeom>
          <a:noFill/>
        </p:spPr>
        <p:txBody>
          <a:bodyPr wrap="square" rtlCol="0">
            <a:spAutoFit/>
          </a:bodyPr>
          <a:lstStyle/>
          <a:p>
            <a:pPr marL="128622" indent="-128622">
              <a:spcBef>
                <a:spcPts val="150"/>
              </a:spcBef>
              <a:buFont typeface="Arial" panose="020B0604020202020204" pitchFamily="34" charset="0"/>
              <a:buChar char="•"/>
            </a:pPr>
            <a:r>
              <a:rPr lang="en-IN" sz="1600" dirty="0">
                <a:latin typeface="Open Sans" panose="020B0606030504020204" pitchFamily="34" charset="0"/>
                <a:ea typeface="Open Sans" panose="020B0606030504020204" pitchFamily="34" charset="0"/>
                <a:cs typeface="Open Sans" panose="020B0606030504020204" pitchFamily="34" charset="0"/>
              </a:rPr>
              <a:t>Personal knowledge, commitment &amp; standards</a:t>
            </a:r>
          </a:p>
          <a:p>
            <a:pPr marL="128622" indent="-128622">
              <a:spcBef>
                <a:spcPts val="150"/>
              </a:spcBef>
              <a:buFont typeface="Arial" panose="020B0604020202020204" pitchFamily="34" charset="0"/>
              <a:buChar char="•"/>
            </a:pPr>
            <a:r>
              <a:rPr lang="en-IN" sz="1600" dirty="0">
                <a:latin typeface="Open Sans" panose="020B0606030504020204" pitchFamily="34" charset="0"/>
                <a:ea typeface="Open Sans" panose="020B0606030504020204" pitchFamily="34" charset="0"/>
                <a:cs typeface="Open Sans" panose="020B0606030504020204" pitchFamily="34" charset="0"/>
              </a:rPr>
              <a:t>Internalization</a:t>
            </a:r>
          </a:p>
          <a:p>
            <a:pPr marL="128622" indent="-128622">
              <a:spcBef>
                <a:spcPts val="15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P</a:t>
            </a:r>
            <a:r>
              <a:rPr lang="en-IN" sz="1600" dirty="0">
                <a:latin typeface="Open Sans" panose="020B0606030504020204" pitchFamily="34" charset="0"/>
                <a:ea typeface="Open Sans" panose="020B0606030504020204" pitchFamily="34" charset="0"/>
                <a:cs typeface="Open Sans" panose="020B0606030504020204" pitchFamily="34" charset="0"/>
              </a:rPr>
              <a:t>ersonal Value</a:t>
            </a:r>
          </a:p>
          <a:p>
            <a:pPr marL="128622" indent="-128622">
              <a:spcBef>
                <a:spcPts val="15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P</a:t>
            </a:r>
            <a:r>
              <a:rPr lang="en-IN" sz="1600" dirty="0">
                <a:latin typeface="Open Sans" panose="020B0606030504020204" pitchFamily="34" charset="0"/>
                <a:ea typeface="Open Sans" panose="020B0606030504020204" pitchFamily="34" charset="0"/>
                <a:cs typeface="Open Sans" panose="020B0606030504020204" pitchFamily="34" charset="0"/>
              </a:rPr>
              <a:t>ractice &amp; Habits</a:t>
            </a:r>
          </a:p>
          <a:p>
            <a:pPr marL="128622" indent="-128622">
              <a:spcBef>
                <a:spcPts val="15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I</a:t>
            </a:r>
            <a:r>
              <a:rPr lang="en-IN" sz="1600" dirty="0" err="1">
                <a:latin typeface="Open Sans" panose="020B0606030504020204" pitchFamily="34" charset="0"/>
                <a:ea typeface="Open Sans" panose="020B0606030504020204" pitchFamily="34" charset="0"/>
                <a:cs typeface="Open Sans" panose="020B0606030504020204" pitchFamily="34" charset="0"/>
              </a:rPr>
              <a:t>ndividual</a:t>
            </a:r>
            <a:r>
              <a:rPr lang="en-IN" sz="1600" dirty="0">
                <a:latin typeface="Open Sans" panose="020B0606030504020204" pitchFamily="34" charset="0"/>
                <a:ea typeface="Open Sans" panose="020B0606030504020204" pitchFamily="34" charset="0"/>
                <a:cs typeface="Open Sans" panose="020B0606030504020204" pitchFamily="34" charset="0"/>
              </a:rPr>
              <a:t> Recognition</a:t>
            </a:r>
          </a:p>
        </p:txBody>
      </p:sp>
      <p:sp>
        <p:nvSpPr>
          <p:cNvPr id="47" name="TextBox 46">
            <a:extLst>
              <a:ext uri="{FF2B5EF4-FFF2-40B4-BE49-F238E27FC236}">
                <a16:creationId xmlns:a16="http://schemas.microsoft.com/office/drawing/2014/main" id="{58694E5C-7C9A-4128-AA6C-94F2161096E0}"/>
              </a:ext>
            </a:extLst>
          </p:cNvPr>
          <p:cNvSpPr txBox="1"/>
          <p:nvPr/>
        </p:nvSpPr>
        <p:spPr>
          <a:xfrm>
            <a:off x="6542345" y="2946833"/>
            <a:ext cx="1717811" cy="338554"/>
          </a:xfrm>
          <a:prstGeom prst="rect">
            <a:avLst/>
          </a:prstGeom>
          <a:noFill/>
        </p:spPr>
        <p:txBody>
          <a:bodyPr wrap="square" rtlCol="0">
            <a:spAutoFit/>
          </a:bodyPr>
          <a:lstStyle/>
          <a:p>
            <a:r>
              <a:rPr lang="en-IN" sz="1600" dirty="0">
                <a:latin typeface="Open Sans" panose="020B0606030504020204" pitchFamily="34" charset="0"/>
                <a:ea typeface="Open Sans" panose="020B0606030504020204" pitchFamily="34" charset="0"/>
                <a:cs typeface="Open Sans" panose="020B0606030504020204" pitchFamily="34" charset="0"/>
              </a:rPr>
              <a:t>Independent</a:t>
            </a:r>
          </a:p>
        </p:txBody>
      </p:sp>
      <p:sp>
        <p:nvSpPr>
          <p:cNvPr id="48" name="TextBox 47">
            <a:extLst>
              <a:ext uri="{FF2B5EF4-FFF2-40B4-BE49-F238E27FC236}">
                <a16:creationId xmlns:a16="http://schemas.microsoft.com/office/drawing/2014/main" id="{5C84D8F6-EBF8-44A9-B934-1A27C8682BB6}"/>
              </a:ext>
            </a:extLst>
          </p:cNvPr>
          <p:cNvSpPr txBox="1"/>
          <p:nvPr/>
        </p:nvSpPr>
        <p:spPr>
          <a:xfrm>
            <a:off x="6542345" y="3227278"/>
            <a:ext cx="1717811" cy="2410916"/>
          </a:xfrm>
          <a:prstGeom prst="rect">
            <a:avLst/>
          </a:prstGeom>
          <a:noFill/>
        </p:spPr>
        <p:txBody>
          <a:bodyPr wrap="square" rtlCol="0">
            <a:spAutoFit/>
          </a:bodyPr>
          <a:lstStyle/>
          <a:p>
            <a:pPr marL="128622" indent="-128622">
              <a:spcBef>
                <a:spcPts val="150"/>
              </a:spcBef>
              <a:buFont typeface="Arial" panose="020B0604020202020204" pitchFamily="34" charset="0"/>
              <a:buChar char="•"/>
            </a:pPr>
            <a:r>
              <a:rPr lang="en-IN" sz="1600" dirty="0">
                <a:latin typeface="Open Sans" panose="020B0606030504020204" pitchFamily="34" charset="0"/>
                <a:ea typeface="Open Sans" panose="020B0606030504020204" pitchFamily="34" charset="0"/>
                <a:cs typeface="Open Sans" panose="020B0606030504020204" pitchFamily="34" charset="0"/>
              </a:rPr>
              <a:t>Help others conform</a:t>
            </a:r>
          </a:p>
          <a:p>
            <a:pPr marL="128622" indent="-128622">
              <a:spcBef>
                <a:spcPts val="15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B</a:t>
            </a:r>
            <a:r>
              <a:rPr lang="en-IN" sz="1600" dirty="0">
                <a:latin typeface="Open Sans" panose="020B0606030504020204" pitchFamily="34" charset="0"/>
                <a:ea typeface="Open Sans" panose="020B0606030504020204" pitchFamily="34" charset="0"/>
                <a:cs typeface="Open Sans" panose="020B0606030504020204" pitchFamily="34" charset="0"/>
              </a:rPr>
              <a:t>eing other’s keeper</a:t>
            </a:r>
          </a:p>
          <a:p>
            <a:pPr marL="128622" indent="-128622">
              <a:spcBef>
                <a:spcPts val="15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N</a:t>
            </a:r>
            <a:r>
              <a:rPr lang="en-IN" sz="1600" dirty="0">
                <a:latin typeface="Open Sans" panose="020B0606030504020204" pitchFamily="34" charset="0"/>
                <a:ea typeface="Open Sans" panose="020B0606030504020204" pitchFamily="34" charset="0"/>
                <a:cs typeface="Open Sans" panose="020B0606030504020204" pitchFamily="34" charset="0"/>
              </a:rPr>
              <a:t>etworck contributor</a:t>
            </a:r>
          </a:p>
          <a:p>
            <a:pPr marL="128622" indent="-128622">
              <a:spcBef>
                <a:spcPts val="15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C</a:t>
            </a:r>
            <a:r>
              <a:rPr lang="en-IN" sz="1600" dirty="0">
                <a:latin typeface="Open Sans" panose="020B0606030504020204" pitchFamily="34" charset="0"/>
                <a:ea typeface="Open Sans" panose="020B0606030504020204" pitchFamily="34" charset="0"/>
                <a:cs typeface="Open Sans" panose="020B0606030504020204" pitchFamily="34" charset="0"/>
              </a:rPr>
              <a:t>are for others</a:t>
            </a:r>
          </a:p>
          <a:p>
            <a:pPr marL="128622" indent="-128622">
              <a:spcBef>
                <a:spcPts val="150"/>
              </a:spcBef>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O</a:t>
            </a:r>
            <a:r>
              <a:rPr lang="en-IN" sz="1600" dirty="0">
                <a:latin typeface="Open Sans" panose="020B0606030504020204" pitchFamily="34" charset="0"/>
                <a:ea typeface="Open Sans" panose="020B0606030504020204" pitchFamily="34" charset="0"/>
                <a:cs typeface="Open Sans" panose="020B0606030504020204" pitchFamily="34" charset="0"/>
              </a:rPr>
              <a:t>rganizational Pride</a:t>
            </a:r>
          </a:p>
        </p:txBody>
      </p:sp>
      <p:sp>
        <p:nvSpPr>
          <p:cNvPr id="71" name="Right Brace 70">
            <a:extLst>
              <a:ext uri="{FF2B5EF4-FFF2-40B4-BE49-F238E27FC236}">
                <a16:creationId xmlns:a16="http://schemas.microsoft.com/office/drawing/2014/main" id="{62D9619F-E645-4F5D-AD76-9AF0FF9BC48F}"/>
              </a:ext>
            </a:extLst>
          </p:cNvPr>
          <p:cNvSpPr/>
          <p:nvPr/>
        </p:nvSpPr>
        <p:spPr>
          <a:xfrm>
            <a:off x="4655577" y="705541"/>
            <a:ext cx="216080" cy="635124"/>
          </a:xfrm>
          <a:prstGeom prst="rightBrace">
            <a:avLst>
              <a:gd name="adj1" fmla="val 37193"/>
              <a:gd name="adj2" fmla="val 50000"/>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sz="1600">
              <a:solidFill>
                <a:srgbClr val="0070C0"/>
              </a:solidFill>
            </a:endParaRPr>
          </a:p>
        </p:txBody>
      </p:sp>
      <p:sp>
        <p:nvSpPr>
          <p:cNvPr id="4" name="Title 3">
            <a:extLst>
              <a:ext uri="{FF2B5EF4-FFF2-40B4-BE49-F238E27FC236}">
                <a16:creationId xmlns:a16="http://schemas.microsoft.com/office/drawing/2014/main" id="{ABD9B595-0872-40DA-8FE7-C945ED89D522}"/>
              </a:ext>
            </a:extLst>
          </p:cNvPr>
          <p:cNvSpPr>
            <a:spLocks noGrp="1"/>
          </p:cNvSpPr>
          <p:nvPr>
            <p:ph type="title" idx="4294967295"/>
          </p:nvPr>
        </p:nvSpPr>
        <p:spPr>
          <a:xfrm>
            <a:off x="-234893" y="-776613"/>
            <a:ext cx="0" cy="0"/>
          </a:xfrm>
        </p:spPr>
        <p:txBody>
          <a:bodyPr/>
          <a:lstStyle/>
          <a:p>
            <a:r>
              <a:rPr lang="en-US" sz="1600" dirty="0"/>
              <a:t>Follow the Bradley Curve</a:t>
            </a:r>
          </a:p>
        </p:txBody>
      </p:sp>
      <p:sp>
        <p:nvSpPr>
          <p:cNvPr id="50" name="Title 1">
            <a:extLst>
              <a:ext uri="{FF2B5EF4-FFF2-40B4-BE49-F238E27FC236}">
                <a16:creationId xmlns:a16="http://schemas.microsoft.com/office/drawing/2014/main" id="{A37C2821-CC52-43DB-8003-20769FC4B046}"/>
              </a:ext>
            </a:extLst>
          </p:cNvPr>
          <p:cNvSpPr txBox="1">
            <a:spLocks/>
          </p:cNvSpPr>
          <p:nvPr/>
        </p:nvSpPr>
        <p:spPr>
          <a:xfrm>
            <a:off x="0" y="0"/>
            <a:ext cx="9143999" cy="974626"/>
          </a:xfrm>
          <a:prstGeom prst="rect">
            <a:avLst/>
          </a:prstGeom>
        </p:spPr>
        <p:txBody>
          <a:bodyPr wrap="square" lIns="457200" tIns="228600" rIns="457200" bIns="22860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000"/>
              </a:lnSpc>
            </a:pPr>
            <a:r>
              <a:rPr lang="en-US" sz="4000" b="1" dirty="0">
                <a:solidFill>
                  <a:srgbClr val="046CB6"/>
                </a:solidFill>
                <a:latin typeface="Arial" panose="020B0604020202020204" pitchFamily="34" charset="0"/>
                <a:cs typeface="Arial" panose="020B0604020202020204" pitchFamily="34" charset="0"/>
              </a:rPr>
              <a:t>Follow the Curve</a:t>
            </a:r>
            <a:endParaRPr lang="en-US" sz="4000" dirty="0">
              <a:solidFill>
                <a:srgbClr val="046CB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1289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AutoShape 4">
            <a:extLst>
              <a:ext uri="{FF2B5EF4-FFF2-40B4-BE49-F238E27FC236}">
                <a16:creationId xmlns:a16="http://schemas.microsoft.com/office/drawing/2014/main" id="{06EEE5B2-2B10-4860-8F42-776D93FA3A47}"/>
              </a:ext>
            </a:extLst>
          </p:cNvPr>
          <p:cNvSpPr>
            <a:spLocks noChangeArrowheads="1"/>
          </p:cNvSpPr>
          <p:nvPr/>
        </p:nvSpPr>
        <p:spPr bwMode="auto">
          <a:xfrm>
            <a:off x="1615281" y="2420144"/>
            <a:ext cx="2025650" cy="2044700"/>
          </a:xfrm>
          <a:prstGeom prst="sun">
            <a:avLst>
              <a:gd name="adj" fmla="val 12500"/>
            </a:avLst>
          </a:prstGeom>
          <a:gradFill rotWithShape="1">
            <a:gsLst>
              <a:gs pos="0">
                <a:schemeClr val="bg1"/>
              </a:gs>
              <a:gs pos="100000">
                <a:srgbClr val="CCCBCF"/>
              </a:gs>
            </a:gsLst>
            <a:path path="rect">
              <a:fillToRect l="50000" t="50000" r="50000" b="50000"/>
            </a:path>
          </a:gradFill>
          <a:ln w="9525" algn="ctr">
            <a:solidFill>
              <a:schemeClr val="tx1"/>
            </a:solidFill>
            <a:miter lim="800000"/>
            <a:headEnd/>
            <a:tailEnd/>
          </a:ln>
        </p:spPr>
        <p:txBody>
          <a:bodyPr lIns="36000" rIns="36000" anchor="ct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spcBef>
                <a:spcPct val="50000"/>
              </a:spcBef>
              <a:buClrTx/>
              <a:buSzTx/>
              <a:buFontTx/>
              <a:buNone/>
            </a:pPr>
            <a:r>
              <a:rPr lang="en-GB" altLang="en-US" sz="1200" b="1" i="1">
                <a:solidFill>
                  <a:srgbClr val="06060E"/>
                </a:solidFill>
              </a:rPr>
              <a:t>Business</a:t>
            </a:r>
            <a:br>
              <a:rPr lang="en-GB" altLang="en-US" sz="1200" b="1" i="1">
                <a:solidFill>
                  <a:srgbClr val="06060E"/>
                </a:solidFill>
              </a:rPr>
            </a:br>
            <a:r>
              <a:rPr lang="en-GB" altLang="en-US" sz="1200" b="1" i="1">
                <a:solidFill>
                  <a:srgbClr val="06060E"/>
                </a:solidFill>
              </a:rPr>
              <a:t>seen as a complete system</a:t>
            </a:r>
          </a:p>
        </p:txBody>
      </p:sp>
      <p:sp>
        <p:nvSpPr>
          <p:cNvPr id="16" name="Oval 15">
            <a:extLst>
              <a:ext uri="{FF2B5EF4-FFF2-40B4-BE49-F238E27FC236}">
                <a16:creationId xmlns:a16="http://schemas.microsoft.com/office/drawing/2014/main" id="{61A4BB38-B72D-448E-AF02-09154C00347E}"/>
              </a:ext>
            </a:extLst>
          </p:cNvPr>
          <p:cNvSpPr>
            <a:spLocks noChangeArrowheads="1"/>
          </p:cNvSpPr>
          <p:nvPr/>
        </p:nvSpPr>
        <p:spPr bwMode="auto">
          <a:xfrm>
            <a:off x="2020093" y="1178719"/>
            <a:ext cx="1169988" cy="1096962"/>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p:spPr>
        <p:txBody>
          <a:bodyPr lIns="0" rIns="0" anchor="ct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spcBef>
                <a:spcPct val="50000"/>
              </a:spcBef>
              <a:buClrTx/>
              <a:buSzTx/>
              <a:buFontTx/>
              <a:buNone/>
            </a:pPr>
            <a:r>
              <a:rPr lang="en-GB" altLang="en-US" sz="1200" b="1">
                <a:solidFill>
                  <a:srgbClr val="06060E"/>
                </a:solidFill>
              </a:rPr>
              <a:t>Individuals</a:t>
            </a:r>
          </a:p>
        </p:txBody>
      </p:sp>
      <p:sp>
        <p:nvSpPr>
          <p:cNvPr id="17" name="Oval 16">
            <a:extLst>
              <a:ext uri="{FF2B5EF4-FFF2-40B4-BE49-F238E27FC236}">
                <a16:creationId xmlns:a16="http://schemas.microsoft.com/office/drawing/2014/main" id="{9A1BE0B1-2F3B-4C6B-BE23-48A3F4A4C16A}"/>
              </a:ext>
            </a:extLst>
          </p:cNvPr>
          <p:cNvSpPr>
            <a:spLocks noChangeArrowheads="1"/>
          </p:cNvSpPr>
          <p:nvPr/>
        </p:nvSpPr>
        <p:spPr bwMode="auto">
          <a:xfrm>
            <a:off x="3396456" y="1989931"/>
            <a:ext cx="1189037" cy="1060450"/>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p:spPr>
        <p:txBody>
          <a:bodyPr lIns="0" rIns="0" anchor="ct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lnSpc>
                <a:spcPct val="90000"/>
              </a:lnSpc>
              <a:spcBef>
                <a:spcPct val="0"/>
              </a:spcBef>
              <a:buClrTx/>
              <a:buSzTx/>
              <a:buFontTx/>
              <a:buNone/>
            </a:pPr>
            <a:r>
              <a:rPr lang="en-GB" altLang="en-US" sz="1200" b="1" dirty="0">
                <a:solidFill>
                  <a:srgbClr val="06060E"/>
                </a:solidFill>
              </a:rPr>
              <a:t>Structure </a:t>
            </a:r>
            <a:endParaRPr lang="en-GB" altLang="en-US" sz="1200" dirty="0">
              <a:solidFill>
                <a:srgbClr val="06060E"/>
              </a:solidFill>
            </a:endParaRPr>
          </a:p>
          <a:p>
            <a:pPr algn="ctr">
              <a:lnSpc>
                <a:spcPct val="90000"/>
              </a:lnSpc>
              <a:spcBef>
                <a:spcPct val="0"/>
              </a:spcBef>
              <a:buClrTx/>
              <a:buSzTx/>
              <a:buFontTx/>
              <a:buNone/>
            </a:pPr>
            <a:r>
              <a:rPr lang="en-GB" altLang="en-US" sz="1200" b="1" dirty="0">
                <a:solidFill>
                  <a:srgbClr val="06060E"/>
                </a:solidFill>
              </a:rPr>
              <a:t>&amp;</a:t>
            </a:r>
          </a:p>
          <a:p>
            <a:pPr algn="ctr">
              <a:lnSpc>
                <a:spcPct val="90000"/>
              </a:lnSpc>
              <a:spcBef>
                <a:spcPct val="0"/>
              </a:spcBef>
              <a:buClrTx/>
              <a:buSzTx/>
              <a:buFontTx/>
              <a:buNone/>
            </a:pPr>
            <a:r>
              <a:rPr lang="en-GB" altLang="en-US" sz="1200" b="1" dirty="0">
                <a:solidFill>
                  <a:srgbClr val="06060E"/>
                </a:solidFill>
              </a:rPr>
              <a:t>processes</a:t>
            </a:r>
          </a:p>
        </p:txBody>
      </p:sp>
      <p:sp>
        <p:nvSpPr>
          <p:cNvPr id="18" name="Oval 17">
            <a:extLst>
              <a:ext uri="{FF2B5EF4-FFF2-40B4-BE49-F238E27FC236}">
                <a16:creationId xmlns:a16="http://schemas.microsoft.com/office/drawing/2014/main" id="{B2C94F92-44AE-4807-A533-D7B478D6D10F}"/>
              </a:ext>
            </a:extLst>
          </p:cNvPr>
          <p:cNvSpPr>
            <a:spLocks noChangeArrowheads="1"/>
          </p:cNvSpPr>
          <p:nvPr/>
        </p:nvSpPr>
        <p:spPr bwMode="auto">
          <a:xfrm>
            <a:off x="3464718" y="3580606"/>
            <a:ext cx="1255713" cy="1063625"/>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p:spPr>
        <p:txBody>
          <a:bodyPr lIns="0" rIns="0" anchor="ct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spcBef>
                <a:spcPct val="50000"/>
              </a:spcBef>
              <a:buClrTx/>
              <a:buSzTx/>
              <a:buFontTx/>
              <a:buNone/>
            </a:pPr>
            <a:r>
              <a:rPr lang="en-GB" altLang="en-US" sz="1200" b="1" dirty="0">
                <a:solidFill>
                  <a:srgbClr val="06060E"/>
                </a:solidFill>
              </a:rPr>
              <a:t>Methods &amp; techniques </a:t>
            </a:r>
            <a:endParaRPr lang="en-GB" altLang="en-US" sz="1200" dirty="0">
              <a:solidFill>
                <a:srgbClr val="06060E"/>
              </a:solidFill>
            </a:endParaRPr>
          </a:p>
        </p:txBody>
      </p:sp>
      <p:sp>
        <p:nvSpPr>
          <p:cNvPr id="19" name="Oval 18">
            <a:extLst>
              <a:ext uri="{FF2B5EF4-FFF2-40B4-BE49-F238E27FC236}">
                <a16:creationId xmlns:a16="http://schemas.microsoft.com/office/drawing/2014/main" id="{88CABFED-1C99-40AA-BD1F-3E479CED456D}"/>
              </a:ext>
            </a:extLst>
          </p:cNvPr>
          <p:cNvSpPr>
            <a:spLocks noChangeArrowheads="1"/>
          </p:cNvSpPr>
          <p:nvPr/>
        </p:nvSpPr>
        <p:spPr bwMode="auto">
          <a:xfrm>
            <a:off x="1818481" y="4571206"/>
            <a:ext cx="1641475" cy="1108075"/>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p:spPr>
        <p:txBody>
          <a:bodyPr lIns="0" rIns="0" anchor="ct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spcBef>
                <a:spcPct val="50000"/>
              </a:spcBef>
              <a:buClrTx/>
              <a:buSzTx/>
              <a:buFontTx/>
              <a:buNone/>
            </a:pPr>
            <a:r>
              <a:rPr lang="en-GB" altLang="en-US" sz="1200" b="1">
                <a:solidFill>
                  <a:srgbClr val="06060E"/>
                </a:solidFill>
              </a:rPr>
              <a:t>External environment</a:t>
            </a:r>
          </a:p>
        </p:txBody>
      </p:sp>
      <p:sp>
        <p:nvSpPr>
          <p:cNvPr id="20" name="Oval 19">
            <a:extLst>
              <a:ext uri="{FF2B5EF4-FFF2-40B4-BE49-F238E27FC236}">
                <a16:creationId xmlns:a16="http://schemas.microsoft.com/office/drawing/2014/main" id="{EC215E8C-8DE2-4EBC-B2C5-7338926D298E}"/>
              </a:ext>
            </a:extLst>
          </p:cNvPr>
          <p:cNvSpPr>
            <a:spLocks noChangeArrowheads="1"/>
          </p:cNvSpPr>
          <p:nvPr/>
        </p:nvSpPr>
        <p:spPr bwMode="auto">
          <a:xfrm>
            <a:off x="580231" y="1943894"/>
            <a:ext cx="1169987" cy="1106487"/>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p:spPr>
        <p:txBody>
          <a:bodyPr lIns="0" rIns="0" anchor="ct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spcBef>
                <a:spcPct val="50000"/>
              </a:spcBef>
              <a:buClrTx/>
              <a:buSzTx/>
              <a:buFontTx/>
              <a:buNone/>
            </a:pPr>
            <a:r>
              <a:rPr lang="en-GB" altLang="en-US" sz="1200" b="1">
                <a:solidFill>
                  <a:srgbClr val="06060E"/>
                </a:solidFill>
              </a:rPr>
              <a:t>Social culture and structure</a:t>
            </a:r>
          </a:p>
        </p:txBody>
      </p:sp>
      <p:sp>
        <p:nvSpPr>
          <p:cNvPr id="21" name="Oval 20">
            <a:extLst>
              <a:ext uri="{FF2B5EF4-FFF2-40B4-BE49-F238E27FC236}">
                <a16:creationId xmlns:a16="http://schemas.microsoft.com/office/drawing/2014/main" id="{2177218D-9133-4552-BCBB-70A4DD08E195}"/>
              </a:ext>
            </a:extLst>
          </p:cNvPr>
          <p:cNvSpPr>
            <a:spLocks noChangeArrowheads="1"/>
          </p:cNvSpPr>
          <p:nvPr/>
        </p:nvSpPr>
        <p:spPr bwMode="auto">
          <a:xfrm>
            <a:off x="445293" y="3523456"/>
            <a:ext cx="1254125" cy="1076325"/>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p:spPr>
        <p:txBody>
          <a:bodyPr lIns="0" rIns="0" anchor="ct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spcBef>
                <a:spcPct val="50000"/>
              </a:spcBef>
              <a:buClrTx/>
              <a:buSzTx/>
              <a:buFontTx/>
              <a:buNone/>
            </a:pPr>
            <a:r>
              <a:rPr lang="en-GB" altLang="en-US" sz="1200" b="1">
                <a:solidFill>
                  <a:srgbClr val="06060E"/>
                </a:solidFill>
              </a:rPr>
              <a:t>Strategy</a:t>
            </a:r>
          </a:p>
        </p:txBody>
      </p:sp>
      <p:sp>
        <p:nvSpPr>
          <p:cNvPr id="22" name="Text Box 17">
            <a:extLst>
              <a:ext uri="{FF2B5EF4-FFF2-40B4-BE49-F238E27FC236}">
                <a16:creationId xmlns:a16="http://schemas.microsoft.com/office/drawing/2014/main" id="{721270B9-EBBD-4E3F-A8B1-77B5E0AABBA4}"/>
              </a:ext>
            </a:extLst>
          </p:cNvPr>
          <p:cNvSpPr txBox="1">
            <a:spLocks noChangeArrowheads="1"/>
          </p:cNvSpPr>
          <p:nvPr/>
        </p:nvSpPr>
        <p:spPr bwMode="auto">
          <a:xfrm>
            <a:off x="5503068" y="4968081"/>
            <a:ext cx="15589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spcBef>
                <a:spcPct val="50000"/>
              </a:spcBef>
              <a:buClrTx/>
              <a:buSzTx/>
              <a:buFontTx/>
              <a:buNone/>
            </a:pPr>
            <a:r>
              <a:rPr lang="en-GB" altLang="en-US" sz="1200" b="1" i="1">
                <a:solidFill>
                  <a:srgbClr val="1F60A9"/>
                </a:solidFill>
              </a:rPr>
              <a:t>Success of change</a:t>
            </a:r>
          </a:p>
        </p:txBody>
      </p:sp>
      <p:sp>
        <p:nvSpPr>
          <p:cNvPr id="23" name="Text Box 18">
            <a:extLst>
              <a:ext uri="{FF2B5EF4-FFF2-40B4-BE49-F238E27FC236}">
                <a16:creationId xmlns:a16="http://schemas.microsoft.com/office/drawing/2014/main" id="{DC85E2C2-5F70-498A-834B-BE737477C48A}"/>
              </a:ext>
            </a:extLst>
          </p:cNvPr>
          <p:cNvSpPr txBox="1">
            <a:spLocks noChangeArrowheads="1"/>
          </p:cNvSpPr>
          <p:nvPr/>
        </p:nvSpPr>
        <p:spPr bwMode="auto">
          <a:xfrm>
            <a:off x="7168356" y="4968081"/>
            <a:ext cx="15303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spcBef>
                <a:spcPct val="50000"/>
              </a:spcBef>
              <a:buClrTx/>
              <a:buSzTx/>
              <a:buFontTx/>
              <a:buNone/>
            </a:pPr>
            <a:r>
              <a:rPr lang="en-GB" altLang="en-US" sz="1200" b="1" i="1">
                <a:solidFill>
                  <a:srgbClr val="1F60A9"/>
                </a:solidFill>
              </a:rPr>
              <a:t>Failure of </a:t>
            </a:r>
            <a:br>
              <a:rPr lang="en-GB" altLang="en-US" sz="1200" b="1" i="1">
                <a:solidFill>
                  <a:srgbClr val="1F60A9"/>
                </a:solidFill>
              </a:rPr>
            </a:br>
            <a:r>
              <a:rPr lang="en-GB" altLang="en-US" sz="1200" b="1" i="1">
                <a:solidFill>
                  <a:srgbClr val="1F60A9"/>
                </a:solidFill>
              </a:rPr>
              <a:t>change</a:t>
            </a:r>
          </a:p>
        </p:txBody>
      </p:sp>
      <p:sp>
        <p:nvSpPr>
          <p:cNvPr id="24" name="AutoShape 26">
            <a:extLst>
              <a:ext uri="{FF2B5EF4-FFF2-40B4-BE49-F238E27FC236}">
                <a16:creationId xmlns:a16="http://schemas.microsoft.com/office/drawing/2014/main" id="{B3E50AE2-FE20-4178-B169-7018180B5531}"/>
              </a:ext>
            </a:extLst>
          </p:cNvPr>
          <p:cNvSpPr>
            <a:spLocks noChangeArrowheads="1"/>
          </p:cNvSpPr>
          <p:nvPr/>
        </p:nvSpPr>
        <p:spPr bwMode="auto">
          <a:xfrm>
            <a:off x="5636418" y="3671094"/>
            <a:ext cx="1306513" cy="1258887"/>
          </a:xfrm>
          <a:prstGeom prst="roundRect">
            <a:avLst>
              <a:gd name="adj" fmla="val 16667"/>
            </a:avLst>
          </a:prstGeom>
          <a:gradFill rotWithShape="1">
            <a:gsLst>
              <a:gs pos="0">
                <a:schemeClr val="bg1"/>
              </a:gs>
              <a:gs pos="100000">
                <a:srgbClr val="66FF66"/>
              </a:gs>
            </a:gsLst>
            <a:path path="shape">
              <a:fillToRect l="50000" t="50000" r="50000" b="50000"/>
            </a:path>
          </a:gradFill>
          <a:ln w="9525">
            <a:solidFill>
              <a:srgbClr val="009900"/>
            </a:solidFill>
            <a:round/>
            <a:headEnd/>
            <a:tailEnd/>
          </a:ln>
          <a:effectLst>
            <a:prstShdw prst="shdw17" dist="17961" dir="13500000">
              <a:srgbClr val="005C00"/>
            </a:prstShdw>
          </a:effectLst>
        </p:spPr>
        <p:txBody>
          <a:bodyPr wrap="none" anchor="ct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eaLnBrk="1" hangingPunct="1">
              <a:spcBef>
                <a:spcPct val="0"/>
              </a:spcBef>
              <a:buClrTx/>
              <a:buSzTx/>
              <a:buFontTx/>
              <a:buNone/>
            </a:pPr>
            <a:r>
              <a:rPr lang="en-GB" altLang="en-US" sz="1200" b="1" dirty="0">
                <a:solidFill>
                  <a:srgbClr val="06060E"/>
                </a:solidFill>
              </a:rPr>
              <a:t>The other</a:t>
            </a:r>
          </a:p>
          <a:p>
            <a:pPr algn="ctr" eaLnBrk="1" hangingPunct="1">
              <a:spcBef>
                <a:spcPct val="0"/>
              </a:spcBef>
              <a:buClrTx/>
              <a:buSzTx/>
              <a:buFontTx/>
              <a:buNone/>
            </a:pPr>
            <a:r>
              <a:rPr lang="en-GB" altLang="en-US" sz="1200" b="1" dirty="0">
                <a:solidFill>
                  <a:srgbClr val="06060E"/>
                </a:solidFill>
              </a:rPr>
              <a:t>factors </a:t>
            </a:r>
          </a:p>
          <a:p>
            <a:pPr algn="ctr" eaLnBrk="1" hangingPunct="1">
              <a:spcBef>
                <a:spcPct val="0"/>
              </a:spcBef>
              <a:buClrTx/>
              <a:buSzTx/>
              <a:buFontTx/>
              <a:buNone/>
            </a:pPr>
            <a:r>
              <a:rPr lang="en-GB" altLang="en-US" sz="1200" b="1" dirty="0">
                <a:solidFill>
                  <a:srgbClr val="06060E"/>
                </a:solidFill>
              </a:rPr>
              <a:t>evolve  to align </a:t>
            </a:r>
          </a:p>
          <a:p>
            <a:pPr algn="ctr" eaLnBrk="1" hangingPunct="1">
              <a:spcBef>
                <a:spcPct val="0"/>
              </a:spcBef>
              <a:buClrTx/>
              <a:buSzTx/>
              <a:buFontTx/>
              <a:buNone/>
            </a:pPr>
            <a:r>
              <a:rPr lang="en-GB" altLang="en-US" sz="1200" b="1" dirty="0">
                <a:solidFill>
                  <a:srgbClr val="06060E"/>
                </a:solidFill>
              </a:rPr>
              <a:t>with the change</a:t>
            </a:r>
          </a:p>
        </p:txBody>
      </p:sp>
      <p:sp>
        <p:nvSpPr>
          <p:cNvPr id="25" name="AutoShape 27">
            <a:extLst>
              <a:ext uri="{FF2B5EF4-FFF2-40B4-BE49-F238E27FC236}">
                <a16:creationId xmlns:a16="http://schemas.microsoft.com/office/drawing/2014/main" id="{5B8B500F-390E-4F32-98A9-6459EB11990A}"/>
              </a:ext>
            </a:extLst>
          </p:cNvPr>
          <p:cNvSpPr>
            <a:spLocks noChangeArrowheads="1"/>
          </p:cNvSpPr>
          <p:nvPr/>
        </p:nvSpPr>
        <p:spPr bwMode="auto">
          <a:xfrm>
            <a:off x="7212806" y="3671094"/>
            <a:ext cx="1395412" cy="1214437"/>
          </a:xfrm>
          <a:prstGeom prst="roundRect">
            <a:avLst>
              <a:gd name="adj" fmla="val 16667"/>
            </a:avLst>
          </a:prstGeom>
          <a:gradFill rotWithShape="0">
            <a:gsLst>
              <a:gs pos="0">
                <a:schemeClr val="bg1"/>
              </a:gs>
              <a:gs pos="100000">
                <a:srgbClr val="FF0000"/>
              </a:gs>
            </a:gsLst>
            <a:path path="shape">
              <a:fillToRect l="50000" t="50000" r="50000" b="50000"/>
            </a:path>
          </a:gradFill>
          <a:ln w="9525">
            <a:solidFill>
              <a:srgbClr val="FF0000"/>
            </a:solidFill>
            <a:round/>
            <a:headEnd/>
            <a:tailEnd/>
          </a:ln>
          <a:effectLst>
            <a:prstShdw prst="shdw17" dist="17961" dir="13500000">
              <a:srgbClr val="990000"/>
            </a:prstShdw>
          </a:effectLst>
        </p:spPr>
        <p:txBody>
          <a:bodyPr wrap="none" anchor="ct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eaLnBrk="1" hangingPunct="1">
              <a:spcBef>
                <a:spcPct val="0"/>
              </a:spcBef>
              <a:buClrTx/>
              <a:buSzTx/>
              <a:buFontTx/>
              <a:buNone/>
            </a:pPr>
            <a:r>
              <a:rPr lang="en-GB" altLang="en-US" sz="1200" b="1">
                <a:solidFill>
                  <a:srgbClr val="06060E"/>
                </a:solidFill>
              </a:rPr>
              <a:t>The other </a:t>
            </a:r>
          </a:p>
          <a:p>
            <a:pPr algn="ctr" eaLnBrk="1" hangingPunct="1">
              <a:spcBef>
                <a:spcPct val="0"/>
              </a:spcBef>
              <a:buClrTx/>
              <a:buSzTx/>
              <a:buFontTx/>
              <a:buNone/>
            </a:pPr>
            <a:r>
              <a:rPr lang="en-GB" altLang="en-US" sz="1200" b="1">
                <a:solidFill>
                  <a:srgbClr val="06060E"/>
                </a:solidFill>
              </a:rPr>
              <a:t>factors </a:t>
            </a:r>
          </a:p>
          <a:p>
            <a:pPr algn="ctr" eaLnBrk="1" hangingPunct="1">
              <a:spcBef>
                <a:spcPct val="0"/>
              </a:spcBef>
              <a:buClrTx/>
              <a:buSzTx/>
              <a:buFontTx/>
              <a:buNone/>
            </a:pPr>
            <a:r>
              <a:rPr lang="en-GB" altLang="en-US" sz="1200" b="1">
                <a:solidFill>
                  <a:srgbClr val="06060E"/>
                </a:solidFill>
              </a:rPr>
              <a:t>resist and</a:t>
            </a:r>
          </a:p>
          <a:p>
            <a:pPr algn="ctr" eaLnBrk="1" hangingPunct="1">
              <a:spcBef>
                <a:spcPct val="0"/>
              </a:spcBef>
              <a:buClrTx/>
              <a:buSzTx/>
              <a:buFontTx/>
              <a:buNone/>
            </a:pPr>
            <a:r>
              <a:rPr lang="en-GB" altLang="en-US" sz="1200" b="1">
                <a:solidFill>
                  <a:srgbClr val="06060E"/>
                </a:solidFill>
              </a:rPr>
              <a:t>the system returns</a:t>
            </a:r>
          </a:p>
          <a:p>
            <a:pPr algn="ctr" eaLnBrk="1" hangingPunct="1">
              <a:spcBef>
                <a:spcPct val="0"/>
              </a:spcBef>
              <a:buClrTx/>
              <a:buSzTx/>
              <a:buFontTx/>
              <a:buNone/>
            </a:pPr>
            <a:r>
              <a:rPr lang="en-GB" altLang="en-US" sz="1200" b="1">
                <a:solidFill>
                  <a:srgbClr val="06060E"/>
                </a:solidFill>
              </a:rPr>
              <a:t>to the status quo</a:t>
            </a:r>
          </a:p>
        </p:txBody>
      </p:sp>
      <p:sp>
        <p:nvSpPr>
          <p:cNvPr id="26" name="Cloud">
            <a:extLst>
              <a:ext uri="{FF2B5EF4-FFF2-40B4-BE49-F238E27FC236}">
                <a16:creationId xmlns:a16="http://schemas.microsoft.com/office/drawing/2014/main" id="{57359AAA-DDF0-471D-BBB4-F652A5C765BB}"/>
              </a:ext>
            </a:extLst>
          </p:cNvPr>
          <p:cNvSpPr>
            <a:spLocks noChangeAspect="1" noEditPoints="1" noChangeArrowheads="1"/>
          </p:cNvSpPr>
          <p:nvPr/>
        </p:nvSpPr>
        <p:spPr bwMode="auto">
          <a:xfrm>
            <a:off x="5593556" y="1269206"/>
            <a:ext cx="2295525" cy="1439863"/>
          </a:xfrm>
          <a:prstGeom prst="wedgeRoundRectCallout">
            <a:avLst>
              <a:gd name="adj1" fmla="val -69708"/>
              <a:gd name="adj2" fmla="val 31366"/>
              <a:gd name="adj3" fmla="val 16667"/>
            </a:avLst>
          </a:prstGeom>
          <a:solidFill>
            <a:schemeClr val="tx1">
              <a:lumMod val="75000"/>
            </a:schemeClr>
          </a:solidFill>
          <a:ln w="9525">
            <a:solidFill>
              <a:srgbClr val="000000"/>
            </a:solidFill>
            <a:miter lim="800000"/>
            <a:headEnd/>
            <a:tailEnd/>
          </a:ln>
          <a:effectLst>
            <a:outerShdw dist="107763" dir="2700000" algn="ctr" rotWithShape="0">
              <a:srgbClr val="808080"/>
            </a:outerShdw>
          </a:effectLst>
        </p:spPr>
        <p:txBody>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defRPr/>
            </a:pPr>
            <a:r>
              <a:rPr lang="en-GB" sz="1200" b="1" dirty="0">
                <a:solidFill>
                  <a:schemeClr val="bg1"/>
                </a:solidFill>
              </a:rPr>
              <a:t>A change to any of the factors upsets the system's balance. </a:t>
            </a:r>
          </a:p>
          <a:p>
            <a:pPr algn="ctr">
              <a:defRPr/>
            </a:pPr>
            <a:r>
              <a:rPr lang="en-GB" sz="1200" b="1" dirty="0">
                <a:solidFill>
                  <a:schemeClr val="bg1"/>
                </a:solidFill>
              </a:rPr>
              <a:t>Once the change has begun, there are 2 possible ways of recovering a balance :</a:t>
            </a:r>
          </a:p>
        </p:txBody>
      </p:sp>
      <p:sp>
        <p:nvSpPr>
          <p:cNvPr id="27" name="Flèche droite 2">
            <a:extLst>
              <a:ext uri="{FF2B5EF4-FFF2-40B4-BE49-F238E27FC236}">
                <a16:creationId xmlns:a16="http://schemas.microsoft.com/office/drawing/2014/main" id="{2B301286-F807-4AAF-9D53-8193556D8728}"/>
              </a:ext>
            </a:extLst>
          </p:cNvPr>
          <p:cNvSpPr/>
          <p:nvPr/>
        </p:nvSpPr>
        <p:spPr>
          <a:xfrm rot="17582447" flipH="1">
            <a:off x="6473824" y="3108326"/>
            <a:ext cx="619125" cy="328612"/>
          </a:xfrm>
          <a:prstGeom prst="rightArrow">
            <a:avLst>
              <a:gd name="adj1" fmla="val 44788"/>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fr-FR"/>
          </a:p>
        </p:txBody>
      </p:sp>
      <p:sp>
        <p:nvSpPr>
          <p:cNvPr id="28" name="Flèche droite 20">
            <a:extLst>
              <a:ext uri="{FF2B5EF4-FFF2-40B4-BE49-F238E27FC236}">
                <a16:creationId xmlns:a16="http://schemas.microsoft.com/office/drawing/2014/main" id="{14B2402A-48A9-436D-91EF-8F2CE4A9CB6D}"/>
              </a:ext>
            </a:extLst>
          </p:cNvPr>
          <p:cNvSpPr/>
          <p:nvPr/>
        </p:nvSpPr>
        <p:spPr>
          <a:xfrm rot="14713354" flipH="1">
            <a:off x="7246143" y="3093244"/>
            <a:ext cx="619125" cy="327025"/>
          </a:xfrm>
          <a:prstGeom prst="rightArrow">
            <a:avLst>
              <a:gd name="adj1" fmla="val 44788"/>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fr-FR"/>
          </a:p>
        </p:txBody>
      </p:sp>
      <p:sp>
        <p:nvSpPr>
          <p:cNvPr id="29" name="Title 1">
            <a:extLst>
              <a:ext uri="{FF2B5EF4-FFF2-40B4-BE49-F238E27FC236}">
                <a16:creationId xmlns:a16="http://schemas.microsoft.com/office/drawing/2014/main" id="{91B094B9-B57A-4349-AD6B-DB656D0F53DA}"/>
              </a:ext>
            </a:extLst>
          </p:cNvPr>
          <p:cNvSpPr txBox="1">
            <a:spLocks/>
          </p:cNvSpPr>
          <p:nvPr/>
        </p:nvSpPr>
        <p:spPr>
          <a:xfrm>
            <a:off x="0" y="0"/>
            <a:ext cx="9143999" cy="974626"/>
          </a:xfrm>
          <a:prstGeom prst="rect">
            <a:avLst/>
          </a:prstGeom>
        </p:spPr>
        <p:txBody>
          <a:bodyPr wrap="square" lIns="457200" tIns="228600" rIns="457200" bIns="22860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000"/>
              </a:lnSpc>
            </a:pPr>
            <a:r>
              <a:rPr lang="en-US" sz="4000" b="1" dirty="0">
                <a:solidFill>
                  <a:srgbClr val="046CB6"/>
                </a:solidFill>
                <a:latin typeface="Arial" panose="020B0604020202020204" pitchFamily="34" charset="0"/>
                <a:cs typeface="Arial" panose="020B0604020202020204" pitchFamily="34" charset="0"/>
              </a:rPr>
              <a:t>Changes are to Systems</a:t>
            </a:r>
            <a:endParaRPr lang="en-US" sz="4000" dirty="0">
              <a:solidFill>
                <a:srgbClr val="046CB6"/>
              </a:solidFill>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8FD47BE5-FE31-402F-B7A8-6217528690A0}"/>
              </a:ext>
            </a:extLst>
          </p:cNvPr>
          <p:cNvSpPr txBox="1">
            <a:spLocks/>
          </p:cNvSpPr>
          <p:nvPr/>
        </p:nvSpPr>
        <p:spPr bwMode="auto">
          <a:xfrm>
            <a:off x="507206" y="5671746"/>
            <a:ext cx="8191500" cy="96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eaLnBrk="1" hangingPunct="1"/>
            <a:r>
              <a:rPr lang="en-GB" altLang="en-US" sz="2400" dirty="0"/>
              <a:t>There is no such thing as a neutral change : any change modifies an ecosystem or equilibrium</a:t>
            </a:r>
          </a:p>
        </p:txBody>
      </p:sp>
    </p:spTree>
    <p:extLst>
      <p:ext uri="{BB962C8B-B14F-4D97-AF65-F5344CB8AC3E}">
        <p14:creationId xmlns:p14="http://schemas.microsoft.com/office/powerpoint/2010/main" val="771101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272FB08-2230-4C9F-9117-0E8E53E5CDEC}"/>
              </a:ext>
            </a:extLst>
          </p:cNvPr>
          <p:cNvSpPr txBox="1">
            <a:spLocks/>
          </p:cNvSpPr>
          <p:nvPr/>
        </p:nvSpPr>
        <p:spPr>
          <a:xfrm>
            <a:off x="0" y="0"/>
            <a:ext cx="9143999" cy="974626"/>
          </a:xfrm>
          <a:prstGeom prst="rect">
            <a:avLst/>
          </a:prstGeom>
        </p:spPr>
        <p:txBody>
          <a:bodyPr wrap="square" lIns="457200" tIns="228600" rIns="457200" bIns="22860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000"/>
              </a:lnSpc>
            </a:pPr>
            <a:r>
              <a:rPr lang="en-US" sz="4000" b="1" dirty="0">
                <a:solidFill>
                  <a:srgbClr val="046CB6"/>
                </a:solidFill>
                <a:latin typeface="Arial" panose="020B0604020202020204" pitchFamily="34" charset="0"/>
                <a:cs typeface="Arial" panose="020B0604020202020204" pitchFamily="34" charset="0"/>
              </a:rPr>
              <a:t>Level of Change</a:t>
            </a:r>
            <a:endParaRPr lang="en-US" sz="4000" dirty="0">
              <a:solidFill>
                <a:srgbClr val="046CB6"/>
              </a:solidFill>
              <a:latin typeface="Arial" panose="020B0604020202020204" pitchFamily="34" charset="0"/>
              <a:cs typeface="Arial" panose="020B0604020202020204" pitchFamily="34" charset="0"/>
            </a:endParaRPr>
          </a:p>
        </p:txBody>
      </p:sp>
      <p:graphicFrame>
        <p:nvGraphicFramePr>
          <p:cNvPr id="5" name="Table 4">
            <a:extLst>
              <a:ext uri="{FF2B5EF4-FFF2-40B4-BE49-F238E27FC236}">
                <a16:creationId xmlns:a16="http://schemas.microsoft.com/office/drawing/2014/main" id="{A2B0AAC4-80FA-465C-BD33-CDA3F330228E}"/>
              </a:ext>
            </a:extLst>
          </p:cNvPr>
          <p:cNvGraphicFramePr>
            <a:graphicFrameLocks noGrp="1"/>
          </p:cNvGraphicFramePr>
          <p:nvPr>
            <p:extLst>
              <p:ext uri="{D42A27DB-BD31-4B8C-83A1-F6EECF244321}">
                <p14:modId xmlns:p14="http://schemas.microsoft.com/office/powerpoint/2010/main" val="3353969375"/>
              </p:ext>
            </p:extLst>
          </p:nvPr>
        </p:nvGraphicFramePr>
        <p:xfrm>
          <a:off x="338203" y="974626"/>
          <a:ext cx="8430016" cy="4023360"/>
        </p:xfrm>
        <a:graphic>
          <a:graphicData uri="http://schemas.openxmlformats.org/drawingml/2006/table">
            <a:tbl>
              <a:tblPr firstRow="1" bandRow="1">
                <a:tableStyleId>{5C22544A-7EE6-4342-B048-85BDC9FD1C3A}</a:tableStyleId>
              </a:tblPr>
              <a:tblGrid>
                <a:gridCol w="3070845">
                  <a:extLst>
                    <a:ext uri="{9D8B030D-6E8A-4147-A177-3AD203B41FA5}">
                      <a16:colId xmlns:a16="http://schemas.microsoft.com/office/drawing/2014/main" val="20000"/>
                    </a:ext>
                  </a:extLst>
                </a:gridCol>
                <a:gridCol w="2544821">
                  <a:extLst>
                    <a:ext uri="{9D8B030D-6E8A-4147-A177-3AD203B41FA5}">
                      <a16:colId xmlns:a16="http://schemas.microsoft.com/office/drawing/2014/main" val="20001"/>
                    </a:ext>
                  </a:extLst>
                </a:gridCol>
                <a:gridCol w="2814350">
                  <a:extLst>
                    <a:ext uri="{9D8B030D-6E8A-4147-A177-3AD203B41FA5}">
                      <a16:colId xmlns:a16="http://schemas.microsoft.com/office/drawing/2014/main" val="20002"/>
                    </a:ext>
                  </a:extLst>
                </a:gridCol>
              </a:tblGrid>
              <a:tr h="370840">
                <a:tc>
                  <a:txBody>
                    <a:bodyPr/>
                    <a:lstStyle/>
                    <a:p>
                      <a:r>
                        <a:rPr lang="en-US" sz="2400" dirty="0"/>
                        <a:t>Level</a:t>
                      </a:r>
                      <a:r>
                        <a:rPr lang="en-US" sz="2400" baseline="0" dirty="0"/>
                        <a:t> of Change</a:t>
                      </a:r>
                      <a:endParaRPr lang="en-US" sz="2400" dirty="0"/>
                    </a:p>
                  </a:txBody>
                  <a:tcPr/>
                </a:tc>
                <a:tc>
                  <a:txBody>
                    <a:bodyPr/>
                    <a:lstStyle/>
                    <a:p>
                      <a:r>
                        <a:rPr lang="en-US" sz="2400" dirty="0"/>
                        <a:t>Change Management</a:t>
                      </a:r>
                    </a:p>
                  </a:txBody>
                  <a:tcPr/>
                </a:tc>
                <a:tc>
                  <a:txBody>
                    <a:bodyPr/>
                    <a:lstStyle/>
                    <a:p>
                      <a:r>
                        <a:rPr lang="en-US" sz="2400" dirty="0"/>
                        <a:t>Sustainability</a:t>
                      </a:r>
                    </a:p>
                  </a:txBody>
                  <a:tcPr/>
                </a:tc>
                <a:extLst>
                  <a:ext uri="{0D108BD9-81ED-4DB2-BD59-A6C34878D82A}">
                    <a16:rowId xmlns:a16="http://schemas.microsoft.com/office/drawing/2014/main" val="10000"/>
                  </a:ext>
                </a:extLst>
              </a:tr>
              <a:tr h="370840">
                <a:tc>
                  <a:txBody>
                    <a:bodyPr/>
                    <a:lstStyle/>
                    <a:p>
                      <a:r>
                        <a:rPr lang="en-US" sz="2400" dirty="0"/>
                        <a:t>Transactional</a:t>
                      </a:r>
                    </a:p>
                  </a:txBody>
                  <a:tcPr/>
                </a:tc>
                <a:tc>
                  <a:txBody>
                    <a:bodyPr/>
                    <a:lstStyle/>
                    <a:p>
                      <a:r>
                        <a:rPr lang="en-US" sz="2400" dirty="0"/>
                        <a:t>Minor</a:t>
                      </a:r>
                    </a:p>
                  </a:txBody>
                  <a:tcPr/>
                </a:tc>
                <a:tc>
                  <a:txBody>
                    <a:bodyPr/>
                    <a:lstStyle/>
                    <a:p>
                      <a:r>
                        <a:rPr lang="en-US" sz="2400" dirty="0"/>
                        <a:t>Tied to training plan, short effectiveness check</a:t>
                      </a:r>
                    </a:p>
                  </a:txBody>
                  <a:tcPr/>
                </a:tc>
                <a:extLst>
                  <a:ext uri="{0D108BD9-81ED-4DB2-BD59-A6C34878D82A}">
                    <a16:rowId xmlns:a16="http://schemas.microsoft.com/office/drawing/2014/main" val="10001"/>
                  </a:ext>
                </a:extLst>
              </a:tr>
              <a:tr h="370840">
                <a:tc>
                  <a:txBody>
                    <a:bodyPr/>
                    <a:lstStyle/>
                    <a:p>
                      <a:r>
                        <a:rPr lang="en-US" sz="2400" dirty="0"/>
                        <a:t>Operational</a:t>
                      </a:r>
                    </a:p>
                  </a:txBody>
                  <a:tcPr/>
                </a:tc>
                <a:tc>
                  <a:txBody>
                    <a:bodyPr/>
                    <a:lstStyle/>
                    <a:p>
                      <a:r>
                        <a:rPr lang="en-US" sz="2400" dirty="0"/>
                        <a:t>Major</a:t>
                      </a:r>
                    </a:p>
                  </a:txBody>
                  <a:tcPr/>
                </a:tc>
                <a:tc>
                  <a:txBody>
                    <a:bodyPr/>
                    <a:lstStyle/>
                    <a:p>
                      <a:r>
                        <a:rPr lang="en-US" sz="2400" dirty="0"/>
                        <a:t>Medium term, separate document</a:t>
                      </a:r>
                    </a:p>
                  </a:txBody>
                  <a:tcPr/>
                </a:tc>
                <a:extLst>
                  <a:ext uri="{0D108BD9-81ED-4DB2-BD59-A6C34878D82A}">
                    <a16:rowId xmlns:a16="http://schemas.microsoft.com/office/drawing/2014/main" val="10002"/>
                  </a:ext>
                </a:extLst>
              </a:tr>
              <a:tr h="370840">
                <a:tc>
                  <a:txBody>
                    <a:bodyPr/>
                    <a:lstStyle/>
                    <a:p>
                      <a:r>
                        <a:rPr lang="en-US" sz="2400" dirty="0"/>
                        <a:t>Transformational</a:t>
                      </a:r>
                    </a:p>
                  </a:txBody>
                  <a:tcPr/>
                </a:tc>
                <a:tc>
                  <a:txBody>
                    <a:bodyPr/>
                    <a:lstStyle/>
                    <a:p>
                      <a:r>
                        <a:rPr lang="en-US" sz="2400" dirty="0"/>
                        <a:t>Fundamental</a:t>
                      </a:r>
                    </a:p>
                  </a:txBody>
                  <a:tcPr/>
                </a:tc>
                <a:tc>
                  <a:txBody>
                    <a:bodyPr/>
                    <a:lstStyle/>
                    <a:p>
                      <a:r>
                        <a:rPr lang="en-US" sz="2400" dirty="0"/>
                        <a:t>Long-term, on-going program</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943216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9518D-8794-46F4-A07D-2025BAA547E5}"/>
              </a:ext>
            </a:extLst>
          </p:cNvPr>
          <p:cNvSpPr txBox="1">
            <a:spLocks/>
          </p:cNvSpPr>
          <p:nvPr/>
        </p:nvSpPr>
        <p:spPr>
          <a:xfrm>
            <a:off x="0" y="0"/>
            <a:ext cx="9143999" cy="974626"/>
          </a:xfrm>
          <a:prstGeom prst="rect">
            <a:avLst/>
          </a:prstGeom>
        </p:spPr>
        <p:txBody>
          <a:bodyPr wrap="square" lIns="457200" tIns="228600" rIns="457200" bIns="22860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000"/>
              </a:lnSpc>
            </a:pPr>
            <a:r>
              <a:rPr lang="en-US" sz="4000" b="1" dirty="0">
                <a:solidFill>
                  <a:srgbClr val="046CB6"/>
                </a:solidFill>
                <a:latin typeface="Arial" panose="020B0604020202020204" pitchFamily="34" charset="0"/>
                <a:cs typeface="Arial" panose="020B0604020202020204" pitchFamily="34" charset="0"/>
              </a:rPr>
              <a:t>Change Examples</a:t>
            </a:r>
            <a:endParaRPr lang="en-US" sz="4000" dirty="0">
              <a:solidFill>
                <a:srgbClr val="046CB6"/>
              </a:solidFill>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8268FC3F-DDD9-44F8-89E1-6C4FA2BFE885}"/>
              </a:ext>
            </a:extLst>
          </p:cNvPr>
          <p:cNvGraphicFramePr>
            <a:graphicFrameLocks noGrp="1"/>
          </p:cNvGraphicFramePr>
          <p:nvPr>
            <p:extLst>
              <p:ext uri="{D42A27DB-BD31-4B8C-83A1-F6EECF244321}">
                <p14:modId xmlns:p14="http://schemas.microsoft.com/office/powerpoint/2010/main" val="928848184"/>
              </p:ext>
            </p:extLst>
          </p:nvPr>
        </p:nvGraphicFramePr>
        <p:xfrm>
          <a:off x="371062" y="974626"/>
          <a:ext cx="8494642" cy="4267200"/>
        </p:xfrm>
        <a:graphic>
          <a:graphicData uri="http://schemas.openxmlformats.org/drawingml/2006/table">
            <a:tbl>
              <a:tblPr firstRow="1" bandRow="1">
                <a:tableStyleId>{5C22544A-7EE6-4342-B048-85BDC9FD1C3A}</a:tableStyleId>
              </a:tblPr>
              <a:tblGrid>
                <a:gridCol w="1712306">
                  <a:extLst>
                    <a:ext uri="{9D8B030D-6E8A-4147-A177-3AD203B41FA5}">
                      <a16:colId xmlns:a16="http://schemas.microsoft.com/office/drawing/2014/main" val="1633941763"/>
                    </a:ext>
                  </a:extLst>
                </a:gridCol>
                <a:gridCol w="2581837">
                  <a:extLst>
                    <a:ext uri="{9D8B030D-6E8A-4147-A177-3AD203B41FA5}">
                      <a16:colId xmlns:a16="http://schemas.microsoft.com/office/drawing/2014/main" val="1465788984"/>
                    </a:ext>
                  </a:extLst>
                </a:gridCol>
                <a:gridCol w="4200499">
                  <a:extLst>
                    <a:ext uri="{9D8B030D-6E8A-4147-A177-3AD203B41FA5}">
                      <a16:colId xmlns:a16="http://schemas.microsoft.com/office/drawing/2014/main" val="3006494770"/>
                    </a:ext>
                  </a:extLst>
                </a:gridCol>
              </a:tblGrid>
              <a:tr h="324875">
                <a:tc>
                  <a:txBody>
                    <a:bodyPr/>
                    <a:lstStyle/>
                    <a:p>
                      <a:r>
                        <a:rPr lang="en-US" sz="1600" dirty="0"/>
                        <a:t>Level of Change</a:t>
                      </a:r>
                    </a:p>
                  </a:txBody>
                  <a:tcPr/>
                </a:tc>
                <a:tc>
                  <a:txBody>
                    <a:bodyPr/>
                    <a:lstStyle/>
                    <a:p>
                      <a:r>
                        <a:rPr lang="en-US" sz="1600" dirty="0"/>
                        <a:t>Example</a:t>
                      </a:r>
                    </a:p>
                  </a:txBody>
                  <a:tcPr/>
                </a:tc>
                <a:tc>
                  <a:txBody>
                    <a:bodyPr/>
                    <a:lstStyle/>
                    <a:p>
                      <a:r>
                        <a:rPr lang="en-US" sz="1600" dirty="0"/>
                        <a:t>Challenges</a:t>
                      </a:r>
                    </a:p>
                  </a:txBody>
                  <a:tcPr/>
                </a:tc>
                <a:extLst>
                  <a:ext uri="{0D108BD9-81ED-4DB2-BD59-A6C34878D82A}">
                    <a16:rowId xmlns:a16="http://schemas.microsoft.com/office/drawing/2014/main" val="3683286431"/>
                  </a:ext>
                </a:extLst>
              </a:tr>
              <a:tr h="324875">
                <a:tc>
                  <a:txBody>
                    <a:bodyPr/>
                    <a:lstStyle/>
                    <a:p>
                      <a:r>
                        <a:rPr lang="en-US" sz="1600" dirty="0"/>
                        <a:t>Transactional</a:t>
                      </a:r>
                    </a:p>
                  </a:txBody>
                  <a:tcPr/>
                </a:tc>
                <a:tc>
                  <a:txBody>
                    <a:bodyPr/>
                    <a:lstStyle/>
                    <a:p>
                      <a:r>
                        <a:rPr lang="en-US" sz="1600" dirty="0"/>
                        <a:t>5S and Kanban system for Process Development Lab</a:t>
                      </a:r>
                    </a:p>
                  </a:txBody>
                  <a:tcPr/>
                </a:tc>
                <a:tc>
                  <a:txBody>
                    <a:bodyPr/>
                    <a:lstStyle/>
                    <a:p>
                      <a:r>
                        <a:rPr lang="en-US" sz="1600" dirty="0"/>
                        <a:t>“we’re scientists, we don’t work this way”</a:t>
                      </a:r>
                    </a:p>
                    <a:p>
                      <a:r>
                        <a:rPr lang="en-US" sz="1600" dirty="0"/>
                        <a:t>“You’re stifling our creativity”</a:t>
                      </a:r>
                    </a:p>
                    <a:p>
                      <a:r>
                        <a:rPr lang="en-US" sz="1600" dirty="0"/>
                        <a:t>“The work we do is different every day”</a:t>
                      </a:r>
                    </a:p>
                  </a:txBody>
                  <a:tcPr/>
                </a:tc>
                <a:extLst>
                  <a:ext uri="{0D108BD9-81ED-4DB2-BD59-A6C34878D82A}">
                    <a16:rowId xmlns:a16="http://schemas.microsoft.com/office/drawing/2014/main" val="2399640504"/>
                  </a:ext>
                </a:extLst>
              </a:tr>
              <a:tr h="324875">
                <a:tc>
                  <a:txBody>
                    <a:bodyPr/>
                    <a:lstStyle/>
                    <a:p>
                      <a:r>
                        <a:rPr lang="en-US" sz="1600" dirty="0"/>
                        <a:t>Organizational</a:t>
                      </a:r>
                    </a:p>
                  </a:txBody>
                  <a:tcPr/>
                </a:tc>
                <a:tc>
                  <a:txBody>
                    <a:bodyPr/>
                    <a:lstStyle/>
                    <a:p>
                      <a:r>
                        <a:rPr lang="en-US" sz="1600" dirty="0"/>
                        <a:t>Electronic CQV records</a:t>
                      </a:r>
                    </a:p>
                  </a:txBody>
                  <a:tcPr/>
                </a:tc>
                <a:tc>
                  <a:txBody>
                    <a:bodyPr/>
                    <a:lstStyle/>
                    <a:p>
                      <a:r>
                        <a:rPr lang="en-US" sz="1600" dirty="0"/>
                        <a:t>“How can this be compliant?”</a:t>
                      </a:r>
                    </a:p>
                    <a:p>
                      <a:r>
                        <a:rPr lang="en-US" sz="1600" dirty="0"/>
                        <a:t>“What do you mean authenticated data?”</a:t>
                      </a:r>
                    </a:p>
                    <a:p>
                      <a:r>
                        <a:rPr lang="en-US" sz="1600" dirty="0"/>
                        <a:t>“What about documents provided by a supplier?”</a:t>
                      </a:r>
                    </a:p>
                    <a:p>
                      <a:r>
                        <a:rPr lang="en-US" sz="1600" dirty="0"/>
                        <a:t>“I like to review paper”</a:t>
                      </a:r>
                    </a:p>
                    <a:p>
                      <a:endParaRPr lang="en-US" sz="1600" dirty="0"/>
                    </a:p>
                  </a:txBody>
                  <a:tcPr/>
                </a:tc>
                <a:extLst>
                  <a:ext uri="{0D108BD9-81ED-4DB2-BD59-A6C34878D82A}">
                    <a16:rowId xmlns:a16="http://schemas.microsoft.com/office/drawing/2014/main" val="4082488522"/>
                  </a:ext>
                </a:extLst>
              </a:tr>
              <a:tr h="324875">
                <a:tc>
                  <a:txBody>
                    <a:bodyPr/>
                    <a:lstStyle/>
                    <a:p>
                      <a:r>
                        <a:rPr lang="en-US" sz="1600" dirty="0"/>
                        <a:t>Transformational</a:t>
                      </a:r>
                    </a:p>
                  </a:txBody>
                  <a:tcPr/>
                </a:tc>
                <a:tc>
                  <a:txBody>
                    <a:bodyPr/>
                    <a:lstStyle/>
                    <a:p>
                      <a:r>
                        <a:rPr lang="en-US" sz="1600" dirty="0"/>
                        <a:t>Knowledge Management</a:t>
                      </a:r>
                    </a:p>
                  </a:txBody>
                  <a:tcPr/>
                </a:tc>
                <a:tc>
                  <a:txBody>
                    <a:bodyPr/>
                    <a:lstStyle/>
                    <a:p>
                      <a:r>
                        <a:rPr lang="en-US" sz="1600" dirty="0"/>
                        <a:t>“Too busy to document stuff”</a:t>
                      </a:r>
                    </a:p>
                    <a:p>
                      <a:r>
                        <a:rPr lang="en-US" sz="1600" dirty="0"/>
                        <a:t>“We just know it”</a:t>
                      </a:r>
                    </a:p>
                    <a:p>
                      <a:r>
                        <a:rPr lang="en-US" sz="1600" dirty="0"/>
                        <a:t>“Once it’s written down I can never find it”</a:t>
                      </a:r>
                    </a:p>
                    <a:p>
                      <a:r>
                        <a:rPr lang="en-US" sz="1600" dirty="0"/>
                        <a:t>“It will never be up-to-date”</a:t>
                      </a:r>
                    </a:p>
                    <a:p>
                      <a:r>
                        <a:rPr lang="en-US" sz="1600" dirty="0"/>
                        <a:t>“Some of this is proprietary!”</a:t>
                      </a:r>
                    </a:p>
                  </a:txBody>
                  <a:tcPr/>
                </a:tc>
                <a:extLst>
                  <a:ext uri="{0D108BD9-81ED-4DB2-BD59-A6C34878D82A}">
                    <a16:rowId xmlns:a16="http://schemas.microsoft.com/office/drawing/2014/main" val="3965820323"/>
                  </a:ext>
                </a:extLst>
              </a:tr>
            </a:tbl>
          </a:graphicData>
        </a:graphic>
      </p:graphicFrame>
    </p:spTree>
    <p:extLst>
      <p:ext uri="{BB962C8B-B14F-4D97-AF65-F5344CB8AC3E}">
        <p14:creationId xmlns:p14="http://schemas.microsoft.com/office/powerpoint/2010/main" val="1765791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8C427D7-AB09-4AC6-B123-8C4A2C9E5429}"/>
              </a:ext>
            </a:extLst>
          </p:cNvPr>
          <p:cNvPicPr>
            <a:picLocks noChangeAspect="1"/>
          </p:cNvPicPr>
          <p:nvPr/>
        </p:nvPicPr>
        <p:blipFill>
          <a:blip r:embed="rId2"/>
          <a:stretch>
            <a:fillRect/>
          </a:stretch>
        </p:blipFill>
        <p:spPr>
          <a:xfrm>
            <a:off x="0" y="283723"/>
            <a:ext cx="9144000" cy="6290553"/>
          </a:xfrm>
          <a:prstGeom prst="rect">
            <a:avLst/>
          </a:prstGeom>
        </p:spPr>
      </p:pic>
    </p:spTree>
    <p:extLst>
      <p:ext uri="{BB962C8B-B14F-4D97-AF65-F5344CB8AC3E}">
        <p14:creationId xmlns:p14="http://schemas.microsoft.com/office/powerpoint/2010/main" val="2079320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7591DB55-24FE-4C33-8EAB-82E5C6F69E9C}"/>
              </a:ext>
            </a:extLst>
          </p:cNvPr>
          <p:cNvGrpSpPr/>
          <p:nvPr/>
        </p:nvGrpSpPr>
        <p:grpSpPr>
          <a:xfrm>
            <a:off x="0" y="0"/>
            <a:ext cx="9144000" cy="5653668"/>
            <a:chOff x="0" y="0"/>
            <a:chExt cx="12188825" cy="6858000"/>
          </a:xfrm>
        </p:grpSpPr>
        <p:sp>
          <p:nvSpPr>
            <p:cNvPr id="16" name="Rectangle 15">
              <a:extLst>
                <a:ext uri="{FF2B5EF4-FFF2-40B4-BE49-F238E27FC236}">
                  <a16:creationId xmlns:a16="http://schemas.microsoft.com/office/drawing/2014/main" id="{053CE23D-D27A-48DA-BD67-6062577A1C57}"/>
                </a:ext>
              </a:extLst>
            </p:cNvPr>
            <p:cNvSpPr/>
            <p:nvPr/>
          </p:nvSpPr>
          <p:spPr>
            <a:xfrm>
              <a:off x="0" y="0"/>
              <a:ext cx="12188825"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dirty="0">
                <a:solidFill>
                  <a:prstClr val="white"/>
                </a:solidFill>
                <a:latin typeface="Calibri"/>
              </a:endParaRPr>
            </a:p>
          </p:txBody>
        </p:sp>
        <p:cxnSp>
          <p:nvCxnSpPr>
            <p:cNvPr id="5" name="Straight Connector 4">
              <a:extLst>
                <a:ext uri="{FF2B5EF4-FFF2-40B4-BE49-F238E27FC236}">
                  <a16:creationId xmlns:a16="http://schemas.microsoft.com/office/drawing/2014/main" id="{96468DBE-88F1-42D5-A4B9-FCDEEF1CA854}"/>
                </a:ext>
              </a:extLst>
            </p:cNvPr>
            <p:cNvCxnSpPr/>
            <p:nvPr/>
          </p:nvCxnSpPr>
          <p:spPr>
            <a:xfrm>
              <a:off x="333694" y="0"/>
              <a:ext cx="0" cy="685800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cxnSp>
          <p:nvCxnSpPr>
            <p:cNvPr id="398" name="Straight Connector 397">
              <a:extLst>
                <a:ext uri="{FF2B5EF4-FFF2-40B4-BE49-F238E27FC236}">
                  <a16:creationId xmlns:a16="http://schemas.microsoft.com/office/drawing/2014/main" id="{28BAB20C-6CFC-4657-9524-11109EF8883C}"/>
                </a:ext>
              </a:extLst>
            </p:cNvPr>
            <p:cNvCxnSpPr/>
            <p:nvPr/>
          </p:nvCxnSpPr>
          <p:spPr>
            <a:xfrm>
              <a:off x="1381097" y="0"/>
              <a:ext cx="0" cy="685800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cxnSp>
          <p:nvCxnSpPr>
            <p:cNvPr id="413" name="Straight Connector 412">
              <a:extLst>
                <a:ext uri="{FF2B5EF4-FFF2-40B4-BE49-F238E27FC236}">
                  <a16:creationId xmlns:a16="http://schemas.microsoft.com/office/drawing/2014/main" id="{2A2B2B69-1E52-499D-BD89-BF68CE817F70}"/>
                </a:ext>
              </a:extLst>
            </p:cNvPr>
            <p:cNvCxnSpPr/>
            <p:nvPr/>
          </p:nvCxnSpPr>
          <p:spPr>
            <a:xfrm>
              <a:off x="2428500" y="0"/>
              <a:ext cx="0" cy="685800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cxnSp>
          <p:nvCxnSpPr>
            <p:cNvPr id="428" name="Straight Connector 427">
              <a:extLst>
                <a:ext uri="{FF2B5EF4-FFF2-40B4-BE49-F238E27FC236}">
                  <a16:creationId xmlns:a16="http://schemas.microsoft.com/office/drawing/2014/main" id="{8EEE016A-0162-43DD-8A95-D45F2AA7B8CB}"/>
                </a:ext>
              </a:extLst>
            </p:cNvPr>
            <p:cNvCxnSpPr/>
            <p:nvPr/>
          </p:nvCxnSpPr>
          <p:spPr>
            <a:xfrm>
              <a:off x="3475903" y="0"/>
              <a:ext cx="0" cy="685800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cxnSp>
          <p:nvCxnSpPr>
            <p:cNvPr id="443" name="Straight Connector 442">
              <a:extLst>
                <a:ext uri="{FF2B5EF4-FFF2-40B4-BE49-F238E27FC236}">
                  <a16:creationId xmlns:a16="http://schemas.microsoft.com/office/drawing/2014/main" id="{014648E2-D71B-464C-AE41-C7790F41B209}"/>
                </a:ext>
              </a:extLst>
            </p:cNvPr>
            <p:cNvCxnSpPr/>
            <p:nvPr/>
          </p:nvCxnSpPr>
          <p:spPr>
            <a:xfrm>
              <a:off x="4523306" y="0"/>
              <a:ext cx="0" cy="685800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cxnSp>
          <p:nvCxnSpPr>
            <p:cNvPr id="458" name="Straight Connector 457">
              <a:extLst>
                <a:ext uri="{FF2B5EF4-FFF2-40B4-BE49-F238E27FC236}">
                  <a16:creationId xmlns:a16="http://schemas.microsoft.com/office/drawing/2014/main" id="{17770F2D-BDB7-4918-B947-56730D27983E}"/>
                </a:ext>
              </a:extLst>
            </p:cNvPr>
            <p:cNvCxnSpPr/>
            <p:nvPr/>
          </p:nvCxnSpPr>
          <p:spPr>
            <a:xfrm>
              <a:off x="5570709" y="0"/>
              <a:ext cx="0" cy="685800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cxnSp>
          <p:nvCxnSpPr>
            <p:cNvPr id="473" name="Straight Connector 472">
              <a:extLst>
                <a:ext uri="{FF2B5EF4-FFF2-40B4-BE49-F238E27FC236}">
                  <a16:creationId xmlns:a16="http://schemas.microsoft.com/office/drawing/2014/main" id="{464E3107-AFE4-403A-97A6-5172D51F95E9}"/>
                </a:ext>
              </a:extLst>
            </p:cNvPr>
            <p:cNvCxnSpPr/>
            <p:nvPr/>
          </p:nvCxnSpPr>
          <p:spPr>
            <a:xfrm>
              <a:off x="6618112" y="0"/>
              <a:ext cx="0" cy="685800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cxnSp>
          <p:nvCxnSpPr>
            <p:cNvPr id="488" name="Straight Connector 487">
              <a:extLst>
                <a:ext uri="{FF2B5EF4-FFF2-40B4-BE49-F238E27FC236}">
                  <a16:creationId xmlns:a16="http://schemas.microsoft.com/office/drawing/2014/main" id="{BB3E31DF-C6E7-460E-AA7F-CB64E858D136}"/>
                </a:ext>
              </a:extLst>
            </p:cNvPr>
            <p:cNvCxnSpPr/>
            <p:nvPr/>
          </p:nvCxnSpPr>
          <p:spPr>
            <a:xfrm>
              <a:off x="7665515" y="0"/>
              <a:ext cx="0" cy="685800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cxnSp>
          <p:nvCxnSpPr>
            <p:cNvPr id="715" name="Straight Connector 714">
              <a:extLst>
                <a:ext uri="{FF2B5EF4-FFF2-40B4-BE49-F238E27FC236}">
                  <a16:creationId xmlns:a16="http://schemas.microsoft.com/office/drawing/2014/main" id="{B2DBF309-C070-4D46-A5C3-C05D2B5C191B}"/>
                </a:ext>
              </a:extLst>
            </p:cNvPr>
            <p:cNvCxnSpPr/>
            <p:nvPr/>
          </p:nvCxnSpPr>
          <p:spPr>
            <a:xfrm>
              <a:off x="8712918" y="0"/>
              <a:ext cx="0" cy="685800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cxnSp>
          <p:nvCxnSpPr>
            <p:cNvPr id="817" name="Straight Connector 816">
              <a:extLst>
                <a:ext uri="{FF2B5EF4-FFF2-40B4-BE49-F238E27FC236}">
                  <a16:creationId xmlns:a16="http://schemas.microsoft.com/office/drawing/2014/main" id="{432755D5-7EEF-4BC3-ACEE-2DA52FB8DE89}"/>
                </a:ext>
              </a:extLst>
            </p:cNvPr>
            <p:cNvCxnSpPr/>
            <p:nvPr/>
          </p:nvCxnSpPr>
          <p:spPr>
            <a:xfrm>
              <a:off x="9760321" y="0"/>
              <a:ext cx="0" cy="685800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cxnSp>
          <p:nvCxnSpPr>
            <p:cNvPr id="837" name="Straight Connector 836">
              <a:extLst>
                <a:ext uri="{FF2B5EF4-FFF2-40B4-BE49-F238E27FC236}">
                  <a16:creationId xmlns:a16="http://schemas.microsoft.com/office/drawing/2014/main" id="{0DB88496-F7E0-426A-8BED-55315E5916AB}"/>
                </a:ext>
              </a:extLst>
            </p:cNvPr>
            <p:cNvCxnSpPr/>
            <p:nvPr/>
          </p:nvCxnSpPr>
          <p:spPr>
            <a:xfrm>
              <a:off x="10807724" y="0"/>
              <a:ext cx="0" cy="685800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cxnSp>
          <p:nvCxnSpPr>
            <p:cNvPr id="852" name="Straight Connector 851">
              <a:extLst>
                <a:ext uri="{FF2B5EF4-FFF2-40B4-BE49-F238E27FC236}">
                  <a16:creationId xmlns:a16="http://schemas.microsoft.com/office/drawing/2014/main" id="{17C3FE09-F24F-41F8-A33C-F9B0D61E24B6}"/>
                </a:ext>
              </a:extLst>
            </p:cNvPr>
            <p:cNvCxnSpPr/>
            <p:nvPr/>
          </p:nvCxnSpPr>
          <p:spPr>
            <a:xfrm>
              <a:off x="11855130" y="0"/>
              <a:ext cx="0" cy="685800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a16="http://schemas.microsoft.com/office/drawing/2014/main" id="{0B5F3462-3CB9-4F22-8174-4F36E1DFCE24}"/>
                </a:ext>
              </a:extLst>
            </p:cNvPr>
            <p:cNvGrpSpPr/>
            <p:nvPr/>
          </p:nvGrpSpPr>
          <p:grpSpPr>
            <a:xfrm>
              <a:off x="0" y="227468"/>
              <a:ext cx="12188825" cy="36000"/>
              <a:chOff x="0" y="227468"/>
              <a:chExt cx="12188825" cy="36000"/>
            </a:xfrm>
          </p:grpSpPr>
          <p:sp>
            <p:nvSpPr>
              <p:cNvPr id="6" name="Oval 5">
                <a:extLst>
                  <a:ext uri="{FF2B5EF4-FFF2-40B4-BE49-F238E27FC236}">
                    <a16:creationId xmlns:a16="http://schemas.microsoft.com/office/drawing/2014/main" id="{435789B3-9118-43E5-BF86-00763B182C07}"/>
                  </a:ext>
                </a:extLst>
              </p:cNvPr>
              <p:cNvSpPr/>
              <p:nvPr/>
            </p:nvSpPr>
            <p:spPr>
              <a:xfrm>
                <a:off x="315694" y="22746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00" name="Oval 399">
                <a:extLst>
                  <a:ext uri="{FF2B5EF4-FFF2-40B4-BE49-F238E27FC236}">
                    <a16:creationId xmlns:a16="http://schemas.microsoft.com/office/drawing/2014/main" id="{F9C6AE3A-D29C-4FD1-972F-69812EC24F11}"/>
                  </a:ext>
                </a:extLst>
              </p:cNvPr>
              <p:cNvSpPr/>
              <p:nvPr/>
            </p:nvSpPr>
            <p:spPr>
              <a:xfrm>
                <a:off x="1363097" y="22746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15" name="Oval 414">
                <a:extLst>
                  <a:ext uri="{FF2B5EF4-FFF2-40B4-BE49-F238E27FC236}">
                    <a16:creationId xmlns:a16="http://schemas.microsoft.com/office/drawing/2014/main" id="{C529EA2C-899C-42D2-8BC4-8DA5DA8DE406}"/>
                  </a:ext>
                </a:extLst>
              </p:cNvPr>
              <p:cNvSpPr/>
              <p:nvPr/>
            </p:nvSpPr>
            <p:spPr>
              <a:xfrm>
                <a:off x="2410500" y="22746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30" name="Oval 429">
                <a:extLst>
                  <a:ext uri="{FF2B5EF4-FFF2-40B4-BE49-F238E27FC236}">
                    <a16:creationId xmlns:a16="http://schemas.microsoft.com/office/drawing/2014/main" id="{FC7D3725-7E6E-48D5-ABEA-FB86E94EEA2E}"/>
                  </a:ext>
                </a:extLst>
              </p:cNvPr>
              <p:cNvSpPr/>
              <p:nvPr/>
            </p:nvSpPr>
            <p:spPr>
              <a:xfrm>
                <a:off x="3457903" y="22746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45" name="Oval 444">
                <a:extLst>
                  <a:ext uri="{FF2B5EF4-FFF2-40B4-BE49-F238E27FC236}">
                    <a16:creationId xmlns:a16="http://schemas.microsoft.com/office/drawing/2014/main" id="{4EE52CF5-E412-4C0C-97D8-E4DC44783B80}"/>
                  </a:ext>
                </a:extLst>
              </p:cNvPr>
              <p:cNvSpPr/>
              <p:nvPr/>
            </p:nvSpPr>
            <p:spPr>
              <a:xfrm>
                <a:off x="4505306" y="22746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60" name="Oval 459">
                <a:extLst>
                  <a:ext uri="{FF2B5EF4-FFF2-40B4-BE49-F238E27FC236}">
                    <a16:creationId xmlns:a16="http://schemas.microsoft.com/office/drawing/2014/main" id="{D9DEE421-B276-4940-911C-8DEDE437020E}"/>
                  </a:ext>
                </a:extLst>
              </p:cNvPr>
              <p:cNvSpPr/>
              <p:nvPr/>
            </p:nvSpPr>
            <p:spPr>
              <a:xfrm>
                <a:off x="5552709" y="22746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75" name="Oval 474">
                <a:extLst>
                  <a:ext uri="{FF2B5EF4-FFF2-40B4-BE49-F238E27FC236}">
                    <a16:creationId xmlns:a16="http://schemas.microsoft.com/office/drawing/2014/main" id="{2E1D1280-B12F-41BC-A377-CAE64A7C319D}"/>
                  </a:ext>
                </a:extLst>
              </p:cNvPr>
              <p:cNvSpPr/>
              <p:nvPr/>
            </p:nvSpPr>
            <p:spPr>
              <a:xfrm>
                <a:off x="6600112" y="22746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90" name="Oval 489">
                <a:extLst>
                  <a:ext uri="{FF2B5EF4-FFF2-40B4-BE49-F238E27FC236}">
                    <a16:creationId xmlns:a16="http://schemas.microsoft.com/office/drawing/2014/main" id="{4A224D0E-3943-4371-B23C-F72A9B1FC7E1}"/>
                  </a:ext>
                </a:extLst>
              </p:cNvPr>
              <p:cNvSpPr/>
              <p:nvPr/>
            </p:nvSpPr>
            <p:spPr>
              <a:xfrm>
                <a:off x="7647515" y="22746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730" name="Oval 729">
                <a:extLst>
                  <a:ext uri="{FF2B5EF4-FFF2-40B4-BE49-F238E27FC236}">
                    <a16:creationId xmlns:a16="http://schemas.microsoft.com/office/drawing/2014/main" id="{451BBD70-4F88-4AD3-8B1B-CAEF27D404DD}"/>
                  </a:ext>
                </a:extLst>
              </p:cNvPr>
              <p:cNvSpPr/>
              <p:nvPr/>
            </p:nvSpPr>
            <p:spPr>
              <a:xfrm>
                <a:off x="8694918" y="22746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24" name="Oval 823">
                <a:extLst>
                  <a:ext uri="{FF2B5EF4-FFF2-40B4-BE49-F238E27FC236}">
                    <a16:creationId xmlns:a16="http://schemas.microsoft.com/office/drawing/2014/main" id="{FCFA9ED1-5B84-443C-8889-71ACC59C26F8}"/>
                  </a:ext>
                </a:extLst>
              </p:cNvPr>
              <p:cNvSpPr/>
              <p:nvPr/>
            </p:nvSpPr>
            <p:spPr>
              <a:xfrm>
                <a:off x="9742321" y="22746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39" name="Oval 838">
                <a:extLst>
                  <a:ext uri="{FF2B5EF4-FFF2-40B4-BE49-F238E27FC236}">
                    <a16:creationId xmlns:a16="http://schemas.microsoft.com/office/drawing/2014/main" id="{A5FA70E6-AEB7-43BD-BB6C-DAA8C3523F03}"/>
                  </a:ext>
                </a:extLst>
              </p:cNvPr>
              <p:cNvSpPr/>
              <p:nvPr/>
            </p:nvSpPr>
            <p:spPr>
              <a:xfrm>
                <a:off x="10789724" y="22746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54" name="Oval 853">
                <a:extLst>
                  <a:ext uri="{FF2B5EF4-FFF2-40B4-BE49-F238E27FC236}">
                    <a16:creationId xmlns:a16="http://schemas.microsoft.com/office/drawing/2014/main" id="{3F120396-633A-4E03-9760-E1D0F62EEFD1}"/>
                  </a:ext>
                </a:extLst>
              </p:cNvPr>
              <p:cNvSpPr/>
              <p:nvPr/>
            </p:nvSpPr>
            <p:spPr>
              <a:xfrm>
                <a:off x="11837130" y="22746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cxnSp>
            <p:nvCxnSpPr>
              <p:cNvPr id="13" name="Straight Connector 12">
                <a:extLst>
                  <a:ext uri="{FF2B5EF4-FFF2-40B4-BE49-F238E27FC236}">
                    <a16:creationId xmlns:a16="http://schemas.microsoft.com/office/drawing/2014/main" id="{1199C7AF-272F-4601-8684-DEE5C5A3CE04}"/>
                  </a:ext>
                </a:extLst>
              </p:cNvPr>
              <p:cNvCxnSpPr>
                <a:cxnSpLocks/>
              </p:cNvCxnSpPr>
              <p:nvPr/>
            </p:nvCxnSpPr>
            <p:spPr>
              <a:xfrm>
                <a:off x="0" y="243068"/>
                <a:ext cx="12188825" cy="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4BC54024-A920-427F-85AD-A88E661DD742}"/>
                </a:ext>
              </a:extLst>
            </p:cNvPr>
            <p:cNvGrpSpPr/>
            <p:nvPr/>
          </p:nvGrpSpPr>
          <p:grpSpPr>
            <a:xfrm>
              <a:off x="0" y="803175"/>
              <a:ext cx="12188825" cy="36000"/>
              <a:chOff x="0" y="776851"/>
              <a:chExt cx="12188825" cy="36000"/>
            </a:xfrm>
          </p:grpSpPr>
          <p:sp>
            <p:nvSpPr>
              <p:cNvPr id="383" name="Oval 382">
                <a:extLst>
                  <a:ext uri="{FF2B5EF4-FFF2-40B4-BE49-F238E27FC236}">
                    <a16:creationId xmlns:a16="http://schemas.microsoft.com/office/drawing/2014/main" id="{495A8693-34E4-4EA0-AB6F-3A1201311F5D}"/>
                  </a:ext>
                </a:extLst>
              </p:cNvPr>
              <p:cNvSpPr/>
              <p:nvPr/>
            </p:nvSpPr>
            <p:spPr>
              <a:xfrm>
                <a:off x="315694" y="776851"/>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01" name="Oval 400">
                <a:extLst>
                  <a:ext uri="{FF2B5EF4-FFF2-40B4-BE49-F238E27FC236}">
                    <a16:creationId xmlns:a16="http://schemas.microsoft.com/office/drawing/2014/main" id="{3FAB240F-F3B2-49CE-906C-AF27C2410222}"/>
                  </a:ext>
                </a:extLst>
              </p:cNvPr>
              <p:cNvSpPr/>
              <p:nvPr/>
            </p:nvSpPr>
            <p:spPr>
              <a:xfrm>
                <a:off x="1363097" y="776851"/>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16" name="Oval 415">
                <a:extLst>
                  <a:ext uri="{FF2B5EF4-FFF2-40B4-BE49-F238E27FC236}">
                    <a16:creationId xmlns:a16="http://schemas.microsoft.com/office/drawing/2014/main" id="{554CAE3B-E65C-43A2-ABC0-1C06F8E49F77}"/>
                  </a:ext>
                </a:extLst>
              </p:cNvPr>
              <p:cNvSpPr/>
              <p:nvPr/>
            </p:nvSpPr>
            <p:spPr>
              <a:xfrm>
                <a:off x="2410500" y="776851"/>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31" name="Oval 430">
                <a:extLst>
                  <a:ext uri="{FF2B5EF4-FFF2-40B4-BE49-F238E27FC236}">
                    <a16:creationId xmlns:a16="http://schemas.microsoft.com/office/drawing/2014/main" id="{30747D79-1651-43A3-980A-CD2BA8B17C04}"/>
                  </a:ext>
                </a:extLst>
              </p:cNvPr>
              <p:cNvSpPr/>
              <p:nvPr/>
            </p:nvSpPr>
            <p:spPr>
              <a:xfrm>
                <a:off x="3457903" y="776851"/>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46" name="Oval 445">
                <a:extLst>
                  <a:ext uri="{FF2B5EF4-FFF2-40B4-BE49-F238E27FC236}">
                    <a16:creationId xmlns:a16="http://schemas.microsoft.com/office/drawing/2014/main" id="{35467599-8851-4A74-BD23-A4F373294DD6}"/>
                  </a:ext>
                </a:extLst>
              </p:cNvPr>
              <p:cNvSpPr/>
              <p:nvPr/>
            </p:nvSpPr>
            <p:spPr>
              <a:xfrm>
                <a:off x="4505306" y="776851"/>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61" name="Oval 460">
                <a:extLst>
                  <a:ext uri="{FF2B5EF4-FFF2-40B4-BE49-F238E27FC236}">
                    <a16:creationId xmlns:a16="http://schemas.microsoft.com/office/drawing/2014/main" id="{3DC41584-148D-4716-A4E8-9D4A1018C96B}"/>
                  </a:ext>
                </a:extLst>
              </p:cNvPr>
              <p:cNvSpPr/>
              <p:nvPr/>
            </p:nvSpPr>
            <p:spPr>
              <a:xfrm>
                <a:off x="5552709" y="776851"/>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76" name="Oval 475">
                <a:extLst>
                  <a:ext uri="{FF2B5EF4-FFF2-40B4-BE49-F238E27FC236}">
                    <a16:creationId xmlns:a16="http://schemas.microsoft.com/office/drawing/2014/main" id="{BD63FC3E-92E0-45F3-8FF5-232B6F5E50F2}"/>
                  </a:ext>
                </a:extLst>
              </p:cNvPr>
              <p:cNvSpPr/>
              <p:nvPr/>
            </p:nvSpPr>
            <p:spPr>
              <a:xfrm>
                <a:off x="6600112" y="776851"/>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91" name="Oval 490">
                <a:extLst>
                  <a:ext uri="{FF2B5EF4-FFF2-40B4-BE49-F238E27FC236}">
                    <a16:creationId xmlns:a16="http://schemas.microsoft.com/office/drawing/2014/main" id="{7680710B-346E-433E-94AB-0EC19FA7C9EE}"/>
                  </a:ext>
                </a:extLst>
              </p:cNvPr>
              <p:cNvSpPr/>
              <p:nvPr/>
            </p:nvSpPr>
            <p:spPr>
              <a:xfrm>
                <a:off x="7647515" y="776851"/>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794" name="Oval 793">
                <a:extLst>
                  <a:ext uri="{FF2B5EF4-FFF2-40B4-BE49-F238E27FC236}">
                    <a16:creationId xmlns:a16="http://schemas.microsoft.com/office/drawing/2014/main" id="{BFBC90C1-0AE6-4133-95C0-F1FA62A2152F}"/>
                  </a:ext>
                </a:extLst>
              </p:cNvPr>
              <p:cNvSpPr/>
              <p:nvPr/>
            </p:nvSpPr>
            <p:spPr>
              <a:xfrm>
                <a:off x="8694918" y="776851"/>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25" name="Oval 824">
                <a:extLst>
                  <a:ext uri="{FF2B5EF4-FFF2-40B4-BE49-F238E27FC236}">
                    <a16:creationId xmlns:a16="http://schemas.microsoft.com/office/drawing/2014/main" id="{07F57CD9-2DE9-4E15-8EF1-420299D60934}"/>
                  </a:ext>
                </a:extLst>
              </p:cNvPr>
              <p:cNvSpPr/>
              <p:nvPr/>
            </p:nvSpPr>
            <p:spPr>
              <a:xfrm>
                <a:off x="9742321" y="776851"/>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40" name="Oval 839">
                <a:extLst>
                  <a:ext uri="{FF2B5EF4-FFF2-40B4-BE49-F238E27FC236}">
                    <a16:creationId xmlns:a16="http://schemas.microsoft.com/office/drawing/2014/main" id="{6B9CE9B5-C19F-4C4B-924F-FA09821618B2}"/>
                  </a:ext>
                </a:extLst>
              </p:cNvPr>
              <p:cNvSpPr/>
              <p:nvPr/>
            </p:nvSpPr>
            <p:spPr>
              <a:xfrm>
                <a:off x="10789724" y="776851"/>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55" name="Oval 854">
                <a:extLst>
                  <a:ext uri="{FF2B5EF4-FFF2-40B4-BE49-F238E27FC236}">
                    <a16:creationId xmlns:a16="http://schemas.microsoft.com/office/drawing/2014/main" id="{50006913-CE06-4B0D-A15F-3866E7B9F254}"/>
                  </a:ext>
                </a:extLst>
              </p:cNvPr>
              <p:cNvSpPr/>
              <p:nvPr/>
            </p:nvSpPr>
            <p:spPr>
              <a:xfrm>
                <a:off x="11837130" y="776851"/>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cxnSp>
            <p:nvCxnSpPr>
              <p:cNvPr id="866" name="Straight Connector 865">
                <a:extLst>
                  <a:ext uri="{FF2B5EF4-FFF2-40B4-BE49-F238E27FC236}">
                    <a16:creationId xmlns:a16="http://schemas.microsoft.com/office/drawing/2014/main" id="{3C03282E-7AFB-48BF-9FAB-2D54FB450A5F}"/>
                  </a:ext>
                </a:extLst>
              </p:cNvPr>
              <p:cNvCxnSpPr>
                <a:cxnSpLocks/>
              </p:cNvCxnSpPr>
              <p:nvPr/>
            </p:nvCxnSpPr>
            <p:spPr>
              <a:xfrm>
                <a:off x="0" y="792085"/>
                <a:ext cx="12188825" cy="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ADE12AA6-A337-488B-AA3A-D773430E68AF}"/>
                </a:ext>
              </a:extLst>
            </p:cNvPr>
            <p:cNvGrpSpPr/>
            <p:nvPr/>
          </p:nvGrpSpPr>
          <p:grpSpPr>
            <a:xfrm>
              <a:off x="0" y="1378882"/>
              <a:ext cx="12188825" cy="36000"/>
              <a:chOff x="0" y="1326234"/>
              <a:chExt cx="12188825" cy="36000"/>
            </a:xfrm>
          </p:grpSpPr>
          <p:sp>
            <p:nvSpPr>
              <p:cNvPr id="385" name="Oval 384">
                <a:extLst>
                  <a:ext uri="{FF2B5EF4-FFF2-40B4-BE49-F238E27FC236}">
                    <a16:creationId xmlns:a16="http://schemas.microsoft.com/office/drawing/2014/main" id="{6C44A118-B01B-4C9C-8747-152244C9A5D4}"/>
                  </a:ext>
                </a:extLst>
              </p:cNvPr>
              <p:cNvSpPr/>
              <p:nvPr/>
            </p:nvSpPr>
            <p:spPr>
              <a:xfrm>
                <a:off x="315694" y="1326234"/>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03" name="Oval 402">
                <a:extLst>
                  <a:ext uri="{FF2B5EF4-FFF2-40B4-BE49-F238E27FC236}">
                    <a16:creationId xmlns:a16="http://schemas.microsoft.com/office/drawing/2014/main" id="{1590C4F2-FF21-4501-8F9D-12A5887926BA}"/>
                  </a:ext>
                </a:extLst>
              </p:cNvPr>
              <p:cNvSpPr/>
              <p:nvPr/>
            </p:nvSpPr>
            <p:spPr>
              <a:xfrm>
                <a:off x="1363097" y="1326234"/>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18" name="Oval 417">
                <a:extLst>
                  <a:ext uri="{FF2B5EF4-FFF2-40B4-BE49-F238E27FC236}">
                    <a16:creationId xmlns:a16="http://schemas.microsoft.com/office/drawing/2014/main" id="{6B359FA8-68D5-406E-ACF3-010DE4307BCF}"/>
                  </a:ext>
                </a:extLst>
              </p:cNvPr>
              <p:cNvSpPr/>
              <p:nvPr/>
            </p:nvSpPr>
            <p:spPr>
              <a:xfrm>
                <a:off x="2410500" y="1326234"/>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33" name="Oval 432">
                <a:extLst>
                  <a:ext uri="{FF2B5EF4-FFF2-40B4-BE49-F238E27FC236}">
                    <a16:creationId xmlns:a16="http://schemas.microsoft.com/office/drawing/2014/main" id="{E4111EB6-6553-43D9-AF48-3FB4777F536F}"/>
                  </a:ext>
                </a:extLst>
              </p:cNvPr>
              <p:cNvSpPr/>
              <p:nvPr/>
            </p:nvSpPr>
            <p:spPr>
              <a:xfrm>
                <a:off x="3457903" y="1326234"/>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48" name="Oval 447">
                <a:extLst>
                  <a:ext uri="{FF2B5EF4-FFF2-40B4-BE49-F238E27FC236}">
                    <a16:creationId xmlns:a16="http://schemas.microsoft.com/office/drawing/2014/main" id="{9D633729-3BBB-44DC-BACB-821CE2F3C758}"/>
                  </a:ext>
                </a:extLst>
              </p:cNvPr>
              <p:cNvSpPr/>
              <p:nvPr/>
            </p:nvSpPr>
            <p:spPr>
              <a:xfrm>
                <a:off x="4505306" y="1326234"/>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63" name="Oval 462">
                <a:extLst>
                  <a:ext uri="{FF2B5EF4-FFF2-40B4-BE49-F238E27FC236}">
                    <a16:creationId xmlns:a16="http://schemas.microsoft.com/office/drawing/2014/main" id="{978B163D-1D79-4236-A13B-C27758D6340B}"/>
                  </a:ext>
                </a:extLst>
              </p:cNvPr>
              <p:cNvSpPr/>
              <p:nvPr/>
            </p:nvSpPr>
            <p:spPr>
              <a:xfrm>
                <a:off x="5552709" y="1326234"/>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78" name="Oval 477">
                <a:extLst>
                  <a:ext uri="{FF2B5EF4-FFF2-40B4-BE49-F238E27FC236}">
                    <a16:creationId xmlns:a16="http://schemas.microsoft.com/office/drawing/2014/main" id="{A44429B5-9454-4267-A861-48EA122F0184}"/>
                  </a:ext>
                </a:extLst>
              </p:cNvPr>
              <p:cNvSpPr/>
              <p:nvPr/>
            </p:nvSpPr>
            <p:spPr>
              <a:xfrm>
                <a:off x="6600112" y="1326234"/>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93" name="Oval 492">
                <a:extLst>
                  <a:ext uri="{FF2B5EF4-FFF2-40B4-BE49-F238E27FC236}">
                    <a16:creationId xmlns:a16="http://schemas.microsoft.com/office/drawing/2014/main" id="{E0F1E62F-C0AF-4D76-94A3-26FCD1484E5F}"/>
                  </a:ext>
                </a:extLst>
              </p:cNvPr>
              <p:cNvSpPr/>
              <p:nvPr/>
            </p:nvSpPr>
            <p:spPr>
              <a:xfrm>
                <a:off x="7647515" y="1326234"/>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796" name="Oval 795">
                <a:extLst>
                  <a:ext uri="{FF2B5EF4-FFF2-40B4-BE49-F238E27FC236}">
                    <a16:creationId xmlns:a16="http://schemas.microsoft.com/office/drawing/2014/main" id="{D91E015E-0272-4334-9773-03D043747BAE}"/>
                  </a:ext>
                </a:extLst>
              </p:cNvPr>
              <p:cNvSpPr/>
              <p:nvPr/>
            </p:nvSpPr>
            <p:spPr>
              <a:xfrm>
                <a:off x="8694918" y="1326234"/>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27" name="Oval 826">
                <a:extLst>
                  <a:ext uri="{FF2B5EF4-FFF2-40B4-BE49-F238E27FC236}">
                    <a16:creationId xmlns:a16="http://schemas.microsoft.com/office/drawing/2014/main" id="{10D16C6E-E8DE-4D36-9E55-23347DFC8D97}"/>
                  </a:ext>
                </a:extLst>
              </p:cNvPr>
              <p:cNvSpPr/>
              <p:nvPr/>
            </p:nvSpPr>
            <p:spPr>
              <a:xfrm>
                <a:off x="9742321" y="1326234"/>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42" name="Oval 841">
                <a:extLst>
                  <a:ext uri="{FF2B5EF4-FFF2-40B4-BE49-F238E27FC236}">
                    <a16:creationId xmlns:a16="http://schemas.microsoft.com/office/drawing/2014/main" id="{4DC24EE9-5DDB-44B1-B62D-B999C3FAEE5C}"/>
                  </a:ext>
                </a:extLst>
              </p:cNvPr>
              <p:cNvSpPr/>
              <p:nvPr/>
            </p:nvSpPr>
            <p:spPr>
              <a:xfrm>
                <a:off x="10789724" y="1326234"/>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57" name="Oval 856">
                <a:extLst>
                  <a:ext uri="{FF2B5EF4-FFF2-40B4-BE49-F238E27FC236}">
                    <a16:creationId xmlns:a16="http://schemas.microsoft.com/office/drawing/2014/main" id="{3E620F07-1075-4D98-B716-F24A522F390C}"/>
                  </a:ext>
                </a:extLst>
              </p:cNvPr>
              <p:cNvSpPr/>
              <p:nvPr/>
            </p:nvSpPr>
            <p:spPr>
              <a:xfrm>
                <a:off x="11837130" y="1326234"/>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cxnSp>
            <p:nvCxnSpPr>
              <p:cNvPr id="867" name="Straight Connector 866">
                <a:extLst>
                  <a:ext uri="{FF2B5EF4-FFF2-40B4-BE49-F238E27FC236}">
                    <a16:creationId xmlns:a16="http://schemas.microsoft.com/office/drawing/2014/main" id="{B06A36E0-E099-445B-8FD1-BC4B199FADD0}"/>
                  </a:ext>
                </a:extLst>
              </p:cNvPr>
              <p:cNvCxnSpPr>
                <a:cxnSpLocks/>
              </p:cNvCxnSpPr>
              <p:nvPr/>
            </p:nvCxnSpPr>
            <p:spPr>
              <a:xfrm>
                <a:off x="0" y="1341102"/>
                <a:ext cx="12188825" cy="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C7B0D723-4E44-471D-9A7F-CDC1CFC7D827}"/>
                </a:ext>
              </a:extLst>
            </p:cNvPr>
            <p:cNvGrpSpPr/>
            <p:nvPr/>
          </p:nvGrpSpPr>
          <p:grpSpPr>
            <a:xfrm>
              <a:off x="0" y="1954589"/>
              <a:ext cx="12188825" cy="36000"/>
              <a:chOff x="0" y="1875617"/>
              <a:chExt cx="12188825" cy="36000"/>
            </a:xfrm>
          </p:grpSpPr>
          <p:sp>
            <p:nvSpPr>
              <p:cNvPr id="384" name="Oval 383">
                <a:extLst>
                  <a:ext uri="{FF2B5EF4-FFF2-40B4-BE49-F238E27FC236}">
                    <a16:creationId xmlns:a16="http://schemas.microsoft.com/office/drawing/2014/main" id="{C3C3C241-3F55-4AF4-A67E-3648F89B0C19}"/>
                  </a:ext>
                </a:extLst>
              </p:cNvPr>
              <p:cNvSpPr/>
              <p:nvPr/>
            </p:nvSpPr>
            <p:spPr>
              <a:xfrm>
                <a:off x="315694" y="1875617"/>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02" name="Oval 401">
                <a:extLst>
                  <a:ext uri="{FF2B5EF4-FFF2-40B4-BE49-F238E27FC236}">
                    <a16:creationId xmlns:a16="http://schemas.microsoft.com/office/drawing/2014/main" id="{8CFF1121-DDDE-42C4-AD21-2EBA8CBE5FED}"/>
                  </a:ext>
                </a:extLst>
              </p:cNvPr>
              <p:cNvSpPr/>
              <p:nvPr/>
            </p:nvSpPr>
            <p:spPr>
              <a:xfrm>
                <a:off x="1363097" y="1875617"/>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17" name="Oval 416">
                <a:extLst>
                  <a:ext uri="{FF2B5EF4-FFF2-40B4-BE49-F238E27FC236}">
                    <a16:creationId xmlns:a16="http://schemas.microsoft.com/office/drawing/2014/main" id="{A8297BB0-4299-4164-A885-8BBF004DDECF}"/>
                  </a:ext>
                </a:extLst>
              </p:cNvPr>
              <p:cNvSpPr/>
              <p:nvPr/>
            </p:nvSpPr>
            <p:spPr>
              <a:xfrm>
                <a:off x="2410500" y="1875617"/>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32" name="Oval 431">
                <a:extLst>
                  <a:ext uri="{FF2B5EF4-FFF2-40B4-BE49-F238E27FC236}">
                    <a16:creationId xmlns:a16="http://schemas.microsoft.com/office/drawing/2014/main" id="{EDAD17FD-23CD-4C61-8D8B-295FF1D183B8}"/>
                  </a:ext>
                </a:extLst>
              </p:cNvPr>
              <p:cNvSpPr/>
              <p:nvPr/>
            </p:nvSpPr>
            <p:spPr>
              <a:xfrm>
                <a:off x="3457903" y="1875617"/>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47" name="Oval 446">
                <a:extLst>
                  <a:ext uri="{FF2B5EF4-FFF2-40B4-BE49-F238E27FC236}">
                    <a16:creationId xmlns:a16="http://schemas.microsoft.com/office/drawing/2014/main" id="{C1F7EB03-77E1-4C07-9951-44EE6666757D}"/>
                  </a:ext>
                </a:extLst>
              </p:cNvPr>
              <p:cNvSpPr/>
              <p:nvPr/>
            </p:nvSpPr>
            <p:spPr>
              <a:xfrm>
                <a:off x="4505306" y="1875617"/>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62" name="Oval 461">
                <a:extLst>
                  <a:ext uri="{FF2B5EF4-FFF2-40B4-BE49-F238E27FC236}">
                    <a16:creationId xmlns:a16="http://schemas.microsoft.com/office/drawing/2014/main" id="{AB21EE15-9CC3-46DC-A211-033978BB8AEF}"/>
                  </a:ext>
                </a:extLst>
              </p:cNvPr>
              <p:cNvSpPr/>
              <p:nvPr/>
            </p:nvSpPr>
            <p:spPr>
              <a:xfrm>
                <a:off x="5552709" y="1875617"/>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77" name="Oval 476">
                <a:extLst>
                  <a:ext uri="{FF2B5EF4-FFF2-40B4-BE49-F238E27FC236}">
                    <a16:creationId xmlns:a16="http://schemas.microsoft.com/office/drawing/2014/main" id="{8BC67B1C-DABA-4F0D-AC96-E567991E6B20}"/>
                  </a:ext>
                </a:extLst>
              </p:cNvPr>
              <p:cNvSpPr/>
              <p:nvPr/>
            </p:nvSpPr>
            <p:spPr>
              <a:xfrm>
                <a:off x="6600112" y="1875617"/>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92" name="Oval 491">
                <a:extLst>
                  <a:ext uri="{FF2B5EF4-FFF2-40B4-BE49-F238E27FC236}">
                    <a16:creationId xmlns:a16="http://schemas.microsoft.com/office/drawing/2014/main" id="{E0F2E4F7-69EC-456C-B4FE-7CFEEC701A43}"/>
                  </a:ext>
                </a:extLst>
              </p:cNvPr>
              <p:cNvSpPr/>
              <p:nvPr/>
            </p:nvSpPr>
            <p:spPr>
              <a:xfrm>
                <a:off x="7647515" y="1875617"/>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795" name="Oval 794">
                <a:extLst>
                  <a:ext uri="{FF2B5EF4-FFF2-40B4-BE49-F238E27FC236}">
                    <a16:creationId xmlns:a16="http://schemas.microsoft.com/office/drawing/2014/main" id="{8E308B1F-B0D2-4A87-8AE7-5B58B824944A}"/>
                  </a:ext>
                </a:extLst>
              </p:cNvPr>
              <p:cNvSpPr/>
              <p:nvPr/>
            </p:nvSpPr>
            <p:spPr>
              <a:xfrm>
                <a:off x="8694918" y="1875617"/>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26" name="Oval 825">
                <a:extLst>
                  <a:ext uri="{FF2B5EF4-FFF2-40B4-BE49-F238E27FC236}">
                    <a16:creationId xmlns:a16="http://schemas.microsoft.com/office/drawing/2014/main" id="{6F52770B-AA37-4FCC-BD05-67F4CBA07323}"/>
                  </a:ext>
                </a:extLst>
              </p:cNvPr>
              <p:cNvSpPr/>
              <p:nvPr/>
            </p:nvSpPr>
            <p:spPr>
              <a:xfrm>
                <a:off x="9742321" y="1875617"/>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41" name="Oval 840">
                <a:extLst>
                  <a:ext uri="{FF2B5EF4-FFF2-40B4-BE49-F238E27FC236}">
                    <a16:creationId xmlns:a16="http://schemas.microsoft.com/office/drawing/2014/main" id="{81094B1F-CC97-4EC5-BB44-87C33B9BDF69}"/>
                  </a:ext>
                </a:extLst>
              </p:cNvPr>
              <p:cNvSpPr/>
              <p:nvPr/>
            </p:nvSpPr>
            <p:spPr>
              <a:xfrm>
                <a:off x="10789724" y="1875617"/>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56" name="Oval 855">
                <a:extLst>
                  <a:ext uri="{FF2B5EF4-FFF2-40B4-BE49-F238E27FC236}">
                    <a16:creationId xmlns:a16="http://schemas.microsoft.com/office/drawing/2014/main" id="{77EC0CA3-2D50-4CE8-8DFB-C14BE03FE6D4}"/>
                  </a:ext>
                </a:extLst>
              </p:cNvPr>
              <p:cNvSpPr/>
              <p:nvPr/>
            </p:nvSpPr>
            <p:spPr>
              <a:xfrm>
                <a:off x="11837130" y="1875617"/>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cxnSp>
            <p:nvCxnSpPr>
              <p:cNvPr id="868" name="Straight Connector 867">
                <a:extLst>
                  <a:ext uri="{FF2B5EF4-FFF2-40B4-BE49-F238E27FC236}">
                    <a16:creationId xmlns:a16="http://schemas.microsoft.com/office/drawing/2014/main" id="{FB590959-E943-45CB-84C4-AC49A622E0C5}"/>
                  </a:ext>
                </a:extLst>
              </p:cNvPr>
              <p:cNvCxnSpPr>
                <a:cxnSpLocks/>
              </p:cNvCxnSpPr>
              <p:nvPr/>
            </p:nvCxnSpPr>
            <p:spPr>
              <a:xfrm>
                <a:off x="0" y="1890119"/>
                <a:ext cx="12188825" cy="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3D9B5546-8A98-4D17-BBF7-AC0D20522A00}"/>
                </a:ext>
              </a:extLst>
            </p:cNvPr>
            <p:cNvGrpSpPr/>
            <p:nvPr/>
          </p:nvGrpSpPr>
          <p:grpSpPr>
            <a:xfrm>
              <a:off x="0" y="2530296"/>
              <a:ext cx="12188825" cy="36000"/>
              <a:chOff x="0" y="2425000"/>
              <a:chExt cx="12188825" cy="36000"/>
            </a:xfrm>
          </p:grpSpPr>
          <p:sp>
            <p:nvSpPr>
              <p:cNvPr id="386" name="Oval 385">
                <a:extLst>
                  <a:ext uri="{FF2B5EF4-FFF2-40B4-BE49-F238E27FC236}">
                    <a16:creationId xmlns:a16="http://schemas.microsoft.com/office/drawing/2014/main" id="{3BDC9ED2-59C9-4E9E-9EB1-076252BDF4A9}"/>
                  </a:ext>
                </a:extLst>
              </p:cNvPr>
              <p:cNvSpPr/>
              <p:nvPr/>
            </p:nvSpPr>
            <p:spPr>
              <a:xfrm>
                <a:off x="315694" y="2425000"/>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04" name="Oval 403">
                <a:extLst>
                  <a:ext uri="{FF2B5EF4-FFF2-40B4-BE49-F238E27FC236}">
                    <a16:creationId xmlns:a16="http://schemas.microsoft.com/office/drawing/2014/main" id="{DA7B6A6B-43C2-459A-B361-6BD82E4C2CD0}"/>
                  </a:ext>
                </a:extLst>
              </p:cNvPr>
              <p:cNvSpPr/>
              <p:nvPr/>
            </p:nvSpPr>
            <p:spPr>
              <a:xfrm>
                <a:off x="1363097" y="2425000"/>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19" name="Oval 418">
                <a:extLst>
                  <a:ext uri="{FF2B5EF4-FFF2-40B4-BE49-F238E27FC236}">
                    <a16:creationId xmlns:a16="http://schemas.microsoft.com/office/drawing/2014/main" id="{29B70B59-F2BC-4977-8F36-0BA60C55619B}"/>
                  </a:ext>
                </a:extLst>
              </p:cNvPr>
              <p:cNvSpPr/>
              <p:nvPr/>
            </p:nvSpPr>
            <p:spPr>
              <a:xfrm>
                <a:off x="2410500" y="2425000"/>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34" name="Oval 433">
                <a:extLst>
                  <a:ext uri="{FF2B5EF4-FFF2-40B4-BE49-F238E27FC236}">
                    <a16:creationId xmlns:a16="http://schemas.microsoft.com/office/drawing/2014/main" id="{FC9BDBD6-CEB3-4569-8D8D-24F3633CD5E1}"/>
                  </a:ext>
                </a:extLst>
              </p:cNvPr>
              <p:cNvSpPr/>
              <p:nvPr/>
            </p:nvSpPr>
            <p:spPr>
              <a:xfrm>
                <a:off x="3457903" y="2425000"/>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49" name="Oval 448">
                <a:extLst>
                  <a:ext uri="{FF2B5EF4-FFF2-40B4-BE49-F238E27FC236}">
                    <a16:creationId xmlns:a16="http://schemas.microsoft.com/office/drawing/2014/main" id="{E2C38B97-54CC-4688-85B2-3DB9B0553EF9}"/>
                  </a:ext>
                </a:extLst>
              </p:cNvPr>
              <p:cNvSpPr/>
              <p:nvPr/>
            </p:nvSpPr>
            <p:spPr>
              <a:xfrm>
                <a:off x="4505306" y="2425000"/>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64" name="Oval 463">
                <a:extLst>
                  <a:ext uri="{FF2B5EF4-FFF2-40B4-BE49-F238E27FC236}">
                    <a16:creationId xmlns:a16="http://schemas.microsoft.com/office/drawing/2014/main" id="{EC58D3AD-C25F-40E3-BCD1-2547D1F26609}"/>
                  </a:ext>
                </a:extLst>
              </p:cNvPr>
              <p:cNvSpPr/>
              <p:nvPr/>
            </p:nvSpPr>
            <p:spPr>
              <a:xfrm>
                <a:off x="5552709" y="2425000"/>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79" name="Oval 478">
                <a:extLst>
                  <a:ext uri="{FF2B5EF4-FFF2-40B4-BE49-F238E27FC236}">
                    <a16:creationId xmlns:a16="http://schemas.microsoft.com/office/drawing/2014/main" id="{B0AB27C4-4B2C-49A7-A055-5266A6F04B3C}"/>
                  </a:ext>
                </a:extLst>
              </p:cNvPr>
              <p:cNvSpPr/>
              <p:nvPr/>
            </p:nvSpPr>
            <p:spPr>
              <a:xfrm>
                <a:off x="6600112" y="2425000"/>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94" name="Oval 493">
                <a:extLst>
                  <a:ext uri="{FF2B5EF4-FFF2-40B4-BE49-F238E27FC236}">
                    <a16:creationId xmlns:a16="http://schemas.microsoft.com/office/drawing/2014/main" id="{6B7F0314-F0CA-41C8-9FB2-59EFD7AB5557}"/>
                  </a:ext>
                </a:extLst>
              </p:cNvPr>
              <p:cNvSpPr/>
              <p:nvPr/>
            </p:nvSpPr>
            <p:spPr>
              <a:xfrm>
                <a:off x="7647515" y="2425000"/>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797" name="Oval 796">
                <a:extLst>
                  <a:ext uri="{FF2B5EF4-FFF2-40B4-BE49-F238E27FC236}">
                    <a16:creationId xmlns:a16="http://schemas.microsoft.com/office/drawing/2014/main" id="{3F28E8BA-5219-4613-B892-2E1CBAF7CE24}"/>
                  </a:ext>
                </a:extLst>
              </p:cNvPr>
              <p:cNvSpPr/>
              <p:nvPr/>
            </p:nvSpPr>
            <p:spPr>
              <a:xfrm>
                <a:off x="8694918" y="2425000"/>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28" name="Oval 827">
                <a:extLst>
                  <a:ext uri="{FF2B5EF4-FFF2-40B4-BE49-F238E27FC236}">
                    <a16:creationId xmlns:a16="http://schemas.microsoft.com/office/drawing/2014/main" id="{A4B88678-78E0-4F6A-AE97-7EBA5892EF0F}"/>
                  </a:ext>
                </a:extLst>
              </p:cNvPr>
              <p:cNvSpPr/>
              <p:nvPr/>
            </p:nvSpPr>
            <p:spPr>
              <a:xfrm>
                <a:off x="9742321" y="2425000"/>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43" name="Oval 842">
                <a:extLst>
                  <a:ext uri="{FF2B5EF4-FFF2-40B4-BE49-F238E27FC236}">
                    <a16:creationId xmlns:a16="http://schemas.microsoft.com/office/drawing/2014/main" id="{8A6E92CC-6DE2-46F1-8A4B-488B024ED258}"/>
                  </a:ext>
                </a:extLst>
              </p:cNvPr>
              <p:cNvSpPr/>
              <p:nvPr/>
            </p:nvSpPr>
            <p:spPr>
              <a:xfrm>
                <a:off x="10789724" y="2425000"/>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58" name="Oval 857">
                <a:extLst>
                  <a:ext uri="{FF2B5EF4-FFF2-40B4-BE49-F238E27FC236}">
                    <a16:creationId xmlns:a16="http://schemas.microsoft.com/office/drawing/2014/main" id="{88AB0ABD-00FA-4E64-9570-D0676CBADF76}"/>
                  </a:ext>
                </a:extLst>
              </p:cNvPr>
              <p:cNvSpPr/>
              <p:nvPr/>
            </p:nvSpPr>
            <p:spPr>
              <a:xfrm>
                <a:off x="11837130" y="2425000"/>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cxnSp>
            <p:nvCxnSpPr>
              <p:cNvPr id="869" name="Straight Connector 868">
                <a:extLst>
                  <a:ext uri="{FF2B5EF4-FFF2-40B4-BE49-F238E27FC236}">
                    <a16:creationId xmlns:a16="http://schemas.microsoft.com/office/drawing/2014/main" id="{7A905706-08B2-49AC-97B7-A3BCD344D075}"/>
                  </a:ext>
                </a:extLst>
              </p:cNvPr>
              <p:cNvCxnSpPr>
                <a:cxnSpLocks/>
              </p:cNvCxnSpPr>
              <p:nvPr/>
            </p:nvCxnSpPr>
            <p:spPr>
              <a:xfrm>
                <a:off x="0" y="2439136"/>
                <a:ext cx="12188825" cy="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id="{4D416058-D9F6-4EC8-9996-EE0BFE6E5B8E}"/>
                </a:ext>
              </a:extLst>
            </p:cNvPr>
            <p:cNvGrpSpPr/>
            <p:nvPr/>
          </p:nvGrpSpPr>
          <p:grpSpPr>
            <a:xfrm>
              <a:off x="0" y="3106003"/>
              <a:ext cx="12188825" cy="36000"/>
              <a:chOff x="0" y="2974383"/>
              <a:chExt cx="12188825" cy="36000"/>
            </a:xfrm>
          </p:grpSpPr>
          <p:sp>
            <p:nvSpPr>
              <p:cNvPr id="387" name="Oval 386">
                <a:extLst>
                  <a:ext uri="{FF2B5EF4-FFF2-40B4-BE49-F238E27FC236}">
                    <a16:creationId xmlns:a16="http://schemas.microsoft.com/office/drawing/2014/main" id="{BB128D3C-61D9-4EB8-BC61-1A5DF2297E63}"/>
                  </a:ext>
                </a:extLst>
              </p:cNvPr>
              <p:cNvSpPr/>
              <p:nvPr/>
            </p:nvSpPr>
            <p:spPr>
              <a:xfrm>
                <a:off x="315694" y="2974383"/>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05" name="Oval 404">
                <a:extLst>
                  <a:ext uri="{FF2B5EF4-FFF2-40B4-BE49-F238E27FC236}">
                    <a16:creationId xmlns:a16="http://schemas.microsoft.com/office/drawing/2014/main" id="{D5BE23A5-89BC-47A2-A6C1-99C604A4D7C2}"/>
                  </a:ext>
                </a:extLst>
              </p:cNvPr>
              <p:cNvSpPr/>
              <p:nvPr/>
            </p:nvSpPr>
            <p:spPr>
              <a:xfrm>
                <a:off x="1363097" y="2974383"/>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20" name="Oval 419">
                <a:extLst>
                  <a:ext uri="{FF2B5EF4-FFF2-40B4-BE49-F238E27FC236}">
                    <a16:creationId xmlns:a16="http://schemas.microsoft.com/office/drawing/2014/main" id="{0E1B3701-D61E-4F7A-AD1B-63A20678FD4A}"/>
                  </a:ext>
                </a:extLst>
              </p:cNvPr>
              <p:cNvSpPr/>
              <p:nvPr/>
            </p:nvSpPr>
            <p:spPr>
              <a:xfrm>
                <a:off x="2410500" y="2974383"/>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35" name="Oval 434">
                <a:extLst>
                  <a:ext uri="{FF2B5EF4-FFF2-40B4-BE49-F238E27FC236}">
                    <a16:creationId xmlns:a16="http://schemas.microsoft.com/office/drawing/2014/main" id="{F4ED456C-8F43-439D-B1CB-AAA9A2F57908}"/>
                  </a:ext>
                </a:extLst>
              </p:cNvPr>
              <p:cNvSpPr/>
              <p:nvPr/>
            </p:nvSpPr>
            <p:spPr>
              <a:xfrm>
                <a:off x="3457903" y="2974383"/>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50" name="Oval 449">
                <a:extLst>
                  <a:ext uri="{FF2B5EF4-FFF2-40B4-BE49-F238E27FC236}">
                    <a16:creationId xmlns:a16="http://schemas.microsoft.com/office/drawing/2014/main" id="{4EF99320-8D15-4C5D-A3BF-CA7D13B5CC58}"/>
                  </a:ext>
                </a:extLst>
              </p:cNvPr>
              <p:cNvSpPr/>
              <p:nvPr/>
            </p:nvSpPr>
            <p:spPr>
              <a:xfrm>
                <a:off x="4505306" y="2974383"/>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65" name="Oval 464">
                <a:extLst>
                  <a:ext uri="{FF2B5EF4-FFF2-40B4-BE49-F238E27FC236}">
                    <a16:creationId xmlns:a16="http://schemas.microsoft.com/office/drawing/2014/main" id="{CCF053D2-9B2A-4725-A72C-95CC5E35D662}"/>
                  </a:ext>
                </a:extLst>
              </p:cNvPr>
              <p:cNvSpPr/>
              <p:nvPr/>
            </p:nvSpPr>
            <p:spPr>
              <a:xfrm>
                <a:off x="5552709" y="2974383"/>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80" name="Oval 479">
                <a:extLst>
                  <a:ext uri="{FF2B5EF4-FFF2-40B4-BE49-F238E27FC236}">
                    <a16:creationId xmlns:a16="http://schemas.microsoft.com/office/drawing/2014/main" id="{AE294442-32C7-4665-BACA-92DA82D7DD9F}"/>
                  </a:ext>
                </a:extLst>
              </p:cNvPr>
              <p:cNvSpPr/>
              <p:nvPr/>
            </p:nvSpPr>
            <p:spPr>
              <a:xfrm>
                <a:off x="6600112" y="2974383"/>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95" name="Oval 494">
                <a:extLst>
                  <a:ext uri="{FF2B5EF4-FFF2-40B4-BE49-F238E27FC236}">
                    <a16:creationId xmlns:a16="http://schemas.microsoft.com/office/drawing/2014/main" id="{D524948D-76A2-4807-99E3-48F4C6BAF4C6}"/>
                  </a:ext>
                </a:extLst>
              </p:cNvPr>
              <p:cNvSpPr/>
              <p:nvPr/>
            </p:nvSpPr>
            <p:spPr>
              <a:xfrm>
                <a:off x="7647515" y="2974383"/>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798" name="Oval 797">
                <a:extLst>
                  <a:ext uri="{FF2B5EF4-FFF2-40B4-BE49-F238E27FC236}">
                    <a16:creationId xmlns:a16="http://schemas.microsoft.com/office/drawing/2014/main" id="{9449F8EA-81BF-4076-9271-49B88F941DA1}"/>
                  </a:ext>
                </a:extLst>
              </p:cNvPr>
              <p:cNvSpPr/>
              <p:nvPr/>
            </p:nvSpPr>
            <p:spPr>
              <a:xfrm>
                <a:off x="8694918" y="2974383"/>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29" name="Oval 828">
                <a:extLst>
                  <a:ext uri="{FF2B5EF4-FFF2-40B4-BE49-F238E27FC236}">
                    <a16:creationId xmlns:a16="http://schemas.microsoft.com/office/drawing/2014/main" id="{EB2E105D-BDBD-4E33-8DAE-659E09940106}"/>
                  </a:ext>
                </a:extLst>
              </p:cNvPr>
              <p:cNvSpPr/>
              <p:nvPr/>
            </p:nvSpPr>
            <p:spPr>
              <a:xfrm>
                <a:off x="9742321" y="2974383"/>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44" name="Oval 843">
                <a:extLst>
                  <a:ext uri="{FF2B5EF4-FFF2-40B4-BE49-F238E27FC236}">
                    <a16:creationId xmlns:a16="http://schemas.microsoft.com/office/drawing/2014/main" id="{DAF0F22B-A107-4215-94F6-D91107FE2353}"/>
                  </a:ext>
                </a:extLst>
              </p:cNvPr>
              <p:cNvSpPr/>
              <p:nvPr/>
            </p:nvSpPr>
            <p:spPr>
              <a:xfrm>
                <a:off x="10789724" y="2974383"/>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59" name="Oval 858">
                <a:extLst>
                  <a:ext uri="{FF2B5EF4-FFF2-40B4-BE49-F238E27FC236}">
                    <a16:creationId xmlns:a16="http://schemas.microsoft.com/office/drawing/2014/main" id="{39E0997E-AE77-4BD1-ADA8-2064307EF90B}"/>
                  </a:ext>
                </a:extLst>
              </p:cNvPr>
              <p:cNvSpPr/>
              <p:nvPr/>
            </p:nvSpPr>
            <p:spPr>
              <a:xfrm>
                <a:off x="11837130" y="2974383"/>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cxnSp>
            <p:nvCxnSpPr>
              <p:cNvPr id="870" name="Straight Connector 869">
                <a:extLst>
                  <a:ext uri="{FF2B5EF4-FFF2-40B4-BE49-F238E27FC236}">
                    <a16:creationId xmlns:a16="http://schemas.microsoft.com/office/drawing/2014/main" id="{CAB13132-995B-4AD2-A19A-C843B358B6D6}"/>
                  </a:ext>
                </a:extLst>
              </p:cNvPr>
              <p:cNvCxnSpPr>
                <a:cxnSpLocks/>
              </p:cNvCxnSpPr>
              <p:nvPr/>
            </p:nvCxnSpPr>
            <p:spPr>
              <a:xfrm>
                <a:off x="0" y="2988153"/>
                <a:ext cx="12188825" cy="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A4A09511-7F62-4863-A9DB-9F3CFE5A5FCF}"/>
                </a:ext>
              </a:extLst>
            </p:cNvPr>
            <p:cNvGrpSpPr/>
            <p:nvPr/>
          </p:nvGrpSpPr>
          <p:grpSpPr>
            <a:xfrm>
              <a:off x="0" y="3681710"/>
              <a:ext cx="12188825" cy="36000"/>
              <a:chOff x="0" y="3523766"/>
              <a:chExt cx="12188825" cy="36000"/>
            </a:xfrm>
          </p:grpSpPr>
          <p:sp>
            <p:nvSpPr>
              <p:cNvPr id="388" name="Oval 387">
                <a:extLst>
                  <a:ext uri="{FF2B5EF4-FFF2-40B4-BE49-F238E27FC236}">
                    <a16:creationId xmlns:a16="http://schemas.microsoft.com/office/drawing/2014/main" id="{565FFB81-5F9C-4C5B-9F21-2F664935B4C7}"/>
                  </a:ext>
                </a:extLst>
              </p:cNvPr>
              <p:cNvSpPr/>
              <p:nvPr/>
            </p:nvSpPr>
            <p:spPr>
              <a:xfrm>
                <a:off x="315694" y="3523766"/>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06" name="Oval 405">
                <a:extLst>
                  <a:ext uri="{FF2B5EF4-FFF2-40B4-BE49-F238E27FC236}">
                    <a16:creationId xmlns:a16="http://schemas.microsoft.com/office/drawing/2014/main" id="{BF0C2E5F-4EC0-453D-9BE2-2F69844B94FE}"/>
                  </a:ext>
                </a:extLst>
              </p:cNvPr>
              <p:cNvSpPr/>
              <p:nvPr/>
            </p:nvSpPr>
            <p:spPr>
              <a:xfrm>
                <a:off x="1363097" y="3523766"/>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21" name="Oval 420">
                <a:extLst>
                  <a:ext uri="{FF2B5EF4-FFF2-40B4-BE49-F238E27FC236}">
                    <a16:creationId xmlns:a16="http://schemas.microsoft.com/office/drawing/2014/main" id="{87E42900-E1FD-4FC1-98EB-AC73E70A5978}"/>
                  </a:ext>
                </a:extLst>
              </p:cNvPr>
              <p:cNvSpPr/>
              <p:nvPr/>
            </p:nvSpPr>
            <p:spPr>
              <a:xfrm>
                <a:off x="2410500" y="3523766"/>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36" name="Oval 435">
                <a:extLst>
                  <a:ext uri="{FF2B5EF4-FFF2-40B4-BE49-F238E27FC236}">
                    <a16:creationId xmlns:a16="http://schemas.microsoft.com/office/drawing/2014/main" id="{561E1740-C639-46C4-BF87-CCDF5C7E45CE}"/>
                  </a:ext>
                </a:extLst>
              </p:cNvPr>
              <p:cNvSpPr/>
              <p:nvPr/>
            </p:nvSpPr>
            <p:spPr>
              <a:xfrm>
                <a:off x="3457903" y="3523766"/>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51" name="Oval 450">
                <a:extLst>
                  <a:ext uri="{FF2B5EF4-FFF2-40B4-BE49-F238E27FC236}">
                    <a16:creationId xmlns:a16="http://schemas.microsoft.com/office/drawing/2014/main" id="{F0D31DD7-0963-4B26-8220-A3B9A6BF55D7}"/>
                  </a:ext>
                </a:extLst>
              </p:cNvPr>
              <p:cNvSpPr/>
              <p:nvPr/>
            </p:nvSpPr>
            <p:spPr>
              <a:xfrm>
                <a:off x="4505306" y="3523766"/>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66" name="Oval 465">
                <a:extLst>
                  <a:ext uri="{FF2B5EF4-FFF2-40B4-BE49-F238E27FC236}">
                    <a16:creationId xmlns:a16="http://schemas.microsoft.com/office/drawing/2014/main" id="{E7DE07DC-8950-4C07-B48D-75ECC36C3813}"/>
                  </a:ext>
                </a:extLst>
              </p:cNvPr>
              <p:cNvSpPr/>
              <p:nvPr/>
            </p:nvSpPr>
            <p:spPr>
              <a:xfrm>
                <a:off x="5552709" y="3523766"/>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81" name="Oval 480">
                <a:extLst>
                  <a:ext uri="{FF2B5EF4-FFF2-40B4-BE49-F238E27FC236}">
                    <a16:creationId xmlns:a16="http://schemas.microsoft.com/office/drawing/2014/main" id="{AF67C71D-97EF-4633-BD40-00816CB4408E}"/>
                  </a:ext>
                </a:extLst>
              </p:cNvPr>
              <p:cNvSpPr/>
              <p:nvPr/>
            </p:nvSpPr>
            <p:spPr>
              <a:xfrm>
                <a:off x="6600112" y="3523766"/>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96" name="Oval 495">
                <a:extLst>
                  <a:ext uri="{FF2B5EF4-FFF2-40B4-BE49-F238E27FC236}">
                    <a16:creationId xmlns:a16="http://schemas.microsoft.com/office/drawing/2014/main" id="{B99B60EA-B165-4E0D-A8FF-8807113FB875}"/>
                  </a:ext>
                </a:extLst>
              </p:cNvPr>
              <p:cNvSpPr/>
              <p:nvPr/>
            </p:nvSpPr>
            <p:spPr>
              <a:xfrm>
                <a:off x="7647515" y="3523766"/>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799" name="Oval 798">
                <a:extLst>
                  <a:ext uri="{FF2B5EF4-FFF2-40B4-BE49-F238E27FC236}">
                    <a16:creationId xmlns:a16="http://schemas.microsoft.com/office/drawing/2014/main" id="{E39BD15E-8B64-4636-B5B9-51F40A8C64EC}"/>
                  </a:ext>
                </a:extLst>
              </p:cNvPr>
              <p:cNvSpPr/>
              <p:nvPr/>
            </p:nvSpPr>
            <p:spPr>
              <a:xfrm>
                <a:off x="8694918" y="3523766"/>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30" name="Oval 829">
                <a:extLst>
                  <a:ext uri="{FF2B5EF4-FFF2-40B4-BE49-F238E27FC236}">
                    <a16:creationId xmlns:a16="http://schemas.microsoft.com/office/drawing/2014/main" id="{F553E4FE-3893-4445-8187-037B1EAA2A83}"/>
                  </a:ext>
                </a:extLst>
              </p:cNvPr>
              <p:cNvSpPr/>
              <p:nvPr/>
            </p:nvSpPr>
            <p:spPr>
              <a:xfrm>
                <a:off x="9742321" y="3523766"/>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45" name="Oval 844">
                <a:extLst>
                  <a:ext uri="{FF2B5EF4-FFF2-40B4-BE49-F238E27FC236}">
                    <a16:creationId xmlns:a16="http://schemas.microsoft.com/office/drawing/2014/main" id="{F1B7254E-C35F-4F3E-A8DF-5FBDA95DCE1E}"/>
                  </a:ext>
                </a:extLst>
              </p:cNvPr>
              <p:cNvSpPr/>
              <p:nvPr/>
            </p:nvSpPr>
            <p:spPr>
              <a:xfrm>
                <a:off x="10789724" y="3523766"/>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60" name="Oval 859">
                <a:extLst>
                  <a:ext uri="{FF2B5EF4-FFF2-40B4-BE49-F238E27FC236}">
                    <a16:creationId xmlns:a16="http://schemas.microsoft.com/office/drawing/2014/main" id="{C1E616FF-E6F8-4CB2-A22D-781704EF12D1}"/>
                  </a:ext>
                </a:extLst>
              </p:cNvPr>
              <p:cNvSpPr/>
              <p:nvPr/>
            </p:nvSpPr>
            <p:spPr>
              <a:xfrm>
                <a:off x="11837130" y="3523766"/>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cxnSp>
            <p:nvCxnSpPr>
              <p:cNvPr id="871" name="Straight Connector 870">
                <a:extLst>
                  <a:ext uri="{FF2B5EF4-FFF2-40B4-BE49-F238E27FC236}">
                    <a16:creationId xmlns:a16="http://schemas.microsoft.com/office/drawing/2014/main" id="{54BC553C-044C-401F-B1F0-B8FFCDE94259}"/>
                  </a:ext>
                </a:extLst>
              </p:cNvPr>
              <p:cNvCxnSpPr>
                <a:cxnSpLocks/>
              </p:cNvCxnSpPr>
              <p:nvPr/>
            </p:nvCxnSpPr>
            <p:spPr>
              <a:xfrm>
                <a:off x="0" y="3537170"/>
                <a:ext cx="12188825" cy="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F36BF8A0-ADCA-4EF4-A5A8-BE8C46B26315}"/>
                </a:ext>
              </a:extLst>
            </p:cNvPr>
            <p:cNvGrpSpPr/>
            <p:nvPr/>
          </p:nvGrpSpPr>
          <p:grpSpPr>
            <a:xfrm>
              <a:off x="0" y="4257417"/>
              <a:ext cx="12188825" cy="36000"/>
              <a:chOff x="0" y="4073149"/>
              <a:chExt cx="12188825" cy="36000"/>
            </a:xfrm>
          </p:grpSpPr>
          <p:sp>
            <p:nvSpPr>
              <p:cNvPr id="389" name="Oval 388">
                <a:extLst>
                  <a:ext uri="{FF2B5EF4-FFF2-40B4-BE49-F238E27FC236}">
                    <a16:creationId xmlns:a16="http://schemas.microsoft.com/office/drawing/2014/main" id="{1C296DDE-9F97-4836-A60B-DA386C63718D}"/>
                  </a:ext>
                </a:extLst>
              </p:cNvPr>
              <p:cNvSpPr/>
              <p:nvPr/>
            </p:nvSpPr>
            <p:spPr>
              <a:xfrm>
                <a:off x="315694" y="4073149"/>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07" name="Oval 406">
                <a:extLst>
                  <a:ext uri="{FF2B5EF4-FFF2-40B4-BE49-F238E27FC236}">
                    <a16:creationId xmlns:a16="http://schemas.microsoft.com/office/drawing/2014/main" id="{532CF589-F5A6-41E0-9BD3-CA8F70B3E8D9}"/>
                  </a:ext>
                </a:extLst>
              </p:cNvPr>
              <p:cNvSpPr/>
              <p:nvPr/>
            </p:nvSpPr>
            <p:spPr>
              <a:xfrm>
                <a:off x="1363097" y="4073149"/>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22" name="Oval 421">
                <a:extLst>
                  <a:ext uri="{FF2B5EF4-FFF2-40B4-BE49-F238E27FC236}">
                    <a16:creationId xmlns:a16="http://schemas.microsoft.com/office/drawing/2014/main" id="{102678BD-5127-4E50-8B05-A8F61D7BD47B}"/>
                  </a:ext>
                </a:extLst>
              </p:cNvPr>
              <p:cNvSpPr/>
              <p:nvPr/>
            </p:nvSpPr>
            <p:spPr>
              <a:xfrm>
                <a:off x="2410500" y="4073149"/>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37" name="Oval 436">
                <a:extLst>
                  <a:ext uri="{FF2B5EF4-FFF2-40B4-BE49-F238E27FC236}">
                    <a16:creationId xmlns:a16="http://schemas.microsoft.com/office/drawing/2014/main" id="{C3883E46-AB9C-4B06-A018-38BD39E4DEB0}"/>
                  </a:ext>
                </a:extLst>
              </p:cNvPr>
              <p:cNvSpPr/>
              <p:nvPr/>
            </p:nvSpPr>
            <p:spPr>
              <a:xfrm>
                <a:off x="3457903" y="4073149"/>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52" name="Oval 451">
                <a:extLst>
                  <a:ext uri="{FF2B5EF4-FFF2-40B4-BE49-F238E27FC236}">
                    <a16:creationId xmlns:a16="http://schemas.microsoft.com/office/drawing/2014/main" id="{B70FEC5C-A6C1-4DFC-B624-B3472ECC1A7B}"/>
                  </a:ext>
                </a:extLst>
              </p:cNvPr>
              <p:cNvSpPr/>
              <p:nvPr/>
            </p:nvSpPr>
            <p:spPr>
              <a:xfrm>
                <a:off x="4505306" y="4073149"/>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67" name="Oval 466">
                <a:extLst>
                  <a:ext uri="{FF2B5EF4-FFF2-40B4-BE49-F238E27FC236}">
                    <a16:creationId xmlns:a16="http://schemas.microsoft.com/office/drawing/2014/main" id="{4387E107-6F63-4C9C-BF14-7759CCD001A7}"/>
                  </a:ext>
                </a:extLst>
              </p:cNvPr>
              <p:cNvSpPr/>
              <p:nvPr/>
            </p:nvSpPr>
            <p:spPr>
              <a:xfrm>
                <a:off x="5552709" y="4073149"/>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82" name="Oval 481">
                <a:extLst>
                  <a:ext uri="{FF2B5EF4-FFF2-40B4-BE49-F238E27FC236}">
                    <a16:creationId xmlns:a16="http://schemas.microsoft.com/office/drawing/2014/main" id="{A6896A52-CB07-4212-8F5F-0F6D9BD2E736}"/>
                  </a:ext>
                </a:extLst>
              </p:cNvPr>
              <p:cNvSpPr/>
              <p:nvPr/>
            </p:nvSpPr>
            <p:spPr>
              <a:xfrm>
                <a:off x="6600112" y="4073149"/>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97" name="Oval 496">
                <a:extLst>
                  <a:ext uri="{FF2B5EF4-FFF2-40B4-BE49-F238E27FC236}">
                    <a16:creationId xmlns:a16="http://schemas.microsoft.com/office/drawing/2014/main" id="{E99ACE38-9FCE-42D0-81B1-66DAB6048008}"/>
                  </a:ext>
                </a:extLst>
              </p:cNvPr>
              <p:cNvSpPr/>
              <p:nvPr/>
            </p:nvSpPr>
            <p:spPr>
              <a:xfrm>
                <a:off x="7647515" y="4073149"/>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00" name="Oval 799">
                <a:extLst>
                  <a:ext uri="{FF2B5EF4-FFF2-40B4-BE49-F238E27FC236}">
                    <a16:creationId xmlns:a16="http://schemas.microsoft.com/office/drawing/2014/main" id="{1D75BA18-37DC-4562-BDB2-D1722A9D0536}"/>
                  </a:ext>
                </a:extLst>
              </p:cNvPr>
              <p:cNvSpPr/>
              <p:nvPr/>
            </p:nvSpPr>
            <p:spPr>
              <a:xfrm>
                <a:off x="8694918" y="4073149"/>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31" name="Oval 830">
                <a:extLst>
                  <a:ext uri="{FF2B5EF4-FFF2-40B4-BE49-F238E27FC236}">
                    <a16:creationId xmlns:a16="http://schemas.microsoft.com/office/drawing/2014/main" id="{D22BC8E7-E66A-4D25-B445-9C231533F22D}"/>
                  </a:ext>
                </a:extLst>
              </p:cNvPr>
              <p:cNvSpPr/>
              <p:nvPr/>
            </p:nvSpPr>
            <p:spPr>
              <a:xfrm>
                <a:off x="9742321" y="4073149"/>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46" name="Oval 845">
                <a:extLst>
                  <a:ext uri="{FF2B5EF4-FFF2-40B4-BE49-F238E27FC236}">
                    <a16:creationId xmlns:a16="http://schemas.microsoft.com/office/drawing/2014/main" id="{6AFD9F2C-6837-4EE7-8E87-2D76B321BE47}"/>
                  </a:ext>
                </a:extLst>
              </p:cNvPr>
              <p:cNvSpPr/>
              <p:nvPr/>
            </p:nvSpPr>
            <p:spPr>
              <a:xfrm>
                <a:off x="10789724" y="4073149"/>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61" name="Oval 860">
                <a:extLst>
                  <a:ext uri="{FF2B5EF4-FFF2-40B4-BE49-F238E27FC236}">
                    <a16:creationId xmlns:a16="http://schemas.microsoft.com/office/drawing/2014/main" id="{703A5CC4-629F-4EEC-BF74-C0EDDFD98B51}"/>
                  </a:ext>
                </a:extLst>
              </p:cNvPr>
              <p:cNvSpPr/>
              <p:nvPr/>
            </p:nvSpPr>
            <p:spPr>
              <a:xfrm>
                <a:off x="11837130" y="4073149"/>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cxnSp>
            <p:nvCxnSpPr>
              <p:cNvPr id="872" name="Straight Connector 871">
                <a:extLst>
                  <a:ext uri="{FF2B5EF4-FFF2-40B4-BE49-F238E27FC236}">
                    <a16:creationId xmlns:a16="http://schemas.microsoft.com/office/drawing/2014/main" id="{602B5A9B-EAA8-413A-93CD-6E621AC2E269}"/>
                  </a:ext>
                </a:extLst>
              </p:cNvPr>
              <p:cNvCxnSpPr>
                <a:cxnSpLocks/>
              </p:cNvCxnSpPr>
              <p:nvPr/>
            </p:nvCxnSpPr>
            <p:spPr>
              <a:xfrm>
                <a:off x="0" y="4086187"/>
                <a:ext cx="12188825" cy="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1BDA27B2-F09F-4123-B67B-712FDD06B3F4}"/>
                </a:ext>
              </a:extLst>
            </p:cNvPr>
            <p:cNvGrpSpPr/>
            <p:nvPr/>
          </p:nvGrpSpPr>
          <p:grpSpPr>
            <a:xfrm>
              <a:off x="0" y="4833124"/>
              <a:ext cx="12188825" cy="36000"/>
              <a:chOff x="0" y="4622532"/>
              <a:chExt cx="12188825" cy="36000"/>
            </a:xfrm>
          </p:grpSpPr>
          <p:sp>
            <p:nvSpPr>
              <p:cNvPr id="390" name="Oval 389">
                <a:extLst>
                  <a:ext uri="{FF2B5EF4-FFF2-40B4-BE49-F238E27FC236}">
                    <a16:creationId xmlns:a16="http://schemas.microsoft.com/office/drawing/2014/main" id="{375DA7F9-FE92-44BC-BE5D-25D7228E96A3}"/>
                  </a:ext>
                </a:extLst>
              </p:cNvPr>
              <p:cNvSpPr/>
              <p:nvPr/>
            </p:nvSpPr>
            <p:spPr>
              <a:xfrm>
                <a:off x="315694" y="462253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08" name="Oval 407">
                <a:extLst>
                  <a:ext uri="{FF2B5EF4-FFF2-40B4-BE49-F238E27FC236}">
                    <a16:creationId xmlns:a16="http://schemas.microsoft.com/office/drawing/2014/main" id="{385E19D4-1A75-44D2-93AB-8D034408B2AC}"/>
                  </a:ext>
                </a:extLst>
              </p:cNvPr>
              <p:cNvSpPr/>
              <p:nvPr/>
            </p:nvSpPr>
            <p:spPr>
              <a:xfrm>
                <a:off x="1363097" y="462253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23" name="Oval 422">
                <a:extLst>
                  <a:ext uri="{FF2B5EF4-FFF2-40B4-BE49-F238E27FC236}">
                    <a16:creationId xmlns:a16="http://schemas.microsoft.com/office/drawing/2014/main" id="{C2E8AFC1-4452-419A-A9E6-DC51EBDAAEF5}"/>
                  </a:ext>
                </a:extLst>
              </p:cNvPr>
              <p:cNvSpPr/>
              <p:nvPr/>
            </p:nvSpPr>
            <p:spPr>
              <a:xfrm>
                <a:off x="2410500" y="462253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38" name="Oval 437">
                <a:extLst>
                  <a:ext uri="{FF2B5EF4-FFF2-40B4-BE49-F238E27FC236}">
                    <a16:creationId xmlns:a16="http://schemas.microsoft.com/office/drawing/2014/main" id="{79F0D9C0-218A-4B3E-9A4C-32B9DAE251C2}"/>
                  </a:ext>
                </a:extLst>
              </p:cNvPr>
              <p:cNvSpPr/>
              <p:nvPr/>
            </p:nvSpPr>
            <p:spPr>
              <a:xfrm>
                <a:off x="3457903" y="462253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53" name="Oval 452">
                <a:extLst>
                  <a:ext uri="{FF2B5EF4-FFF2-40B4-BE49-F238E27FC236}">
                    <a16:creationId xmlns:a16="http://schemas.microsoft.com/office/drawing/2014/main" id="{D44C6989-99E3-4AC2-83E8-7866011A520F}"/>
                  </a:ext>
                </a:extLst>
              </p:cNvPr>
              <p:cNvSpPr/>
              <p:nvPr/>
            </p:nvSpPr>
            <p:spPr>
              <a:xfrm>
                <a:off x="4505306" y="462253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68" name="Oval 467">
                <a:extLst>
                  <a:ext uri="{FF2B5EF4-FFF2-40B4-BE49-F238E27FC236}">
                    <a16:creationId xmlns:a16="http://schemas.microsoft.com/office/drawing/2014/main" id="{DFF35722-1BD7-44B2-A61B-A9CAFBF9132F}"/>
                  </a:ext>
                </a:extLst>
              </p:cNvPr>
              <p:cNvSpPr/>
              <p:nvPr/>
            </p:nvSpPr>
            <p:spPr>
              <a:xfrm>
                <a:off x="5552709" y="462253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83" name="Oval 482">
                <a:extLst>
                  <a:ext uri="{FF2B5EF4-FFF2-40B4-BE49-F238E27FC236}">
                    <a16:creationId xmlns:a16="http://schemas.microsoft.com/office/drawing/2014/main" id="{9FBC5392-FF7C-41D1-97C3-F7FBFB5AC6CE}"/>
                  </a:ext>
                </a:extLst>
              </p:cNvPr>
              <p:cNvSpPr/>
              <p:nvPr/>
            </p:nvSpPr>
            <p:spPr>
              <a:xfrm>
                <a:off x="6600112" y="462253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98" name="Oval 497">
                <a:extLst>
                  <a:ext uri="{FF2B5EF4-FFF2-40B4-BE49-F238E27FC236}">
                    <a16:creationId xmlns:a16="http://schemas.microsoft.com/office/drawing/2014/main" id="{9DAD16CD-43EB-4D67-95C7-6270313B7E66}"/>
                  </a:ext>
                </a:extLst>
              </p:cNvPr>
              <p:cNvSpPr/>
              <p:nvPr/>
            </p:nvSpPr>
            <p:spPr>
              <a:xfrm>
                <a:off x="7647515" y="462253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01" name="Oval 800">
                <a:extLst>
                  <a:ext uri="{FF2B5EF4-FFF2-40B4-BE49-F238E27FC236}">
                    <a16:creationId xmlns:a16="http://schemas.microsoft.com/office/drawing/2014/main" id="{8ECD905E-71E6-4492-940B-6D7AD8320380}"/>
                  </a:ext>
                </a:extLst>
              </p:cNvPr>
              <p:cNvSpPr/>
              <p:nvPr/>
            </p:nvSpPr>
            <p:spPr>
              <a:xfrm>
                <a:off x="8694918" y="462253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32" name="Oval 831">
                <a:extLst>
                  <a:ext uri="{FF2B5EF4-FFF2-40B4-BE49-F238E27FC236}">
                    <a16:creationId xmlns:a16="http://schemas.microsoft.com/office/drawing/2014/main" id="{065313EC-7CC3-4427-B14B-464033655D92}"/>
                  </a:ext>
                </a:extLst>
              </p:cNvPr>
              <p:cNvSpPr/>
              <p:nvPr/>
            </p:nvSpPr>
            <p:spPr>
              <a:xfrm>
                <a:off x="9742321" y="462253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47" name="Oval 846">
                <a:extLst>
                  <a:ext uri="{FF2B5EF4-FFF2-40B4-BE49-F238E27FC236}">
                    <a16:creationId xmlns:a16="http://schemas.microsoft.com/office/drawing/2014/main" id="{6B324961-3A56-4FCF-AFA0-4AA0A50C3858}"/>
                  </a:ext>
                </a:extLst>
              </p:cNvPr>
              <p:cNvSpPr/>
              <p:nvPr/>
            </p:nvSpPr>
            <p:spPr>
              <a:xfrm>
                <a:off x="10789724" y="462253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62" name="Oval 861">
                <a:extLst>
                  <a:ext uri="{FF2B5EF4-FFF2-40B4-BE49-F238E27FC236}">
                    <a16:creationId xmlns:a16="http://schemas.microsoft.com/office/drawing/2014/main" id="{40CCFCCC-519F-4B43-AADF-D1581559D46B}"/>
                  </a:ext>
                </a:extLst>
              </p:cNvPr>
              <p:cNvSpPr/>
              <p:nvPr/>
            </p:nvSpPr>
            <p:spPr>
              <a:xfrm>
                <a:off x="11837130" y="462253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cxnSp>
            <p:nvCxnSpPr>
              <p:cNvPr id="873" name="Straight Connector 872">
                <a:extLst>
                  <a:ext uri="{FF2B5EF4-FFF2-40B4-BE49-F238E27FC236}">
                    <a16:creationId xmlns:a16="http://schemas.microsoft.com/office/drawing/2014/main" id="{0AD3DA7B-B9B6-4615-AF8E-233EB313440F}"/>
                  </a:ext>
                </a:extLst>
              </p:cNvPr>
              <p:cNvCxnSpPr>
                <a:cxnSpLocks/>
              </p:cNvCxnSpPr>
              <p:nvPr/>
            </p:nvCxnSpPr>
            <p:spPr>
              <a:xfrm>
                <a:off x="0" y="4635204"/>
                <a:ext cx="12188825" cy="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3E172C4A-2776-4B16-A2B0-F57876AC2A01}"/>
                </a:ext>
              </a:extLst>
            </p:cNvPr>
            <p:cNvGrpSpPr/>
            <p:nvPr/>
          </p:nvGrpSpPr>
          <p:grpSpPr>
            <a:xfrm>
              <a:off x="0" y="5408831"/>
              <a:ext cx="12188825" cy="36000"/>
              <a:chOff x="0" y="5171915"/>
              <a:chExt cx="12188825" cy="36000"/>
            </a:xfrm>
          </p:grpSpPr>
          <p:sp>
            <p:nvSpPr>
              <p:cNvPr id="391" name="Oval 390">
                <a:extLst>
                  <a:ext uri="{FF2B5EF4-FFF2-40B4-BE49-F238E27FC236}">
                    <a16:creationId xmlns:a16="http://schemas.microsoft.com/office/drawing/2014/main" id="{2E01706D-D870-4081-9CAD-4620B9439293}"/>
                  </a:ext>
                </a:extLst>
              </p:cNvPr>
              <p:cNvSpPr/>
              <p:nvPr/>
            </p:nvSpPr>
            <p:spPr>
              <a:xfrm>
                <a:off x="315694" y="5171915"/>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09" name="Oval 408">
                <a:extLst>
                  <a:ext uri="{FF2B5EF4-FFF2-40B4-BE49-F238E27FC236}">
                    <a16:creationId xmlns:a16="http://schemas.microsoft.com/office/drawing/2014/main" id="{A7F79BAA-453E-4BE9-9FA8-F411CB640CF2}"/>
                  </a:ext>
                </a:extLst>
              </p:cNvPr>
              <p:cNvSpPr/>
              <p:nvPr/>
            </p:nvSpPr>
            <p:spPr>
              <a:xfrm>
                <a:off x="1363097" y="5171915"/>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24" name="Oval 423">
                <a:extLst>
                  <a:ext uri="{FF2B5EF4-FFF2-40B4-BE49-F238E27FC236}">
                    <a16:creationId xmlns:a16="http://schemas.microsoft.com/office/drawing/2014/main" id="{5D7AB00B-36B6-4A35-8DFD-4853D1EB53FF}"/>
                  </a:ext>
                </a:extLst>
              </p:cNvPr>
              <p:cNvSpPr/>
              <p:nvPr/>
            </p:nvSpPr>
            <p:spPr>
              <a:xfrm>
                <a:off x="2410500" y="5171915"/>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39" name="Oval 438">
                <a:extLst>
                  <a:ext uri="{FF2B5EF4-FFF2-40B4-BE49-F238E27FC236}">
                    <a16:creationId xmlns:a16="http://schemas.microsoft.com/office/drawing/2014/main" id="{79CEB977-B374-4D92-A1A4-F1CE98E8E0F3}"/>
                  </a:ext>
                </a:extLst>
              </p:cNvPr>
              <p:cNvSpPr/>
              <p:nvPr/>
            </p:nvSpPr>
            <p:spPr>
              <a:xfrm>
                <a:off x="3457903" y="5171915"/>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54" name="Oval 453">
                <a:extLst>
                  <a:ext uri="{FF2B5EF4-FFF2-40B4-BE49-F238E27FC236}">
                    <a16:creationId xmlns:a16="http://schemas.microsoft.com/office/drawing/2014/main" id="{FC27A281-52B7-4E35-8C9B-ADFBB87AF7B4}"/>
                  </a:ext>
                </a:extLst>
              </p:cNvPr>
              <p:cNvSpPr/>
              <p:nvPr/>
            </p:nvSpPr>
            <p:spPr>
              <a:xfrm>
                <a:off x="4505306" y="5171915"/>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69" name="Oval 468">
                <a:extLst>
                  <a:ext uri="{FF2B5EF4-FFF2-40B4-BE49-F238E27FC236}">
                    <a16:creationId xmlns:a16="http://schemas.microsoft.com/office/drawing/2014/main" id="{8DAD0C81-2512-49D0-B57D-A4331F9CE980}"/>
                  </a:ext>
                </a:extLst>
              </p:cNvPr>
              <p:cNvSpPr/>
              <p:nvPr/>
            </p:nvSpPr>
            <p:spPr>
              <a:xfrm>
                <a:off x="5552709" y="5171915"/>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84" name="Oval 483">
                <a:extLst>
                  <a:ext uri="{FF2B5EF4-FFF2-40B4-BE49-F238E27FC236}">
                    <a16:creationId xmlns:a16="http://schemas.microsoft.com/office/drawing/2014/main" id="{1A97B154-F498-4B47-B56C-B0AE842E0724}"/>
                  </a:ext>
                </a:extLst>
              </p:cNvPr>
              <p:cNvSpPr/>
              <p:nvPr/>
            </p:nvSpPr>
            <p:spPr>
              <a:xfrm>
                <a:off x="6600112" y="5171915"/>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99" name="Oval 498">
                <a:extLst>
                  <a:ext uri="{FF2B5EF4-FFF2-40B4-BE49-F238E27FC236}">
                    <a16:creationId xmlns:a16="http://schemas.microsoft.com/office/drawing/2014/main" id="{DAB0ECBC-8E62-4B71-A331-55ED97647704}"/>
                  </a:ext>
                </a:extLst>
              </p:cNvPr>
              <p:cNvSpPr/>
              <p:nvPr/>
            </p:nvSpPr>
            <p:spPr>
              <a:xfrm>
                <a:off x="7647515" y="5171915"/>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02" name="Oval 801">
                <a:extLst>
                  <a:ext uri="{FF2B5EF4-FFF2-40B4-BE49-F238E27FC236}">
                    <a16:creationId xmlns:a16="http://schemas.microsoft.com/office/drawing/2014/main" id="{748F291B-96F5-4DD8-A453-A120098DCEEB}"/>
                  </a:ext>
                </a:extLst>
              </p:cNvPr>
              <p:cNvSpPr/>
              <p:nvPr/>
            </p:nvSpPr>
            <p:spPr>
              <a:xfrm>
                <a:off x="8694918" y="5171915"/>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33" name="Oval 832">
                <a:extLst>
                  <a:ext uri="{FF2B5EF4-FFF2-40B4-BE49-F238E27FC236}">
                    <a16:creationId xmlns:a16="http://schemas.microsoft.com/office/drawing/2014/main" id="{DC9F516F-6426-494F-A48A-BEDB8A79D4FE}"/>
                  </a:ext>
                </a:extLst>
              </p:cNvPr>
              <p:cNvSpPr/>
              <p:nvPr/>
            </p:nvSpPr>
            <p:spPr>
              <a:xfrm>
                <a:off x="9742321" y="5171915"/>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48" name="Oval 847">
                <a:extLst>
                  <a:ext uri="{FF2B5EF4-FFF2-40B4-BE49-F238E27FC236}">
                    <a16:creationId xmlns:a16="http://schemas.microsoft.com/office/drawing/2014/main" id="{070861EC-8ED2-4B75-8C28-A80496A220CC}"/>
                  </a:ext>
                </a:extLst>
              </p:cNvPr>
              <p:cNvSpPr/>
              <p:nvPr/>
            </p:nvSpPr>
            <p:spPr>
              <a:xfrm>
                <a:off x="10789724" y="5171915"/>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63" name="Oval 862">
                <a:extLst>
                  <a:ext uri="{FF2B5EF4-FFF2-40B4-BE49-F238E27FC236}">
                    <a16:creationId xmlns:a16="http://schemas.microsoft.com/office/drawing/2014/main" id="{4DABC375-681E-4B00-962A-849EBC0EDE57}"/>
                  </a:ext>
                </a:extLst>
              </p:cNvPr>
              <p:cNvSpPr/>
              <p:nvPr/>
            </p:nvSpPr>
            <p:spPr>
              <a:xfrm>
                <a:off x="11837130" y="5171915"/>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cxnSp>
            <p:nvCxnSpPr>
              <p:cNvPr id="874" name="Straight Connector 873">
                <a:extLst>
                  <a:ext uri="{FF2B5EF4-FFF2-40B4-BE49-F238E27FC236}">
                    <a16:creationId xmlns:a16="http://schemas.microsoft.com/office/drawing/2014/main" id="{91E40BDE-7799-43F2-A12A-11117F0673AA}"/>
                  </a:ext>
                </a:extLst>
              </p:cNvPr>
              <p:cNvCxnSpPr>
                <a:cxnSpLocks/>
              </p:cNvCxnSpPr>
              <p:nvPr/>
            </p:nvCxnSpPr>
            <p:spPr>
              <a:xfrm>
                <a:off x="0" y="5184221"/>
                <a:ext cx="12188825" cy="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232BC145-0228-46D4-A90E-D2B6D88212C3}"/>
                </a:ext>
              </a:extLst>
            </p:cNvPr>
            <p:cNvGrpSpPr/>
            <p:nvPr/>
          </p:nvGrpSpPr>
          <p:grpSpPr>
            <a:xfrm>
              <a:off x="0" y="5984538"/>
              <a:ext cx="12188825" cy="36000"/>
              <a:chOff x="0" y="5721298"/>
              <a:chExt cx="12188825" cy="36000"/>
            </a:xfrm>
          </p:grpSpPr>
          <p:sp>
            <p:nvSpPr>
              <p:cNvPr id="392" name="Oval 391">
                <a:extLst>
                  <a:ext uri="{FF2B5EF4-FFF2-40B4-BE49-F238E27FC236}">
                    <a16:creationId xmlns:a16="http://schemas.microsoft.com/office/drawing/2014/main" id="{BD47F82D-96F4-4134-B319-1AC7D903A09F}"/>
                  </a:ext>
                </a:extLst>
              </p:cNvPr>
              <p:cNvSpPr/>
              <p:nvPr/>
            </p:nvSpPr>
            <p:spPr>
              <a:xfrm>
                <a:off x="315694" y="572129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10" name="Oval 409">
                <a:extLst>
                  <a:ext uri="{FF2B5EF4-FFF2-40B4-BE49-F238E27FC236}">
                    <a16:creationId xmlns:a16="http://schemas.microsoft.com/office/drawing/2014/main" id="{424B7A0C-6BFA-4910-9112-61C294369C9E}"/>
                  </a:ext>
                </a:extLst>
              </p:cNvPr>
              <p:cNvSpPr/>
              <p:nvPr/>
            </p:nvSpPr>
            <p:spPr>
              <a:xfrm>
                <a:off x="1363097" y="572129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25" name="Oval 424">
                <a:extLst>
                  <a:ext uri="{FF2B5EF4-FFF2-40B4-BE49-F238E27FC236}">
                    <a16:creationId xmlns:a16="http://schemas.microsoft.com/office/drawing/2014/main" id="{2971EF5D-50EE-46C5-B991-7BDB078B019F}"/>
                  </a:ext>
                </a:extLst>
              </p:cNvPr>
              <p:cNvSpPr/>
              <p:nvPr/>
            </p:nvSpPr>
            <p:spPr>
              <a:xfrm>
                <a:off x="2410500" y="572129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40" name="Oval 439">
                <a:extLst>
                  <a:ext uri="{FF2B5EF4-FFF2-40B4-BE49-F238E27FC236}">
                    <a16:creationId xmlns:a16="http://schemas.microsoft.com/office/drawing/2014/main" id="{DED6729B-FDBC-4A37-9426-91A3DD4468A3}"/>
                  </a:ext>
                </a:extLst>
              </p:cNvPr>
              <p:cNvSpPr/>
              <p:nvPr/>
            </p:nvSpPr>
            <p:spPr>
              <a:xfrm>
                <a:off x="3457903" y="572129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55" name="Oval 454">
                <a:extLst>
                  <a:ext uri="{FF2B5EF4-FFF2-40B4-BE49-F238E27FC236}">
                    <a16:creationId xmlns:a16="http://schemas.microsoft.com/office/drawing/2014/main" id="{4D41E70D-DD38-424B-8686-6BFCE336A8B1}"/>
                  </a:ext>
                </a:extLst>
              </p:cNvPr>
              <p:cNvSpPr/>
              <p:nvPr/>
            </p:nvSpPr>
            <p:spPr>
              <a:xfrm>
                <a:off x="4505306" y="572129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70" name="Oval 469">
                <a:extLst>
                  <a:ext uri="{FF2B5EF4-FFF2-40B4-BE49-F238E27FC236}">
                    <a16:creationId xmlns:a16="http://schemas.microsoft.com/office/drawing/2014/main" id="{9810A599-0536-4517-9B22-F592006FC675}"/>
                  </a:ext>
                </a:extLst>
              </p:cNvPr>
              <p:cNvSpPr/>
              <p:nvPr/>
            </p:nvSpPr>
            <p:spPr>
              <a:xfrm>
                <a:off x="5552709" y="572129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85" name="Oval 484">
                <a:extLst>
                  <a:ext uri="{FF2B5EF4-FFF2-40B4-BE49-F238E27FC236}">
                    <a16:creationId xmlns:a16="http://schemas.microsoft.com/office/drawing/2014/main" id="{3F72E46C-3679-43EF-B463-9E2034182E96}"/>
                  </a:ext>
                </a:extLst>
              </p:cNvPr>
              <p:cNvSpPr/>
              <p:nvPr/>
            </p:nvSpPr>
            <p:spPr>
              <a:xfrm>
                <a:off x="6600112" y="572129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500" name="Oval 499">
                <a:extLst>
                  <a:ext uri="{FF2B5EF4-FFF2-40B4-BE49-F238E27FC236}">
                    <a16:creationId xmlns:a16="http://schemas.microsoft.com/office/drawing/2014/main" id="{7B54A1A6-18D0-4E2A-9D43-45E0FE645FD3}"/>
                  </a:ext>
                </a:extLst>
              </p:cNvPr>
              <p:cNvSpPr/>
              <p:nvPr/>
            </p:nvSpPr>
            <p:spPr>
              <a:xfrm>
                <a:off x="7647515" y="572129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03" name="Oval 802">
                <a:extLst>
                  <a:ext uri="{FF2B5EF4-FFF2-40B4-BE49-F238E27FC236}">
                    <a16:creationId xmlns:a16="http://schemas.microsoft.com/office/drawing/2014/main" id="{6C2A569D-A296-42D2-926C-26235E58CE93}"/>
                  </a:ext>
                </a:extLst>
              </p:cNvPr>
              <p:cNvSpPr/>
              <p:nvPr/>
            </p:nvSpPr>
            <p:spPr>
              <a:xfrm>
                <a:off x="8694918" y="572129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34" name="Oval 833">
                <a:extLst>
                  <a:ext uri="{FF2B5EF4-FFF2-40B4-BE49-F238E27FC236}">
                    <a16:creationId xmlns:a16="http://schemas.microsoft.com/office/drawing/2014/main" id="{5061673D-0D0B-4933-86C1-69446F2A2088}"/>
                  </a:ext>
                </a:extLst>
              </p:cNvPr>
              <p:cNvSpPr/>
              <p:nvPr/>
            </p:nvSpPr>
            <p:spPr>
              <a:xfrm>
                <a:off x="9742321" y="572129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49" name="Oval 848">
                <a:extLst>
                  <a:ext uri="{FF2B5EF4-FFF2-40B4-BE49-F238E27FC236}">
                    <a16:creationId xmlns:a16="http://schemas.microsoft.com/office/drawing/2014/main" id="{92936E0E-F1DC-46DF-B5B1-4952C4D2A40D}"/>
                  </a:ext>
                </a:extLst>
              </p:cNvPr>
              <p:cNvSpPr/>
              <p:nvPr/>
            </p:nvSpPr>
            <p:spPr>
              <a:xfrm>
                <a:off x="10789724" y="572129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64" name="Oval 863">
                <a:extLst>
                  <a:ext uri="{FF2B5EF4-FFF2-40B4-BE49-F238E27FC236}">
                    <a16:creationId xmlns:a16="http://schemas.microsoft.com/office/drawing/2014/main" id="{C4369A8E-278A-4E05-8A6E-702933EEFDB7}"/>
                  </a:ext>
                </a:extLst>
              </p:cNvPr>
              <p:cNvSpPr/>
              <p:nvPr/>
            </p:nvSpPr>
            <p:spPr>
              <a:xfrm>
                <a:off x="11837130" y="5721298"/>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cxnSp>
            <p:nvCxnSpPr>
              <p:cNvPr id="875" name="Straight Connector 874">
                <a:extLst>
                  <a:ext uri="{FF2B5EF4-FFF2-40B4-BE49-F238E27FC236}">
                    <a16:creationId xmlns:a16="http://schemas.microsoft.com/office/drawing/2014/main" id="{4577E9F0-5FA0-4356-9627-39E5B475BDA6}"/>
                  </a:ext>
                </a:extLst>
              </p:cNvPr>
              <p:cNvCxnSpPr>
                <a:cxnSpLocks/>
              </p:cNvCxnSpPr>
              <p:nvPr/>
            </p:nvCxnSpPr>
            <p:spPr>
              <a:xfrm>
                <a:off x="0" y="5733238"/>
                <a:ext cx="12188825" cy="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6A5BB86C-86FD-4334-BB52-47F95C0FFE44}"/>
                </a:ext>
              </a:extLst>
            </p:cNvPr>
            <p:cNvGrpSpPr/>
            <p:nvPr/>
          </p:nvGrpSpPr>
          <p:grpSpPr>
            <a:xfrm>
              <a:off x="0" y="6560242"/>
              <a:ext cx="12188825" cy="36000"/>
              <a:chOff x="0" y="6270682"/>
              <a:chExt cx="12188825" cy="36000"/>
            </a:xfrm>
          </p:grpSpPr>
          <p:sp>
            <p:nvSpPr>
              <p:cNvPr id="393" name="Oval 392">
                <a:extLst>
                  <a:ext uri="{FF2B5EF4-FFF2-40B4-BE49-F238E27FC236}">
                    <a16:creationId xmlns:a16="http://schemas.microsoft.com/office/drawing/2014/main" id="{4D23DE19-A69D-4A84-AA30-0010C5CDB400}"/>
                  </a:ext>
                </a:extLst>
              </p:cNvPr>
              <p:cNvSpPr/>
              <p:nvPr/>
            </p:nvSpPr>
            <p:spPr>
              <a:xfrm>
                <a:off x="315694" y="627068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11" name="Oval 410">
                <a:extLst>
                  <a:ext uri="{FF2B5EF4-FFF2-40B4-BE49-F238E27FC236}">
                    <a16:creationId xmlns:a16="http://schemas.microsoft.com/office/drawing/2014/main" id="{3FFB6065-C51A-4E88-807F-43818B566E86}"/>
                  </a:ext>
                </a:extLst>
              </p:cNvPr>
              <p:cNvSpPr/>
              <p:nvPr/>
            </p:nvSpPr>
            <p:spPr>
              <a:xfrm>
                <a:off x="1363097" y="627068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26" name="Oval 425">
                <a:extLst>
                  <a:ext uri="{FF2B5EF4-FFF2-40B4-BE49-F238E27FC236}">
                    <a16:creationId xmlns:a16="http://schemas.microsoft.com/office/drawing/2014/main" id="{FD78E1BA-A0B2-4EFB-B116-F6BB02F6F715}"/>
                  </a:ext>
                </a:extLst>
              </p:cNvPr>
              <p:cNvSpPr/>
              <p:nvPr/>
            </p:nvSpPr>
            <p:spPr>
              <a:xfrm>
                <a:off x="2410500" y="627068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41" name="Oval 440">
                <a:extLst>
                  <a:ext uri="{FF2B5EF4-FFF2-40B4-BE49-F238E27FC236}">
                    <a16:creationId xmlns:a16="http://schemas.microsoft.com/office/drawing/2014/main" id="{5760F728-F50C-4A1B-B78D-84BD21EE32D0}"/>
                  </a:ext>
                </a:extLst>
              </p:cNvPr>
              <p:cNvSpPr/>
              <p:nvPr/>
            </p:nvSpPr>
            <p:spPr>
              <a:xfrm>
                <a:off x="3457903" y="627068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56" name="Oval 455">
                <a:extLst>
                  <a:ext uri="{FF2B5EF4-FFF2-40B4-BE49-F238E27FC236}">
                    <a16:creationId xmlns:a16="http://schemas.microsoft.com/office/drawing/2014/main" id="{53CB73F6-AB1A-4068-97E0-81E16058CCD1}"/>
                  </a:ext>
                </a:extLst>
              </p:cNvPr>
              <p:cNvSpPr/>
              <p:nvPr/>
            </p:nvSpPr>
            <p:spPr>
              <a:xfrm>
                <a:off x="4505306" y="627068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71" name="Oval 470">
                <a:extLst>
                  <a:ext uri="{FF2B5EF4-FFF2-40B4-BE49-F238E27FC236}">
                    <a16:creationId xmlns:a16="http://schemas.microsoft.com/office/drawing/2014/main" id="{0C62C2D6-5852-4582-B304-4C24CA6B1910}"/>
                  </a:ext>
                </a:extLst>
              </p:cNvPr>
              <p:cNvSpPr/>
              <p:nvPr/>
            </p:nvSpPr>
            <p:spPr>
              <a:xfrm>
                <a:off x="5552709" y="627068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486" name="Oval 485">
                <a:extLst>
                  <a:ext uri="{FF2B5EF4-FFF2-40B4-BE49-F238E27FC236}">
                    <a16:creationId xmlns:a16="http://schemas.microsoft.com/office/drawing/2014/main" id="{AA516F45-4450-4E72-A9C8-CFAF329E2947}"/>
                  </a:ext>
                </a:extLst>
              </p:cNvPr>
              <p:cNvSpPr/>
              <p:nvPr/>
            </p:nvSpPr>
            <p:spPr>
              <a:xfrm>
                <a:off x="6600112" y="627068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501" name="Oval 500">
                <a:extLst>
                  <a:ext uri="{FF2B5EF4-FFF2-40B4-BE49-F238E27FC236}">
                    <a16:creationId xmlns:a16="http://schemas.microsoft.com/office/drawing/2014/main" id="{4BF5700E-1340-4978-86D4-1B9406FB3BE6}"/>
                  </a:ext>
                </a:extLst>
              </p:cNvPr>
              <p:cNvSpPr/>
              <p:nvPr/>
            </p:nvSpPr>
            <p:spPr>
              <a:xfrm>
                <a:off x="7647515" y="627068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14" name="Oval 813">
                <a:extLst>
                  <a:ext uri="{FF2B5EF4-FFF2-40B4-BE49-F238E27FC236}">
                    <a16:creationId xmlns:a16="http://schemas.microsoft.com/office/drawing/2014/main" id="{62A62729-ABA0-4C00-9F60-F40A073C2A85}"/>
                  </a:ext>
                </a:extLst>
              </p:cNvPr>
              <p:cNvSpPr/>
              <p:nvPr/>
            </p:nvSpPr>
            <p:spPr>
              <a:xfrm>
                <a:off x="8694918" y="627068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35" name="Oval 834">
                <a:extLst>
                  <a:ext uri="{FF2B5EF4-FFF2-40B4-BE49-F238E27FC236}">
                    <a16:creationId xmlns:a16="http://schemas.microsoft.com/office/drawing/2014/main" id="{7008932B-166A-4E75-97FE-48AA890DC5D4}"/>
                  </a:ext>
                </a:extLst>
              </p:cNvPr>
              <p:cNvSpPr/>
              <p:nvPr/>
            </p:nvSpPr>
            <p:spPr>
              <a:xfrm>
                <a:off x="9742321" y="627068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50" name="Oval 849">
                <a:extLst>
                  <a:ext uri="{FF2B5EF4-FFF2-40B4-BE49-F238E27FC236}">
                    <a16:creationId xmlns:a16="http://schemas.microsoft.com/office/drawing/2014/main" id="{8427EBDA-47F1-4FF3-BE38-76E31758AFAD}"/>
                  </a:ext>
                </a:extLst>
              </p:cNvPr>
              <p:cNvSpPr/>
              <p:nvPr/>
            </p:nvSpPr>
            <p:spPr>
              <a:xfrm>
                <a:off x="10789724" y="627068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65" name="Oval 864">
                <a:extLst>
                  <a:ext uri="{FF2B5EF4-FFF2-40B4-BE49-F238E27FC236}">
                    <a16:creationId xmlns:a16="http://schemas.microsoft.com/office/drawing/2014/main" id="{A3039D63-FF98-4BC9-B6C7-4538ED060B8A}"/>
                  </a:ext>
                </a:extLst>
              </p:cNvPr>
              <p:cNvSpPr/>
              <p:nvPr/>
            </p:nvSpPr>
            <p:spPr>
              <a:xfrm>
                <a:off x="11837130" y="6270682"/>
                <a:ext cx="36000" cy="36000"/>
              </a:xfrm>
              <a:prstGeom prst="ellipse">
                <a:avLst/>
              </a:prstGeom>
              <a:solidFill>
                <a:schemeClr val="bg1">
                  <a:alpha val="6000"/>
                </a:schemeClr>
              </a:solidFill>
              <a:ln>
                <a:solidFill>
                  <a:schemeClr val="bg1">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cxnSp>
            <p:nvCxnSpPr>
              <p:cNvPr id="876" name="Straight Connector 875">
                <a:extLst>
                  <a:ext uri="{FF2B5EF4-FFF2-40B4-BE49-F238E27FC236}">
                    <a16:creationId xmlns:a16="http://schemas.microsoft.com/office/drawing/2014/main" id="{1D6CB619-A588-4B6E-B1F3-E5B91D63931E}"/>
                  </a:ext>
                </a:extLst>
              </p:cNvPr>
              <p:cNvCxnSpPr>
                <a:cxnSpLocks/>
              </p:cNvCxnSpPr>
              <p:nvPr/>
            </p:nvCxnSpPr>
            <p:spPr>
              <a:xfrm>
                <a:off x="0" y="6282257"/>
                <a:ext cx="12188825" cy="0"/>
              </a:xfrm>
              <a:prstGeom prst="line">
                <a:avLst/>
              </a:prstGeom>
              <a:solidFill>
                <a:schemeClr val="bg1">
                  <a:alpha val="6000"/>
                </a:schemeClr>
              </a:solidFill>
              <a:ln>
                <a:solidFill>
                  <a:schemeClr val="bg1">
                    <a:alpha val="6000"/>
                  </a:schemeClr>
                </a:solidFill>
              </a:ln>
            </p:spPr>
            <p:style>
              <a:lnRef idx="1">
                <a:schemeClr val="accent1"/>
              </a:lnRef>
              <a:fillRef idx="0">
                <a:schemeClr val="accent1"/>
              </a:fillRef>
              <a:effectRef idx="0">
                <a:schemeClr val="accent1"/>
              </a:effectRef>
              <a:fontRef idx="minor">
                <a:schemeClr val="tx1"/>
              </a:fontRef>
            </p:style>
          </p:cxnSp>
        </p:grpSp>
      </p:grpSp>
      <p:sp>
        <p:nvSpPr>
          <p:cNvPr id="1239" name="Freeform 5">
            <a:extLst>
              <a:ext uri="{FF2B5EF4-FFF2-40B4-BE49-F238E27FC236}">
                <a16:creationId xmlns:a16="http://schemas.microsoft.com/office/drawing/2014/main" id="{035E72A4-EF72-44E6-9063-F00BB636BE72}"/>
              </a:ext>
            </a:extLst>
          </p:cNvPr>
          <p:cNvSpPr>
            <a:spLocks/>
          </p:cNvSpPr>
          <p:nvPr/>
        </p:nvSpPr>
        <p:spPr bwMode="auto">
          <a:xfrm>
            <a:off x="2205612" y="543879"/>
            <a:ext cx="4753141" cy="4581310"/>
          </a:xfrm>
          <a:custGeom>
            <a:avLst/>
            <a:gdLst>
              <a:gd name="T0" fmla="*/ 0 w 11955"/>
              <a:gd name="T1" fmla="*/ 2814 h 6631"/>
              <a:gd name="T2" fmla="*/ 0 w 11955"/>
              <a:gd name="T3" fmla="*/ 5362 h 6631"/>
              <a:gd name="T4" fmla="*/ 108 w 11955"/>
              <a:gd name="T5" fmla="*/ 6359 h 6631"/>
              <a:gd name="T6" fmla="*/ 474 w 11955"/>
              <a:gd name="T7" fmla="*/ 5841 h 6631"/>
              <a:gd name="T8" fmla="*/ 903 w 11955"/>
              <a:gd name="T9" fmla="*/ 5385 h 6631"/>
              <a:gd name="T10" fmla="*/ 1388 w 11955"/>
              <a:gd name="T11" fmla="*/ 4989 h 6631"/>
              <a:gd name="T12" fmla="*/ 1921 w 11955"/>
              <a:gd name="T13" fmla="*/ 4652 h 6631"/>
              <a:gd name="T14" fmla="*/ 2494 w 11955"/>
              <a:gd name="T15" fmla="*/ 4371 h 6631"/>
              <a:gd name="T16" fmla="*/ 3101 w 11955"/>
              <a:gd name="T17" fmla="*/ 4146 h 6631"/>
              <a:gd name="T18" fmla="*/ 3734 w 11955"/>
              <a:gd name="T19" fmla="*/ 3972 h 6631"/>
              <a:gd name="T20" fmla="*/ 4386 w 11955"/>
              <a:gd name="T21" fmla="*/ 3847 h 6631"/>
              <a:gd name="T22" fmla="*/ 5051 w 11955"/>
              <a:gd name="T23" fmla="*/ 3770 h 6631"/>
              <a:gd name="T24" fmla="*/ 5720 w 11955"/>
              <a:gd name="T25" fmla="*/ 3741 h 6631"/>
              <a:gd name="T26" fmla="*/ 6357 w 11955"/>
              <a:gd name="T27" fmla="*/ 3752 h 6631"/>
              <a:gd name="T28" fmla="*/ 6999 w 11955"/>
              <a:gd name="T29" fmla="*/ 3805 h 6631"/>
              <a:gd name="T30" fmla="*/ 7658 w 11955"/>
              <a:gd name="T31" fmla="*/ 3900 h 6631"/>
              <a:gd name="T32" fmla="*/ 8319 w 11955"/>
              <a:gd name="T33" fmla="*/ 4041 h 6631"/>
              <a:gd name="T34" fmla="*/ 8970 w 11955"/>
              <a:gd name="T35" fmla="*/ 4233 h 6631"/>
              <a:gd name="T36" fmla="*/ 9598 w 11955"/>
              <a:gd name="T37" fmla="*/ 4478 h 6631"/>
              <a:gd name="T38" fmla="*/ 10191 w 11955"/>
              <a:gd name="T39" fmla="*/ 4780 h 6631"/>
              <a:gd name="T40" fmla="*/ 10735 w 11955"/>
              <a:gd name="T41" fmla="*/ 5143 h 6631"/>
              <a:gd name="T42" fmla="*/ 11220 w 11955"/>
              <a:gd name="T43" fmla="*/ 5570 h 6631"/>
              <a:gd name="T44" fmla="*/ 11631 w 11955"/>
              <a:gd name="T45" fmla="*/ 6064 h 6631"/>
              <a:gd name="T46" fmla="*/ 11955 w 11955"/>
              <a:gd name="T47" fmla="*/ 6631 h 6631"/>
              <a:gd name="T48" fmla="*/ 11841 w 11955"/>
              <a:gd name="T49" fmla="*/ 260 h 6631"/>
              <a:gd name="T50" fmla="*/ 11450 w 11955"/>
              <a:gd name="T51" fmla="*/ 779 h 6631"/>
              <a:gd name="T52" fmla="*/ 10994 w 11955"/>
              <a:gd name="T53" fmla="*/ 1227 h 6631"/>
              <a:gd name="T54" fmla="*/ 10480 w 11955"/>
              <a:gd name="T55" fmla="*/ 1611 h 6631"/>
              <a:gd name="T56" fmla="*/ 9921 w 11955"/>
              <a:gd name="T57" fmla="*/ 1931 h 6631"/>
              <a:gd name="T58" fmla="*/ 9325 w 11955"/>
              <a:gd name="T59" fmla="*/ 2194 h 6631"/>
              <a:gd name="T60" fmla="*/ 8702 w 11955"/>
              <a:gd name="T61" fmla="*/ 2403 h 6631"/>
              <a:gd name="T62" fmla="*/ 8063 w 11955"/>
              <a:gd name="T63" fmla="*/ 2562 h 6631"/>
              <a:gd name="T64" fmla="*/ 7417 w 11955"/>
              <a:gd name="T65" fmla="*/ 2674 h 6631"/>
              <a:gd name="T66" fmla="*/ 6776 w 11955"/>
              <a:gd name="T67" fmla="*/ 2746 h 6631"/>
              <a:gd name="T68" fmla="*/ 6148 w 11955"/>
              <a:gd name="T69" fmla="*/ 2781 h 6631"/>
              <a:gd name="T70" fmla="*/ 5497 w 11955"/>
              <a:gd name="T71" fmla="*/ 2780 h 6631"/>
              <a:gd name="T72" fmla="*/ 4831 w 11955"/>
              <a:gd name="T73" fmla="*/ 2732 h 6631"/>
              <a:gd name="T74" fmla="*/ 4172 w 11955"/>
              <a:gd name="T75" fmla="*/ 2639 h 6631"/>
              <a:gd name="T76" fmla="*/ 3529 w 11955"/>
              <a:gd name="T77" fmla="*/ 2495 h 6631"/>
              <a:gd name="T78" fmla="*/ 2908 w 11955"/>
              <a:gd name="T79" fmla="*/ 2302 h 6631"/>
              <a:gd name="T80" fmla="*/ 2313 w 11955"/>
              <a:gd name="T81" fmla="*/ 2055 h 6631"/>
              <a:gd name="T82" fmla="*/ 1754 w 11955"/>
              <a:gd name="T83" fmla="*/ 1757 h 6631"/>
              <a:gd name="T84" fmla="*/ 1237 w 11955"/>
              <a:gd name="T85" fmla="*/ 1403 h 6631"/>
              <a:gd name="T86" fmla="*/ 768 w 11955"/>
              <a:gd name="T87" fmla="*/ 993 h 6631"/>
              <a:gd name="T88" fmla="*/ 352 w 11955"/>
              <a:gd name="T89" fmla="*/ 526 h 6631"/>
              <a:gd name="T90" fmla="*/ 0 w 11955"/>
              <a:gd name="T91" fmla="*/ 0 h 6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955" h="6631">
                <a:moveTo>
                  <a:pt x="0" y="0"/>
                </a:moveTo>
                <a:lnTo>
                  <a:pt x="0" y="1968"/>
                </a:lnTo>
                <a:lnTo>
                  <a:pt x="0" y="2814"/>
                </a:lnTo>
                <a:lnTo>
                  <a:pt x="0" y="3661"/>
                </a:lnTo>
                <a:lnTo>
                  <a:pt x="0" y="4484"/>
                </a:lnTo>
                <a:lnTo>
                  <a:pt x="0" y="5362"/>
                </a:lnTo>
                <a:lnTo>
                  <a:pt x="0" y="6204"/>
                </a:lnTo>
                <a:lnTo>
                  <a:pt x="0" y="6546"/>
                </a:lnTo>
                <a:lnTo>
                  <a:pt x="108" y="6359"/>
                </a:lnTo>
                <a:lnTo>
                  <a:pt x="222" y="6180"/>
                </a:lnTo>
                <a:lnTo>
                  <a:pt x="345" y="6007"/>
                </a:lnTo>
                <a:lnTo>
                  <a:pt x="474" y="5841"/>
                </a:lnTo>
                <a:lnTo>
                  <a:pt x="611" y="5683"/>
                </a:lnTo>
                <a:lnTo>
                  <a:pt x="754" y="5530"/>
                </a:lnTo>
                <a:lnTo>
                  <a:pt x="903" y="5385"/>
                </a:lnTo>
                <a:lnTo>
                  <a:pt x="1060" y="5247"/>
                </a:lnTo>
                <a:lnTo>
                  <a:pt x="1221" y="5115"/>
                </a:lnTo>
                <a:lnTo>
                  <a:pt x="1388" y="4989"/>
                </a:lnTo>
                <a:lnTo>
                  <a:pt x="1561" y="4871"/>
                </a:lnTo>
                <a:lnTo>
                  <a:pt x="1739" y="4758"/>
                </a:lnTo>
                <a:lnTo>
                  <a:pt x="1921" y="4652"/>
                </a:lnTo>
                <a:lnTo>
                  <a:pt x="2108" y="4553"/>
                </a:lnTo>
                <a:lnTo>
                  <a:pt x="2299" y="4460"/>
                </a:lnTo>
                <a:lnTo>
                  <a:pt x="2494" y="4371"/>
                </a:lnTo>
                <a:lnTo>
                  <a:pt x="2694" y="4291"/>
                </a:lnTo>
                <a:lnTo>
                  <a:pt x="2896" y="4215"/>
                </a:lnTo>
                <a:lnTo>
                  <a:pt x="3101" y="4146"/>
                </a:lnTo>
                <a:lnTo>
                  <a:pt x="3310" y="4082"/>
                </a:lnTo>
                <a:lnTo>
                  <a:pt x="3521" y="4023"/>
                </a:lnTo>
                <a:lnTo>
                  <a:pt x="3734" y="3972"/>
                </a:lnTo>
                <a:lnTo>
                  <a:pt x="3951" y="3924"/>
                </a:lnTo>
                <a:lnTo>
                  <a:pt x="4167" y="3883"/>
                </a:lnTo>
                <a:lnTo>
                  <a:pt x="4386" y="3847"/>
                </a:lnTo>
                <a:lnTo>
                  <a:pt x="4607" y="3816"/>
                </a:lnTo>
                <a:lnTo>
                  <a:pt x="4828" y="3791"/>
                </a:lnTo>
                <a:lnTo>
                  <a:pt x="5051" y="3770"/>
                </a:lnTo>
                <a:lnTo>
                  <a:pt x="5274" y="3755"/>
                </a:lnTo>
                <a:lnTo>
                  <a:pt x="5497" y="3746"/>
                </a:lnTo>
                <a:lnTo>
                  <a:pt x="5720" y="3741"/>
                </a:lnTo>
                <a:lnTo>
                  <a:pt x="5943" y="3740"/>
                </a:lnTo>
                <a:lnTo>
                  <a:pt x="6148" y="3745"/>
                </a:lnTo>
                <a:lnTo>
                  <a:pt x="6357" y="3752"/>
                </a:lnTo>
                <a:lnTo>
                  <a:pt x="6568" y="3765"/>
                </a:lnTo>
                <a:lnTo>
                  <a:pt x="6782" y="3783"/>
                </a:lnTo>
                <a:lnTo>
                  <a:pt x="6999" y="3805"/>
                </a:lnTo>
                <a:lnTo>
                  <a:pt x="7218" y="3831"/>
                </a:lnTo>
                <a:lnTo>
                  <a:pt x="7437" y="3863"/>
                </a:lnTo>
                <a:lnTo>
                  <a:pt x="7658" y="3900"/>
                </a:lnTo>
                <a:lnTo>
                  <a:pt x="7878" y="3941"/>
                </a:lnTo>
                <a:lnTo>
                  <a:pt x="8098" y="3988"/>
                </a:lnTo>
                <a:lnTo>
                  <a:pt x="8319" y="4041"/>
                </a:lnTo>
                <a:lnTo>
                  <a:pt x="8538" y="4098"/>
                </a:lnTo>
                <a:lnTo>
                  <a:pt x="8754" y="4162"/>
                </a:lnTo>
                <a:lnTo>
                  <a:pt x="8970" y="4233"/>
                </a:lnTo>
                <a:lnTo>
                  <a:pt x="9182" y="4307"/>
                </a:lnTo>
                <a:lnTo>
                  <a:pt x="9391" y="4389"/>
                </a:lnTo>
                <a:lnTo>
                  <a:pt x="9598" y="4478"/>
                </a:lnTo>
                <a:lnTo>
                  <a:pt x="9800" y="4571"/>
                </a:lnTo>
                <a:lnTo>
                  <a:pt x="9997" y="4673"/>
                </a:lnTo>
                <a:lnTo>
                  <a:pt x="10191" y="4780"/>
                </a:lnTo>
                <a:lnTo>
                  <a:pt x="10378" y="4894"/>
                </a:lnTo>
                <a:lnTo>
                  <a:pt x="10560" y="5015"/>
                </a:lnTo>
                <a:lnTo>
                  <a:pt x="10735" y="5143"/>
                </a:lnTo>
                <a:lnTo>
                  <a:pt x="10905" y="5278"/>
                </a:lnTo>
                <a:lnTo>
                  <a:pt x="11066" y="5420"/>
                </a:lnTo>
                <a:lnTo>
                  <a:pt x="11220" y="5570"/>
                </a:lnTo>
                <a:lnTo>
                  <a:pt x="11366" y="5727"/>
                </a:lnTo>
                <a:lnTo>
                  <a:pt x="11503" y="5893"/>
                </a:lnTo>
                <a:lnTo>
                  <a:pt x="11631" y="6064"/>
                </a:lnTo>
                <a:lnTo>
                  <a:pt x="11749" y="6245"/>
                </a:lnTo>
                <a:lnTo>
                  <a:pt x="11858" y="6434"/>
                </a:lnTo>
                <a:lnTo>
                  <a:pt x="11955" y="6631"/>
                </a:lnTo>
                <a:lnTo>
                  <a:pt x="11955" y="1417"/>
                </a:lnTo>
                <a:lnTo>
                  <a:pt x="11955" y="71"/>
                </a:lnTo>
                <a:lnTo>
                  <a:pt x="11841" y="260"/>
                </a:lnTo>
                <a:lnTo>
                  <a:pt x="11720" y="442"/>
                </a:lnTo>
                <a:lnTo>
                  <a:pt x="11589" y="614"/>
                </a:lnTo>
                <a:lnTo>
                  <a:pt x="11450" y="779"/>
                </a:lnTo>
                <a:lnTo>
                  <a:pt x="11306" y="937"/>
                </a:lnTo>
                <a:lnTo>
                  <a:pt x="11153" y="1085"/>
                </a:lnTo>
                <a:lnTo>
                  <a:pt x="10994" y="1227"/>
                </a:lnTo>
                <a:lnTo>
                  <a:pt x="10829" y="1362"/>
                </a:lnTo>
                <a:lnTo>
                  <a:pt x="10657" y="1490"/>
                </a:lnTo>
                <a:lnTo>
                  <a:pt x="10480" y="1611"/>
                </a:lnTo>
                <a:lnTo>
                  <a:pt x="10299" y="1723"/>
                </a:lnTo>
                <a:lnTo>
                  <a:pt x="10111" y="1831"/>
                </a:lnTo>
                <a:lnTo>
                  <a:pt x="9921" y="1931"/>
                </a:lnTo>
                <a:lnTo>
                  <a:pt x="9726" y="2025"/>
                </a:lnTo>
                <a:lnTo>
                  <a:pt x="9526" y="2112"/>
                </a:lnTo>
                <a:lnTo>
                  <a:pt x="9325" y="2194"/>
                </a:lnTo>
                <a:lnTo>
                  <a:pt x="9120" y="2269"/>
                </a:lnTo>
                <a:lnTo>
                  <a:pt x="8911" y="2339"/>
                </a:lnTo>
                <a:lnTo>
                  <a:pt x="8702" y="2403"/>
                </a:lnTo>
                <a:lnTo>
                  <a:pt x="8489" y="2460"/>
                </a:lnTo>
                <a:lnTo>
                  <a:pt x="8277" y="2514"/>
                </a:lnTo>
                <a:lnTo>
                  <a:pt x="8063" y="2562"/>
                </a:lnTo>
                <a:lnTo>
                  <a:pt x="7847" y="2604"/>
                </a:lnTo>
                <a:lnTo>
                  <a:pt x="7632" y="2642"/>
                </a:lnTo>
                <a:lnTo>
                  <a:pt x="7417" y="2674"/>
                </a:lnTo>
                <a:lnTo>
                  <a:pt x="7203" y="2703"/>
                </a:lnTo>
                <a:lnTo>
                  <a:pt x="6989" y="2727"/>
                </a:lnTo>
                <a:lnTo>
                  <a:pt x="6776" y="2746"/>
                </a:lnTo>
                <a:lnTo>
                  <a:pt x="6565" y="2762"/>
                </a:lnTo>
                <a:lnTo>
                  <a:pt x="6354" y="2773"/>
                </a:lnTo>
                <a:lnTo>
                  <a:pt x="6148" y="2781"/>
                </a:lnTo>
                <a:lnTo>
                  <a:pt x="5943" y="2785"/>
                </a:lnTo>
                <a:lnTo>
                  <a:pt x="5720" y="2785"/>
                </a:lnTo>
                <a:lnTo>
                  <a:pt x="5497" y="2780"/>
                </a:lnTo>
                <a:lnTo>
                  <a:pt x="5274" y="2769"/>
                </a:lnTo>
                <a:lnTo>
                  <a:pt x="5053" y="2753"/>
                </a:lnTo>
                <a:lnTo>
                  <a:pt x="4831" y="2732"/>
                </a:lnTo>
                <a:lnTo>
                  <a:pt x="4610" y="2707"/>
                </a:lnTo>
                <a:lnTo>
                  <a:pt x="4391" y="2674"/>
                </a:lnTo>
                <a:lnTo>
                  <a:pt x="4172" y="2639"/>
                </a:lnTo>
                <a:lnTo>
                  <a:pt x="3956" y="2596"/>
                </a:lnTo>
                <a:lnTo>
                  <a:pt x="3742" y="2548"/>
                </a:lnTo>
                <a:lnTo>
                  <a:pt x="3529" y="2495"/>
                </a:lnTo>
                <a:lnTo>
                  <a:pt x="3319" y="2436"/>
                </a:lnTo>
                <a:lnTo>
                  <a:pt x="3111" y="2371"/>
                </a:lnTo>
                <a:lnTo>
                  <a:pt x="2908" y="2302"/>
                </a:lnTo>
                <a:lnTo>
                  <a:pt x="2705" y="2225"/>
                </a:lnTo>
                <a:lnTo>
                  <a:pt x="2508" y="2143"/>
                </a:lnTo>
                <a:lnTo>
                  <a:pt x="2313" y="2055"/>
                </a:lnTo>
                <a:lnTo>
                  <a:pt x="2123" y="1962"/>
                </a:lnTo>
                <a:lnTo>
                  <a:pt x="1936" y="1862"/>
                </a:lnTo>
                <a:lnTo>
                  <a:pt x="1754" y="1757"/>
                </a:lnTo>
                <a:lnTo>
                  <a:pt x="1577" y="1645"/>
                </a:lnTo>
                <a:lnTo>
                  <a:pt x="1404" y="1527"/>
                </a:lnTo>
                <a:lnTo>
                  <a:pt x="1237" y="1403"/>
                </a:lnTo>
                <a:lnTo>
                  <a:pt x="1075" y="1272"/>
                </a:lnTo>
                <a:lnTo>
                  <a:pt x="919" y="1136"/>
                </a:lnTo>
                <a:lnTo>
                  <a:pt x="768" y="993"/>
                </a:lnTo>
                <a:lnTo>
                  <a:pt x="623" y="844"/>
                </a:lnTo>
                <a:lnTo>
                  <a:pt x="484" y="688"/>
                </a:lnTo>
                <a:lnTo>
                  <a:pt x="352" y="526"/>
                </a:lnTo>
                <a:lnTo>
                  <a:pt x="228" y="357"/>
                </a:lnTo>
                <a:lnTo>
                  <a:pt x="110" y="182"/>
                </a:lnTo>
                <a:lnTo>
                  <a:pt x="0" y="0"/>
                </a:lnTo>
                <a:close/>
              </a:path>
            </a:pathLst>
          </a:custGeom>
          <a:gradFill>
            <a:gsLst>
              <a:gs pos="64000">
                <a:srgbClr val="0F3A5C"/>
              </a:gs>
              <a:gs pos="41000">
                <a:srgbClr val="0F3A5C"/>
              </a:gs>
              <a:gs pos="14000">
                <a:srgbClr val="06538C"/>
              </a:gs>
              <a:gs pos="94000">
                <a:schemeClr val="accent1"/>
              </a:gs>
            </a:gsLst>
            <a:lin ang="0" scaled="1"/>
          </a:gradFill>
          <a:ln w="25400">
            <a:gradFill>
              <a:gsLst>
                <a:gs pos="58420">
                  <a:srgbClr val="0F3A5C"/>
                </a:gs>
                <a:gs pos="46000">
                  <a:srgbClr val="0F3A5C"/>
                </a:gs>
                <a:gs pos="0">
                  <a:schemeClr val="accent4"/>
                </a:gs>
                <a:gs pos="100000">
                  <a:schemeClr val="accent1">
                    <a:lumMod val="30000"/>
                    <a:lumOff val="70000"/>
                  </a:schemeClr>
                </a:gs>
              </a:gsLst>
              <a:lin ang="5400000" scaled="1"/>
            </a:grad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240" name="Freeform 26">
            <a:extLst>
              <a:ext uri="{FF2B5EF4-FFF2-40B4-BE49-F238E27FC236}">
                <a16:creationId xmlns:a16="http://schemas.microsoft.com/office/drawing/2014/main" id="{86AF2FE7-1569-4D63-A1A3-12068DBAAD48}"/>
              </a:ext>
            </a:extLst>
          </p:cNvPr>
          <p:cNvSpPr>
            <a:spLocks/>
          </p:cNvSpPr>
          <p:nvPr/>
        </p:nvSpPr>
        <p:spPr bwMode="auto">
          <a:xfrm>
            <a:off x="2205613" y="2132966"/>
            <a:ext cx="992049" cy="1433886"/>
          </a:xfrm>
          <a:custGeom>
            <a:avLst/>
            <a:gdLst>
              <a:gd name="T0" fmla="*/ 0 w 2498"/>
              <a:gd name="T1" fmla="*/ 3613 h 3613"/>
              <a:gd name="T2" fmla="*/ 68 w 2498"/>
              <a:gd name="T3" fmla="*/ 3516 h 3613"/>
              <a:gd name="T4" fmla="*/ 137 w 2498"/>
              <a:gd name="T5" fmla="*/ 3423 h 3613"/>
              <a:gd name="T6" fmla="*/ 210 w 2498"/>
              <a:gd name="T7" fmla="*/ 3333 h 3613"/>
              <a:gd name="T8" fmla="*/ 286 w 2498"/>
              <a:gd name="T9" fmla="*/ 3247 h 3613"/>
              <a:gd name="T10" fmla="*/ 365 w 2498"/>
              <a:gd name="T11" fmla="*/ 3164 h 3613"/>
              <a:gd name="T12" fmla="*/ 449 w 2498"/>
              <a:gd name="T13" fmla="*/ 3085 h 3613"/>
              <a:gd name="T14" fmla="*/ 534 w 2498"/>
              <a:gd name="T15" fmla="*/ 3008 h 3613"/>
              <a:gd name="T16" fmla="*/ 624 w 2498"/>
              <a:gd name="T17" fmla="*/ 2933 h 3613"/>
              <a:gd name="T18" fmla="*/ 719 w 2498"/>
              <a:gd name="T19" fmla="*/ 2863 h 3613"/>
              <a:gd name="T20" fmla="*/ 819 w 2498"/>
              <a:gd name="T21" fmla="*/ 2794 h 3613"/>
              <a:gd name="T22" fmla="*/ 923 w 2498"/>
              <a:gd name="T23" fmla="*/ 2728 h 3613"/>
              <a:gd name="T24" fmla="*/ 1032 w 2498"/>
              <a:gd name="T25" fmla="*/ 2665 h 3613"/>
              <a:gd name="T26" fmla="*/ 1147 w 2498"/>
              <a:gd name="T27" fmla="*/ 2605 h 3613"/>
              <a:gd name="T28" fmla="*/ 1267 w 2498"/>
              <a:gd name="T29" fmla="*/ 2547 h 3613"/>
              <a:gd name="T30" fmla="*/ 1393 w 2498"/>
              <a:gd name="T31" fmla="*/ 2492 h 3613"/>
              <a:gd name="T32" fmla="*/ 1526 w 2498"/>
              <a:gd name="T33" fmla="*/ 2439 h 3613"/>
              <a:gd name="T34" fmla="*/ 2498 w 2498"/>
              <a:gd name="T35" fmla="*/ 1785 h 3613"/>
              <a:gd name="T36" fmla="*/ 1526 w 2498"/>
              <a:gd name="T37" fmla="*/ 1233 h 3613"/>
              <a:gd name="T38" fmla="*/ 1403 w 2498"/>
              <a:gd name="T39" fmla="*/ 1176 h 3613"/>
              <a:gd name="T40" fmla="*/ 1281 w 2498"/>
              <a:gd name="T41" fmla="*/ 1117 h 3613"/>
              <a:gd name="T42" fmla="*/ 1165 w 2498"/>
              <a:gd name="T43" fmla="*/ 1057 h 3613"/>
              <a:gd name="T44" fmla="*/ 1051 w 2498"/>
              <a:gd name="T45" fmla="*/ 993 h 3613"/>
              <a:gd name="T46" fmla="*/ 941 w 2498"/>
              <a:gd name="T47" fmla="*/ 926 h 3613"/>
              <a:gd name="T48" fmla="*/ 833 w 2498"/>
              <a:gd name="T49" fmla="*/ 858 h 3613"/>
              <a:gd name="T50" fmla="*/ 730 w 2498"/>
              <a:gd name="T51" fmla="*/ 786 h 3613"/>
              <a:gd name="T52" fmla="*/ 631 w 2498"/>
              <a:gd name="T53" fmla="*/ 712 h 3613"/>
              <a:gd name="T54" fmla="*/ 536 w 2498"/>
              <a:gd name="T55" fmla="*/ 635 h 3613"/>
              <a:gd name="T56" fmla="*/ 445 w 2498"/>
              <a:gd name="T57" fmla="*/ 555 h 3613"/>
              <a:gd name="T58" fmla="*/ 359 w 2498"/>
              <a:gd name="T59" fmla="*/ 470 h 3613"/>
              <a:gd name="T60" fmla="*/ 277 w 2498"/>
              <a:gd name="T61" fmla="*/ 383 h 3613"/>
              <a:gd name="T62" fmla="*/ 200 w 2498"/>
              <a:gd name="T63" fmla="*/ 293 h 3613"/>
              <a:gd name="T64" fmla="*/ 128 w 2498"/>
              <a:gd name="T65" fmla="*/ 198 h 3613"/>
              <a:gd name="T66" fmla="*/ 62 w 2498"/>
              <a:gd name="T67" fmla="*/ 101 h 3613"/>
              <a:gd name="T68" fmla="*/ 0 w 2498"/>
              <a:gd name="T69" fmla="*/ 0 h 3613"/>
              <a:gd name="T70" fmla="*/ 0 w 2498"/>
              <a:gd name="T71" fmla="*/ 1290 h 3613"/>
              <a:gd name="T72" fmla="*/ 0 w 2498"/>
              <a:gd name="T73" fmla="*/ 2960 h 3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98" h="3613">
                <a:moveTo>
                  <a:pt x="0" y="2960"/>
                </a:moveTo>
                <a:lnTo>
                  <a:pt x="0" y="3613"/>
                </a:lnTo>
                <a:lnTo>
                  <a:pt x="33" y="3564"/>
                </a:lnTo>
                <a:lnTo>
                  <a:pt x="68" y="3516"/>
                </a:lnTo>
                <a:lnTo>
                  <a:pt x="103" y="3469"/>
                </a:lnTo>
                <a:lnTo>
                  <a:pt x="137" y="3423"/>
                </a:lnTo>
                <a:lnTo>
                  <a:pt x="174" y="3378"/>
                </a:lnTo>
                <a:lnTo>
                  <a:pt x="210" y="3333"/>
                </a:lnTo>
                <a:lnTo>
                  <a:pt x="249" y="3290"/>
                </a:lnTo>
                <a:lnTo>
                  <a:pt x="286" y="3247"/>
                </a:lnTo>
                <a:lnTo>
                  <a:pt x="326" y="3205"/>
                </a:lnTo>
                <a:lnTo>
                  <a:pt x="365" y="3164"/>
                </a:lnTo>
                <a:lnTo>
                  <a:pt x="406" y="3124"/>
                </a:lnTo>
                <a:lnTo>
                  <a:pt x="449" y="3085"/>
                </a:lnTo>
                <a:lnTo>
                  <a:pt x="491" y="3045"/>
                </a:lnTo>
                <a:lnTo>
                  <a:pt x="534" y="3008"/>
                </a:lnTo>
                <a:lnTo>
                  <a:pt x="579" y="2970"/>
                </a:lnTo>
                <a:lnTo>
                  <a:pt x="624" y="2933"/>
                </a:lnTo>
                <a:lnTo>
                  <a:pt x="672" y="2897"/>
                </a:lnTo>
                <a:lnTo>
                  <a:pt x="719" y="2863"/>
                </a:lnTo>
                <a:lnTo>
                  <a:pt x="769" y="2828"/>
                </a:lnTo>
                <a:lnTo>
                  <a:pt x="819" y="2794"/>
                </a:lnTo>
                <a:lnTo>
                  <a:pt x="870" y="2760"/>
                </a:lnTo>
                <a:lnTo>
                  <a:pt x="923" y="2728"/>
                </a:lnTo>
                <a:lnTo>
                  <a:pt x="977" y="2696"/>
                </a:lnTo>
                <a:lnTo>
                  <a:pt x="1032" y="2665"/>
                </a:lnTo>
                <a:lnTo>
                  <a:pt x="1089" y="2635"/>
                </a:lnTo>
                <a:lnTo>
                  <a:pt x="1147" y="2605"/>
                </a:lnTo>
                <a:lnTo>
                  <a:pt x="1206" y="2576"/>
                </a:lnTo>
                <a:lnTo>
                  <a:pt x="1267" y="2547"/>
                </a:lnTo>
                <a:lnTo>
                  <a:pt x="1330" y="2519"/>
                </a:lnTo>
                <a:lnTo>
                  <a:pt x="1393" y="2492"/>
                </a:lnTo>
                <a:lnTo>
                  <a:pt x="1460" y="2465"/>
                </a:lnTo>
                <a:lnTo>
                  <a:pt x="1526" y="2439"/>
                </a:lnTo>
                <a:lnTo>
                  <a:pt x="1526" y="2901"/>
                </a:lnTo>
                <a:lnTo>
                  <a:pt x="2498" y="1785"/>
                </a:lnTo>
                <a:lnTo>
                  <a:pt x="1526" y="642"/>
                </a:lnTo>
                <a:lnTo>
                  <a:pt x="1526" y="1233"/>
                </a:lnTo>
                <a:lnTo>
                  <a:pt x="1463" y="1206"/>
                </a:lnTo>
                <a:lnTo>
                  <a:pt x="1403" y="1176"/>
                </a:lnTo>
                <a:lnTo>
                  <a:pt x="1342" y="1147"/>
                </a:lnTo>
                <a:lnTo>
                  <a:pt x="1281" y="1117"/>
                </a:lnTo>
                <a:lnTo>
                  <a:pt x="1223" y="1088"/>
                </a:lnTo>
                <a:lnTo>
                  <a:pt x="1165" y="1057"/>
                </a:lnTo>
                <a:lnTo>
                  <a:pt x="1107" y="1025"/>
                </a:lnTo>
                <a:lnTo>
                  <a:pt x="1051" y="993"/>
                </a:lnTo>
                <a:lnTo>
                  <a:pt x="994" y="960"/>
                </a:lnTo>
                <a:lnTo>
                  <a:pt x="941" y="926"/>
                </a:lnTo>
                <a:lnTo>
                  <a:pt x="887" y="893"/>
                </a:lnTo>
                <a:lnTo>
                  <a:pt x="833" y="858"/>
                </a:lnTo>
                <a:lnTo>
                  <a:pt x="782" y="822"/>
                </a:lnTo>
                <a:lnTo>
                  <a:pt x="730" y="786"/>
                </a:lnTo>
                <a:lnTo>
                  <a:pt x="681" y="749"/>
                </a:lnTo>
                <a:lnTo>
                  <a:pt x="631" y="712"/>
                </a:lnTo>
                <a:lnTo>
                  <a:pt x="583" y="674"/>
                </a:lnTo>
                <a:lnTo>
                  <a:pt x="536" y="635"/>
                </a:lnTo>
                <a:lnTo>
                  <a:pt x="490" y="594"/>
                </a:lnTo>
                <a:lnTo>
                  <a:pt x="445" y="555"/>
                </a:lnTo>
                <a:lnTo>
                  <a:pt x="401" y="512"/>
                </a:lnTo>
                <a:lnTo>
                  <a:pt x="359" y="470"/>
                </a:lnTo>
                <a:lnTo>
                  <a:pt x="318" y="428"/>
                </a:lnTo>
                <a:lnTo>
                  <a:pt x="277" y="383"/>
                </a:lnTo>
                <a:lnTo>
                  <a:pt x="238" y="338"/>
                </a:lnTo>
                <a:lnTo>
                  <a:pt x="200" y="293"/>
                </a:lnTo>
                <a:lnTo>
                  <a:pt x="164" y="246"/>
                </a:lnTo>
                <a:lnTo>
                  <a:pt x="128" y="198"/>
                </a:lnTo>
                <a:lnTo>
                  <a:pt x="95" y="151"/>
                </a:lnTo>
                <a:lnTo>
                  <a:pt x="62" y="101"/>
                </a:lnTo>
                <a:lnTo>
                  <a:pt x="30" y="51"/>
                </a:lnTo>
                <a:lnTo>
                  <a:pt x="0" y="0"/>
                </a:lnTo>
                <a:lnTo>
                  <a:pt x="0" y="444"/>
                </a:lnTo>
                <a:lnTo>
                  <a:pt x="0" y="1290"/>
                </a:lnTo>
                <a:lnTo>
                  <a:pt x="0" y="2137"/>
                </a:lnTo>
                <a:lnTo>
                  <a:pt x="0" y="2960"/>
                </a:lnTo>
                <a:close/>
              </a:path>
            </a:pathLst>
          </a:custGeom>
          <a:solidFill>
            <a:schemeClr val="accent4">
              <a:alpha val="78000"/>
            </a:schemeClr>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nvGrpSpPr>
          <p:cNvPr id="1241" name="Group 1240">
            <a:extLst>
              <a:ext uri="{FF2B5EF4-FFF2-40B4-BE49-F238E27FC236}">
                <a16:creationId xmlns:a16="http://schemas.microsoft.com/office/drawing/2014/main" id="{9C14C266-0485-4588-AC83-33980A853E77}"/>
              </a:ext>
            </a:extLst>
          </p:cNvPr>
          <p:cNvGrpSpPr/>
          <p:nvPr/>
        </p:nvGrpSpPr>
        <p:grpSpPr>
          <a:xfrm>
            <a:off x="510911" y="1444605"/>
            <a:ext cx="1500578" cy="176258"/>
            <a:chOff x="671513" y="1701801"/>
            <a:chExt cx="2000250" cy="234950"/>
          </a:xfrm>
          <a:gradFill>
            <a:gsLst>
              <a:gs pos="0">
                <a:schemeClr val="accent1">
                  <a:lumMod val="75000"/>
                </a:schemeClr>
              </a:gs>
              <a:gs pos="100000">
                <a:schemeClr val="accent2"/>
              </a:gs>
            </a:gsLst>
            <a:lin ang="5400000" scaled="1"/>
          </a:gradFill>
        </p:grpSpPr>
        <p:sp>
          <p:nvSpPr>
            <p:cNvPr id="1578" name="Freeform 6">
              <a:extLst>
                <a:ext uri="{FF2B5EF4-FFF2-40B4-BE49-F238E27FC236}">
                  <a16:creationId xmlns:a16="http://schemas.microsoft.com/office/drawing/2014/main" id="{F0E8DDD4-0704-463A-A594-5350C54E702B}"/>
                </a:ext>
              </a:extLst>
            </p:cNvPr>
            <p:cNvSpPr>
              <a:spLocks/>
            </p:cNvSpPr>
            <p:nvPr/>
          </p:nvSpPr>
          <p:spPr bwMode="auto">
            <a:xfrm>
              <a:off x="671513" y="1701801"/>
              <a:ext cx="254000" cy="169863"/>
            </a:xfrm>
            <a:custGeom>
              <a:avLst/>
              <a:gdLst>
                <a:gd name="T0" fmla="*/ 115 w 479"/>
                <a:gd name="T1" fmla="*/ 97 h 319"/>
                <a:gd name="T2" fmla="*/ 234 w 479"/>
                <a:gd name="T3" fmla="*/ 97 h 319"/>
                <a:gd name="T4" fmla="*/ 234 w 479"/>
                <a:gd name="T5" fmla="*/ 0 h 319"/>
                <a:gd name="T6" fmla="*/ 361 w 479"/>
                <a:gd name="T7" fmla="*/ 0 h 319"/>
                <a:gd name="T8" fmla="*/ 361 w 479"/>
                <a:gd name="T9" fmla="*/ 97 h 319"/>
                <a:gd name="T10" fmla="*/ 479 w 479"/>
                <a:gd name="T11" fmla="*/ 97 h 319"/>
                <a:gd name="T12" fmla="*/ 477 w 479"/>
                <a:gd name="T13" fmla="*/ 319 h 319"/>
                <a:gd name="T14" fmla="*/ 0 w 479"/>
                <a:gd name="T15" fmla="*/ 319 h 319"/>
                <a:gd name="T16" fmla="*/ 0 w 479"/>
                <a:gd name="T17" fmla="*/ 224 h 319"/>
                <a:gd name="T18" fmla="*/ 115 w 479"/>
                <a:gd name="T19" fmla="*/ 224 h 319"/>
                <a:gd name="T20" fmla="*/ 115 w 479"/>
                <a:gd name="T21" fmla="*/ 97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9" h="319">
                  <a:moveTo>
                    <a:pt x="115" y="97"/>
                  </a:moveTo>
                  <a:lnTo>
                    <a:pt x="234" y="97"/>
                  </a:lnTo>
                  <a:lnTo>
                    <a:pt x="234" y="0"/>
                  </a:lnTo>
                  <a:lnTo>
                    <a:pt x="361" y="0"/>
                  </a:lnTo>
                  <a:lnTo>
                    <a:pt x="361" y="97"/>
                  </a:lnTo>
                  <a:lnTo>
                    <a:pt x="479" y="97"/>
                  </a:lnTo>
                  <a:lnTo>
                    <a:pt x="477" y="319"/>
                  </a:lnTo>
                  <a:lnTo>
                    <a:pt x="0" y="319"/>
                  </a:lnTo>
                  <a:lnTo>
                    <a:pt x="0" y="224"/>
                  </a:lnTo>
                  <a:lnTo>
                    <a:pt x="115" y="224"/>
                  </a:lnTo>
                  <a:lnTo>
                    <a:pt x="115" y="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79" name="Freeform 7">
              <a:extLst>
                <a:ext uri="{FF2B5EF4-FFF2-40B4-BE49-F238E27FC236}">
                  <a16:creationId xmlns:a16="http://schemas.microsoft.com/office/drawing/2014/main" id="{634CEF4B-1DFD-4283-BA58-3D7AD1E47FB6}"/>
                </a:ext>
              </a:extLst>
            </p:cNvPr>
            <p:cNvSpPr>
              <a:spLocks/>
            </p:cNvSpPr>
            <p:nvPr/>
          </p:nvSpPr>
          <p:spPr bwMode="auto">
            <a:xfrm>
              <a:off x="990601" y="1755776"/>
              <a:ext cx="125413" cy="115888"/>
            </a:xfrm>
            <a:custGeom>
              <a:avLst/>
              <a:gdLst>
                <a:gd name="T0" fmla="*/ 107 w 238"/>
                <a:gd name="T1" fmla="*/ 0 h 217"/>
                <a:gd name="T2" fmla="*/ 233 w 238"/>
                <a:gd name="T3" fmla="*/ 0 h 217"/>
                <a:gd name="T4" fmla="*/ 238 w 238"/>
                <a:gd name="T5" fmla="*/ 217 h 217"/>
                <a:gd name="T6" fmla="*/ 0 w 238"/>
                <a:gd name="T7" fmla="*/ 217 h 217"/>
                <a:gd name="T8" fmla="*/ 0 w 238"/>
                <a:gd name="T9" fmla="*/ 122 h 217"/>
                <a:gd name="T10" fmla="*/ 107 w 238"/>
                <a:gd name="T11" fmla="*/ 122 h 217"/>
                <a:gd name="T12" fmla="*/ 107 w 238"/>
                <a:gd name="T13" fmla="*/ 0 h 217"/>
              </a:gdLst>
              <a:ahLst/>
              <a:cxnLst>
                <a:cxn ang="0">
                  <a:pos x="T0" y="T1"/>
                </a:cxn>
                <a:cxn ang="0">
                  <a:pos x="T2" y="T3"/>
                </a:cxn>
                <a:cxn ang="0">
                  <a:pos x="T4" y="T5"/>
                </a:cxn>
                <a:cxn ang="0">
                  <a:pos x="T6" y="T7"/>
                </a:cxn>
                <a:cxn ang="0">
                  <a:pos x="T8" y="T9"/>
                </a:cxn>
                <a:cxn ang="0">
                  <a:pos x="T10" y="T11"/>
                </a:cxn>
                <a:cxn ang="0">
                  <a:pos x="T12" y="T13"/>
                </a:cxn>
              </a:cxnLst>
              <a:rect l="0" t="0" r="r" b="b"/>
              <a:pathLst>
                <a:path w="238" h="217">
                  <a:moveTo>
                    <a:pt x="107" y="0"/>
                  </a:moveTo>
                  <a:lnTo>
                    <a:pt x="233" y="0"/>
                  </a:lnTo>
                  <a:lnTo>
                    <a:pt x="238" y="217"/>
                  </a:lnTo>
                  <a:lnTo>
                    <a:pt x="0" y="217"/>
                  </a:lnTo>
                  <a:lnTo>
                    <a:pt x="0" y="122"/>
                  </a:lnTo>
                  <a:lnTo>
                    <a:pt x="107" y="122"/>
                  </a:lnTo>
                  <a:lnTo>
                    <a:pt x="10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80" name="Freeform 8">
              <a:extLst>
                <a:ext uri="{FF2B5EF4-FFF2-40B4-BE49-F238E27FC236}">
                  <a16:creationId xmlns:a16="http://schemas.microsoft.com/office/drawing/2014/main" id="{BCE0926A-3769-412D-AF88-4526F91F7A67}"/>
                </a:ext>
              </a:extLst>
            </p:cNvPr>
            <p:cNvSpPr>
              <a:spLocks/>
            </p:cNvSpPr>
            <p:nvPr/>
          </p:nvSpPr>
          <p:spPr bwMode="auto">
            <a:xfrm>
              <a:off x="1419226" y="1755776"/>
              <a:ext cx="185738" cy="115888"/>
            </a:xfrm>
            <a:custGeom>
              <a:avLst/>
              <a:gdLst>
                <a:gd name="T0" fmla="*/ 110 w 351"/>
                <a:gd name="T1" fmla="*/ 0 h 217"/>
                <a:gd name="T2" fmla="*/ 237 w 351"/>
                <a:gd name="T3" fmla="*/ 0 h 217"/>
                <a:gd name="T4" fmla="*/ 237 w 351"/>
                <a:gd name="T5" fmla="*/ 122 h 217"/>
                <a:gd name="T6" fmla="*/ 351 w 351"/>
                <a:gd name="T7" fmla="*/ 122 h 217"/>
                <a:gd name="T8" fmla="*/ 351 w 351"/>
                <a:gd name="T9" fmla="*/ 217 h 217"/>
                <a:gd name="T10" fmla="*/ 0 w 351"/>
                <a:gd name="T11" fmla="*/ 217 h 217"/>
                <a:gd name="T12" fmla="*/ 0 w 351"/>
                <a:gd name="T13" fmla="*/ 122 h 217"/>
                <a:gd name="T14" fmla="*/ 110 w 351"/>
                <a:gd name="T15" fmla="*/ 122 h 217"/>
                <a:gd name="T16" fmla="*/ 110 w 351"/>
                <a:gd name="T17" fmla="*/ 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217">
                  <a:moveTo>
                    <a:pt x="110" y="0"/>
                  </a:moveTo>
                  <a:lnTo>
                    <a:pt x="237" y="0"/>
                  </a:lnTo>
                  <a:lnTo>
                    <a:pt x="237" y="122"/>
                  </a:lnTo>
                  <a:lnTo>
                    <a:pt x="351" y="122"/>
                  </a:lnTo>
                  <a:lnTo>
                    <a:pt x="351" y="217"/>
                  </a:lnTo>
                  <a:lnTo>
                    <a:pt x="0" y="217"/>
                  </a:lnTo>
                  <a:lnTo>
                    <a:pt x="0" y="122"/>
                  </a:lnTo>
                  <a:lnTo>
                    <a:pt x="110" y="122"/>
                  </a:lnTo>
                  <a:lnTo>
                    <a:pt x="1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81" name="Freeform 9">
              <a:extLst>
                <a:ext uri="{FF2B5EF4-FFF2-40B4-BE49-F238E27FC236}">
                  <a16:creationId xmlns:a16="http://schemas.microsoft.com/office/drawing/2014/main" id="{2027D48B-7A6D-4C1F-B92C-FFFBABB343BB}"/>
                </a:ext>
              </a:extLst>
            </p:cNvPr>
            <p:cNvSpPr>
              <a:spLocks/>
            </p:cNvSpPr>
            <p:nvPr/>
          </p:nvSpPr>
          <p:spPr bwMode="auto">
            <a:xfrm>
              <a:off x="1671638" y="1706563"/>
              <a:ext cx="303213" cy="165100"/>
            </a:xfrm>
            <a:custGeom>
              <a:avLst/>
              <a:gdLst>
                <a:gd name="T0" fmla="*/ 357 w 573"/>
                <a:gd name="T1" fmla="*/ 0 h 310"/>
                <a:gd name="T2" fmla="*/ 483 w 573"/>
                <a:gd name="T3" fmla="*/ 0 h 310"/>
                <a:gd name="T4" fmla="*/ 483 w 573"/>
                <a:gd name="T5" fmla="*/ 98 h 310"/>
                <a:gd name="T6" fmla="*/ 573 w 573"/>
                <a:gd name="T7" fmla="*/ 98 h 310"/>
                <a:gd name="T8" fmla="*/ 573 w 573"/>
                <a:gd name="T9" fmla="*/ 215 h 310"/>
                <a:gd name="T10" fmla="*/ 573 w 573"/>
                <a:gd name="T11" fmla="*/ 310 h 310"/>
                <a:gd name="T12" fmla="*/ 236 w 573"/>
                <a:gd name="T13" fmla="*/ 310 h 310"/>
                <a:gd name="T14" fmla="*/ 116 w 573"/>
                <a:gd name="T15" fmla="*/ 310 h 310"/>
                <a:gd name="T16" fmla="*/ 0 w 573"/>
                <a:gd name="T17" fmla="*/ 310 h 310"/>
                <a:gd name="T18" fmla="*/ 0 w 573"/>
                <a:gd name="T19" fmla="*/ 215 h 310"/>
                <a:gd name="T20" fmla="*/ 0 w 573"/>
                <a:gd name="T21" fmla="*/ 1 h 310"/>
                <a:gd name="T22" fmla="*/ 116 w 573"/>
                <a:gd name="T23" fmla="*/ 1 h 310"/>
                <a:gd name="T24" fmla="*/ 116 w 573"/>
                <a:gd name="T25" fmla="*/ 215 h 310"/>
                <a:gd name="T26" fmla="*/ 236 w 573"/>
                <a:gd name="T27" fmla="*/ 215 h 310"/>
                <a:gd name="T28" fmla="*/ 236 w 573"/>
                <a:gd name="T29" fmla="*/ 98 h 310"/>
                <a:gd name="T30" fmla="*/ 357 w 573"/>
                <a:gd name="T31" fmla="*/ 98 h 310"/>
                <a:gd name="T32" fmla="*/ 357 w 573"/>
                <a:gd name="T33"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73" h="310">
                  <a:moveTo>
                    <a:pt x="357" y="0"/>
                  </a:moveTo>
                  <a:lnTo>
                    <a:pt x="483" y="0"/>
                  </a:lnTo>
                  <a:lnTo>
                    <a:pt x="483" y="98"/>
                  </a:lnTo>
                  <a:lnTo>
                    <a:pt x="573" y="98"/>
                  </a:lnTo>
                  <a:lnTo>
                    <a:pt x="573" y="215"/>
                  </a:lnTo>
                  <a:lnTo>
                    <a:pt x="573" y="310"/>
                  </a:lnTo>
                  <a:lnTo>
                    <a:pt x="236" y="310"/>
                  </a:lnTo>
                  <a:lnTo>
                    <a:pt x="116" y="310"/>
                  </a:lnTo>
                  <a:lnTo>
                    <a:pt x="0" y="310"/>
                  </a:lnTo>
                  <a:lnTo>
                    <a:pt x="0" y="215"/>
                  </a:lnTo>
                  <a:lnTo>
                    <a:pt x="0" y="1"/>
                  </a:lnTo>
                  <a:lnTo>
                    <a:pt x="116" y="1"/>
                  </a:lnTo>
                  <a:lnTo>
                    <a:pt x="116" y="215"/>
                  </a:lnTo>
                  <a:lnTo>
                    <a:pt x="236" y="215"/>
                  </a:lnTo>
                  <a:lnTo>
                    <a:pt x="236" y="98"/>
                  </a:lnTo>
                  <a:lnTo>
                    <a:pt x="357" y="98"/>
                  </a:lnTo>
                  <a:lnTo>
                    <a:pt x="3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82" name="Freeform 10">
              <a:extLst>
                <a:ext uri="{FF2B5EF4-FFF2-40B4-BE49-F238E27FC236}">
                  <a16:creationId xmlns:a16="http://schemas.microsoft.com/office/drawing/2014/main" id="{E79F10E1-1FF4-4AC3-8137-272D070407B8}"/>
                </a:ext>
              </a:extLst>
            </p:cNvPr>
            <p:cNvSpPr>
              <a:spLocks/>
            </p:cNvSpPr>
            <p:nvPr/>
          </p:nvSpPr>
          <p:spPr bwMode="auto">
            <a:xfrm>
              <a:off x="2290763" y="1709738"/>
              <a:ext cx="381000" cy="161925"/>
            </a:xfrm>
            <a:custGeom>
              <a:avLst/>
              <a:gdLst>
                <a:gd name="T0" fmla="*/ 107 w 720"/>
                <a:gd name="T1" fmla="*/ 74 h 304"/>
                <a:gd name="T2" fmla="*/ 236 w 720"/>
                <a:gd name="T3" fmla="*/ 74 h 304"/>
                <a:gd name="T4" fmla="*/ 236 w 720"/>
                <a:gd name="T5" fmla="*/ 0 h 304"/>
                <a:gd name="T6" fmla="*/ 378 w 720"/>
                <a:gd name="T7" fmla="*/ 0 h 304"/>
                <a:gd name="T8" fmla="*/ 378 w 720"/>
                <a:gd name="T9" fmla="*/ 74 h 304"/>
                <a:gd name="T10" fmla="*/ 378 w 720"/>
                <a:gd name="T11" fmla="*/ 136 h 304"/>
                <a:gd name="T12" fmla="*/ 378 w 720"/>
                <a:gd name="T13" fmla="*/ 209 h 304"/>
                <a:gd name="T14" fmla="*/ 479 w 720"/>
                <a:gd name="T15" fmla="*/ 209 h 304"/>
                <a:gd name="T16" fmla="*/ 479 w 720"/>
                <a:gd name="T17" fmla="*/ 74 h 304"/>
                <a:gd name="T18" fmla="*/ 614 w 720"/>
                <a:gd name="T19" fmla="*/ 74 h 304"/>
                <a:gd name="T20" fmla="*/ 614 w 720"/>
                <a:gd name="T21" fmla="*/ 209 h 304"/>
                <a:gd name="T22" fmla="*/ 720 w 720"/>
                <a:gd name="T23" fmla="*/ 209 h 304"/>
                <a:gd name="T24" fmla="*/ 720 w 720"/>
                <a:gd name="T25" fmla="*/ 304 h 304"/>
                <a:gd name="T26" fmla="*/ 0 w 720"/>
                <a:gd name="T27" fmla="*/ 304 h 304"/>
                <a:gd name="T28" fmla="*/ 0 w 720"/>
                <a:gd name="T29" fmla="*/ 209 h 304"/>
                <a:gd name="T30" fmla="*/ 107 w 720"/>
                <a:gd name="T31" fmla="*/ 209 h 304"/>
                <a:gd name="T32" fmla="*/ 107 w 720"/>
                <a:gd name="T33" fmla="*/ 7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0" h="304">
                  <a:moveTo>
                    <a:pt x="107" y="74"/>
                  </a:moveTo>
                  <a:lnTo>
                    <a:pt x="236" y="74"/>
                  </a:lnTo>
                  <a:lnTo>
                    <a:pt x="236" y="0"/>
                  </a:lnTo>
                  <a:lnTo>
                    <a:pt x="378" y="0"/>
                  </a:lnTo>
                  <a:lnTo>
                    <a:pt x="378" y="74"/>
                  </a:lnTo>
                  <a:lnTo>
                    <a:pt x="378" y="136"/>
                  </a:lnTo>
                  <a:lnTo>
                    <a:pt x="378" y="209"/>
                  </a:lnTo>
                  <a:lnTo>
                    <a:pt x="479" y="209"/>
                  </a:lnTo>
                  <a:lnTo>
                    <a:pt x="479" y="74"/>
                  </a:lnTo>
                  <a:lnTo>
                    <a:pt x="614" y="74"/>
                  </a:lnTo>
                  <a:lnTo>
                    <a:pt x="614" y="209"/>
                  </a:lnTo>
                  <a:lnTo>
                    <a:pt x="720" y="209"/>
                  </a:lnTo>
                  <a:lnTo>
                    <a:pt x="720" y="304"/>
                  </a:lnTo>
                  <a:lnTo>
                    <a:pt x="0" y="304"/>
                  </a:lnTo>
                  <a:lnTo>
                    <a:pt x="0" y="209"/>
                  </a:lnTo>
                  <a:lnTo>
                    <a:pt x="107" y="209"/>
                  </a:lnTo>
                  <a:lnTo>
                    <a:pt x="107"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83" name="Rectangle 11">
              <a:extLst>
                <a:ext uri="{FF2B5EF4-FFF2-40B4-BE49-F238E27FC236}">
                  <a16:creationId xmlns:a16="http://schemas.microsoft.com/office/drawing/2014/main" id="{917322A2-E008-41AC-847C-10DB310041E5}"/>
                </a:ext>
              </a:extLst>
            </p:cNvPr>
            <p:cNvSpPr>
              <a:spLocks noChangeArrowheads="1"/>
            </p:cNvSpPr>
            <p:nvPr/>
          </p:nvSpPr>
          <p:spPr bwMode="auto">
            <a:xfrm>
              <a:off x="2189163" y="1887538"/>
              <a:ext cx="482600"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84" name="Rectangle 12">
              <a:extLst>
                <a:ext uri="{FF2B5EF4-FFF2-40B4-BE49-F238E27FC236}">
                  <a16:creationId xmlns:a16="http://schemas.microsoft.com/office/drawing/2014/main" id="{1034A4C9-649D-402E-B5B7-9109A81A4A35}"/>
                </a:ext>
              </a:extLst>
            </p:cNvPr>
            <p:cNvSpPr>
              <a:spLocks noChangeArrowheads="1"/>
            </p:cNvSpPr>
            <p:nvPr/>
          </p:nvSpPr>
          <p:spPr bwMode="auto">
            <a:xfrm>
              <a:off x="2189163" y="1820863"/>
              <a:ext cx="38100"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85" name="Freeform 13">
              <a:extLst>
                <a:ext uri="{FF2B5EF4-FFF2-40B4-BE49-F238E27FC236}">
                  <a16:creationId xmlns:a16="http://schemas.microsoft.com/office/drawing/2014/main" id="{FB0248B7-0D8D-48BC-B0D2-CD0AFCFB48D9}"/>
                </a:ext>
              </a:extLst>
            </p:cNvPr>
            <p:cNvSpPr>
              <a:spLocks/>
            </p:cNvSpPr>
            <p:nvPr/>
          </p:nvSpPr>
          <p:spPr bwMode="auto">
            <a:xfrm>
              <a:off x="2120901" y="1757363"/>
              <a:ext cx="42863" cy="114300"/>
            </a:xfrm>
            <a:custGeom>
              <a:avLst/>
              <a:gdLst>
                <a:gd name="T0" fmla="*/ 81 w 81"/>
                <a:gd name="T1" fmla="*/ 119 h 214"/>
                <a:gd name="T2" fmla="*/ 81 w 81"/>
                <a:gd name="T3" fmla="*/ 0 h 214"/>
                <a:gd name="T4" fmla="*/ 0 w 81"/>
                <a:gd name="T5" fmla="*/ 0 h 214"/>
                <a:gd name="T6" fmla="*/ 0 w 81"/>
                <a:gd name="T7" fmla="*/ 119 h 214"/>
                <a:gd name="T8" fmla="*/ 0 w 81"/>
                <a:gd name="T9" fmla="*/ 214 h 214"/>
                <a:gd name="T10" fmla="*/ 81 w 81"/>
                <a:gd name="T11" fmla="*/ 214 h 214"/>
                <a:gd name="T12" fmla="*/ 81 w 81"/>
                <a:gd name="T13" fmla="*/ 119 h 214"/>
              </a:gdLst>
              <a:ahLst/>
              <a:cxnLst>
                <a:cxn ang="0">
                  <a:pos x="T0" y="T1"/>
                </a:cxn>
                <a:cxn ang="0">
                  <a:pos x="T2" y="T3"/>
                </a:cxn>
                <a:cxn ang="0">
                  <a:pos x="T4" y="T5"/>
                </a:cxn>
                <a:cxn ang="0">
                  <a:pos x="T6" y="T7"/>
                </a:cxn>
                <a:cxn ang="0">
                  <a:pos x="T8" y="T9"/>
                </a:cxn>
                <a:cxn ang="0">
                  <a:pos x="T10" y="T11"/>
                </a:cxn>
                <a:cxn ang="0">
                  <a:pos x="T12" y="T13"/>
                </a:cxn>
              </a:cxnLst>
              <a:rect l="0" t="0" r="r" b="b"/>
              <a:pathLst>
                <a:path w="81" h="214">
                  <a:moveTo>
                    <a:pt x="81" y="119"/>
                  </a:moveTo>
                  <a:lnTo>
                    <a:pt x="81" y="0"/>
                  </a:lnTo>
                  <a:lnTo>
                    <a:pt x="0" y="0"/>
                  </a:lnTo>
                  <a:lnTo>
                    <a:pt x="0" y="119"/>
                  </a:lnTo>
                  <a:lnTo>
                    <a:pt x="0" y="214"/>
                  </a:lnTo>
                  <a:lnTo>
                    <a:pt x="81" y="214"/>
                  </a:lnTo>
                  <a:lnTo>
                    <a:pt x="81"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86" name="Rectangle 14">
              <a:extLst>
                <a:ext uri="{FF2B5EF4-FFF2-40B4-BE49-F238E27FC236}">
                  <a16:creationId xmlns:a16="http://schemas.microsoft.com/office/drawing/2014/main" id="{EFECC6B9-5177-4BC9-97F8-955FB609BE91}"/>
                </a:ext>
              </a:extLst>
            </p:cNvPr>
            <p:cNvSpPr>
              <a:spLocks noChangeArrowheads="1"/>
            </p:cNvSpPr>
            <p:nvPr/>
          </p:nvSpPr>
          <p:spPr bwMode="auto">
            <a:xfrm>
              <a:off x="2120901" y="1887538"/>
              <a:ext cx="42863"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87" name="Rectangle 15">
              <a:extLst>
                <a:ext uri="{FF2B5EF4-FFF2-40B4-BE49-F238E27FC236}">
                  <a16:creationId xmlns:a16="http://schemas.microsoft.com/office/drawing/2014/main" id="{0315FD50-DA80-45B9-9B96-21FDC3B8D23C}"/>
                </a:ext>
              </a:extLst>
            </p:cNvPr>
            <p:cNvSpPr>
              <a:spLocks noChangeArrowheads="1"/>
            </p:cNvSpPr>
            <p:nvPr/>
          </p:nvSpPr>
          <p:spPr bwMode="auto">
            <a:xfrm>
              <a:off x="2060576" y="1887538"/>
              <a:ext cx="38100"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88" name="Rectangle 16">
              <a:extLst>
                <a:ext uri="{FF2B5EF4-FFF2-40B4-BE49-F238E27FC236}">
                  <a16:creationId xmlns:a16="http://schemas.microsoft.com/office/drawing/2014/main" id="{4D43282E-70A0-4EB2-9676-B449E1A90E15}"/>
                </a:ext>
              </a:extLst>
            </p:cNvPr>
            <p:cNvSpPr>
              <a:spLocks noChangeArrowheads="1"/>
            </p:cNvSpPr>
            <p:nvPr/>
          </p:nvSpPr>
          <p:spPr bwMode="auto">
            <a:xfrm>
              <a:off x="1995488" y="1887538"/>
              <a:ext cx="39688"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89" name="Rectangle 17">
              <a:extLst>
                <a:ext uri="{FF2B5EF4-FFF2-40B4-BE49-F238E27FC236}">
                  <a16:creationId xmlns:a16="http://schemas.microsoft.com/office/drawing/2014/main" id="{C3B47FA6-0349-42E0-94B6-29C505BEAD63}"/>
                </a:ext>
              </a:extLst>
            </p:cNvPr>
            <p:cNvSpPr>
              <a:spLocks noChangeArrowheads="1"/>
            </p:cNvSpPr>
            <p:nvPr/>
          </p:nvSpPr>
          <p:spPr bwMode="auto">
            <a:xfrm>
              <a:off x="1995488" y="1820863"/>
              <a:ext cx="39688"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90" name="Rectangle 18">
              <a:extLst>
                <a:ext uri="{FF2B5EF4-FFF2-40B4-BE49-F238E27FC236}">
                  <a16:creationId xmlns:a16="http://schemas.microsoft.com/office/drawing/2014/main" id="{244D1E02-C3E5-40D6-86CE-60D1F2663BC1}"/>
                </a:ext>
              </a:extLst>
            </p:cNvPr>
            <p:cNvSpPr>
              <a:spLocks noChangeArrowheads="1"/>
            </p:cNvSpPr>
            <p:nvPr/>
          </p:nvSpPr>
          <p:spPr bwMode="auto">
            <a:xfrm>
              <a:off x="1373188" y="1887538"/>
              <a:ext cx="601663"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91" name="Rectangle 19">
              <a:extLst>
                <a:ext uri="{FF2B5EF4-FFF2-40B4-BE49-F238E27FC236}">
                  <a16:creationId xmlns:a16="http://schemas.microsoft.com/office/drawing/2014/main" id="{88B18F51-5BAE-474F-9A0E-9ACA5D1F4631}"/>
                </a:ext>
              </a:extLst>
            </p:cNvPr>
            <p:cNvSpPr>
              <a:spLocks noChangeArrowheads="1"/>
            </p:cNvSpPr>
            <p:nvPr/>
          </p:nvSpPr>
          <p:spPr bwMode="auto">
            <a:xfrm>
              <a:off x="671513" y="1887538"/>
              <a:ext cx="487363"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92" name="Rectangle 20">
              <a:extLst>
                <a:ext uri="{FF2B5EF4-FFF2-40B4-BE49-F238E27FC236}">
                  <a16:creationId xmlns:a16="http://schemas.microsoft.com/office/drawing/2014/main" id="{A566B030-316C-44CD-A932-2FF65EE9B3B0}"/>
                </a:ext>
              </a:extLst>
            </p:cNvPr>
            <p:cNvSpPr>
              <a:spLocks noChangeArrowheads="1"/>
            </p:cNvSpPr>
            <p:nvPr/>
          </p:nvSpPr>
          <p:spPr bwMode="auto">
            <a:xfrm>
              <a:off x="1179513" y="1887538"/>
              <a:ext cx="41275"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93" name="Freeform 21">
              <a:extLst>
                <a:ext uri="{FF2B5EF4-FFF2-40B4-BE49-F238E27FC236}">
                  <a16:creationId xmlns:a16="http://schemas.microsoft.com/office/drawing/2014/main" id="{C2917A82-8AF1-4E55-8A18-90209F541F97}"/>
                </a:ext>
              </a:extLst>
            </p:cNvPr>
            <p:cNvSpPr>
              <a:spLocks/>
            </p:cNvSpPr>
            <p:nvPr/>
          </p:nvSpPr>
          <p:spPr bwMode="auto">
            <a:xfrm>
              <a:off x="1179513" y="1714501"/>
              <a:ext cx="41275" cy="157163"/>
            </a:xfrm>
            <a:custGeom>
              <a:avLst/>
              <a:gdLst>
                <a:gd name="T0" fmla="*/ 0 w 76"/>
                <a:gd name="T1" fmla="*/ 297 h 297"/>
                <a:gd name="T2" fmla="*/ 76 w 76"/>
                <a:gd name="T3" fmla="*/ 297 h 297"/>
                <a:gd name="T4" fmla="*/ 76 w 76"/>
                <a:gd name="T5" fmla="*/ 202 h 297"/>
                <a:gd name="T6" fmla="*/ 76 w 76"/>
                <a:gd name="T7" fmla="*/ 0 h 297"/>
                <a:gd name="T8" fmla="*/ 0 w 76"/>
                <a:gd name="T9" fmla="*/ 0 h 297"/>
                <a:gd name="T10" fmla="*/ 0 w 76"/>
                <a:gd name="T11" fmla="*/ 202 h 297"/>
                <a:gd name="T12" fmla="*/ 0 w 76"/>
                <a:gd name="T13" fmla="*/ 297 h 297"/>
              </a:gdLst>
              <a:ahLst/>
              <a:cxnLst>
                <a:cxn ang="0">
                  <a:pos x="T0" y="T1"/>
                </a:cxn>
                <a:cxn ang="0">
                  <a:pos x="T2" y="T3"/>
                </a:cxn>
                <a:cxn ang="0">
                  <a:pos x="T4" y="T5"/>
                </a:cxn>
                <a:cxn ang="0">
                  <a:pos x="T6" y="T7"/>
                </a:cxn>
                <a:cxn ang="0">
                  <a:pos x="T8" y="T9"/>
                </a:cxn>
                <a:cxn ang="0">
                  <a:pos x="T10" y="T11"/>
                </a:cxn>
                <a:cxn ang="0">
                  <a:pos x="T12" y="T13"/>
                </a:cxn>
              </a:cxnLst>
              <a:rect l="0" t="0" r="r" b="b"/>
              <a:pathLst>
                <a:path w="76" h="297">
                  <a:moveTo>
                    <a:pt x="0" y="297"/>
                  </a:moveTo>
                  <a:lnTo>
                    <a:pt x="76" y="297"/>
                  </a:lnTo>
                  <a:lnTo>
                    <a:pt x="76" y="202"/>
                  </a:lnTo>
                  <a:lnTo>
                    <a:pt x="76" y="0"/>
                  </a:lnTo>
                  <a:lnTo>
                    <a:pt x="0" y="0"/>
                  </a:lnTo>
                  <a:lnTo>
                    <a:pt x="0" y="202"/>
                  </a:lnTo>
                  <a:lnTo>
                    <a:pt x="0" y="2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94" name="Rectangle 22">
              <a:extLst>
                <a:ext uri="{FF2B5EF4-FFF2-40B4-BE49-F238E27FC236}">
                  <a16:creationId xmlns:a16="http://schemas.microsoft.com/office/drawing/2014/main" id="{EC717BFA-07C0-4596-8166-FDC45206FC3C}"/>
                </a:ext>
              </a:extLst>
            </p:cNvPr>
            <p:cNvSpPr>
              <a:spLocks noChangeArrowheads="1"/>
            </p:cNvSpPr>
            <p:nvPr/>
          </p:nvSpPr>
          <p:spPr bwMode="auto">
            <a:xfrm>
              <a:off x="1246188" y="1820863"/>
              <a:ext cx="36513"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95" name="Rectangle 23">
              <a:extLst>
                <a:ext uri="{FF2B5EF4-FFF2-40B4-BE49-F238E27FC236}">
                  <a16:creationId xmlns:a16="http://schemas.microsoft.com/office/drawing/2014/main" id="{20898BCC-3756-493F-BB63-99A58AB79D3E}"/>
                </a:ext>
              </a:extLst>
            </p:cNvPr>
            <p:cNvSpPr>
              <a:spLocks noChangeArrowheads="1"/>
            </p:cNvSpPr>
            <p:nvPr/>
          </p:nvSpPr>
          <p:spPr bwMode="auto">
            <a:xfrm>
              <a:off x="1246188" y="1887538"/>
              <a:ext cx="36513"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96" name="Rectangle 24">
              <a:extLst>
                <a:ext uri="{FF2B5EF4-FFF2-40B4-BE49-F238E27FC236}">
                  <a16:creationId xmlns:a16="http://schemas.microsoft.com/office/drawing/2014/main" id="{5307A975-AD89-4108-A453-2243EA3D878B}"/>
                </a:ext>
              </a:extLst>
            </p:cNvPr>
            <p:cNvSpPr>
              <a:spLocks noChangeArrowheads="1"/>
            </p:cNvSpPr>
            <p:nvPr/>
          </p:nvSpPr>
          <p:spPr bwMode="auto">
            <a:xfrm>
              <a:off x="1308101" y="1887538"/>
              <a:ext cx="41275"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97" name="Freeform 25">
              <a:extLst>
                <a:ext uri="{FF2B5EF4-FFF2-40B4-BE49-F238E27FC236}">
                  <a16:creationId xmlns:a16="http://schemas.microsoft.com/office/drawing/2014/main" id="{C1E82984-ACAD-4196-8864-B7517337494E}"/>
                </a:ext>
              </a:extLst>
            </p:cNvPr>
            <p:cNvSpPr>
              <a:spLocks/>
            </p:cNvSpPr>
            <p:nvPr/>
          </p:nvSpPr>
          <p:spPr bwMode="auto">
            <a:xfrm>
              <a:off x="1308101" y="1755776"/>
              <a:ext cx="41275" cy="115888"/>
            </a:xfrm>
            <a:custGeom>
              <a:avLst/>
              <a:gdLst>
                <a:gd name="T0" fmla="*/ 0 w 76"/>
                <a:gd name="T1" fmla="*/ 217 h 217"/>
                <a:gd name="T2" fmla="*/ 76 w 76"/>
                <a:gd name="T3" fmla="*/ 217 h 217"/>
                <a:gd name="T4" fmla="*/ 76 w 76"/>
                <a:gd name="T5" fmla="*/ 122 h 217"/>
                <a:gd name="T6" fmla="*/ 76 w 76"/>
                <a:gd name="T7" fmla="*/ 0 h 217"/>
                <a:gd name="T8" fmla="*/ 0 w 76"/>
                <a:gd name="T9" fmla="*/ 0 h 217"/>
                <a:gd name="T10" fmla="*/ 0 w 76"/>
                <a:gd name="T11" fmla="*/ 122 h 217"/>
                <a:gd name="T12" fmla="*/ 0 w 76"/>
                <a:gd name="T13" fmla="*/ 217 h 217"/>
              </a:gdLst>
              <a:ahLst/>
              <a:cxnLst>
                <a:cxn ang="0">
                  <a:pos x="T0" y="T1"/>
                </a:cxn>
                <a:cxn ang="0">
                  <a:pos x="T2" y="T3"/>
                </a:cxn>
                <a:cxn ang="0">
                  <a:pos x="T4" y="T5"/>
                </a:cxn>
                <a:cxn ang="0">
                  <a:pos x="T6" y="T7"/>
                </a:cxn>
                <a:cxn ang="0">
                  <a:pos x="T8" y="T9"/>
                </a:cxn>
                <a:cxn ang="0">
                  <a:pos x="T10" y="T11"/>
                </a:cxn>
                <a:cxn ang="0">
                  <a:pos x="T12" y="T13"/>
                </a:cxn>
              </a:cxnLst>
              <a:rect l="0" t="0" r="r" b="b"/>
              <a:pathLst>
                <a:path w="76" h="217">
                  <a:moveTo>
                    <a:pt x="0" y="217"/>
                  </a:moveTo>
                  <a:lnTo>
                    <a:pt x="76" y="217"/>
                  </a:lnTo>
                  <a:lnTo>
                    <a:pt x="76" y="122"/>
                  </a:lnTo>
                  <a:lnTo>
                    <a:pt x="76" y="0"/>
                  </a:lnTo>
                  <a:lnTo>
                    <a:pt x="0" y="0"/>
                  </a:lnTo>
                  <a:lnTo>
                    <a:pt x="0" y="122"/>
                  </a:lnTo>
                  <a:lnTo>
                    <a:pt x="0" y="2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sp>
        <p:nvSpPr>
          <p:cNvPr id="1242" name="Line 40">
            <a:extLst>
              <a:ext uri="{FF2B5EF4-FFF2-40B4-BE49-F238E27FC236}">
                <a16:creationId xmlns:a16="http://schemas.microsoft.com/office/drawing/2014/main" id="{A9985E26-6758-4667-B026-E3ED24A13FDD}"/>
              </a:ext>
            </a:extLst>
          </p:cNvPr>
          <p:cNvSpPr>
            <a:spLocks noChangeShapeType="1"/>
          </p:cNvSpPr>
          <p:nvPr/>
        </p:nvSpPr>
        <p:spPr bwMode="auto">
          <a:xfrm>
            <a:off x="1970780" y="2389367"/>
            <a:ext cx="210796" cy="0"/>
          </a:xfrm>
          <a:prstGeom prst="line">
            <a:avLst/>
          </a:prstGeom>
          <a:noFill/>
          <a:ln w="31750">
            <a:solidFill>
              <a:schemeClr val="accent2"/>
            </a:solidFill>
            <a:prstDash val="solid"/>
            <a:round/>
            <a:headEnd/>
            <a:tailEnd/>
          </a:ln>
          <a:effectLst/>
          <a:extLst>
            <a:ext uri="{909E8E84-426E-40DD-AFC4-6F175D3DCCD1}">
              <a14:hiddenFill xmlns:a14="http://schemas.microsoft.com/office/drawing/2010/main">
                <a:no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243" name="Line 41">
            <a:extLst>
              <a:ext uri="{FF2B5EF4-FFF2-40B4-BE49-F238E27FC236}">
                <a16:creationId xmlns:a16="http://schemas.microsoft.com/office/drawing/2014/main" id="{50F69595-8CE6-497F-83D5-2A9ABA31C874}"/>
              </a:ext>
            </a:extLst>
          </p:cNvPr>
          <p:cNvSpPr>
            <a:spLocks noChangeShapeType="1"/>
          </p:cNvSpPr>
          <p:nvPr/>
        </p:nvSpPr>
        <p:spPr bwMode="auto">
          <a:xfrm>
            <a:off x="1974182" y="2770064"/>
            <a:ext cx="210796" cy="0"/>
          </a:xfrm>
          <a:prstGeom prst="line">
            <a:avLst/>
          </a:prstGeom>
          <a:noFill/>
          <a:ln w="31750">
            <a:solidFill>
              <a:schemeClr val="accent2"/>
            </a:solidFill>
            <a:prstDash val="solid"/>
            <a:round/>
            <a:headEnd/>
            <a:tailEnd/>
          </a:ln>
          <a:effectLst/>
          <a:extLst>
            <a:ext uri="{909E8E84-426E-40DD-AFC4-6F175D3DCCD1}">
              <a14:hiddenFill xmlns:a14="http://schemas.microsoft.com/office/drawing/2010/main">
                <a:no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244" name="Line 42">
            <a:extLst>
              <a:ext uri="{FF2B5EF4-FFF2-40B4-BE49-F238E27FC236}">
                <a16:creationId xmlns:a16="http://schemas.microsoft.com/office/drawing/2014/main" id="{D331E1FF-53E3-46C1-AAB2-AF9EA1690854}"/>
              </a:ext>
            </a:extLst>
          </p:cNvPr>
          <p:cNvSpPr>
            <a:spLocks noChangeShapeType="1"/>
          </p:cNvSpPr>
          <p:nvPr/>
        </p:nvSpPr>
        <p:spPr bwMode="auto">
          <a:xfrm>
            <a:off x="1985615" y="3152852"/>
            <a:ext cx="210796" cy="0"/>
          </a:xfrm>
          <a:prstGeom prst="line">
            <a:avLst/>
          </a:prstGeom>
          <a:noFill/>
          <a:ln w="31750">
            <a:solidFill>
              <a:schemeClr val="accent2"/>
            </a:solidFill>
            <a:prstDash val="solid"/>
            <a:round/>
            <a:headEnd/>
            <a:tailEnd/>
          </a:ln>
          <a:effectLst/>
          <a:extLst>
            <a:ext uri="{909E8E84-426E-40DD-AFC4-6F175D3DCCD1}">
              <a14:hiddenFill xmlns:a14="http://schemas.microsoft.com/office/drawing/2010/main">
                <a:no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245" name="Line 43">
            <a:extLst>
              <a:ext uri="{FF2B5EF4-FFF2-40B4-BE49-F238E27FC236}">
                <a16:creationId xmlns:a16="http://schemas.microsoft.com/office/drawing/2014/main" id="{2F3518D1-07ED-41E3-8610-1E151ADBAA2B}"/>
              </a:ext>
            </a:extLst>
          </p:cNvPr>
          <p:cNvSpPr>
            <a:spLocks noChangeShapeType="1"/>
          </p:cNvSpPr>
          <p:nvPr/>
        </p:nvSpPr>
        <p:spPr bwMode="auto">
          <a:xfrm>
            <a:off x="1985615" y="3562088"/>
            <a:ext cx="210796" cy="0"/>
          </a:xfrm>
          <a:prstGeom prst="line">
            <a:avLst/>
          </a:prstGeom>
          <a:noFill/>
          <a:ln w="31750">
            <a:solidFill>
              <a:schemeClr val="accent2"/>
            </a:solidFill>
            <a:prstDash val="solid"/>
            <a:round/>
            <a:headEnd/>
            <a:tailEnd/>
          </a:ln>
          <a:effectLst/>
          <a:extLst>
            <a:ext uri="{909E8E84-426E-40DD-AFC4-6F175D3DCCD1}">
              <a14:hiddenFill xmlns:a14="http://schemas.microsoft.com/office/drawing/2010/main">
                <a:no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246" name="Line 44">
            <a:extLst>
              <a:ext uri="{FF2B5EF4-FFF2-40B4-BE49-F238E27FC236}">
                <a16:creationId xmlns:a16="http://schemas.microsoft.com/office/drawing/2014/main" id="{7E0D8824-835A-4F02-998D-9B49CD6220BB}"/>
              </a:ext>
            </a:extLst>
          </p:cNvPr>
          <p:cNvSpPr>
            <a:spLocks noChangeShapeType="1"/>
          </p:cNvSpPr>
          <p:nvPr/>
        </p:nvSpPr>
        <p:spPr bwMode="auto">
          <a:xfrm>
            <a:off x="1994816" y="3916986"/>
            <a:ext cx="210796" cy="0"/>
          </a:xfrm>
          <a:prstGeom prst="line">
            <a:avLst/>
          </a:prstGeom>
          <a:noFill/>
          <a:ln w="31750">
            <a:solidFill>
              <a:schemeClr val="accent2"/>
            </a:solidFill>
            <a:prstDash val="solid"/>
            <a:round/>
            <a:headEnd/>
            <a:tailEnd/>
          </a:ln>
          <a:effectLst/>
          <a:extLst>
            <a:ext uri="{909E8E84-426E-40DD-AFC4-6F175D3DCCD1}">
              <a14:hiddenFill xmlns:a14="http://schemas.microsoft.com/office/drawing/2010/main">
                <a:no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248" name="Rectangle 58">
            <a:extLst>
              <a:ext uri="{FF2B5EF4-FFF2-40B4-BE49-F238E27FC236}">
                <a16:creationId xmlns:a16="http://schemas.microsoft.com/office/drawing/2014/main" id="{AF792418-340D-4808-9BB0-7DB2FB2F29DB}"/>
              </a:ext>
            </a:extLst>
          </p:cNvPr>
          <p:cNvSpPr>
            <a:spLocks noChangeArrowheads="1"/>
          </p:cNvSpPr>
          <p:nvPr/>
        </p:nvSpPr>
        <p:spPr bwMode="auto">
          <a:xfrm>
            <a:off x="7158711" y="474083"/>
            <a:ext cx="1840322" cy="3974913"/>
          </a:xfrm>
          <a:prstGeom prst="roundRect">
            <a:avLst>
              <a:gd name="adj" fmla="val 1438"/>
            </a:avLst>
          </a:prstGeom>
          <a:solidFill>
            <a:srgbClr val="06568E"/>
          </a:solidFill>
          <a:ln w="3175">
            <a:noFill/>
            <a:prstDash val="solid"/>
            <a:miter lim="800000"/>
            <a:headEnd/>
            <a:tailEnd/>
          </a:ln>
          <a:effectLst/>
        </p:spPr>
        <p:txBody>
          <a:bodyPr vert="horz" wrap="square" lIns="68598" tIns="34299" rIns="68598" bIns="34299" numCol="1" anchor="ctr" anchorCtr="0" compatLnSpc="1">
            <a:prstTxWarp prst="textNoShape">
              <a:avLst/>
            </a:prstTxWarp>
          </a:bodyPr>
          <a:lstStyle/>
          <a:p>
            <a:pPr algn="ctr" defTabSz="914484">
              <a:spcBef>
                <a:spcPts val="450"/>
              </a:spcBef>
              <a:spcAft>
                <a:spcPts val="450"/>
              </a:spcAft>
            </a:pPr>
            <a:r>
              <a:rPr lang="en-US" sz="1600" kern="0" dirty="0">
                <a:solidFill>
                  <a:prstClr val="white"/>
                </a:solidFill>
                <a:latin typeface="Arial" pitchFamily="34" charset="0"/>
                <a:cs typeface="Arial" pitchFamily="34" charset="0"/>
              </a:rPr>
              <a:t>Communication</a:t>
            </a:r>
          </a:p>
          <a:p>
            <a:pPr algn="ctr" defTabSz="914484">
              <a:spcBef>
                <a:spcPts val="450"/>
              </a:spcBef>
              <a:spcAft>
                <a:spcPts val="450"/>
              </a:spcAft>
            </a:pPr>
            <a:r>
              <a:rPr lang="en-US" sz="1600" kern="0" dirty="0">
                <a:solidFill>
                  <a:prstClr val="white"/>
                </a:solidFill>
                <a:latin typeface="Arial" pitchFamily="34" charset="0"/>
                <a:cs typeface="Arial" pitchFamily="34" charset="0"/>
              </a:rPr>
              <a:t>Metrics Tracking</a:t>
            </a:r>
          </a:p>
          <a:p>
            <a:pPr algn="ctr" defTabSz="914484">
              <a:spcBef>
                <a:spcPts val="450"/>
              </a:spcBef>
              <a:spcAft>
                <a:spcPts val="450"/>
              </a:spcAft>
            </a:pPr>
            <a:r>
              <a:rPr lang="en-US" sz="1600" kern="0" dirty="0">
                <a:solidFill>
                  <a:prstClr val="white"/>
                </a:solidFill>
                <a:latin typeface="Arial" pitchFamily="34" charset="0"/>
                <a:cs typeface="Arial" pitchFamily="34" charset="0"/>
              </a:rPr>
              <a:t>Performance Management</a:t>
            </a:r>
          </a:p>
          <a:p>
            <a:pPr algn="ctr" defTabSz="914484">
              <a:spcBef>
                <a:spcPts val="450"/>
              </a:spcBef>
              <a:spcAft>
                <a:spcPts val="450"/>
              </a:spcAft>
            </a:pPr>
            <a:r>
              <a:rPr lang="en-US" sz="1600" kern="0" dirty="0">
                <a:solidFill>
                  <a:prstClr val="white"/>
                </a:solidFill>
                <a:latin typeface="Arial" pitchFamily="34" charset="0"/>
                <a:cs typeface="Arial" pitchFamily="34" charset="0"/>
              </a:rPr>
              <a:t>Rewards and Recognition</a:t>
            </a:r>
          </a:p>
          <a:p>
            <a:pPr algn="ctr" defTabSz="914484">
              <a:spcBef>
                <a:spcPts val="450"/>
              </a:spcBef>
              <a:spcAft>
                <a:spcPts val="450"/>
              </a:spcAft>
            </a:pPr>
            <a:r>
              <a:rPr lang="en-US" sz="1600" kern="0" dirty="0">
                <a:solidFill>
                  <a:prstClr val="white"/>
                </a:solidFill>
                <a:latin typeface="Arial" pitchFamily="34" charset="0"/>
                <a:cs typeface="Arial" pitchFamily="34" charset="0"/>
              </a:rPr>
              <a:t>Sustaining Ownership</a:t>
            </a:r>
          </a:p>
          <a:p>
            <a:pPr algn="ctr" defTabSz="914484">
              <a:spcBef>
                <a:spcPts val="450"/>
              </a:spcBef>
              <a:spcAft>
                <a:spcPts val="450"/>
              </a:spcAft>
            </a:pPr>
            <a:r>
              <a:rPr lang="en-US" sz="1600" kern="0" dirty="0">
                <a:solidFill>
                  <a:prstClr val="white"/>
                </a:solidFill>
                <a:latin typeface="Arial" pitchFamily="34" charset="0"/>
                <a:cs typeface="Arial" pitchFamily="34" charset="0"/>
              </a:rPr>
              <a:t>Continuous Improvement</a:t>
            </a:r>
          </a:p>
        </p:txBody>
      </p:sp>
      <p:sp>
        <p:nvSpPr>
          <p:cNvPr id="1249" name="Freeform 59">
            <a:extLst>
              <a:ext uri="{FF2B5EF4-FFF2-40B4-BE49-F238E27FC236}">
                <a16:creationId xmlns:a16="http://schemas.microsoft.com/office/drawing/2014/main" id="{51C7F118-DD9D-433D-B9D5-3281D251D64E}"/>
              </a:ext>
            </a:extLst>
          </p:cNvPr>
          <p:cNvSpPr>
            <a:spLocks/>
          </p:cNvSpPr>
          <p:nvPr/>
        </p:nvSpPr>
        <p:spPr bwMode="auto">
          <a:xfrm>
            <a:off x="6948715" y="342098"/>
            <a:ext cx="167185" cy="5025827"/>
          </a:xfrm>
          <a:custGeom>
            <a:avLst/>
            <a:gdLst>
              <a:gd name="T0" fmla="*/ 400 w 400"/>
              <a:gd name="T1" fmla="*/ 7375 h 7375"/>
              <a:gd name="T2" fmla="*/ 0 w 400"/>
              <a:gd name="T3" fmla="*/ 6970 h 7375"/>
              <a:gd name="T4" fmla="*/ 0 w 400"/>
              <a:gd name="T5" fmla="*/ 410 h 7375"/>
              <a:gd name="T6" fmla="*/ 394 w 400"/>
              <a:gd name="T7" fmla="*/ 0 h 7375"/>
            </a:gdLst>
            <a:ahLst/>
            <a:cxnLst>
              <a:cxn ang="0">
                <a:pos x="T0" y="T1"/>
              </a:cxn>
              <a:cxn ang="0">
                <a:pos x="T2" y="T3"/>
              </a:cxn>
              <a:cxn ang="0">
                <a:pos x="T4" y="T5"/>
              </a:cxn>
              <a:cxn ang="0">
                <a:pos x="T6" y="T7"/>
              </a:cxn>
            </a:cxnLst>
            <a:rect l="0" t="0" r="r" b="b"/>
            <a:pathLst>
              <a:path w="400" h="7375">
                <a:moveTo>
                  <a:pt x="400" y="7375"/>
                </a:moveTo>
                <a:lnTo>
                  <a:pt x="0" y="6970"/>
                </a:lnTo>
                <a:lnTo>
                  <a:pt x="0" y="410"/>
                </a:lnTo>
                <a:lnTo>
                  <a:pt x="394" y="0"/>
                </a:lnTo>
              </a:path>
            </a:pathLst>
          </a:custGeom>
          <a:noFill/>
          <a:ln w="38100">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250" name="Line 60">
            <a:extLst>
              <a:ext uri="{FF2B5EF4-FFF2-40B4-BE49-F238E27FC236}">
                <a16:creationId xmlns:a16="http://schemas.microsoft.com/office/drawing/2014/main" id="{A7E5AEB1-6534-498B-BDAE-05D47FE7A1D1}"/>
              </a:ext>
            </a:extLst>
          </p:cNvPr>
          <p:cNvSpPr>
            <a:spLocks noChangeShapeType="1"/>
          </p:cNvSpPr>
          <p:nvPr/>
        </p:nvSpPr>
        <p:spPr bwMode="auto">
          <a:xfrm flipH="1">
            <a:off x="6951489" y="2090092"/>
            <a:ext cx="207223" cy="0"/>
          </a:xfrm>
          <a:prstGeom prst="line">
            <a:avLst/>
          </a:prstGeom>
          <a:noFill/>
          <a:ln w="31750">
            <a:solidFill>
              <a:schemeClr val="accent2"/>
            </a:solidFill>
            <a:prstDash val="solid"/>
            <a:round/>
            <a:headEnd/>
            <a:tailEnd/>
          </a:ln>
          <a:extLst>
            <a:ext uri="{909E8E84-426E-40DD-AFC4-6F175D3DCCD1}">
              <a14:hiddenFill xmlns:a14="http://schemas.microsoft.com/office/drawing/2010/main">
                <a:no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nvGrpSpPr>
          <p:cNvPr id="1251" name="Group 1250">
            <a:extLst>
              <a:ext uri="{FF2B5EF4-FFF2-40B4-BE49-F238E27FC236}">
                <a16:creationId xmlns:a16="http://schemas.microsoft.com/office/drawing/2014/main" id="{BD3C1858-E149-44FC-B800-9EE527F1F69B}"/>
              </a:ext>
            </a:extLst>
          </p:cNvPr>
          <p:cNvGrpSpPr/>
          <p:nvPr/>
        </p:nvGrpSpPr>
        <p:grpSpPr>
          <a:xfrm>
            <a:off x="7288190" y="4575319"/>
            <a:ext cx="1494624" cy="651442"/>
            <a:chOff x="9526588" y="4418013"/>
            <a:chExt cx="1992313" cy="868363"/>
          </a:xfrm>
        </p:grpSpPr>
        <p:sp>
          <p:nvSpPr>
            <p:cNvPr id="1566" name="Rectangle 27">
              <a:extLst>
                <a:ext uri="{FF2B5EF4-FFF2-40B4-BE49-F238E27FC236}">
                  <a16:creationId xmlns:a16="http://schemas.microsoft.com/office/drawing/2014/main" id="{B98191A6-7BE3-4BE0-B032-5624568C0DD6}"/>
                </a:ext>
              </a:extLst>
            </p:cNvPr>
            <p:cNvSpPr>
              <a:spLocks noChangeArrowheads="1"/>
            </p:cNvSpPr>
            <p:nvPr/>
          </p:nvSpPr>
          <p:spPr bwMode="auto">
            <a:xfrm>
              <a:off x="9526588" y="4425951"/>
              <a:ext cx="57150" cy="69850"/>
            </a:xfrm>
            <a:prstGeom prst="rect">
              <a:avLst/>
            </a:prstGeom>
            <a:solidFill>
              <a:schemeClr val="accent2"/>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67" name="Rectangle 28">
              <a:extLst>
                <a:ext uri="{FF2B5EF4-FFF2-40B4-BE49-F238E27FC236}">
                  <a16:creationId xmlns:a16="http://schemas.microsoft.com/office/drawing/2014/main" id="{9FB05062-040D-482C-9388-C1032B7CBF2A}"/>
                </a:ext>
              </a:extLst>
            </p:cNvPr>
            <p:cNvSpPr>
              <a:spLocks noChangeArrowheads="1"/>
            </p:cNvSpPr>
            <p:nvPr/>
          </p:nvSpPr>
          <p:spPr bwMode="auto">
            <a:xfrm>
              <a:off x="9526588" y="4524376"/>
              <a:ext cx="57150" cy="68263"/>
            </a:xfrm>
            <a:prstGeom prst="rect">
              <a:avLst/>
            </a:prstGeom>
            <a:solidFill>
              <a:schemeClr val="accent2"/>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68" name="Rectangle 29">
              <a:extLst>
                <a:ext uri="{FF2B5EF4-FFF2-40B4-BE49-F238E27FC236}">
                  <a16:creationId xmlns:a16="http://schemas.microsoft.com/office/drawing/2014/main" id="{6030A95E-67DE-4815-B79E-7BC570E719A7}"/>
                </a:ext>
              </a:extLst>
            </p:cNvPr>
            <p:cNvSpPr>
              <a:spLocks noChangeArrowheads="1"/>
            </p:cNvSpPr>
            <p:nvPr/>
          </p:nvSpPr>
          <p:spPr bwMode="auto">
            <a:xfrm>
              <a:off x="9526588" y="4616451"/>
              <a:ext cx="57150" cy="69850"/>
            </a:xfrm>
            <a:prstGeom prst="rect">
              <a:avLst/>
            </a:prstGeom>
            <a:solidFill>
              <a:schemeClr val="accent2"/>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69" name="Rectangle 30">
              <a:extLst>
                <a:ext uri="{FF2B5EF4-FFF2-40B4-BE49-F238E27FC236}">
                  <a16:creationId xmlns:a16="http://schemas.microsoft.com/office/drawing/2014/main" id="{6FC58AAB-71F9-47B2-B19E-17C4E2930EBD}"/>
                </a:ext>
              </a:extLst>
            </p:cNvPr>
            <p:cNvSpPr>
              <a:spLocks noChangeArrowheads="1"/>
            </p:cNvSpPr>
            <p:nvPr/>
          </p:nvSpPr>
          <p:spPr bwMode="auto">
            <a:xfrm>
              <a:off x="9526588" y="4724401"/>
              <a:ext cx="57150" cy="69850"/>
            </a:xfrm>
            <a:prstGeom prst="rect">
              <a:avLst/>
            </a:prstGeom>
            <a:solidFill>
              <a:schemeClr val="accent2"/>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70" name="Rectangle 31">
              <a:extLst>
                <a:ext uri="{FF2B5EF4-FFF2-40B4-BE49-F238E27FC236}">
                  <a16:creationId xmlns:a16="http://schemas.microsoft.com/office/drawing/2014/main" id="{DFE609CE-B16C-470A-9084-0DE82F6FC641}"/>
                </a:ext>
              </a:extLst>
            </p:cNvPr>
            <p:cNvSpPr>
              <a:spLocks noChangeArrowheads="1"/>
            </p:cNvSpPr>
            <p:nvPr/>
          </p:nvSpPr>
          <p:spPr bwMode="auto">
            <a:xfrm>
              <a:off x="9526588" y="4822826"/>
              <a:ext cx="57150" cy="68263"/>
            </a:xfrm>
            <a:prstGeom prst="rect">
              <a:avLst/>
            </a:prstGeom>
            <a:solidFill>
              <a:schemeClr val="accent3">
                <a:lumMod val="60000"/>
                <a:lumOff val="40000"/>
              </a:schemeClr>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71" name="Rectangle 32">
              <a:extLst>
                <a:ext uri="{FF2B5EF4-FFF2-40B4-BE49-F238E27FC236}">
                  <a16:creationId xmlns:a16="http://schemas.microsoft.com/office/drawing/2014/main" id="{5DE6527B-4060-4230-9FD2-CC96512C72F2}"/>
                </a:ext>
              </a:extLst>
            </p:cNvPr>
            <p:cNvSpPr>
              <a:spLocks noChangeArrowheads="1"/>
            </p:cNvSpPr>
            <p:nvPr/>
          </p:nvSpPr>
          <p:spPr bwMode="auto">
            <a:xfrm>
              <a:off x="9526588" y="4919663"/>
              <a:ext cx="57150" cy="68263"/>
            </a:xfrm>
            <a:prstGeom prst="rect">
              <a:avLst/>
            </a:prstGeom>
            <a:solidFill>
              <a:schemeClr val="accent3">
                <a:lumMod val="60000"/>
                <a:lumOff val="40000"/>
              </a:schemeClr>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72" name="Rectangle 33">
              <a:extLst>
                <a:ext uri="{FF2B5EF4-FFF2-40B4-BE49-F238E27FC236}">
                  <a16:creationId xmlns:a16="http://schemas.microsoft.com/office/drawing/2014/main" id="{F974E330-DA28-46EB-AE30-EDAC4C68F9B1}"/>
                </a:ext>
              </a:extLst>
            </p:cNvPr>
            <p:cNvSpPr>
              <a:spLocks noChangeArrowheads="1"/>
            </p:cNvSpPr>
            <p:nvPr/>
          </p:nvSpPr>
          <p:spPr bwMode="auto">
            <a:xfrm>
              <a:off x="9526588" y="5018088"/>
              <a:ext cx="57150" cy="69850"/>
            </a:xfrm>
            <a:prstGeom prst="rect">
              <a:avLst/>
            </a:prstGeom>
            <a:solidFill>
              <a:schemeClr val="accent3"/>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73" name="Rectangle 34">
              <a:extLst>
                <a:ext uri="{FF2B5EF4-FFF2-40B4-BE49-F238E27FC236}">
                  <a16:creationId xmlns:a16="http://schemas.microsoft.com/office/drawing/2014/main" id="{4EA09087-0B06-404B-835F-FA2849CD11E1}"/>
                </a:ext>
              </a:extLst>
            </p:cNvPr>
            <p:cNvSpPr>
              <a:spLocks noChangeArrowheads="1"/>
            </p:cNvSpPr>
            <p:nvPr/>
          </p:nvSpPr>
          <p:spPr bwMode="auto">
            <a:xfrm>
              <a:off x="9526588" y="5122863"/>
              <a:ext cx="57150" cy="69850"/>
            </a:xfrm>
            <a:prstGeom prst="rect">
              <a:avLst/>
            </a:prstGeom>
            <a:solidFill>
              <a:schemeClr val="accent3"/>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74" name="Rectangle 35">
              <a:extLst>
                <a:ext uri="{FF2B5EF4-FFF2-40B4-BE49-F238E27FC236}">
                  <a16:creationId xmlns:a16="http://schemas.microsoft.com/office/drawing/2014/main" id="{2340BB95-07FF-49C2-A2BD-E540B21421FF}"/>
                </a:ext>
              </a:extLst>
            </p:cNvPr>
            <p:cNvSpPr>
              <a:spLocks noChangeArrowheads="1"/>
            </p:cNvSpPr>
            <p:nvPr/>
          </p:nvSpPr>
          <p:spPr bwMode="auto">
            <a:xfrm>
              <a:off x="9526588" y="5214938"/>
              <a:ext cx="57150" cy="68263"/>
            </a:xfrm>
            <a:prstGeom prst="rect">
              <a:avLst/>
            </a:prstGeom>
            <a:solidFill>
              <a:schemeClr val="accent3"/>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75" name="Freeform 36">
              <a:extLst>
                <a:ext uri="{FF2B5EF4-FFF2-40B4-BE49-F238E27FC236}">
                  <a16:creationId xmlns:a16="http://schemas.microsoft.com/office/drawing/2014/main" id="{6EF61D95-71F2-42F4-A5D0-965A03967744}"/>
                </a:ext>
              </a:extLst>
            </p:cNvPr>
            <p:cNvSpPr>
              <a:spLocks/>
            </p:cNvSpPr>
            <p:nvPr/>
          </p:nvSpPr>
          <p:spPr bwMode="auto">
            <a:xfrm>
              <a:off x="9620251" y="5002213"/>
              <a:ext cx="1898650" cy="261938"/>
            </a:xfrm>
            <a:custGeom>
              <a:avLst/>
              <a:gdLst>
                <a:gd name="T0" fmla="*/ 3589 w 3589"/>
                <a:gd name="T1" fmla="*/ 497 h 497"/>
                <a:gd name="T2" fmla="*/ 3589 w 3589"/>
                <a:gd name="T3" fmla="*/ 373 h 497"/>
                <a:gd name="T4" fmla="*/ 3589 w 3589"/>
                <a:gd name="T5" fmla="*/ 249 h 497"/>
                <a:gd name="T6" fmla="*/ 3589 w 3589"/>
                <a:gd name="T7" fmla="*/ 124 h 497"/>
                <a:gd name="T8" fmla="*/ 3589 w 3589"/>
                <a:gd name="T9" fmla="*/ 0 h 497"/>
                <a:gd name="T10" fmla="*/ 3420 w 3589"/>
                <a:gd name="T11" fmla="*/ 55 h 497"/>
                <a:gd name="T12" fmla="*/ 3285 w 3589"/>
                <a:gd name="T13" fmla="*/ 92 h 497"/>
                <a:gd name="T14" fmla="*/ 3176 w 3589"/>
                <a:gd name="T15" fmla="*/ 114 h 497"/>
                <a:gd name="T16" fmla="*/ 3089 w 3589"/>
                <a:gd name="T17" fmla="*/ 123 h 497"/>
                <a:gd name="T18" fmla="*/ 3037 w 3589"/>
                <a:gd name="T19" fmla="*/ 124 h 497"/>
                <a:gd name="T20" fmla="*/ 2969 w 3589"/>
                <a:gd name="T21" fmla="*/ 126 h 497"/>
                <a:gd name="T22" fmla="*/ 2893 w 3589"/>
                <a:gd name="T23" fmla="*/ 129 h 497"/>
                <a:gd name="T24" fmla="*/ 2818 w 3589"/>
                <a:gd name="T25" fmla="*/ 140 h 497"/>
                <a:gd name="T26" fmla="*/ 2751 w 3589"/>
                <a:gd name="T27" fmla="*/ 158 h 497"/>
                <a:gd name="T28" fmla="*/ 2689 w 3589"/>
                <a:gd name="T29" fmla="*/ 177 h 497"/>
                <a:gd name="T30" fmla="*/ 2577 w 3589"/>
                <a:gd name="T31" fmla="*/ 217 h 497"/>
                <a:gd name="T32" fmla="*/ 2523 w 3589"/>
                <a:gd name="T33" fmla="*/ 231 h 497"/>
                <a:gd name="T34" fmla="*/ 2468 w 3589"/>
                <a:gd name="T35" fmla="*/ 237 h 497"/>
                <a:gd name="T36" fmla="*/ 2438 w 3589"/>
                <a:gd name="T37" fmla="*/ 237 h 497"/>
                <a:gd name="T38" fmla="*/ 2409 w 3589"/>
                <a:gd name="T39" fmla="*/ 233 h 497"/>
                <a:gd name="T40" fmla="*/ 2379 w 3589"/>
                <a:gd name="T41" fmla="*/ 227 h 497"/>
                <a:gd name="T42" fmla="*/ 2347 w 3589"/>
                <a:gd name="T43" fmla="*/ 217 h 497"/>
                <a:gd name="T44" fmla="*/ 2261 w 3589"/>
                <a:gd name="T45" fmla="*/ 181 h 497"/>
                <a:gd name="T46" fmla="*/ 2218 w 3589"/>
                <a:gd name="T47" fmla="*/ 167 h 497"/>
                <a:gd name="T48" fmla="*/ 2168 w 3589"/>
                <a:gd name="T49" fmla="*/ 158 h 497"/>
                <a:gd name="T50" fmla="*/ 2110 w 3589"/>
                <a:gd name="T51" fmla="*/ 158 h 497"/>
                <a:gd name="T52" fmla="*/ 2039 w 3589"/>
                <a:gd name="T53" fmla="*/ 168 h 497"/>
                <a:gd name="T54" fmla="*/ 1949 w 3589"/>
                <a:gd name="T55" fmla="*/ 194 h 497"/>
                <a:gd name="T56" fmla="*/ 1839 w 3589"/>
                <a:gd name="T57" fmla="*/ 236 h 497"/>
                <a:gd name="T58" fmla="*/ 1785 w 3589"/>
                <a:gd name="T59" fmla="*/ 256 h 497"/>
                <a:gd name="T60" fmla="*/ 1725 w 3589"/>
                <a:gd name="T61" fmla="*/ 274 h 497"/>
                <a:gd name="T62" fmla="*/ 1662 w 3589"/>
                <a:gd name="T63" fmla="*/ 291 h 497"/>
                <a:gd name="T64" fmla="*/ 1598 w 3589"/>
                <a:gd name="T65" fmla="*/ 304 h 497"/>
                <a:gd name="T66" fmla="*/ 1534 w 3589"/>
                <a:gd name="T67" fmla="*/ 314 h 497"/>
                <a:gd name="T68" fmla="*/ 1472 w 3589"/>
                <a:gd name="T69" fmla="*/ 320 h 497"/>
                <a:gd name="T70" fmla="*/ 1416 w 3589"/>
                <a:gd name="T71" fmla="*/ 324 h 497"/>
                <a:gd name="T72" fmla="*/ 1366 w 3589"/>
                <a:gd name="T73" fmla="*/ 324 h 497"/>
                <a:gd name="T74" fmla="*/ 1312 w 3589"/>
                <a:gd name="T75" fmla="*/ 319 h 497"/>
                <a:gd name="T76" fmla="*/ 1258 w 3589"/>
                <a:gd name="T77" fmla="*/ 309 h 497"/>
                <a:gd name="T78" fmla="*/ 1154 w 3589"/>
                <a:gd name="T79" fmla="*/ 282 h 497"/>
                <a:gd name="T80" fmla="*/ 1103 w 3589"/>
                <a:gd name="T81" fmla="*/ 269 h 497"/>
                <a:gd name="T82" fmla="*/ 1051 w 3589"/>
                <a:gd name="T83" fmla="*/ 259 h 497"/>
                <a:gd name="T84" fmla="*/ 998 w 3589"/>
                <a:gd name="T85" fmla="*/ 254 h 497"/>
                <a:gd name="T86" fmla="*/ 943 w 3589"/>
                <a:gd name="T87" fmla="*/ 254 h 497"/>
                <a:gd name="T88" fmla="*/ 887 w 3589"/>
                <a:gd name="T89" fmla="*/ 261 h 497"/>
                <a:gd name="T90" fmla="*/ 829 w 3589"/>
                <a:gd name="T91" fmla="*/ 274 h 497"/>
                <a:gd name="T92" fmla="*/ 711 w 3589"/>
                <a:gd name="T93" fmla="*/ 309 h 497"/>
                <a:gd name="T94" fmla="*/ 593 w 3589"/>
                <a:gd name="T95" fmla="*/ 346 h 497"/>
                <a:gd name="T96" fmla="*/ 535 w 3589"/>
                <a:gd name="T97" fmla="*/ 363 h 497"/>
                <a:gd name="T98" fmla="*/ 479 w 3589"/>
                <a:gd name="T99" fmla="*/ 376 h 497"/>
                <a:gd name="T100" fmla="*/ 396 w 3589"/>
                <a:gd name="T101" fmla="*/ 382 h 497"/>
                <a:gd name="T102" fmla="*/ 254 w 3589"/>
                <a:gd name="T103" fmla="*/ 388 h 497"/>
                <a:gd name="T104" fmla="*/ 104 w 3589"/>
                <a:gd name="T105" fmla="*/ 392 h 497"/>
                <a:gd name="T106" fmla="*/ 0 w 3589"/>
                <a:gd name="T107" fmla="*/ 392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589" h="497">
                  <a:moveTo>
                    <a:pt x="0" y="497"/>
                  </a:moveTo>
                  <a:lnTo>
                    <a:pt x="3589" y="497"/>
                  </a:lnTo>
                  <a:lnTo>
                    <a:pt x="3589" y="435"/>
                  </a:lnTo>
                  <a:lnTo>
                    <a:pt x="3589" y="373"/>
                  </a:lnTo>
                  <a:lnTo>
                    <a:pt x="3589" y="310"/>
                  </a:lnTo>
                  <a:lnTo>
                    <a:pt x="3589" y="249"/>
                  </a:lnTo>
                  <a:lnTo>
                    <a:pt x="3589" y="186"/>
                  </a:lnTo>
                  <a:lnTo>
                    <a:pt x="3589" y="124"/>
                  </a:lnTo>
                  <a:lnTo>
                    <a:pt x="3589" y="62"/>
                  </a:lnTo>
                  <a:lnTo>
                    <a:pt x="3589" y="0"/>
                  </a:lnTo>
                  <a:lnTo>
                    <a:pt x="3501" y="31"/>
                  </a:lnTo>
                  <a:lnTo>
                    <a:pt x="3420" y="55"/>
                  </a:lnTo>
                  <a:lnTo>
                    <a:pt x="3349" y="76"/>
                  </a:lnTo>
                  <a:lnTo>
                    <a:pt x="3285" y="92"/>
                  </a:lnTo>
                  <a:lnTo>
                    <a:pt x="3228" y="105"/>
                  </a:lnTo>
                  <a:lnTo>
                    <a:pt x="3176" y="114"/>
                  </a:lnTo>
                  <a:lnTo>
                    <a:pt x="3130" y="119"/>
                  </a:lnTo>
                  <a:lnTo>
                    <a:pt x="3089" y="123"/>
                  </a:lnTo>
                  <a:lnTo>
                    <a:pt x="3065" y="124"/>
                  </a:lnTo>
                  <a:lnTo>
                    <a:pt x="3037" y="124"/>
                  </a:lnTo>
                  <a:lnTo>
                    <a:pt x="3005" y="124"/>
                  </a:lnTo>
                  <a:lnTo>
                    <a:pt x="2969" y="126"/>
                  </a:lnTo>
                  <a:lnTo>
                    <a:pt x="2932" y="127"/>
                  </a:lnTo>
                  <a:lnTo>
                    <a:pt x="2893" y="129"/>
                  </a:lnTo>
                  <a:lnTo>
                    <a:pt x="2855" y="133"/>
                  </a:lnTo>
                  <a:lnTo>
                    <a:pt x="2818" y="140"/>
                  </a:lnTo>
                  <a:lnTo>
                    <a:pt x="2783" y="149"/>
                  </a:lnTo>
                  <a:lnTo>
                    <a:pt x="2751" y="158"/>
                  </a:lnTo>
                  <a:lnTo>
                    <a:pt x="2720" y="167"/>
                  </a:lnTo>
                  <a:lnTo>
                    <a:pt x="2689" y="177"/>
                  </a:lnTo>
                  <a:lnTo>
                    <a:pt x="2633" y="199"/>
                  </a:lnTo>
                  <a:lnTo>
                    <a:pt x="2577" y="217"/>
                  </a:lnTo>
                  <a:lnTo>
                    <a:pt x="2550" y="224"/>
                  </a:lnTo>
                  <a:lnTo>
                    <a:pt x="2523" y="231"/>
                  </a:lnTo>
                  <a:lnTo>
                    <a:pt x="2495" y="235"/>
                  </a:lnTo>
                  <a:lnTo>
                    <a:pt x="2468" y="237"/>
                  </a:lnTo>
                  <a:lnTo>
                    <a:pt x="2454" y="237"/>
                  </a:lnTo>
                  <a:lnTo>
                    <a:pt x="2438" y="237"/>
                  </a:lnTo>
                  <a:lnTo>
                    <a:pt x="2424" y="236"/>
                  </a:lnTo>
                  <a:lnTo>
                    <a:pt x="2409" y="233"/>
                  </a:lnTo>
                  <a:lnTo>
                    <a:pt x="2395" y="231"/>
                  </a:lnTo>
                  <a:lnTo>
                    <a:pt x="2379" y="227"/>
                  </a:lnTo>
                  <a:lnTo>
                    <a:pt x="2364" y="222"/>
                  </a:lnTo>
                  <a:lnTo>
                    <a:pt x="2347" y="217"/>
                  </a:lnTo>
                  <a:lnTo>
                    <a:pt x="2304" y="199"/>
                  </a:lnTo>
                  <a:lnTo>
                    <a:pt x="2261" y="181"/>
                  </a:lnTo>
                  <a:lnTo>
                    <a:pt x="2240" y="173"/>
                  </a:lnTo>
                  <a:lnTo>
                    <a:pt x="2218" y="167"/>
                  </a:lnTo>
                  <a:lnTo>
                    <a:pt x="2194" y="160"/>
                  </a:lnTo>
                  <a:lnTo>
                    <a:pt x="2168" y="158"/>
                  </a:lnTo>
                  <a:lnTo>
                    <a:pt x="2141" y="156"/>
                  </a:lnTo>
                  <a:lnTo>
                    <a:pt x="2110" y="158"/>
                  </a:lnTo>
                  <a:lnTo>
                    <a:pt x="2076" y="162"/>
                  </a:lnTo>
                  <a:lnTo>
                    <a:pt x="2039" y="168"/>
                  </a:lnTo>
                  <a:lnTo>
                    <a:pt x="1996" y="179"/>
                  </a:lnTo>
                  <a:lnTo>
                    <a:pt x="1949" y="194"/>
                  </a:lnTo>
                  <a:lnTo>
                    <a:pt x="1896" y="213"/>
                  </a:lnTo>
                  <a:lnTo>
                    <a:pt x="1839" y="236"/>
                  </a:lnTo>
                  <a:lnTo>
                    <a:pt x="1812" y="246"/>
                  </a:lnTo>
                  <a:lnTo>
                    <a:pt x="1785" y="256"/>
                  </a:lnTo>
                  <a:lnTo>
                    <a:pt x="1755" y="267"/>
                  </a:lnTo>
                  <a:lnTo>
                    <a:pt x="1725" y="274"/>
                  </a:lnTo>
                  <a:lnTo>
                    <a:pt x="1694" y="283"/>
                  </a:lnTo>
                  <a:lnTo>
                    <a:pt x="1662" y="291"/>
                  </a:lnTo>
                  <a:lnTo>
                    <a:pt x="1630" y="297"/>
                  </a:lnTo>
                  <a:lnTo>
                    <a:pt x="1598" y="304"/>
                  </a:lnTo>
                  <a:lnTo>
                    <a:pt x="1566" y="309"/>
                  </a:lnTo>
                  <a:lnTo>
                    <a:pt x="1534" y="314"/>
                  </a:lnTo>
                  <a:lnTo>
                    <a:pt x="1503" y="318"/>
                  </a:lnTo>
                  <a:lnTo>
                    <a:pt x="1472" y="320"/>
                  </a:lnTo>
                  <a:lnTo>
                    <a:pt x="1444" y="323"/>
                  </a:lnTo>
                  <a:lnTo>
                    <a:pt x="1416" y="324"/>
                  </a:lnTo>
                  <a:lnTo>
                    <a:pt x="1390" y="324"/>
                  </a:lnTo>
                  <a:lnTo>
                    <a:pt x="1366" y="324"/>
                  </a:lnTo>
                  <a:lnTo>
                    <a:pt x="1339" y="322"/>
                  </a:lnTo>
                  <a:lnTo>
                    <a:pt x="1312" y="319"/>
                  </a:lnTo>
                  <a:lnTo>
                    <a:pt x="1285" y="314"/>
                  </a:lnTo>
                  <a:lnTo>
                    <a:pt x="1258" y="309"/>
                  </a:lnTo>
                  <a:lnTo>
                    <a:pt x="1206" y="296"/>
                  </a:lnTo>
                  <a:lnTo>
                    <a:pt x="1154" y="282"/>
                  </a:lnTo>
                  <a:lnTo>
                    <a:pt x="1129" y="276"/>
                  </a:lnTo>
                  <a:lnTo>
                    <a:pt x="1103" y="269"/>
                  </a:lnTo>
                  <a:lnTo>
                    <a:pt x="1078" y="264"/>
                  </a:lnTo>
                  <a:lnTo>
                    <a:pt x="1051" y="259"/>
                  </a:lnTo>
                  <a:lnTo>
                    <a:pt x="1025" y="256"/>
                  </a:lnTo>
                  <a:lnTo>
                    <a:pt x="998" y="254"/>
                  </a:lnTo>
                  <a:lnTo>
                    <a:pt x="971" y="253"/>
                  </a:lnTo>
                  <a:lnTo>
                    <a:pt x="943" y="254"/>
                  </a:lnTo>
                  <a:lnTo>
                    <a:pt x="915" y="256"/>
                  </a:lnTo>
                  <a:lnTo>
                    <a:pt x="887" y="261"/>
                  </a:lnTo>
                  <a:lnTo>
                    <a:pt x="857" y="267"/>
                  </a:lnTo>
                  <a:lnTo>
                    <a:pt x="829" y="274"/>
                  </a:lnTo>
                  <a:lnTo>
                    <a:pt x="770" y="290"/>
                  </a:lnTo>
                  <a:lnTo>
                    <a:pt x="711" y="309"/>
                  </a:lnTo>
                  <a:lnTo>
                    <a:pt x="652" y="328"/>
                  </a:lnTo>
                  <a:lnTo>
                    <a:pt x="593" y="346"/>
                  </a:lnTo>
                  <a:lnTo>
                    <a:pt x="565" y="355"/>
                  </a:lnTo>
                  <a:lnTo>
                    <a:pt x="535" y="363"/>
                  </a:lnTo>
                  <a:lnTo>
                    <a:pt x="507" y="370"/>
                  </a:lnTo>
                  <a:lnTo>
                    <a:pt x="479" y="376"/>
                  </a:lnTo>
                  <a:lnTo>
                    <a:pt x="448" y="379"/>
                  </a:lnTo>
                  <a:lnTo>
                    <a:pt x="396" y="382"/>
                  </a:lnTo>
                  <a:lnTo>
                    <a:pt x="329" y="386"/>
                  </a:lnTo>
                  <a:lnTo>
                    <a:pt x="254" y="388"/>
                  </a:lnTo>
                  <a:lnTo>
                    <a:pt x="175" y="391"/>
                  </a:lnTo>
                  <a:lnTo>
                    <a:pt x="104" y="392"/>
                  </a:lnTo>
                  <a:lnTo>
                    <a:pt x="42" y="392"/>
                  </a:lnTo>
                  <a:lnTo>
                    <a:pt x="0" y="392"/>
                  </a:lnTo>
                  <a:lnTo>
                    <a:pt x="0" y="497"/>
                  </a:lnTo>
                  <a:close/>
                </a:path>
              </a:pathLst>
            </a:custGeom>
            <a:solidFill>
              <a:schemeClr val="accent3"/>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76" name="Freeform 37">
              <a:extLst>
                <a:ext uri="{FF2B5EF4-FFF2-40B4-BE49-F238E27FC236}">
                  <a16:creationId xmlns:a16="http://schemas.microsoft.com/office/drawing/2014/main" id="{90869F84-5E98-4286-B16B-BE96A2554905}"/>
                </a:ext>
              </a:extLst>
            </p:cNvPr>
            <p:cNvSpPr>
              <a:spLocks/>
            </p:cNvSpPr>
            <p:nvPr/>
          </p:nvSpPr>
          <p:spPr bwMode="auto">
            <a:xfrm>
              <a:off x="9620251" y="4418013"/>
              <a:ext cx="1884363" cy="704850"/>
            </a:xfrm>
            <a:custGeom>
              <a:avLst/>
              <a:gdLst>
                <a:gd name="T0" fmla="*/ 87 w 3561"/>
                <a:gd name="T1" fmla="*/ 1303 h 1331"/>
                <a:gd name="T2" fmla="*/ 219 w 3561"/>
                <a:gd name="T3" fmla="*/ 1270 h 1331"/>
                <a:gd name="T4" fmla="*/ 330 w 3561"/>
                <a:gd name="T5" fmla="*/ 1283 h 1331"/>
                <a:gd name="T6" fmla="*/ 474 w 3561"/>
                <a:gd name="T7" fmla="*/ 1299 h 1331"/>
                <a:gd name="T8" fmla="*/ 662 w 3561"/>
                <a:gd name="T9" fmla="*/ 1233 h 1331"/>
                <a:gd name="T10" fmla="*/ 855 w 3561"/>
                <a:gd name="T11" fmla="*/ 1143 h 1331"/>
                <a:gd name="T12" fmla="*/ 983 w 3561"/>
                <a:gd name="T13" fmla="*/ 1119 h 1331"/>
                <a:gd name="T14" fmla="*/ 1120 w 3561"/>
                <a:gd name="T15" fmla="*/ 1149 h 1331"/>
                <a:gd name="T16" fmla="*/ 1270 w 3561"/>
                <a:gd name="T17" fmla="*/ 1198 h 1331"/>
                <a:gd name="T18" fmla="*/ 1362 w 3561"/>
                <a:gd name="T19" fmla="*/ 1199 h 1331"/>
                <a:gd name="T20" fmla="*/ 1448 w 3561"/>
                <a:gd name="T21" fmla="*/ 1149 h 1331"/>
                <a:gd name="T22" fmla="*/ 1559 w 3561"/>
                <a:gd name="T23" fmla="*/ 1065 h 1331"/>
                <a:gd name="T24" fmla="*/ 1672 w 3561"/>
                <a:gd name="T25" fmla="*/ 1039 h 1331"/>
                <a:gd name="T26" fmla="*/ 1819 w 3561"/>
                <a:gd name="T27" fmla="*/ 1023 h 1331"/>
                <a:gd name="T28" fmla="*/ 1951 w 3561"/>
                <a:gd name="T29" fmla="*/ 947 h 1331"/>
                <a:gd name="T30" fmla="*/ 2083 w 3561"/>
                <a:gd name="T31" fmla="*/ 861 h 1331"/>
                <a:gd name="T32" fmla="*/ 2158 w 3561"/>
                <a:gd name="T33" fmla="*/ 846 h 1331"/>
                <a:gd name="T34" fmla="*/ 2267 w 3561"/>
                <a:gd name="T35" fmla="*/ 882 h 1331"/>
                <a:gd name="T36" fmla="*/ 2400 w 3561"/>
                <a:gd name="T37" fmla="*/ 950 h 1331"/>
                <a:gd name="T38" fmla="*/ 2492 w 3561"/>
                <a:gd name="T39" fmla="*/ 962 h 1331"/>
                <a:gd name="T40" fmla="*/ 2559 w 3561"/>
                <a:gd name="T41" fmla="*/ 934 h 1331"/>
                <a:gd name="T42" fmla="*/ 2678 w 3561"/>
                <a:gd name="T43" fmla="*/ 851 h 1331"/>
                <a:gd name="T44" fmla="*/ 2788 w 3561"/>
                <a:gd name="T45" fmla="*/ 844 h 1331"/>
                <a:gd name="T46" fmla="*/ 2982 w 3561"/>
                <a:gd name="T47" fmla="*/ 855 h 1331"/>
                <a:gd name="T48" fmla="*/ 3155 w 3561"/>
                <a:gd name="T49" fmla="*/ 820 h 1331"/>
                <a:gd name="T50" fmla="*/ 3561 w 3561"/>
                <a:gd name="T51" fmla="*/ 0 h 1331"/>
                <a:gd name="T52" fmla="*/ 3367 w 3561"/>
                <a:gd name="T53" fmla="*/ 165 h 1331"/>
                <a:gd name="T54" fmla="*/ 3167 w 3561"/>
                <a:gd name="T55" fmla="*/ 328 h 1331"/>
                <a:gd name="T56" fmla="*/ 3048 w 3561"/>
                <a:gd name="T57" fmla="*/ 373 h 1331"/>
                <a:gd name="T58" fmla="*/ 2837 w 3561"/>
                <a:gd name="T59" fmla="*/ 357 h 1331"/>
                <a:gd name="T60" fmla="*/ 2732 w 3561"/>
                <a:gd name="T61" fmla="*/ 369 h 1331"/>
                <a:gd name="T62" fmla="*/ 2622 w 3561"/>
                <a:gd name="T63" fmla="*/ 436 h 1331"/>
                <a:gd name="T64" fmla="*/ 2519 w 3561"/>
                <a:gd name="T65" fmla="*/ 503 h 1331"/>
                <a:gd name="T66" fmla="*/ 2452 w 3561"/>
                <a:gd name="T67" fmla="*/ 518 h 1331"/>
                <a:gd name="T68" fmla="*/ 2372 w 3561"/>
                <a:gd name="T69" fmla="*/ 493 h 1331"/>
                <a:gd name="T70" fmla="*/ 2258 w 3561"/>
                <a:gd name="T71" fmla="*/ 415 h 1331"/>
                <a:gd name="T72" fmla="*/ 2160 w 3561"/>
                <a:gd name="T73" fmla="*/ 374 h 1331"/>
                <a:gd name="T74" fmla="*/ 2096 w 3561"/>
                <a:gd name="T75" fmla="*/ 382 h 1331"/>
                <a:gd name="T76" fmla="*/ 1994 w 3561"/>
                <a:gd name="T77" fmla="*/ 450 h 1331"/>
                <a:gd name="T78" fmla="*/ 1854 w 3561"/>
                <a:gd name="T79" fmla="*/ 551 h 1331"/>
                <a:gd name="T80" fmla="*/ 1714 w 3561"/>
                <a:gd name="T81" fmla="*/ 559 h 1331"/>
                <a:gd name="T82" fmla="*/ 1575 w 3561"/>
                <a:gd name="T83" fmla="*/ 562 h 1331"/>
                <a:gd name="T84" fmla="*/ 1470 w 3561"/>
                <a:gd name="T85" fmla="*/ 648 h 1331"/>
                <a:gd name="T86" fmla="*/ 1391 w 3561"/>
                <a:gd name="T87" fmla="*/ 710 h 1331"/>
                <a:gd name="T88" fmla="*/ 1307 w 3561"/>
                <a:gd name="T89" fmla="*/ 715 h 1331"/>
                <a:gd name="T90" fmla="*/ 1145 w 3561"/>
                <a:gd name="T91" fmla="*/ 651 h 1331"/>
                <a:gd name="T92" fmla="*/ 1015 w 3561"/>
                <a:gd name="T93" fmla="*/ 606 h 1331"/>
                <a:gd name="T94" fmla="*/ 938 w 3561"/>
                <a:gd name="T95" fmla="*/ 615 h 1331"/>
                <a:gd name="T96" fmla="*/ 839 w 3561"/>
                <a:gd name="T97" fmla="*/ 673 h 1331"/>
                <a:gd name="T98" fmla="*/ 708 w 3561"/>
                <a:gd name="T99" fmla="*/ 820 h 1331"/>
                <a:gd name="T100" fmla="*/ 580 w 3561"/>
                <a:gd name="T101" fmla="*/ 975 h 1331"/>
                <a:gd name="T102" fmla="*/ 488 w 3561"/>
                <a:gd name="T103" fmla="*/ 1047 h 1331"/>
                <a:gd name="T104" fmla="*/ 418 w 3561"/>
                <a:gd name="T105" fmla="*/ 1057 h 1331"/>
                <a:gd name="T106" fmla="*/ 302 w 3561"/>
                <a:gd name="T107" fmla="*/ 1024 h 1331"/>
                <a:gd name="T108" fmla="*/ 210 w 3561"/>
                <a:gd name="T109" fmla="*/ 1017 h 1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61" h="1331">
                  <a:moveTo>
                    <a:pt x="193" y="1024"/>
                  </a:moveTo>
                  <a:lnTo>
                    <a:pt x="0" y="1120"/>
                  </a:lnTo>
                  <a:lnTo>
                    <a:pt x="0" y="1331"/>
                  </a:lnTo>
                  <a:lnTo>
                    <a:pt x="29" y="1322"/>
                  </a:lnTo>
                  <a:lnTo>
                    <a:pt x="59" y="1314"/>
                  </a:lnTo>
                  <a:lnTo>
                    <a:pt x="87" y="1303"/>
                  </a:lnTo>
                  <a:lnTo>
                    <a:pt x="116" y="1293"/>
                  </a:lnTo>
                  <a:lnTo>
                    <a:pt x="145" y="1284"/>
                  </a:lnTo>
                  <a:lnTo>
                    <a:pt x="174" y="1276"/>
                  </a:lnTo>
                  <a:lnTo>
                    <a:pt x="190" y="1274"/>
                  </a:lnTo>
                  <a:lnTo>
                    <a:pt x="204" y="1271"/>
                  </a:lnTo>
                  <a:lnTo>
                    <a:pt x="219" y="1270"/>
                  </a:lnTo>
                  <a:lnTo>
                    <a:pt x="233" y="1270"/>
                  </a:lnTo>
                  <a:lnTo>
                    <a:pt x="250" y="1270"/>
                  </a:lnTo>
                  <a:lnTo>
                    <a:pt x="266" y="1271"/>
                  </a:lnTo>
                  <a:lnTo>
                    <a:pt x="282" y="1274"/>
                  </a:lnTo>
                  <a:lnTo>
                    <a:pt x="298" y="1276"/>
                  </a:lnTo>
                  <a:lnTo>
                    <a:pt x="330" y="1283"/>
                  </a:lnTo>
                  <a:lnTo>
                    <a:pt x="362" y="1289"/>
                  </a:lnTo>
                  <a:lnTo>
                    <a:pt x="395" y="1296"/>
                  </a:lnTo>
                  <a:lnTo>
                    <a:pt x="427" y="1299"/>
                  </a:lnTo>
                  <a:lnTo>
                    <a:pt x="442" y="1301"/>
                  </a:lnTo>
                  <a:lnTo>
                    <a:pt x="459" y="1301"/>
                  </a:lnTo>
                  <a:lnTo>
                    <a:pt x="474" y="1299"/>
                  </a:lnTo>
                  <a:lnTo>
                    <a:pt x="491" y="1297"/>
                  </a:lnTo>
                  <a:lnTo>
                    <a:pt x="520" y="1289"/>
                  </a:lnTo>
                  <a:lnTo>
                    <a:pt x="550" y="1280"/>
                  </a:lnTo>
                  <a:lnTo>
                    <a:pt x="579" y="1270"/>
                  </a:lnTo>
                  <a:lnTo>
                    <a:pt x="607" y="1258"/>
                  </a:lnTo>
                  <a:lnTo>
                    <a:pt x="662" y="1233"/>
                  </a:lnTo>
                  <a:lnTo>
                    <a:pt x="716" y="1205"/>
                  </a:lnTo>
                  <a:lnTo>
                    <a:pt x="744" y="1192"/>
                  </a:lnTo>
                  <a:lnTo>
                    <a:pt x="771" y="1179"/>
                  </a:lnTo>
                  <a:lnTo>
                    <a:pt x="798" y="1166"/>
                  </a:lnTo>
                  <a:lnTo>
                    <a:pt x="826" y="1155"/>
                  </a:lnTo>
                  <a:lnTo>
                    <a:pt x="855" y="1143"/>
                  </a:lnTo>
                  <a:lnTo>
                    <a:pt x="884" y="1134"/>
                  </a:lnTo>
                  <a:lnTo>
                    <a:pt x="913" y="1126"/>
                  </a:lnTo>
                  <a:lnTo>
                    <a:pt x="944" y="1121"/>
                  </a:lnTo>
                  <a:lnTo>
                    <a:pt x="957" y="1119"/>
                  </a:lnTo>
                  <a:lnTo>
                    <a:pt x="970" y="1119"/>
                  </a:lnTo>
                  <a:lnTo>
                    <a:pt x="983" y="1119"/>
                  </a:lnTo>
                  <a:lnTo>
                    <a:pt x="995" y="1119"/>
                  </a:lnTo>
                  <a:lnTo>
                    <a:pt x="1020" y="1121"/>
                  </a:lnTo>
                  <a:lnTo>
                    <a:pt x="1045" y="1126"/>
                  </a:lnTo>
                  <a:lnTo>
                    <a:pt x="1070" y="1133"/>
                  </a:lnTo>
                  <a:lnTo>
                    <a:pt x="1094" y="1140"/>
                  </a:lnTo>
                  <a:lnTo>
                    <a:pt x="1120" y="1149"/>
                  </a:lnTo>
                  <a:lnTo>
                    <a:pt x="1144" y="1158"/>
                  </a:lnTo>
                  <a:lnTo>
                    <a:pt x="1170" y="1167"/>
                  </a:lnTo>
                  <a:lnTo>
                    <a:pt x="1194" y="1176"/>
                  </a:lnTo>
                  <a:lnTo>
                    <a:pt x="1220" y="1185"/>
                  </a:lnTo>
                  <a:lnTo>
                    <a:pt x="1244" y="1192"/>
                  </a:lnTo>
                  <a:lnTo>
                    <a:pt x="1270" y="1198"/>
                  </a:lnTo>
                  <a:lnTo>
                    <a:pt x="1294" y="1202"/>
                  </a:lnTo>
                  <a:lnTo>
                    <a:pt x="1307" y="1202"/>
                  </a:lnTo>
                  <a:lnTo>
                    <a:pt x="1320" y="1203"/>
                  </a:lnTo>
                  <a:lnTo>
                    <a:pt x="1332" y="1203"/>
                  </a:lnTo>
                  <a:lnTo>
                    <a:pt x="1345" y="1202"/>
                  </a:lnTo>
                  <a:lnTo>
                    <a:pt x="1362" y="1199"/>
                  </a:lnTo>
                  <a:lnTo>
                    <a:pt x="1377" y="1194"/>
                  </a:lnTo>
                  <a:lnTo>
                    <a:pt x="1393" y="1188"/>
                  </a:lnTo>
                  <a:lnTo>
                    <a:pt x="1407" y="1180"/>
                  </a:lnTo>
                  <a:lnTo>
                    <a:pt x="1421" y="1171"/>
                  </a:lnTo>
                  <a:lnTo>
                    <a:pt x="1435" y="1161"/>
                  </a:lnTo>
                  <a:lnTo>
                    <a:pt x="1448" y="1149"/>
                  </a:lnTo>
                  <a:lnTo>
                    <a:pt x="1462" y="1138"/>
                  </a:lnTo>
                  <a:lnTo>
                    <a:pt x="1489" y="1115"/>
                  </a:lnTo>
                  <a:lnTo>
                    <a:pt x="1516" y="1093"/>
                  </a:lnTo>
                  <a:lnTo>
                    <a:pt x="1530" y="1082"/>
                  </a:lnTo>
                  <a:lnTo>
                    <a:pt x="1544" y="1073"/>
                  </a:lnTo>
                  <a:lnTo>
                    <a:pt x="1559" y="1065"/>
                  </a:lnTo>
                  <a:lnTo>
                    <a:pt x="1575" y="1057"/>
                  </a:lnTo>
                  <a:lnTo>
                    <a:pt x="1590" y="1052"/>
                  </a:lnTo>
                  <a:lnTo>
                    <a:pt x="1605" y="1048"/>
                  </a:lnTo>
                  <a:lnTo>
                    <a:pt x="1622" y="1046"/>
                  </a:lnTo>
                  <a:lnTo>
                    <a:pt x="1639" y="1043"/>
                  </a:lnTo>
                  <a:lnTo>
                    <a:pt x="1672" y="1039"/>
                  </a:lnTo>
                  <a:lnTo>
                    <a:pt x="1705" y="1038"/>
                  </a:lnTo>
                  <a:lnTo>
                    <a:pt x="1739" y="1035"/>
                  </a:lnTo>
                  <a:lnTo>
                    <a:pt x="1772" y="1032"/>
                  </a:lnTo>
                  <a:lnTo>
                    <a:pt x="1787" y="1030"/>
                  </a:lnTo>
                  <a:lnTo>
                    <a:pt x="1804" y="1026"/>
                  </a:lnTo>
                  <a:lnTo>
                    <a:pt x="1819" y="1023"/>
                  </a:lnTo>
                  <a:lnTo>
                    <a:pt x="1836" y="1017"/>
                  </a:lnTo>
                  <a:lnTo>
                    <a:pt x="1857" y="1008"/>
                  </a:lnTo>
                  <a:lnTo>
                    <a:pt x="1876" y="998"/>
                  </a:lnTo>
                  <a:lnTo>
                    <a:pt x="1895" y="987"/>
                  </a:lnTo>
                  <a:lnTo>
                    <a:pt x="1914" y="974"/>
                  </a:lnTo>
                  <a:lnTo>
                    <a:pt x="1951" y="947"/>
                  </a:lnTo>
                  <a:lnTo>
                    <a:pt x="1989" y="919"/>
                  </a:lnTo>
                  <a:lnTo>
                    <a:pt x="2007" y="905"/>
                  </a:lnTo>
                  <a:lnTo>
                    <a:pt x="2026" y="892"/>
                  </a:lnTo>
                  <a:lnTo>
                    <a:pt x="2044" y="880"/>
                  </a:lnTo>
                  <a:lnTo>
                    <a:pt x="2063" y="869"/>
                  </a:lnTo>
                  <a:lnTo>
                    <a:pt x="2083" y="861"/>
                  </a:lnTo>
                  <a:lnTo>
                    <a:pt x="2104" y="853"/>
                  </a:lnTo>
                  <a:lnTo>
                    <a:pt x="2114" y="851"/>
                  </a:lnTo>
                  <a:lnTo>
                    <a:pt x="2124" y="848"/>
                  </a:lnTo>
                  <a:lnTo>
                    <a:pt x="2135" y="847"/>
                  </a:lnTo>
                  <a:lnTo>
                    <a:pt x="2146" y="846"/>
                  </a:lnTo>
                  <a:lnTo>
                    <a:pt x="2158" y="846"/>
                  </a:lnTo>
                  <a:lnTo>
                    <a:pt x="2171" y="847"/>
                  </a:lnTo>
                  <a:lnTo>
                    <a:pt x="2182" y="850"/>
                  </a:lnTo>
                  <a:lnTo>
                    <a:pt x="2194" y="852"/>
                  </a:lnTo>
                  <a:lnTo>
                    <a:pt x="2218" y="860"/>
                  </a:lnTo>
                  <a:lnTo>
                    <a:pt x="2242" y="869"/>
                  </a:lnTo>
                  <a:lnTo>
                    <a:pt x="2267" y="882"/>
                  </a:lnTo>
                  <a:lnTo>
                    <a:pt x="2290" y="894"/>
                  </a:lnTo>
                  <a:lnTo>
                    <a:pt x="2314" y="907"/>
                  </a:lnTo>
                  <a:lnTo>
                    <a:pt x="2338" y="921"/>
                  </a:lnTo>
                  <a:lnTo>
                    <a:pt x="2360" y="933"/>
                  </a:lnTo>
                  <a:lnTo>
                    <a:pt x="2381" y="943"/>
                  </a:lnTo>
                  <a:lnTo>
                    <a:pt x="2400" y="950"/>
                  </a:lnTo>
                  <a:lnTo>
                    <a:pt x="2418" y="956"/>
                  </a:lnTo>
                  <a:lnTo>
                    <a:pt x="2434" y="960"/>
                  </a:lnTo>
                  <a:lnTo>
                    <a:pt x="2450" y="962"/>
                  </a:lnTo>
                  <a:lnTo>
                    <a:pt x="2465" y="964"/>
                  </a:lnTo>
                  <a:lnTo>
                    <a:pt x="2479" y="964"/>
                  </a:lnTo>
                  <a:lnTo>
                    <a:pt x="2492" y="962"/>
                  </a:lnTo>
                  <a:lnTo>
                    <a:pt x="2505" y="960"/>
                  </a:lnTo>
                  <a:lnTo>
                    <a:pt x="2516" y="956"/>
                  </a:lnTo>
                  <a:lnTo>
                    <a:pt x="2528" y="952"/>
                  </a:lnTo>
                  <a:lnTo>
                    <a:pt x="2538" y="947"/>
                  </a:lnTo>
                  <a:lnTo>
                    <a:pt x="2549" y="941"/>
                  </a:lnTo>
                  <a:lnTo>
                    <a:pt x="2559" y="934"/>
                  </a:lnTo>
                  <a:lnTo>
                    <a:pt x="2568" y="928"/>
                  </a:lnTo>
                  <a:lnTo>
                    <a:pt x="2605" y="897"/>
                  </a:lnTo>
                  <a:lnTo>
                    <a:pt x="2645" y="867"/>
                  </a:lnTo>
                  <a:lnTo>
                    <a:pt x="2655" y="861"/>
                  </a:lnTo>
                  <a:lnTo>
                    <a:pt x="2666" y="856"/>
                  </a:lnTo>
                  <a:lnTo>
                    <a:pt x="2678" y="851"/>
                  </a:lnTo>
                  <a:lnTo>
                    <a:pt x="2691" y="847"/>
                  </a:lnTo>
                  <a:lnTo>
                    <a:pt x="2704" y="844"/>
                  </a:lnTo>
                  <a:lnTo>
                    <a:pt x="2718" y="842"/>
                  </a:lnTo>
                  <a:lnTo>
                    <a:pt x="2733" y="842"/>
                  </a:lnTo>
                  <a:lnTo>
                    <a:pt x="2748" y="842"/>
                  </a:lnTo>
                  <a:lnTo>
                    <a:pt x="2788" y="844"/>
                  </a:lnTo>
                  <a:lnTo>
                    <a:pt x="2825" y="848"/>
                  </a:lnTo>
                  <a:lnTo>
                    <a:pt x="2859" y="851"/>
                  </a:lnTo>
                  <a:lnTo>
                    <a:pt x="2891" y="853"/>
                  </a:lnTo>
                  <a:lnTo>
                    <a:pt x="2921" y="855"/>
                  </a:lnTo>
                  <a:lnTo>
                    <a:pt x="2951" y="856"/>
                  </a:lnTo>
                  <a:lnTo>
                    <a:pt x="2982" y="855"/>
                  </a:lnTo>
                  <a:lnTo>
                    <a:pt x="3012" y="853"/>
                  </a:lnTo>
                  <a:lnTo>
                    <a:pt x="3034" y="851"/>
                  </a:lnTo>
                  <a:lnTo>
                    <a:pt x="3056" y="847"/>
                  </a:lnTo>
                  <a:lnTo>
                    <a:pt x="3078" y="842"/>
                  </a:lnTo>
                  <a:lnTo>
                    <a:pt x="3102" y="835"/>
                  </a:lnTo>
                  <a:lnTo>
                    <a:pt x="3155" y="820"/>
                  </a:lnTo>
                  <a:lnTo>
                    <a:pt x="3214" y="801"/>
                  </a:lnTo>
                  <a:lnTo>
                    <a:pt x="3283" y="776"/>
                  </a:lnTo>
                  <a:lnTo>
                    <a:pt x="3362" y="750"/>
                  </a:lnTo>
                  <a:lnTo>
                    <a:pt x="3454" y="720"/>
                  </a:lnTo>
                  <a:lnTo>
                    <a:pt x="3561" y="689"/>
                  </a:lnTo>
                  <a:lnTo>
                    <a:pt x="3561" y="0"/>
                  </a:lnTo>
                  <a:lnTo>
                    <a:pt x="3526" y="28"/>
                  </a:lnTo>
                  <a:lnTo>
                    <a:pt x="3493" y="56"/>
                  </a:lnTo>
                  <a:lnTo>
                    <a:pt x="3462" y="83"/>
                  </a:lnTo>
                  <a:lnTo>
                    <a:pt x="3430" y="110"/>
                  </a:lnTo>
                  <a:lnTo>
                    <a:pt x="3399" y="137"/>
                  </a:lnTo>
                  <a:lnTo>
                    <a:pt x="3367" y="165"/>
                  </a:lnTo>
                  <a:lnTo>
                    <a:pt x="3335" y="192"/>
                  </a:lnTo>
                  <a:lnTo>
                    <a:pt x="3301" y="220"/>
                  </a:lnTo>
                  <a:lnTo>
                    <a:pt x="3249" y="263"/>
                  </a:lnTo>
                  <a:lnTo>
                    <a:pt x="3206" y="298"/>
                  </a:lnTo>
                  <a:lnTo>
                    <a:pt x="3187" y="314"/>
                  </a:lnTo>
                  <a:lnTo>
                    <a:pt x="3167" y="328"/>
                  </a:lnTo>
                  <a:lnTo>
                    <a:pt x="3149" y="339"/>
                  </a:lnTo>
                  <a:lnTo>
                    <a:pt x="3132" y="350"/>
                  </a:lnTo>
                  <a:lnTo>
                    <a:pt x="3112" y="357"/>
                  </a:lnTo>
                  <a:lnTo>
                    <a:pt x="3093" y="364"/>
                  </a:lnTo>
                  <a:lnTo>
                    <a:pt x="3071" y="369"/>
                  </a:lnTo>
                  <a:lnTo>
                    <a:pt x="3048" y="373"/>
                  </a:lnTo>
                  <a:lnTo>
                    <a:pt x="3024" y="374"/>
                  </a:lnTo>
                  <a:lnTo>
                    <a:pt x="2996" y="373"/>
                  </a:lnTo>
                  <a:lnTo>
                    <a:pt x="2964" y="371"/>
                  </a:lnTo>
                  <a:lnTo>
                    <a:pt x="2929" y="368"/>
                  </a:lnTo>
                  <a:lnTo>
                    <a:pt x="2879" y="361"/>
                  </a:lnTo>
                  <a:lnTo>
                    <a:pt x="2837" y="357"/>
                  </a:lnTo>
                  <a:lnTo>
                    <a:pt x="2818" y="357"/>
                  </a:lnTo>
                  <a:lnTo>
                    <a:pt x="2800" y="357"/>
                  </a:lnTo>
                  <a:lnTo>
                    <a:pt x="2782" y="357"/>
                  </a:lnTo>
                  <a:lnTo>
                    <a:pt x="2765" y="360"/>
                  </a:lnTo>
                  <a:lnTo>
                    <a:pt x="2748" y="364"/>
                  </a:lnTo>
                  <a:lnTo>
                    <a:pt x="2732" y="369"/>
                  </a:lnTo>
                  <a:lnTo>
                    <a:pt x="2716" y="375"/>
                  </a:lnTo>
                  <a:lnTo>
                    <a:pt x="2698" y="383"/>
                  </a:lnTo>
                  <a:lnTo>
                    <a:pt x="2681" y="393"/>
                  </a:lnTo>
                  <a:lnTo>
                    <a:pt x="2663" y="405"/>
                  </a:lnTo>
                  <a:lnTo>
                    <a:pt x="2643" y="419"/>
                  </a:lnTo>
                  <a:lnTo>
                    <a:pt x="2622" y="436"/>
                  </a:lnTo>
                  <a:lnTo>
                    <a:pt x="2601" y="451"/>
                  </a:lnTo>
                  <a:lnTo>
                    <a:pt x="2582" y="465"/>
                  </a:lnTo>
                  <a:lnTo>
                    <a:pt x="2561" y="480"/>
                  </a:lnTo>
                  <a:lnTo>
                    <a:pt x="2541" y="493"/>
                  </a:lnTo>
                  <a:lnTo>
                    <a:pt x="2531" y="498"/>
                  </a:lnTo>
                  <a:lnTo>
                    <a:pt x="2519" y="503"/>
                  </a:lnTo>
                  <a:lnTo>
                    <a:pt x="2509" y="507"/>
                  </a:lnTo>
                  <a:lnTo>
                    <a:pt x="2497" y="511"/>
                  </a:lnTo>
                  <a:lnTo>
                    <a:pt x="2487" y="514"/>
                  </a:lnTo>
                  <a:lnTo>
                    <a:pt x="2475" y="516"/>
                  </a:lnTo>
                  <a:lnTo>
                    <a:pt x="2464" y="518"/>
                  </a:lnTo>
                  <a:lnTo>
                    <a:pt x="2452" y="518"/>
                  </a:lnTo>
                  <a:lnTo>
                    <a:pt x="2441" y="516"/>
                  </a:lnTo>
                  <a:lnTo>
                    <a:pt x="2431" y="515"/>
                  </a:lnTo>
                  <a:lnTo>
                    <a:pt x="2420" y="514"/>
                  </a:lnTo>
                  <a:lnTo>
                    <a:pt x="2410" y="510"/>
                  </a:lnTo>
                  <a:lnTo>
                    <a:pt x="2391" y="502"/>
                  </a:lnTo>
                  <a:lnTo>
                    <a:pt x="2372" y="493"/>
                  </a:lnTo>
                  <a:lnTo>
                    <a:pt x="2352" y="482"/>
                  </a:lnTo>
                  <a:lnTo>
                    <a:pt x="2333" y="469"/>
                  </a:lnTo>
                  <a:lnTo>
                    <a:pt x="2314" y="456"/>
                  </a:lnTo>
                  <a:lnTo>
                    <a:pt x="2296" y="442"/>
                  </a:lnTo>
                  <a:lnTo>
                    <a:pt x="2277" y="428"/>
                  </a:lnTo>
                  <a:lnTo>
                    <a:pt x="2258" y="415"/>
                  </a:lnTo>
                  <a:lnTo>
                    <a:pt x="2240" y="404"/>
                  </a:lnTo>
                  <a:lnTo>
                    <a:pt x="2220" y="393"/>
                  </a:lnTo>
                  <a:lnTo>
                    <a:pt x="2200" y="384"/>
                  </a:lnTo>
                  <a:lnTo>
                    <a:pt x="2181" y="378"/>
                  </a:lnTo>
                  <a:lnTo>
                    <a:pt x="2171" y="375"/>
                  </a:lnTo>
                  <a:lnTo>
                    <a:pt x="2160" y="374"/>
                  </a:lnTo>
                  <a:lnTo>
                    <a:pt x="2150" y="374"/>
                  </a:lnTo>
                  <a:lnTo>
                    <a:pt x="2140" y="374"/>
                  </a:lnTo>
                  <a:lnTo>
                    <a:pt x="2128" y="374"/>
                  </a:lnTo>
                  <a:lnTo>
                    <a:pt x="2117" y="377"/>
                  </a:lnTo>
                  <a:lnTo>
                    <a:pt x="2106" y="379"/>
                  </a:lnTo>
                  <a:lnTo>
                    <a:pt x="2096" y="382"/>
                  </a:lnTo>
                  <a:lnTo>
                    <a:pt x="2077" y="389"/>
                  </a:lnTo>
                  <a:lnTo>
                    <a:pt x="2059" y="398"/>
                  </a:lnTo>
                  <a:lnTo>
                    <a:pt x="2042" y="410"/>
                  </a:lnTo>
                  <a:lnTo>
                    <a:pt x="2026" y="421"/>
                  </a:lnTo>
                  <a:lnTo>
                    <a:pt x="2009" y="436"/>
                  </a:lnTo>
                  <a:lnTo>
                    <a:pt x="1994" y="450"/>
                  </a:lnTo>
                  <a:lnTo>
                    <a:pt x="1962" y="478"/>
                  </a:lnTo>
                  <a:lnTo>
                    <a:pt x="1930" y="507"/>
                  </a:lnTo>
                  <a:lnTo>
                    <a:pt x="1912" y="520"/>
                  </a:lnTo>
                  <a:lnTo>
                    <a:pt x="1894" y="532"/>
                  </a:lnTo>
                  <a:lnTo>
                    <a:pt x="1875" y="542"/>
                  </a:lnTo>
                  <a:lnTo>
                    <a:pt x="1854" y="551"/>
                  </a:lnTo>
                  <a:lnTo>
                    <a:pt x="1837" y="556"/>
                  </a:lnTo>
                  <a:lnTo>
                    <a:pt x="1819" y="560"/>
                  </a:lnTo>
                  <a:lnTo>
                    <a:pt x="1803" y="562"/>
                  </a:lnTo>
                  <a:lnTo>
                    <a:pt x="1785" y="562"/>
                  </a:lnTo>
                  <a:lnTo>
                    <a:pt x="1750" y="561"/>
                  </a:lnTo>
                  <a:lnTo>
                    <a:pt x="1714" y="559"/>
                  </a:lnTo>
                  <a:lnTo>
                    <a:pt x="1678" y="555"/>
                  </a:lnTo>
                  <a:lnTo>
                    <a:pt x="1643" y="553"/>
                  </a:lnTo>
                  <a:lnTo>
                    <a:pt x="1626" y="553"/>
                  </a:lnTo>
                  <a:lnTo>
                    <a:pt x="1608" y="555"/>
                  </a:lnTo>
                  <a:lnTo>
                    <a:pt x="1591" y="559"/>
                  </a:lnTo>
                  <a:lnTo>
                    <a:pt x="1575" y="562"/>
                  </a:lnTo>
                  <a:lnTo>
                    <a:pt x="1559" y="569"/>
                  </a:lnTo>
                  <a:lnTo>
                    <a:pt x="1545" y="577"/>
                  </a:lnTo>
                  <a:lnTo>
                    <a:pt x="1531" y="587"/>
                  </a:lnTo>
                  <a:lnTo>
                    <a:pt x="1518" y="598"/>
                  </a:lnTo>
                  <a:lnTo>
                    <a:pt x="1493" y="623"/>
                  </a:lnTo>
                  <a:lnTo>
                    <a:pt x="1470" y="648"/>
                  </a:lnTo>
                  <a:lnTo>
                    <a:pt x="1457" y="661"/>
                  </a:lnTo>
                  <a:lnTo>
                    <a:pt x="1445" y="673"/>
                  </a:lnTo>
                  <a:lnTo>
                    <a:pt x="1432" y="684"/>
                  </a:lnTo>
                  <a:lnTo>
                    <a:pt x="1420" y="694"/>
                  </a:lnTo>
                  <a:lnTo>
                    <a:pt x="1406" y="703"/>
                  </a:lnTo>
                  <a:lnTo>
                    <a:pt x="1391" y="710"/>
                  </a:lnTo>
                  <a:lnTo>
                    <a:pt x="1376" y="715"/>
                  </a:lnTo>
                  <a:lnTo>
                    <a:pt x="1361" y="718"/>
                  </a:lnTo>
                  <a:lnTo>
                    <a:pt x="1347" y="719"/>
                  </a:lnTo>
                  <a:lnTo>
                    <a:pt x="1334" y="719"/>
                  </a:lnTo>
                  <a:lnTo>
                    <a:pt x="1320" y="718"/>
                  </a:lnTo>
                  <a:lnTo>
                    <a:pt x="1307" y="715"/>
                  </a:lnTo>
                  <a:lnTo>
                    <a:pt x="1280" y="709"/>
                  </a:lnTo>
                  <a:lnTo>
                    <a:pt x="1253" y="700"/>
                  </a:lnTo>
                  <a:lnTo>
                    <a:pt x="1226" y="689"/>
                  </a:lnTo>
                  <a:lnTo>
                    <a:pt x="1199" y="677"/>
                  </a:lnTo>
                  <a:lnTo>
                    <a:pt x="1172" y="664"/>
                  </a:lnTo>
                  <a:lnTo>
                    <a:pt x="1145" y="651"/>
                  </a:lnTo>
                  <a:lnTo>
                    <a:pt x="1120" y="639"/>
                  </a:lnTo>
                  <a:lnTo>
                    <a:pt x="1093" y="628"/>
                  </a:lnTo>
                  <a:lnTo>
                    <a:pt x="1067" y="618"/>
                  </a:lnTo>
                  <a:lnTo>
                    <a:pt x="1040" y="611"/>
                  </a:lnTo>
                  <a:lnTo>
                    <a:pt x="1028" y="609"/>
                  </a:lnTo>
                  <a:lnTo>
                    <a:pt x="1015" y="606"/>
                  </a:lnTo>
                  <a:lnTo>
                    <a:pt x="1002" y="605"/>
                  </a:lnTo>
                  <a:lnTo>
                    <a:pt x="989" y="605"/>
                  </a:lnTo>
                  <a:lnTo>
                    <a:pt x="976" y="606"/>
                  </a:lnTo>
                  <a:lnTo>
                    <a:pt x="963" y="607"/>
                  </a:lnTo>
                  <a:lnTo>
                    <a:pt x="951" y="610"/>
                  </a:lnTo>
                  <a:lnTo>
                    <a:pt x="938" y="615"/>
                  </a:lnTo>
                  <a:lnTo>
                    <a:pt x="920" y="621"/>
                  </a:lnTo>
                  <a:lnTo>
                    <a:pt x="902" y="630"/>
                  </a:lnTo>
                  <a:lnTo>
                    <a:pt x="887" y="639"/>
                  </a:lnTo>
                  <a:lnTo>
                    <a:pt x="870" y="650"/>
                  </a:lnTo>
                  <a:lnTo>
                    <a:pt x="855" y="661"/>
                  </a:lnTo>
                  <a:lnTo>
                    <a:pt x="839" y="673"/>
                  </a:lnTo>
                  <a:lnTo>
                    <a:pt x="825" y="685"/>
                  </a:lnTo>
                  <a:lnTo>
                    <a:pt x="811" y="698"/>
                  </a:lnTo>
                  <a:lnTo>
                    <a:pt x="784" y="727"/>
                  </a:lnTo>
                  <a:lnTo>
                    <a:pt x="758" y="757"/>
                  </a:lnTo>
                  <a:lnTo>
                    <a:pt x="733" y="788"/>
                  </a:lnTo>
                  <a:lnTo>
                    <a:pt x="708" y="820"/>
                  </a:lnTo>
                  <a:lnTo>
                    <a:pt x="684" y="853"/>
                  </a:lnTo>
                  <a:lnTo>
                    <a:pt x="658" y="885"/>
                  </a:lnTo>
                  <a:lnTo>
                    <a:pt x="634" y="916"/>
                  </a:lnTo>
                  <a:lnTo>
                    <a:pt x="607" y="947"/>
                  </a:lnTo>
                  <a:lnTo>
                    <a:pt x="594" y="961"/>
                  </a:lnTo>
                  <a:lnTo>
                    <a:pt x="580" y="975"/>
                  </a:lnTo>
                  <a:lnTo>
                    <a:pt x="566" y="989"/>
                  </a:lnTo>
                  <a:lnTo>
                    <a:pt x="551" y="1002"/>
                  </a:lnTo>
                  <a:lnTo>
                    <a:pt x="537" y="1015"/>
                  </a:lnTo>
                  <a:lnTo>
                    <a:pt x="520" y="1026"/>
                  </a:lnTo>
                  <a:lnTo>
                    <a:pt x="505" y="1037"/>
                  </a:lnTo>
                  <a:lnTo>
                    <a:pt x="488" y="1047"/>
                  </a:lnTo>
                  <a:lnTo>
                    <a:pt x="479" y="1051"/>
                  </a:lnTo>
                  <a:lnTo>
                    <a:pt x="471" y="1053"/>
                  </a:lnTo>
                  <a:lnTo>
                    <a:pt x="462" y="1056"/>
                  </a:lnTo>
                  <a:lnTo>
                    <a:pt x="453" y="1057"/>
                  </a:lnTo>
                  <a:lnTo>
                    <a:pt x="436" y="1058"/>
                  </a:lnTo>
                  <a:lnTo>
                    <a:pt x="418" y="1057"/>
                  </a:lnTo>
                  <a:lnTo>
                    <a:pt x="398" y="1053"/>
                  </a:lnTo>
                  <a:lnTo>
                    <a:pt x="379" y="1048"/>
                  </a:lnTo>
                  <a:lnTo>
                    <a:pt x="360" y="1043"/>
                  </a:lnTo>
                  <a:lnTo>
                    <a:pt x="341" y="1037"/>
                  </a:lnTo>
                  <a:lnTo>
                    <a:pt x="321" y="1030"/>
                  </a:lnTo>
                  <a:lnTo>
                    <a:pt x="302" y="1024"/>
                  </a:lnTo>
                  <a:lnTo>
                    <a:pt x="283" y="1019"/>
                  </a:lnTo>
                  <a:lnTo>
                    <a:pt x="264" y="1016"/>
                  </a:lnTo>
                  <a:lnTo>
                    <a:pt x="246" y="1014"/>
                  </a:lnTo>
                  <a:lnTo>
                    <a:pt x="228" y="1015"/>
                  </a:lnTo>
                  <a:lnTo>
                    <a:pt x="219" y="1016"/>
                  </a:lnTo>
                  <a:lnTo>
                    <a:pt x="210" y="1017"/>
                  </a:lnTo>
                  <a:lnTo>
                    <a:pt x="201" y="1020"/>
                  </a:lnTo>
                  <a:lnTo>
                    <a:pt x="193" y="1024"/>
                  </a:lnTo>
                  <a:close/>
                </a:path>
              </a:pathLst>
            </a:custGeom>
            <a:solidFill>
              <a:schemeClr val="accent2"/>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77" name="Line 61">
              <a:extLst>
                <a:ext uri="{FF2B5EF4-FFF2-40B4-BE49-F238E27FC236}">
                  <a16:creationId xmlns:a16="http://schemas.microsoft.com/office/drawing/2014/main" id="{2AA0E152-5F18-43E8-8E8B-4F7BA5DCA8E7}"/>
                </a:ext>
              </a:extLst>
            </p:cNvPr>
            <p:cNvSpPr>
              <a:spLocks noChangeShapeType="1"/>
            </p:cNvSpPr>
            <p:nvPr/>
          </p:nvSpPr>
          <p:spPr bwMode="auto">
            <a:xfrm flipV="1">
              <a:off x="9620251" y="4429126"/>
              <a:ext cx="0" cy="857250"/>
            </a:xfrm>
            <a:prstGeom prst="line">
              <a:avLst/>
            </a:prstGeom>
            <a:noFill/>
            <a:ln w="25400">
              <a:solidFill>
                <a:schemeClr val="accent4"/>
              </a:solidFill>
              <a:prstDash val="solid"/>
              <a:round/>
              <a:headEnd/>
              <a:tailEnd/>
            </a:ln>
            <a:extLst>
              <a:ext uri="{909E8E84-426E-40DD-AFC4-6F175D3DCCD1}">
                <a14:hiddenFill xmlns:a14="http://schemas.microsoft.com/office/drawing/2010/main">
                  <a:no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sp>
        <p:nvSpPr>
          <p:cNvPr id="1252" name="Rounded Rectangle 353">
            <a:extLst>
              <a:ext uri="{FF2B5EF4-FFF2-40B4-BE49-F238E27FC236}">
                <a16:creationId xmlns:a16="http://schemas.microsoft.com/office/drawing/2014/main" id="{D888EF54-E348-42F7-B3BA-CF986BA0CFDC}"/>
              </a:ext>
            </a:extLst>
          </p:cNvPr>
          <p:cNvSpPr/>
          <p:nvPr/>
        </p:nvSpPr>
        <p:spPr>
          <a:xfrm>
            <a:off x="488963" y="2624851"/>
            <a:ext cx="1482715" cy="290426"/>
          </a:xfrm>
          <a:prstGeom prst="round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r>
              <a:rPr lang="en-US" sz="1050" kern="0" dirty="0">
                <a:solidFill>
                  <a:prstClr val="white"/>
                </a:solidFill>
                <a:latin typeface="Arial" pitchFamily="34" charset="0"/>
                <a:cs typeface="Arial" pitchFamily="34" charset="0"/>
              </a:rPr>
              <a:t>Change Risk Assessment</a:t>
            </a:r>
          </a:p>
        </p:txBody>
      </p:sp>
      <p:sp>
        <p:nvSpPr>
          <p:cNvPr id="1253" name="Rounded Rectangle 354">
            <a:extLst>
              <a:ext uri="{FF2B5EF4-FFF2-40B4-BE49-F238E27FC236}">
                <a16:creationId xmlns:a16="http://schemas.microsoft.com/office/drawing/2014/main" id="{C6E12724-0A53-45DB-ADF8-6C5FA328F734}"/>
              </a:ext>
            </a:extLst>
          </p:cNvPr>
          <p:cNvSpPr/>
          <p:nvPr/>
        </p:nvSpPr>
        <p:spPr>
          <a:xfrm>
            <a:off x="497543" y="2994039"/>
            <a:ext cx="1482715" cy="350106"/>
          </a:xfrm>
          <a:prstGeom prst="round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r>
              <a:rPr lang="en-US" sz="1050" kern="0" dirty="0">
                <a:solidFill>
                  <a:prstClr val="white"/>
                </a:solidFill>
                <a:latin typeface="Arial" pitchFamily="34" charset="0"/>
                <a:cs typeface="Arial" pitchFamily="34" charset="0"/>
              </a:rPr>
              <a:t>Project Charter and Documentation</a:t>
            </a:r>
          </a:p>
        </p:txBody>
      </p:sp>
      <p:sp>
        <p:nvSpPr>
          <p:cNvPr id="1254" name="Rounded Rectangle 355">
            <a:extLst>
              <a:ext uri="{FF2B5EF4-FFF2-40B4-BE49-F238E27FC236}">
                <a16:creationId xmlns:a16="http://schemas.microsoft.com/office/drawing/2014/main" id="{3625A8E1-91ED-414C-94C2-97C7351E8290}"/>
              </a:ext>
            </a:extLst>
          </p:cNvPr>
          <p:cNvSpPr/>
          <p:nvPr/>
        </p:nvSpPr>
        <p:spPr>
          <a:xfrm>
            <a:off x="503597" y="3417996"/>
            <a:ext cx="1482715" cy="254859"/>
          </a:xfrm>
          <a:prstGeom prst="round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r>
              <a:rPr lang="en-US" sz="1050" kern="0" dirty="0">
                <a:solidFill>
                  <a:prstClr val="white"/>
                </a:solidFill>
                <a:latin typeface="Arial" pitchFamily="34" charset="0"/>
                <a:cs typeface="Arial" pitchFamily="34" charset="0"/>
              </a:rPr>
              <a:t>Strategic Plan</a:t>
            </a:r>
          </a:p>
        </p:txBody>
      </p:sp>
      <p:sp>
        <p:nvSpPr>
          <p:cNvPr id="1255" name="Rounded Rectangle 356">
            <a:extLst>
              <a:ext uri="{FF2B5EF4-FFF2-40B4-BE49-F238E27FC236}">
                <a16:creationId xmlns:a16="http://schemas.microsoft.com/office/drawing/2014/main" id="{29B848AA-8ACA-463E-933D-917A3EC67B39}"/>
              </a:ext>
            </a:extLst>
          </p:cNvPr>
          <p:cNvSpPr/>
          <p:nvPr/>
        </p:nvSpPr>
        <p:spPr>
          <a:xfrm>
            <a:off x="510911" y="3725728"/>
            <a:ext cx="1482715" cy="392045"/>
          </a:xfrm>
          <a:prstGeom prst="round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r>
              <a:rPr lang="en-US" sz="1050" kern="0" dirty="0">
                <a:solidFill>
                  <a:prstClr val="white"/>
                </a:solidFill>
                <a:latin typeface="Arial" pitchFamily="34" charset="0"/>
                <a:cs typeface="Arial" pitchFamily="34" charset="0"/>
              </a:rPr>
              <a:t>Success Criteria and Measures</a:t>
            </a:r>
          </a:p>
        </p:txBody>
      </p:sp>
      <p:sp>
        <p:nvSpPr>
          <p:cNvPr id="1257" name="Rounded Rectangle 358">
            <a:extLst>
              <a:ext uri="{FF2B5EF4-FFF2-40B4-BE49-F238E27FC236}">
                <a16:creationId xmlns:a16="http://schemas.microsoft.com/office/drawing/2014/main" id="{376C9204-0FA6-47FD-BC12-5742AFAD9A8F}"/>
              </a:ext>
            </a:extLst>
          </p:cNvPr>
          <p:cNvSpPr/>
          <p:nvPr/>
        </p:nvSpPr>
        <p:spPr>
          <a:xfrm>
            <a:off x="488963" y="2234934"/>
            <a:ext cx="1482715" cy="309514"/>
          </a:xfrm>
          <a:prstGeom prst="round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r>
              <a:rPr lang="en-US" sz="1050" kern="0" dirty="0">
                <a:solidFill>
                  <a:prstClr val="white"/>
                </a:solidFill>
                <a:latin typeface="Arial" pitchFamily="34" charset="0"/>
                <a:cs typeface="Arial" pitchFamily="34" charset="0"/>
              </a:rPr>
              <a:t>Change Objectives and Goals</a:t>
            </a:r>
            <a:endParaRPr lang="en-US" sz="1050" dirty="0">
              <a:solidFill>
                <a:prstClr val="white"/>
              </a:solidFill>
              <a:latin typeface="Calibri"/>
            </a:endParaRPr>
          </a:p>
        </p:txBody>
      </p:sp>
      <p:sp>
        <p:nvSpPr>
          <p:cNvPr id="1258" name="Freeform 39">
            <a:extLst>
              <a:ext uri="{FF2B5EF4-FFF2-40B4-BE49-F238E27FC236}">
                <a16:creationId xmlns:a16="http://schemas.microsoft.com/office/drawing/2014/main" id="{8B820F31-A90F-43E5-8D5E-0EEF8C7A2972}"/>
              </a:ext>
            </a:extLst>
          </p:cNvPr>
          <p:cNvSpPr>
            <a:spLocks/>
          </p:cNvSpPr>
          <p:nvPr/>
        </p:nvSpPr>
        <p:spPr bwMode="auto">
          <a:xfrm>
            <a:off x="2099319" y="362125"/>
            <a:ext cx="106294" cy="3924053"/>
          </a:xfrm>
          <a:custGeom>
            <a:avLst/>
            <a:gdLst>
              <a:gd name="T0" fmla="*/ 0 w 378"/>
              <a:gd name="T1" fmla="*/ 0 h 7363"/>
              <a:gd name="T2" fmla="*/ 378 w 378"/>
              <a:gd name="T3" fmla="*/ 414 h 7363"/>
              <a:gd name="T4" fmla="*/ 378 w 378"/>
              <a:gd name="T5" fmla="*/ 6960 h 7363"/>
              <a:gd name="T6" fmla="*/ 7 w 378"/>
              <a:gd name="T7" fmla="*/ 7363 h 7363"/>
            </a:gdLst>
            <a:ahLst/>
            <a:cxnLst>
              <a:cxn ang="0">
                <a:pos x="T0" y="T1"/>
              </a:cxn>
              <a:cxn ang="0">
                <a:pos x="T2" y="T3"/>
              </a:cxn>
              <a:cxn ang="0">
                <a:pos x="T4" y="T5"/>
              </a:cxn>
              <a:cxn ang="0">
                <a:pos x="T6" y="T7"/>
              </a:cxn>
            </a:cxnLst>
            <a:rect l="0" t="0" r="r" b="b"/>
            <a:pathLst>
              <a:path w="378" h="7363">
                <a:moveTo>
                  <a:pt x="0" y="0"/>
                </a:moveTo>
                <a:lnTo>
                  <a:pt x="378" y="414"/>
                </a:lnTo>
                <a:lnTo>
                  <a:pt x="378" y="6960"/>
                </a:lnTo>
                <a:lnTo>
                  <a:pt x="7" y="7363"/>
                </a:lnTo>
              </a:path>
            </a:pathLst>
          </a:custGeom>
          <a:noFill/>
          <a:ln w="38100">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259" name="Freeform 38">
            <a:extLst>
              <a:ext uri="{FF2B5EF4-FFF2-40B4-BE49-F238E27FC236}">
                <a16:creationId xmlns:a16="http://schemas.microsoft.com/office/drawing/2014/main" id="{19A75AE3-50A1-4DB4-B96C-1EC64216C172}"/>
              </a:ext>
            </a:extLst>
          </p:cNvPr>
          <p:cNvSpPr>
            <a:spLocks/>
          </p:cNvSpPr>
          <p:nvPr/>
        </p:nvSpPr>
        <p:spPr bwMode="auto">
          <a:xfrm>
            <a:off x="4859016" y="2193703"/>
            <a:ext cx="2061509" cy="1329084"/>
          </a:xfrm>
          <a:custGeom>
            <a:avLst/>
            <a:gdLst>
              <a:gd name="T0" fmla="*/ 0 w 5193"/>
              <a:gd name="T1" fmla="*/ 1711 h 3349"/>
              <a:gd name="T2" fmla="*/ 246 w 5193"/>
              <a:gd name="T3" fmla="*/ 1669 h 3349"/>
              <a:gd name="T4" fmla="*/ 497 w 5193"/>
              <a:gd name="T5" fmla="*/ 1624 h 3349"/>
              <a:gd name="T6" fmla="*/ 755 w 5193"/>
              <a:gd name="T7" fmla="*/ 1578 h 3349"/>
              <a:gd name="T8" fmla="*/ 1015 w 5193"/>
              <a:gd name="T9" fmla="*/ 1529 h 3349"/>
              <a:gd name="T10" fmla="*/ 1279 w 5193"/>
              <a:gd name="T11" fmla="*/ 1478 h 3349"/>
              <a:gd name="T12" fmla="*/ 1547 w 5193"/>
              <a:gd name="T13" fmla="*/ 1424 h 3349"/>
              <a:gd name="T14" fmla="*/ 1680 w 5193"/>
              <a:gd name="T15" fmla="*/ 1396 h 3349"/>
              <a:gd name="T16" fmla="*/ 1814 w 5193"/>
              <a:gd name="T17" fmla="*/ 1367 h 3349"/>
              <a:gd name="T18" fmla="*/ 1949 w 5193"/>
              <a:gd name="T19" fmla="*/ 1337 h 3349"/>
              <a:gd name="T20" fmla="*/ 2084 w 5193"/>
              <a:gd name="T21" fmla="*/ 1306 h 3349"/>
              <a:gd name="T22" fmla="*/ 2218 w 5193"/>
              <a:gd name="T23" fmla="*/ 1274 h 3349"/>
              <a:gd name="T24" fmla="*/ 2353 w 5193"/>
              <a:gd name="T25" fmla="*/ 1242 h 3349"/>
              <a:gd name="T26" fmla="*/ 2487 w 5193"/>
              <a:gd name="T27" fmla="*/ 1209 h 3349"/>
              <a:gd name="T28" fmla="*/ 2622 w 5193"/>
              <a:gd name="T29" fmla="*/ 1174 h 3349"/>
              <a:gd name="T30" fmla="*/ 2755 w 5193"/>
              <a:gd name="T31" fmla="*/ 1138 h 3349"/>
              <a:gd name="T32" fmla="*/ 2888 w 5193"/>
              <a:gd name="T33" fmla="*/ 1101 h 3349"/>
              <a:gd name="T34" fmla="*/ 3020 w 5193"/>
              <a:gd name="T35" fmla="*/ 1064 h 3349"/>
              <a:gd name="T36" fmla="*/ 3152 w 5193"/>
              <a:gd name="T37" fmla="*/ 1024 h 3349"/>
              <a:gd name="T38" fmla="*/ 3283 w 5193"/>
              <a:gd name="T39" fmla="*/ 985 h 3349"/>
              <a:gd name="T40" fmla="*/ 3414 w 5193"/>
              <a:gd name="T41" fmla="*/ 944 h 3349"/>
              <a:gd name="T42" fmla="*/ 3542 w 5193"/>
              <a:gd name="T43" fmla="*/ 900 h 3349"/>
              <a:gd name="T44" fmla="*/ 3670 w 5193"/>
              <a:gd name="T45" fmla="*/ 856 h 3349"/>
              <a:gd name="T46" fmla="*/ 3797 w 5193"/>
              <a:gd name="T47" fmla="*/ 812 h 3349"/>
              <a:gd name="T48" fmla="*/ 3921 w 5193"/>
              <a:gd name="T49" fmla="*/ 764 h 3349"/>
              <a:gd name="T50" fmla="*/ 4045 w 5193"/>
              <a:gd name="T51" fmla="*/ 717 h 3349"/>
              <a:gd name="T52" fmla="*/ 4167 w 5193"/>
              <a:gd name="T53" fmla="*/ 667 h 3349"/>
              <a:gd name="T54" fmla="*/ 4167 w 5193"/>
              <a:gd name="T55" fmla="*/ 0 h 3349"/>
              <a:gd name="T56" fmla="*/ 5193 w 5193"/>
              <a:gd name="T57" fmla="*/ 1643 h 3349"/>
              <a:gd name="T58" fmla="*/ 4154 w 5193"/>
              <a:gd name="T59" fmla="*/ 3349 h 3349"/>
              <a:gd name="T60" fmla="*/ 4135 w 5193"/>
              <a:gd name="T61" fmla="*/ 2661 h 3349"/>
              <a:gd name="T62" fmla="*/ 4022 w 5193"/>
              <a:gd name="T63" fmla="*/ 2614 h 3349"/>
              <a:gd name="T64" fmla="*/ 3908 w 5193"/>
              <a:gd name="T65" fmla="*/ 2566 h 3349"/>
              <a:gd name="T66" fmla="*/ 3790 w 5193"/>
              <a:gd name="T67" fmla="*/ 2521 h 3349"/>
              <a:gd name="T68" fmla="*/ 3672 w 5193"/>
              <a:gd name="T69" fmla="*/ 2478 h 3349"/>
              <a:gd name="T70" fmla="*/ 3551 w 5193"/>
              <a:gd name="T71" fmla="*/ 2436 h 3349"/>
              <a:gd name="T72" fmla="*/ 3428 w 5193"/>
              <a:gd name="T73" fmla="*/ 2394 h 3349"/>
              <a:gd name="T74" fmla="*/ 3303 w 5193"/>
              <a:gd name="T75" fmla="*/ 2355 h 3349"/>
              <a:gd name="T76" fmla="*/ 3178 w 5193"/>
              <a:gd name="T77" fmla="*/ 2316 h 3349"/>
              <a:gd name="T78" fmla="*/ 3051 w 5193"/>
              <a:gd name="T79" fmla="*/ 2279 h 3349"/>
              <a:gd name="T80" fmla="*/ 2923 w 5193"/>
              <a:gd name="T81" fmla="*/ 2243 h 3349"/>
              <a:gd name="T82" fmla="*/ 2793 w 5193"/>
              <a:gd name="T83" fmla="*/ 2209 h 3349"/>
              <a:gd name="T84" fmla="*/ 2663 w 5193"/>
              <a:gd name="T85" fmla="*/ 2174 h 3349"/>
              <a:gd name="T86" fmla="*/ 2531 w 5193"/>
              <a:gd name="T87" fmla="*/ 2142 h 3349"/>
              <a:gd name="T88" fmla="*/ 2397 w 5193"/>
              <a:gd name="T89" fmla="*/ 2110 h 3349"/>
              <a:gd name="T90" fmla="*/ 2266 w 5193"/>
              <a:gd name="T91" fmla="*/ 2080 h 3349"/>
              <a:gd name="T92" fmla="*/ 2131 w 5193"/>
              <a:gd name="T93" fmla="*/ 2051 h 3349"/>
              <a:gd name="T94" fmla="*/ 1996 w 5193"/>
              <a:gd name="T95" fmla="*/ 2023 h 3349"/>
              <a:gd name="T96" fmla="*/ 1862 w 5193"/>
              <a:gd name="T97" fmla="*/ 1996 h 3349"/>
              <a:gd name="T98" fmla="*/ 1727 w 5193"/>
              <a:gd name="T99" fmla="*/ 1969 h 3349"/>
              <a:gd name="T100" fmla="*/ 1592 w 5193"/>
              <a:gd name="T101" fmla="*/ 1945 h 3349"/>
              <a:gd name="T102" fmla="*/ 1457 w 5193"/>
              <a:gd name="T103" fmla="*/ 1920 h 3349"/>
              <a:gd name="T104" fmla="*/ 1322 w 5193"/>
              <a:gd name="T105" fmla="*/ 1896 h 3349"/>
              <a:gd name="T106" fmla="*/ 1187 w 5193"/>
              <a:gd name="T107" fmla="*/ 1874 h 3349"/>
              <a:gd name="T108" fmla="*/ 1052 w 5193"/>
              <a:gd name="T109" fmla="*/ 1852 h 3349"/>
              <a:gd name="T110" fmla="*/ 919 w 5193"/>
              <a:gd name="T111" fmla="*/ 1832 h 3349"/>
              <a:gd name="T112" fmla="*/ 784 w 5193"/>
              <a:gd name="T113" fmla="*/ 1813 h 3349"/>
              <a:gd name="T114" fmla="*/ 652 w 5193"/>
              <a:gd name="T115" fmla="*/ 1793 h 3349"/>
              <a:gd name="T116" fmla="*/ 519 w 5193"/>
              <a:gd name="T117" fmla="*/ 1775 h 3349"/>
              <a:gd name="T118" fmla="*/ 258 w 5193"/>
              <a:gd name="T119" fmla="*/ 1742 h 3349"/>
              <a:gd name="T120" fmla="*/ 0 w 5193"/>
              <a:gd name="T121" fmla="*/ 1711 h 3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93" h="3349">
                <a:moveTo>
                  <a:pt x="0" y="1711"/>
                </a:moveTo>
                <a:lnTo>
                  <a:pt x="246" y="1669"/>
                </a:lnTo>
                <a:lnTo>
                  <a:pt x="497" y="1624"/>
                </a:lnTo>
                <a:lnTo>
                  <a:pt x="755" y="1578"/>
                </a:lnTo>
                <a:lnTo>
                  <a:pt x="1015" y="1529"/>
                </a:lnTo>
                <a:lnTo>
                  <a:pt x="1279" y="1478"/>
                </a:lnTo>
                <a:lnTo>
                  <a:pt x="1547" y="1424"/>
                </a:lnTo>
                <a:lnTo>
                  <a:pt x="1680" y="1396"/>
                </a:lnTo>
                <a:lnTo>
                  <a:pt x="1814" y="1367"/>
                </a:lnTo>
                <a:lnTo>
                  <a:pt x="1949" y="1337"/>
                </a:lnTo>
                <a:lnTo>
                  <a:pt x="2084" y="1306"/>
                </a:lnTo>
                <a:lnTo>
                  <a:pt x="2218" y="1274"/>
                </a:lnTo>
                <a:lnTo>
                  <a:pt x="2353" y="1242"/>
                </a:lnTo>
                <a:lnTo>
                  <a:pt x="2487" y="1209"/>
                </a:lnTo>
                <a:lnTo>
                  <a:pt x="2622" y="1174"/>
                </a:lnTo>
                <a:lnTo>
                  <a:pt x="2755" y="1138"/>
                </a:lnTo>
                <a:lnTo>
                  <a:pt x="2888" y="1101"/>
                </a:lnTo>
                <a:lnTo>
                  <a:pt x="3020" y="1064"/>
                </a:lnTo>
                <a:lnTo>
                  <a:pt x="3152" y="1024"/>
                </a:lnTo>
                <a:lnTo>
                  <a:pt x="3283" y="985"/>
                </a:lnTo>
                <a:lnTo>
                  <a:pt x="3414" y="944"/>
                </a:lnTo>
                <a:lnTo>
                  <a:pt x="3542" y="900"/>
                </a:lnTo>
                <a:lnTo>
                  <a:pt x="3670" y="856"/>
                </a:lnTo>
                <a:lnTo>
                  <a:pt x="3797" y="812"/>
                </a:lnTo>
                <a:lnTo>
                  <a:pt x="3921" y="764"/>
                </a:lnTo>
                <a:lnTo>
                  <a:pt x="4045" y="717"/>
                </a:lnTo>
                <a:lnTo>
                  <a:pt x="4167" y="667"/>
                </a:lnTo>
                <a:lnTo>
                  <a:pt x="4167" y="0"/>
                </a:lnTo>
                <a:lnTo>
                  <a:pt x="5193" y="1643"/>
                </a:lnTo>
                <a:lnTo>
                  <a:pt x="4154" y="3349"/>
                </a:lnTo>
                <a:lnTo>
                  <a:pt x="4135" y="2661"/>
                </a:lnTo>
                <a:lnTo>
                  <a:pt x="4022" y="2614"/>
                </a:lnTo>
                <a:lnTo>
                  <a:pt x="3908" y="2566"/>
                </a:lnTo>
                <a:lnTo>
                  <a:pt x="3790" y="2521"/>
                </a:lnTo>
                <a:lnTo>
                  <a:pt x="3672" y="2478"/>
                </a:lnTo>
                <a:lnTo>
                  <a:pt x="3551" y="2436"/>
                </a:lnTo>
                <a:lnTo>
                  <a:pt x="3428" y="2394"/>
                </a:lnTo>
                <a:lnTo>
                  <a:pt x="3303" y="2355"/>
                </a:lnTo>
                <a:lnTo>
                  <a:pt x="3178" y="2316"/>
                </a:lnTo>
                <a:lnTo>
                  <a:pt x="3051" y="2279"/>
                </a:lnTo>
                <a:lnTo>
                  <a:pt x="2923" y="2243"/>
                </a:lnTo>
                <a:lnTo>
                  <a:pt x="2793" y="2209"/>
                </a:lnTo>
                <a:lnTo>
                  <a:pt x="2663" y="2174"/>
                </a:lnTo>
                <a:lnTo>
                  <a:pt x="2531" y="2142"/>
                </a:lnTo>
                <a:lnTo>
                  <a:pt x="2397" y="2110"/>
                </a:lnTo>
                <a:lnTo>
                  <a:pt x="2266" y="2080"/>
                </a:lnTo>
                <a:lnTo>
                  <a:pt x="2131" y="2051"/>
                </a:lnTo>
                <a:lnTo>
                  <a:pt x="1996" y="2023"/>
                </a:lnTo>
                <a:lnTo>
                  <a:pt x="1862" y="1996"/>
                </a:lnTo>
                <a:lnTo>
                  <a:pt x="1727" y="1969"/>
                </a:lnTo>
                <a:lnTo>
                  <a:pt x="1592" y="1945"/>
                </a:lnTo>
                <a:lnTo>
                  <a:pt x="1457" y="1920"/>
                </a:lnTo>
                <a:lnTo>
                  <a:pt x="1322" y="1896"/>
                </a:lnTo>
                <a:lnTo>
                  <a:pt x="1187" y="1874"/>
                </a:lnTo>
                <a:lnTo>
                  <a:pt x="1052" y="1852"/>
                </a:lnTo>
                <a:lnTo>
                  <a:pt x="919" y="1832"/>
                </a:lnTo>
                <a:lnTo>
                  <a:pt x="784" y="1813"/>
                </a:lnTo>
                <a:lnTo>
                  <a:pt x="652" y="1793"/>
                </a:lnTo>
                <a:lnTo>
                  <a:pt x="519" y="1775"/>
                </a:lnTo>
                <a:lnTo>
                  <a:pt x="258" y="1742"/>
                </a:lnTo>
                <a:lnTo>
                  <a:pt x="0" y="1711"/>
                </a:lnTo>
                <a:close/>
              </a:path>
            </a:pathLst>
          </a:custGeom>
          <a:gradFill>
            <a:gsLst>
              <a:gs pos="18000">
                <a:srgbClr val="184D72"/>
              </a:gs>
              <a:gs pos="78000">
                <a:schemeClr val="accent4"/>
              </a:gs>
            </a:gsLst>
            <a:lin ang="0" scaled="1"/>
          </a:gra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nvGrpSpPr>
          <p:cNvPr id="1260" name="Group 1259">
            <a:extLst>
              <a:ext uri="{FF2B5EF4-FFF2-40B4-BE49-F238E27FC236}">
                <a16:creationId xmlns:a16="http://schemas.microsoft.com/office/drawing/2014/main" id="{914E198A-95E1-4D9F-A45E-05D85749A787}"/>
              </a:ext>
            </a:extLst>
          </p:cNvPr>
          <p:cNvGrpSpPr/>
          <p:nvPr/>
        </p:nvGrpSpPr>
        <p:grpSpPr>
          <a:xfrm>
            <a:off x="3271499" y="1502961"/>
            <a:ext cx="2614103" cy="2658168"/>
            <a:chOff x="4351338" y="1779588"/>
            <a:chExt cx="3484563" cy="3543301"/>
          </a:xfrm>
          <a:solidFill>
            <a:schemeClr val="accent4">
              <a:alpha val="53000"/>
            </a:schemeClr>
          </a:solidFill>
        </p:grpSpPr>
        <p:sp>
          <p:nvSpPr>
            <p:cNvPr id="1355" name="Freeform 120">
              <a:extLst>
                <a:ext uri="{FF2B5EF4-FFF2-40B4-BE49-F238E27FC236}">
                  <a16:creationId xmlns:a16="http://schemas.microsoft.com/office/drawing/2014/main" id="{5E442F60-8F97-4ECA-99A2-D98027FBFE86}"/>
                </a:ext>
              </a:extLst>
            </p:cNvPr>
            <p:cNvSpPr>
              <a:spLocks/>
            </p:cNvSpPr>
            <p:nvPr/>
          </p:nvSpPr>
          <p:spPr bwMode="auto">
            <a:xfrm>
              <a:off x="7318376" y="4602163"/>
              <a:ext cx="115888" cy="100013"/>
            </a:xfrm>
            <a:custGeom>
              <a:avLst/>
              <a:gdLst>
                <a:gd name="T0" fmla="*/ 190 w 217"/>
                <a:gd name="T1" fmla="*/ 189 h 189"/>
                <a:gd name="T2" fmla="*/ 0 w 217"/>
                <a:gd name="T3" fmla="*/ 33 h 189"/>
                <a:gd name="T4" fmla="*/ 27 w 217"/>
                <a:gd name="T5" fmla="*/ 0 h 189"/>
                <a:gd name="T6" fmla="*/ 217 w 217"/>
                <a:gd name="T7" fmla="*/ 154 h 189"/>
                <a:gd name="T8" fmla="*/ 190 w 217"/>
                <a:gd name="T9" fmla="*/ 189 h 189"/>
              </a:gdLst>
              <a:ahLst/>
              <a:cxnLst>
                <a:cxn ang="0">
                  <a:pos x="T0" y="T1"/>
                </a:cxn>
                <a:cxn ang="0">
                  <a:pos x="T2" y="T3"/>
                </a:cxn>
                <a:cxn ang="0">
                  <a:pos x="T4" y="T5"/>
                </a:cxn>
                <a:cxn ang="0">
                  <a:pos x="T6" y="T7"/>
                </a:cxn>
                <a:cxn ang="0">
                  <a:pos x="T8" y="T9"/>
                </a:cxn>
              </a:cxnLst>
              <a:rect l="0" t="0" r="r" b="b"/>
              <a:pathLst>
                <a:path w="217" h="189">
                  <a:moveTo>
                    <a:pt x="190" y="189"/>
                  </a:moveTo>
                  <a:lnTo>
                    <a:pt x="0" y="33"/>
                  </a:lnTo>
                  <a:lnTo>
                    <a:pt x="27" y="0"/>
                  </a:lnTo>
                  <a:lnTo>
                    <a:pt x="217" y="154"/>
                  </a:lnTo>
                  <a:lnTo>
                    <a:pt x="190" y="1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56" name="Freeform 121">
              <a:extLst>
                <a:ext uri="{FF2B5EF4-FFF2-40B4-BE49-F238E27FC236}">
                  <a16:creationId xmlns:a16="http://schemas.microsoft.com/office/drawing/2014/main" id="{42068A77-CEF7-45CC-9DFA-6805C19A1282}"/>
                </a:ext>
              </a:extLst>
            </p:cNvPr>
            <p:cNvSpPr>
              <a:spLocks/>
            </p:cNvSpPr>
            <p:nvPr/>
          </p:nvSpPr>
          <p:spPr bwMode="auto">
            <a:xfrm>
              <a:off x="7345363" y="4568826"/>
              <a:ext cx="117475" cy="96838"/>
            </a:xfrm>
            <a:custGeom>
              <a:avLst/>
              <a:gdLst>
                <a:gd name="T0" fmla="*/ 194 w 220"/>
                <a:gd name="T1" fmla="*/ 184 h 184"/>
                <a:gd name="T2" fmla="*/ 0 w 220"/>
                <a:gd name="T3" fmla="*/ 35 h 184"/>
                <a:gd name="T4" fmla="*/ 26 w 220"/>
                <a:gd name="T5" fmla="*/ 0 h 184"/>
                <a:gd name="T6" fmla="*/ 220 w 220"/>
                <a:gd name="T7" fmla="*/ 149 h 184"/>
                <a:gd name="T8" fmla="*/ 194 w 220"/>
                <a:gd name="T9" fmla="*/ 184 h 184"/>
              </a:gdLst>
              <a:ahLst/>
              <a:cxnLst>
                <a:cxn ang="0">
                  <a:pos x="T0" y="T1"/>
                </a:cxn>
                <a:cxn ang="0">
                  <a:pos x="T2" y="T3"/>
                </a:cxn>
                <a:cxn ang="0">
                  <a:pos x="T4" y="T5"/>
                </a:cxn>
                <a:cxn ang="0">
                  <a:pos x="T6" y="T7"/>
                </a:cxn>
                <a:cxn ang="0">
                  <a:pos x="T8" y="T9"/>
                </a:cxn>
              </a:cxnLst>
              <a:rect l="0" t="0" r="r" b="b"/>
              <a:pathLst>
                <a:path w="220" h="184">
                  <a:moveTo>
                    <a:pt x="194" y="184"/>
                  </a:moveTo>
                  <a:lnTo>
                    <a:pt x="0" y="35"/>
                  </a:lnTo>
                  <a:lnTo>
                    <a:pt x="26" y="0"/>
                  </a:lnTo>
                  <a:lnTo>
                    <a:pt x="220" y="149"/>
                  </a:lnTo>
                  <a:lnTo>
                    <a:pt x="194" y="1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57" name="Freeform 122">
              <a:extLst>
                <a:ext uri="{FF2B5EF4-FFF2-40B4-BE49-F238E27FC236}">
                  <a16:creationId xmlns:a16="http://schemas.microsoft.com/office/drawing/2014/main" id="{01739F30-9C88-476B-8C58-9BDD5B1A3FCC}"/>
                </a:ext>
              </a:extLst>
            </p:cNvPr>
            <p:cNvSpPr>
              <a:spLocks/>
            </p:cNvSpPr>
            <p:nvPr/>
          </p:nvSpPr>
          <p:spPr bwMode="auto">
            <a:xfrm>
              <a:off x="7372351" y="4535488"/>
              <a:ext cx="117475" cy="95250"/>
            </a:xfrm>
            <a:custGeom>
              <a:avLst/>
              <a:gdLst>
                <a:gd name="T0" fmla="*/ 198 w 222"/>
                <a:gd name="T1" fmla="*/ 180 h 180"/>
                <a:gd name="T2" fmla="*/ 0 w 222"/>
                <a:gd name="T3" fmla="*/ 35 h 180"/>
                <a:gd name="T4" fmla="*/ 25 w 222"/>
                <a:gd name="T5" fmla="*/ 0 h 180"/>
                <a:gd name="T6" fmla="*/ 222 w 222"/>
                <a:gd name="T7" fmla="*/ 144 h 180"/>
                <a:gd name="T8" fmla="*/ 198 w 222"/>
                <a:gd name="T9" fmla="*/ 180 h 180"/>
              </a:gdLst>
              <a:ahLst/>
              <a:cxnLst>
                <a:cxn ang="0">
                  <a:pos x="T0" y="T1"/>
                </a:cxn>
                <a:cxn ang="0">
                  <a:pos x="T2" y="T3"/>
                </a:cxn>
                <a:cxn ang="0">
                  <a:pos x="T4" y="T5"/>
                </a:cxn>
                <a:cxn ang="0">
                  <a:pos x="T6" y="T7"/>
                </a:cxn>
                <a:cxn ang="0">
                  <a:pos x="T8" y="T9"/>
                </a:cxn>
              </a:cxnLst>
              <a:rect l="0" t="0" r="r" b="b"/>
              <a:pathLst>
                <a:path w="222" h="180">
                  <a:moveTo>
                    <a:pt x="198" y="180"/>
                  </a:moveTo>
                  <a:lnTo>
                    <a:pt x="0" y="35"/>
                  </a:lnTo>
                  <a:lnTo>
                    <a:pt x="25" y="0"/>
                  </a:lnTo>
                  <a:lnTo>
                    <a:pt x="222" y="144"/>
                  </a:lnTo>
                  <a:lnTo>
                    <a:pt x="198"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58" name="Freeform 123">
              <a:extLst>
                <a:ext uri="{FF2B5EF4-FFF2-40B4-BE49-F238E27FC236}">
                  <a16:creationId xmlns:a16="http://schemas.microsoft.com/office/drawing/2014/main" id="{8CC6DB3A-D21D-4BA2-94A4-FAFA77CD36F0}"/>
                </a:ext>
              </a:extLst>
            </p:cNvPr>
            <p:cNvSpPr>
              <a:spLocks/>
            </p:cNvSpPr>
            <p:nvPr/>
          </p:nvSpPr>
          <p:spPr bwMode="auto">
            <a:xfrm>
              <a:off x="7397751" y="4500563"/>
              <a:ext cx="119063" cy="92075"/>
            </a:xfrm>
            <a:custGeom>
              <a:avLst/>
              <a:gdLst>
                <a:gd name="T0" fmla="*/ 201 w 225"/>
                <a:gd name="T1" fmla="*/ 175 h 175"/>
                <a:gd name="T2" fmla="*/ 0 w 225"/>
                <a:gd name="T3" fmla="*/ 35 h 175"/>
                <a:gd name="T4" fmla="*/ 24 w 225"/>
                <a:gd name="T5" fmla="*/ 0 h 175"/>
                <a:gd name="T6" fmla="*/ 225 w 225"/>
                <a:gd name="T7" fmla="*/ 139 h 175"/>
                <a:gd name="T8" fmla="*/ 201 w 225"/>
                <a:gd name="T9" fmla="*/ 175 h 175"/>
              </a:gdLst>
              <a:ahLst/>
              <a:cxnLst>
                <a:cxn ang="0">
                  <a:pos x="T0" y="T1"/>
                </a:cxn>
                <a:cxn ang="0">
                  <a:pos x="T2" y="T3"/>
                </a:cxn>
                <a:cxn ang="0">
                  <a:pos x="T4" y="T5"/>
                </a:cxn>
                <a:cxn ang="0">
                  <a:pos x="T6" y="T7"/>
                </a:cxn>
                <a:cxn ang="0">
                  <a:pos x="T8" y="T9"/>
                </a:cxn>
              </a:cxnLst>
              <a:rect l="0" t="0" r="r" b="b"/>
              <a:pathLst>
                <a:path w="225" h="175">
                  <a:moveTo>
                    <a:pt x="201" y="175"/>
                  </a:moveTo>
                  <a:lnTo>
                    <a:pt x="0" y="35"/>
                  </a:lnTo>
                  <a:lnTo>
                    <a:pt x="24" y="0"/>
                  </a:lnTo>
                  <a:lnTo>
                    <a:pt x="225" y="139"/>
                  </a:lnTo>
                  <a:lnTo>
                    <a:pt x="201"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59" name="Freeform 124">
              <a:extLst>
                <a:ext uri="{FF2B5EF4-FFF2-40B4-BE49-F238E27FC236}">
                  <a16:creationId xmlns:a16="http://schemas.microsoft.com/office/drawing/2014/main" id="{AB0C60B3-6CCD-4599-84D7-559FCE56B660}"/>
                </a:ext>
              </a:extLst>
            </p:cNvPr>
            <p:cNvSpPr>
              <a:spLocks/>
            </p:cNvSpPr>
            <p:nvPr/>
          </p:nvSpPr>
          <p:spPr bwMode="auto">
            <a:xfrm>
              <a:off x="7423151" y="4464051"/>
              <a:ext cx="119063" cy="90488"/>
            </a:xfrm>
            <a:custGeom>
              <a:avLst/>
              <a:gdLst>
                <a:gd name="T0" fmla="*/ 204 w 227"/>
                <a:gd name="T1" fmla="*/ 170 h 170"/>
                <a:gd name="T2" fmla="*/ 0 w 227"/>
                <a:gd name="T3" fmla="*/ 37 h 170"/>
                <a:gd name="T4" fmla="*/ 23 w 227"/>
                <a:gd name="T5" fmla="*/ 0 h 170"/>
                <a:gd name="T6" fmla="*/ 227 w 227"/>
                <a:gd name="T7" fmla="*/ 133 h 170"/>
                <a:gd name="T8" fmla="*/ 204 w 227"/>
                <a:gd name="T9" fmla="*/ 170 h 170"/>
              </a:gdLst>
              <a:ahLst/>
              <a:cxnLst>
                <a:cxn ang="0">
                  <a:pos x="T0" y="T1"/>
                </a:cxn>
                <a:cxn ang="0">
                  <a:pos x="T2" y="T3"/>
                </a:cxn>
                <a:cxn ang="0">
                  <a:pos x="T4" y="T5"/>
                </a:cxn>
                <a:cxn ang="0">
                  <a:pos x="T6" y="T7"/>
                </a:cxn>
                <a:cxn ang="0">
                  <a:pos x="T8" y="T9"/>
                </a:cxn>
              </a:cxnLst>
              <a:rect l="0" t="0" r="r" b="b"/>
              <a:pathLst>
                <a:path w="227" h="170">
                  <a:moveTo>
                    <a:pt x="204" y="170"/>
                  </a:moveTo>
                  <a:lnTo>
                    <a:pt x="0" y="37"/>
                  </a:lnTo>
                  <a:lnTo>
                    <a:pt x="23" y="0"/>
                  </a:lnTo>
                  <a:lnTo>
                    <a:pt x="227" y="133"/>
                  </a:lnTo>
                  <a:lnTo>
                    <a:pt x="204"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60" name="Freeform 125">
              <a:extLst>
                <a:ext uri="{FF2B5EF4-FFF2-40B4-BE49-F238E27FC236}">
                  <a16:creationId xmlns:a16="http://schemas.microsoft.com/office/drawing/2014/main" id="{F69098F3-92A5-46CB-B555-7DDC3B647DB8}"/>
                </a:ext>
              </a:extLst>
            </p:cNvPr>
            <p:cNvSpPr>
              <a:spLocks/>
            </p:cNvSpPr>
            <p:nvPr/>
          </p:nvSpPr>
          <p:spPr bwMode="auto">
            <a:xfrm>
              <a:off x="7445376" y="4429126"/>
              <a:ext cx="122238" cy="87313"/>
            </a:xfrm>
            <a:custGeom>
              <a:avLst/>
              <a:gdLst>
                <a:gd name="T0" fmla="*/ 207 w 229"/>
                <a:gd name="T1" fmla="*/ 165 h 165"/>
                <a:gd name="T2" fmla="*/ 0 w 229"/>
                <a:gd name="T3" fmla="*/ 37 h 165"/>
                <a:gd name="T4" fmla="*/ 23 w 229"/>
                <a:gd name="T5" fmla="*/ 0 h 165"/>
                <a:gd name="T6" fmla="*/ 229 w 229"/>
                <a:gd name="T7" fmla="*/ 128 h 165"/>
                <a:gd name="T8" fmla="*/ 207 w 229"/>
                <a:gd name="T9" fmla="*/ 165 h 165"/>
              </a:gdLst>
              <a:ahLst/>
              <a:cxnLst>
                <a:cxn ang="0">
                  <a:pos x="T0" y="T1"/>
                </a:cxn>
                <a:cxn ang="0">
                  <a:pos x="T2" y="T3"/>
                </a:cxn>
                <a:cxn ang="0">
                  <a:pos x="T4" y="T5"/>
                </a:cxn>
                <a:cxn ang="0">
                  <a:pos x="T6" y="T7"/>
                </a:cxn>
                <a:cxn ang="0">
                  <a:pos x="T8" y="T9"/>
                </a:cxn>
              </a:cxnLst>
              <a:rect l="0" t="0" r="r" b="b"/>
              <a:pathLst>
                <a:path w="229" h="165">
                  <a:moveTo>
                    <a:pt x="207" y="165"/>
                  </a:moveTo>
                  <a:lnTo>
                    <a:pt x="0" y="37"/>
                  </a:lnTo>
                  <a:lnTo>
                    <a:pt x="23" y="0"/>
                  </a:lnTo>
                  <a:lnTo>
                    <a:pt x="229" y="128"/>
                  </a:lnTo>
                  <a:lnTo>
                    <a:pt x="207" y="1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61" name="Freeform 126">
              <a:extLst>
                <a:ext uri="{FF2B5EF4-FFF2-40B4-BE49-F238E27FC236}">
                  <a16:creationId xmlns:a16="http://schemas.microsoft.com/office/drawing/2014/main" id="{15B1D354-D08C-4753-B20A-5ED114C10C90}"/>
                </a:ext>
              </a:extLst>
            </p:cNvPr>
            <p:cNvSpPr>
              <a:spLocks/>
            </p:cNvSpPr>
            <p:nvPr/>
          </p:nvSpPr>
          <p:spPr bwMode="auto">
            <a:xfrm>
              <a:off x="7469188" y="4392613"/>
              <a:ext cx="122238" cy="84138"/>
            </a:xfrm>
            <a:custGeom>
              <a:avLst/>
              <a:gdLst>
                <a:gd name="T0" fmla="*/ 210 w 232"/>
                <a:gd name="T1" fmla="*/ 160 h 160"/>
                <a:gd name="T2" fmla="*/ 0 w 232"/>
                <a:gd name="T3" fmla="*/ 38 h 160"/>
                <a:gd name="T4" fmla="*/ 21 w 232"/>
                <a:gd name="T5" fmla="*/ 0 h 160"/>
                <a:gd name="T6" fmla="*/ 232 w 232"/>
                <a:gd name="T7" fmla="*/ 123 h 160"/>
                <a:gd name="T8" fmla="*/ 210 w 232"/>
                <a:gd name="T9" fmla="*/ 160 h 160"/>
              </a:gdLst>
              <a:ahLst/>
              <a:cxnLst>
                <a:cxn ang="0">
                  <a:pos x="T0" y="T1"/>
                </a:cxn>
                <a:cxn ang="0">
                  <a:pos x="T2" y="T3"/>
                </a:cxn>
                <a:cxn ang="0">
                  <a:pos x="T4" y="T5"/>
                </a:cxn>
                <a:cxn ang="0">
                  <a:pos x="T6" y="T7"/>
                </a:cxn>
                <a:cxn ang="0">
                  <a:pos x="T8" y="T9"/>
                </a:cxn>
              </a:cxnLst>
              <a:rect l="0" t="0" r="r" b="b"/>
              <a:pathLst>
                <a:path w="232" h="160">
                  <a:moveTo>
                    <a:pt x="210" y="160"/>
                  </a:moveTo>
                  <a:lnTo>
                    <a:pt x="0" y="38"/>
                  </a:lnTo>
                  <a:lnTo>
                    <a:pt x="21" y="0"/>
                  </a:lnTo>
                  <a:lnTo>
                    <a:pt x="232" y="123"/>
                  </a:lnTo>
                  <a:lnTo>
                    <a:pt x="210"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62" name="Freeform 127">
              <a:extLst>
                <a:ext uri="{FF2B5EF4-FFF2-40B4-BE49-F238E27FC236}">
                  <a16:creationId xmlns:a16="http://schemas.microsoft.com/office/drawing/2014/main" id="{2B1B0E92-7809-4697-BB9B-D5204DACA08C}"/>
                </a:ext>
              </a:extLst>
            </p:cNvPr>
            <p:cNvSpPr>
              <a:spLocks/>
            </p:cNvSpPr>
            <p:nvPr/>
          </p:nvSpPr>
          <p:spPr bwMode="auto">
            <a:xfrm>
              <a:off x="7489826" y="4354513"/>
              <a:ext cx="123825" cy="82550"/>
            </a:xfrm>
            <a:custGeom>
              <a:avLst/>
              <a:gdLst>
                <a:gd name="T0" fmla="*/ 213 w 234"/>
                <a:gd name="T1" fmla="*/ 155 h 155"/>
                <a:gd name="T2" fmla="*/ 0 w 234"/>
                <a:gd name="T3" fmla="*/ 39 h 155"/>
                <a:gd name="T4" fmla="*/ 21 w 234"/>
                <a:gd name="T5" fmla="*/ 0 h 155"/>
                <a:gd name="T6" fmla="*/ 234 w 234"/>
                <a:gd name="T7" fmla="*/ 118 h 155"/>
                <a:gd name="T8" fmla="*/ 213 w 234"/>
                <a:gd name="T9" fmla="*/ 155 h 155"/>
              </a:gdLst>
              <a:ahLst/>
              <a:cxnLst>
                <a:cxn ang="0">
                  <a:pos x="T0" y="T1"/>
                </a:cxn>
                <a:cxn ang="0">
                  <a:pos x="T2" y="T3"/>
                </a:cxn>
                <a:cxn ang="0">
                  <a:pos x="T4" y="T5"/>
                </a:cxn>
                <a:cxn ang="0">
                  <a:pos x="T6" y="T7"/>
                </a:cxn>
                <a:cxn ang="0">
                  <a:pos x="T8" y="T9"/>
                </a:cxn>
              </a:cxnLst>
              <a:rect l="0" t="0" r="r" b="b"/>
              <a:pathLst>
                <a:path w="234" h="155">
                  <a:moveTo>
                    <a:pt x="213" y="155"/>
                  </a:moveTo>
                  <a:lnTo>
                    <a:pt x="0" y="39"/>
                  </a:lnTo>
                  <a:lnTo>
                    <a:pt x="21" y="0"/>
                  </a:lnTo>
                  <a:lnTo>
                    <a:pt x="234" y="118"/>
                  </a:lnTo>
                  <a:lnTo>
                    <a:pt x="213" y="1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63" name="Freeform 128">
              <a:extLst>
                <a:ext uri="{FF2B5EF4-FFF2-40B4-BE49-F238E27FC236}">
                  <a16:creationId xmlns:a16="http://schemas.microsoft.com/office/drawing/2014/main" id="{9B117A57-2B4E-412C-9AA8-12408909CCB5}"/>
                </a:ext>
              </a:extLst>
            </p:cNvPr>
            <p:cNvSpPr>
              <a:spLocks/>
            </p:cNvSpPr>
            <p:nvPr/>
          </p:nvSpPr>
          <p:spPr bwMode="auto">
            <a:xfrm>
              <a:off x="7510463" y="4318001"/>
              <a:ext cx="125413" cy="79375"/>
            </a:xfrm>
            <a:custGeom>
              <a:avLst/>
              <a:gdLst>
                <a:gd name="T0" fmla="*/ 216 w 236"/>
                <a:gd name="T1" fmla="*/ 150 h 150"/>
                <a:gd name="T2" fmla="*/ 0 w 236"/>
                <a:gd name="T3" fmla="*/ 38 h 150"/>
                <a:gd name="T4" fmla="*/ 19 w 236"/>
                <a:gd name="T5" fmla="*/ 0 h 150"/>
                <a:gd name="T6" fmla="*/ 236 w 236"/>
                <a:gd name="T7" fmla="*/ 110 h 150"/>
                <a:gd name="T8" fmla="*/ 216 w 236"/>
                <a:gd name="T9" fmla="*/ 150 h 150"/>
              </a:gdLst>
              <a:ahLst/>
              <a:cxnLst>
                <a:cxn ang="0">
                  <a:pos x="T0" y="T1"/>
                </a:cxn>
                <a:cxn ang="0">
                  <a:pos x="T2" y="T3"/>
                </a:cxn>
                <a:cxn ang="0">
                  <a:pos x="T4" y="T5"/>
                </a:cxn>
                <a:cxn ang="0">
                  <a:pos x="T6" y="T7"/>
                </a:cxn>
                <a:cxn ang="0">
                  <a:pos x="T8" y="T9"/>
                </a:cxn>
              </a:cxnLst>
              <a:rect l="0" t="0" r="r" b="b"/>
              <a:pathLst>
                <a:path w="236" h="150">
                  <a:moveTo>
                    <a:pt x="216" y="150"/>
                  </a:moveTo>
                  <a:lnTo>
                    <a:pt x="0" y="38"/>
                  </a:lnTo>
                  <a:lnTo>
                    <a:pt x="19" y="0"/>
                  </a:lnTo>
                  <a:lnTo>
                    <a:pt x="236" y="110"/>
                  </a:lnTo>
                  <a:lnTo>
                    <a:pt x="216"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64" name="Freeform 129">
              <a:extLst>
                <a:ext uri="{FF2B5EF4-FFF2-40B4-BE49-F238E27FC236}">
                  <a16:creationId xmlns:a16="http://schemas.microsoft.com/office/drawing/2014/main" id="{524E5FD2-D025-427C-AEA1-ED7B6414D8D0}"/>
                </a:ext>
              </a:extLst>
            </p:cNvPr>
            <p:cNvSpPr>
              <a:spLocks/>
            </p:cNvSpPr>
            <p:nvPr/>
          </p:nvSpPr>
          <p:spPr bwMode="auto">
            <a:xfrm>
              <a:off x="7531101" y="4278313"/>
              <a:ext cx="125413" cy="77788"/>
            </a:xfrm>
            <a:custGeom>
              <a:avLst/>
              <a:gdLst>
                <a:gd name="T0" fmla="*/ 220 w 238"/>
                <a:gd name="T1" fmla="*/ 145 h 145"/>
                <a:gd name="T2" fmla="*/ 0 w 238"/>
                <a:gd name="T3" fmla="*/ 40 h 145"/>
                <a:gd name="T4" fmla="*/ 19 w 238"/>
                <a:gd name="T5" fmla="*/ 0 h 145"/>
                <a:gd name="T6" fmla="*/ 238 w 238"/>
                <a:gd name="T7" fmla="*/ 106 h 145"/>
                <a:gd name="T8" fmla="*/ 220 w 238"/>
                <a:gd name="T9" fmla="*/ 145 h 145"/>
              </a:gdLst>
              <a:ahLst/>
              <a:cxnLst>
                <a:cxn ang="0">
                  <a:pos x="T0" y="T1"/>
                </a:cxn>
                <a:cxn ang="0">
                  <a:pos x="T2" y="T3"/>
                </a:cxn>
                <a:cxn ang="0">
                  <a:pos x="T4" y="T5"/>
                </a:cxn>
                <a:cxn ang="0">
                  <a:pos x="T6" y="T7"/>
                </a:cxn>
                <a:cxn ang="0">
                  <a:pos x="T8" y="T9"/>
                </a:cxn>
              </a:cxnLst>
              <a:rect l="0" t="0" r="r" b="b"/>
              <a:pathLst>
                <a:path w="238" h="145">
                  <a:moveTo>
                    <a:pt x="220" y="145"/>
                  </a:moveTo>
                  <a:lnTo>
                    <a:pt x="0" y="40"/>
                  </a:lnTo>
                  <a:lnTo>
                    <a:pt x="19" y="0"/>
                  </a:lnTo>
                  <a:lnTo>
                    <a:pt x="238" y="106"/>
                  </a:lnTo>
                  <a:lnTo>
                    <a:pt x="220" y="1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65" name="Freeform 130">
              <a:extLst>
                <a:ext uri="{FF2B5EF4-FFF2-40B4-BE49-F238E27FC236}">
                  <a16:creationId xmlns:a16="http://schemas.microsoft.com/office/drawing/2014/main" id="{4CE90B5D-7A33-4E28-83AA-88835A46AEA3}"/>
                </a:ext>
              </a:extLst>
            </p:cNvPr>
            <p:cNvSpPr>
              <a:spLocks/>
            </p:cNvSpPr>
            <p:nvPr/>
          </p:nvSpPr>
          <p:spPr bwMode="auto">
            <a:xfrm>
              <a:off x="7550151" y="4240213"/>
              <a:ext cx="125413" cy="73025"/>
            </a:xfrm>
            <a:custGeom>
              <a:avLst/>
              <a:gdLst>
                <a:gd name="T0" fmla="*/ 222 w 239"/>
                <a:gd name="T1" fmla="*/ 139 h 139"/>
                <a:gd name="T2" fmla="*/ 0 w 239"/>
                <a:gd name="T3" fmla="*/ 39 h 139"/>
                <a:gd name="T4" fmla="*/ 18 w 239"/>
                <a:gd name="T5" fmla="*/ 0 h 139"/>
                <a:gd name="T6" fmla="*/ 239 w 239"/>
                <a:gd name="T7" fmla="*/ 100 h 139"/>
                <a:gd name="T8" fmla="*/ 222 w 239"/>
                <a:gd name="T9" fmla="*/ 139 h 139"/>
              </a:gdLst>
              <a:ahLst/>
              <a:cxnLst>
                <a:cxn ang="0">
                  <a:pos x="T0" y="T1"/>
                </a:cxn>
                <a:cxn ang="0">
                  <a:pos x="T2" y="T3"/>
                </a:cxn>
                <a:cxn ang="0">
                  <a:pos x="T4" y="T5"/>
                </a:cxn>
                <a:cxn ang="0">
                  <a:pos x="T6" y="T7"/>
                </a:cxn>
                <a:cxn ang="0">
                  <a:pos x="T8" y="T9"/>
                </a:cxn>
              </a:cxnLst>
              <a:rect l="0" t="0" r="r" b="b"/>
              <a:pathLst>
                <a:path w="239" h="139">
                  <a:moveTo>
                    <a:pt x="222" y="139"/>
                  </a:moveTo>
                  <a:lnTo>
                    <a:pt x="0" y="39"/>
                  </a:lnTo>
                  <a:lnTo>
                    <a:pt x="18" y="0"/>
                  </a:lnTo>
                  <a:lnTo>
                    <a:pt x="239" y="100"/>
                  </a:lnTo>
                  <a:lnTo>
                    <a:pt x="222" y="1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66" name="Freeform 131">
              <a:extLst>
                <a:ext uri="{FF2B5EF4-FFF2-40B4-BE49-F238E27FC236}">
                  <a16:creationId xmlns:a16="http://schemas.microsoft.com/office/drawing/2014/main" id="{F3929422-07BD-4825-B606-93273F48AB7C}"/>
                </a:ext>
              </a:extLst>
            </p:cNvPr>
            <p:cNvSpPr>
              <a:spLocks/>
            </p:cNvSpPr>
            <p:nvPr/>
          </p:nvSpPr>
          <p:spPr bwMode="auto">
            <a:xfrm>
              <a:off x="7567613" y="4202113"/>
              <a:ext cx="127000" cy="69850"/>
            </a:xfrm>
            <a:custGeom>
              <a:avLst/>
              <a:gdLst>
                <a:gd name="T0" fmla="*/ 226 w 241"/>
                <a:gd name="T1" fmla="*/ 133 h 133"/>
                <a:gd name="T2" fmla="*/ 0 w 241"/>
                <a:gd name="T3" fmla="*/ 39 h 133"/>
                <a:gd name="T4" fmla="*/ 17 w 241"/>
                <a:gd name="T5" fmla="*/ 0 h 133"/>
                <a:gd name="T6" fmla="*/ 241 w 241"/>
                <a:gd name="T7" fmla="*/ 92 h 133"/>
                <a:gd name="T8" fmla="*/ 226 w 241"/>
                <a:gd name="T9" fmla="*/ 133 h 133"/>
              </a:gdLst>
              <a:ahLst/>
              <a:cxnLst>
                <a:cxn ang="0">
                  <a:pos x="T0" y="T1"/>
                </a:cxn>
                <a:cxn ang="0">
                  <a:pos x="T2" y="T3"/>
                </a:cxn>
                <a:cxn ang="0">
                  <a:pos x="T4" y="T5"/>
                </a:cxn>
                <a:cxn ang="0">
                  <a:pos x="T6" y="T7"/>
                </a:cxn>
                <a:cxn ang="0">
                  <a:pos x="T8" y="T9"/>
                </a:cxn>
              </a:cxnLst>
              <a:rect l="0" t="0" r="r" b="b"/>
              <a:pathLst>
                <a:path w="241" h="133">
                  <a:moveTo>
                    <a:pt x="226" y="133"/>
                  </a:moveTo>
                  <a:lnTo>
                    <a:pt x="0" y="39"/>
                  </a:lnTo>
                  <a:lnTo>
                    <a:pt x="17" y="0"/>
                  </a:lnTo>
                  <a:lnTo>
                    <a:pt x="241" y="92"/>
                  </a:lnTo>
                  <a:lnTo>
                    <a:pt x="22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67" name="Freeform 132">
              <a:extLst>
                <a:ext uri="{FF2B5EF4-FFF2-40B4-BE49-F238E27FC236}">
                  <a16:creationId xmlns:a16="http://schemas.microsoft.com/office/drawing/2014/main" id="{476471AB-3147-4C0D-9D18-A5CB749D9E4C}"/>
                </a:ext>
              </a:extLst>
            </p:cNvPr>
            <p:cNvSpPr>
              <a:spLocks/>
            </p:cNvSpPr>
            <p:nvPr/>
          </p:nvSpPr>
          <p:spPr bwMode="auto">
            <a:xfrm>
              <a:off x="7707313" y="3481388"/>
              <a:ext cx="128588" cy="30163"/>
            </a:xfrm>
            <a:custGeom>
              <a:avLst/>
              <a:gdLst>
                <a:gd name="T0" fmla="*/ 245 w 245"/>
                <a:gd name="T1" fmla="*/ 43 h 57"/>
                <a:gd name="T2" fmla="*/ 3 w 245"/>
                <a:gd name="T3" fmla="*/ 57 h 57"/>
                <a:gd name="T4" fmla="*/ 0 w 245"/>
                <a:gd name="T5" fmla="*/ 14 h 57"/>
                <a:gd name="T6" fmla="*/ 242 w 245"/>
                <a:gd name="T7" fmla="*/ 0 h 57"/>
                <a:gd name="T8" fmla="*/ 245 w 245"/>
                <a:gd name="T9" fmla="*/ 43 h 57"/>
              </a:gdLst>
              <a:ahLst/>
              <a:cxnLst>
                <a:cxn ang="0">
                  <a:pos x="T0" y="T1"/>
                </a:cxn>
                <a:cxn ang="0">
                  <a:pos x="T2" y="T3"/>
                </a:cxn>
                <a:cxn ang="0">
                  <a:pos x="T4" y="T5"/>
                </a:cxn>
                <a:cxn ang="0">
                  <a:pos x="T6" y="T7"/>
                </a:cxn>
                <a:cxn ang="0">
                  <a:pos x="T8" y="T9"/>
                </a:cxn>
              </a:cxnLst>
              <a:rect l="0" t="0" r="r" b="b"/>
              <a:pathLst>
                <a:path w="245" h="57">
                  <a:moveTo>
                    <a:pt x="245" y="43"/>
                  </a:moveTo>
                  <a:lnTo>
                    <a:pt x="3" y="57"/>
                  </a:lnTo>
                  <a:lnTo>
                    <a:pt x="0" y="14"/>
                  </a:lnTo>
                  <a:lnTo>
                    <a:pt x="242" y="0"/>
                  </a:lnTo>
                  <a:lnTo>
                    <a:pt x="245"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68" name="Freeform 133">
              <a:extLst>
                <a:ext uri="{FF2B5EF4-FFF2-40B4-BE49-F238E27FC236}">
                  <a16:creationId xmlns:a16="http://schemas.microsoft.com/office/drawing/2014/main" id="{6C87A749-F9E6-4777-B24A-832202283F77}"/>
                </a:ext>
              </a:extLst>
            </p:cNvPr>
            <p:cNvSpPr>
              <a:spLocks/>
            </p:cNvSpPr>
            <p:nvPr/>
          </p:nvSpPr>
          <p:spPr bwMode="auto">
            <a:xfrm>
              <a:off x="7704138" y="3435351"/>
              <a:ext cx="130175" cy="33338"/>
            </a:xfrm>
            <a:custGeom>
              <a:avLst/>
              <a:gdLst>
                <a:gd name="T0" fmla="*/ 245 w 245"/>
                <a:gd name="T1" fmla="*/ 44 h 64"/>
                <a:gd name="T2" fmla="*/ 4 w 245"/>
                <a:gd name="T3" fmla="*/ 64 h 64"/>
                <a:gd name="T4" fmla="*/ 0 w 245"/>
                <a:gd name="T5" fmla="*/ 21 h 64"/>
                <a:gd name="T6" fmla="*/ 242 w 245"/>
                <a:gd name="T7" fmla="*/ 0 h 64"/>
                <a:gd name="T8" fmla="*/ 245 w 245"/>
                <a:gd name="T9" fmla="*/ 44 h 64"/>
              </a:gdLst>
              <a:ahLst/>
              <a:cxnLst>
                <a:cxn ang="0">
                  <a:pos x="T0" y="T1"/>
                </a:cxn>
                <a:cxn ang="0">
                  <a:pos x="T2" y="T3"/>
                </a:cxn>
                <a:cxn ang="0">
                  <a:pos x="T4" y="T5"/>
                </a:cxn>
                <a:cxn ang="0">
                  <a:pos x="T6" y="T7"/>
                </a:cxn>
                <a:cxn ang="0">
                  <a:pos x="T8" y="T9"/>
                </a:cxn>
              </a:cxnLst>
              <a:rect l="0" t="0" r="r" b="b"/>
              <a:pathLst>
                <a:path w="245" h="64">
                  <a:moveTo>
                    <a:pt x="245" y="44"/>
                  </a:moveTo>
                  <a:lnTo>
                    <a:pt x="4" y="64"/>
                  </a:lnTo>
                  <a:lnTo>
                    <a:pt x="0" y="21"/>
                  </a:lnTo>
                  <a:lnTo>
                    <a:pt x="242" y="0"/>
                  </a:lnTo>
                  <a:lnTo>
                    <a:pt x="245"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69" name="Freeform 134">
              <a:extLst>
                <a:ext uri="{FF2B5EF4-FFF2-40B4-BE49-F238E27FC236}">
                  <a16:creationId xmlns:a16="http://schemas.microsoft.com/office/drawing/2014/main" id="{E790DE2A-CEC2-4038-B0FD-F8E4818787B7}"/>
                </a:ext>
              </a:extLst>
            </p:cNvPr>
            <p:cNvSpPr>
              <a:spLocks/>
            </p:cNvSpPr>
            <p:nvPr/>
          </p:nvSpPr>
          <p:spPr bwMode="auto">
            <a:xfrm>
              <a:off x="7700963" y="3389313"/>
              <a:ext cx="130175" cy="36513"/>
            </a:xfrm>
            <a:custGeom>
              <a:avLst/>
              <a:gdLst>
                <a:gd name="T0" fmla="*/ 246 w 246"/>
                <a:gd name="T1" fmla="*/ 44 h 71"/>
                <a:gd name="T2" fmla="*/ 5 w 246"/>
                <a:gd name="T3" fmla="*/ 71 h 71"/>
                <a:gd name="T4" fmla="*/ 0 w 246"/>
                <a:gd name="T5" fmla="*/ 27 h 71"/>
                <a:gd name="T6" fmla="*/ 242 w 246"/>
                <a:gd name="T7" fmla="*/ 0 h 71"/>
                <a:gd name="T8" fmla="*/ 246 w 246"/>
                <a:gd name="T9" fmla="*/ 44 h 71"/>
              </a:gdLst>
              <a:ahLst/>
              <a:cxnLst>
                <a:cxn ang="0">
                  <a:pos x="T0" y="T1"/>
                </a:cxn>
                <a:cxn ang="0">
                  <a:pos x="T2" y="T3"/>
                </a:cxn>
                <a:cxn ang="0">
                  <a:pos x="T4" y="T5"/>
                </a:cxn>
                <a:cxn ang="0">
                  <a:pos x="T6" y="T7"/>
                </a:cxn>
                <a:cxn ang="0">
                  <a:pos x="T8" y="T9"/>
                </a:cxn>
              </a:cxnLst>
              <a:rect l="0" t="0" r="r" b="b"/>
              <a:pathLst>
                <a:path w="246" h="71">
                  <a:moveTo>
                    <a:pt x="246" y="44"/>
                  </a:moveTo>
                  <a:lnTo>
                    <a:pt x="5" y="71"/>
                  </a:lnTo>
                  <a:lnTo>
                    <a:pt x="0" y="27"/>
                  </a:lnTo>
                  <a:lnTo>
                    <a:pt x="242" y="0"/>
                  </a:lnTo>
                  <a:lnTo>
                    <a:pt x="246"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70" name="Freeform 135">
              <a:extLst>
                <a:ext uri="{FF2B5EF4-FFF2-40B4-BE49-F238E27FC236}">
                  <a16:creationId xmlns:a16="http://schemas.microsoft.com/office/drawing/2014/main" id="{3D9FCEDA-52B4-4C86-A26D-FE4DE5BECDF3}"/>
                </a:ext>
              </a:extLst>
            </p:cNvPr>
            <p:cNvSpPr>
              <a:spLocks/>
            </p:cNvSpPr>
            <p:nvPr/>
          </p:nvSpPr>
          <p:spPr bwMode="auto">
            <a:xfrm>
              <a:off x="7697788" y="3343276"/>
              <a:ext cx="130175" cy="39688"/>
            </a:xfrm>
            <a:custGeom>
              <a:avLst/>
              <a:gdLst>
                <a:gd name="T0" fmla="*/ 246 w 246"/>
                <a:gd name="T1" fmla="*/ 44 h 77"/>
                <a:gd name="T2" fmla="*/ 5 w 246"/>
                <a:gd name="T3" fmla="*/ 77 h 77"/>
                <a:gd name="T4" fmla="*/ 0 w 246"/>
                <a:gd name="T5" fmla="*/ 33 h 77"/>
                <a:gd name="T6" fmla="*/ 240 w 246"/>
                <a:gd name="T7" fmla="*/ 0 h 77"/>
                <a:gd name="T8" fmla="*/ 246 w 246"/>
                <a:gd name="T9" fmla="*/ 44 h 77"/>
              </a:gdLst>
              <a:ahLst/>
              <a:cxnLst>
                <a:cxn ang="0">
                  <a:pos x="T0" y="T1"/>
                </a:cxn>
                <a:cxn ang="0">
                  <a:pos x="T2" y="T3"/>
                </a:cxn>
                <a:cxn ang="0">
                  <a:pos x="T4" y="T5"/>
                </a:cxn>
                <a:cxn ang="0">
                  <a:pos x="T6" y="T7"/>
                </a:cxn>
                <a:cxn ang="0">
                  <a:pos x="T8" y="T9"/>
                </a:cxn>
              </a:cxnLst>
              <a:rect l="0" t="0" r="r" b="b"/>
              <a:pathLst>
                <a:path w="246" h="77">
                  <a:moveTo>
                    <a:pt x="246" y="44"/>
                  </a:moveTo>
                  <a:lnTo>
                    <a:pt x="5" y="77"/>
                  </a:lnTo>
                  <a:lnTo>
                    <a:pt x="0" y="33"/>
                  </a:lnTo>
                  <a:lnTo>
                    <a:pt x="240" y="0"/>
                  </a:lnTo>
                  <a:lnTo>
                    <a:pt x="246"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71" name="Freeform 136">
              <a:extLst>
                <a:ext uri="{FF2B5EF4-FFF2-40B4-BE49-F238E27FC236}">
                  <a16:creationId xmlns:a16="http://schemas.microsoft.com/office/drawing/2014/main" id="{A82A13AB-73D7-4A7F-A137-FD17803F6F9D}"/>
                </a:ext>
              </a:extLst>
            </p:cNvPr>
            <p:cNvSpPr>
              <a:spLocks/>
            </p:cNvSpPr>
            <p:nvPr/>
          </p:nvSpPr>
          <p:spPr bwMode="auto">
            <a:xfrm>
              <a:off x="7691438" y="3297238"/>
              <a:ext cx="130175" cy="42863"/>
            </a:xfrm>
            <a:custGeom>
              <a:avLst/>
              <a:gdLst>
                <a:gd name="T0" fmla="*/ 246 w 246"/>
                <a:gd name="T1" fmla="*/ 44 h 83"/>
                <a:gd name="T2" fmla="*/ 6 w 246"/>
                <a:gd name="T3" fmla="*/ 83 h 83"/>
                <a:gd name="T4" fmla="*/ 0 w 246"/>
                <a:gd name="T5" fmla="*/ 40 h 83"/>
                <a:gd name="T6" fmla="*/ 240 w 246"/>
                <a:gd name="T7" fmla="*/ 0 h 83"/>
                <a:gd name="T8" fmla="*/ 246 w 246"/>
                <a:gd name="T9" fmla="*/ 44 h 83"/>
              </a:gdLst>
              <a:ahLst/>
              <a:cxnLst>
                <a:cxn ang="0">
                  <a:pos x="T0" y="T1"/>
                </a:cxn>
                <a:cxn ang="0">
                  <a:pos x="T2" y="T3"/>
                </a:cxn>
                <a:cxn ang="0">
                  <a:pos x="T4" y="T5"/>
                </a:cxn>
                <a:cxn ang="0">
                  <a:pos x="T6" y="T7"/>
                </a:cxn>
                <a:cxn ang="0">
                  <a:pos x="T8" y="T9"/>
                </a:cxn>
              </a:cxnLst>
              <a:rect l="0" t="0" r="r" b="b"/>
              <a:pathLst>
                <a:path w="246" h="83">
                  <a:moveTo>
                    <a:pt x="246" y="44"/>
                  </a:moveTo>
                  <a:lnTo>
                    <a:pt x="6" y="83"/>
                  </a:lnTo>
                  <a:lnTo>
                    <a:pt x="0" y="40"/>
                  </a:lnTo>
                  <a:lnTo>
                    <a:pt x="240" y="0"/>
                  </a:lnTo>
                  <a:lnTo>
                    <a:pt x="246"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72" name="Freeform 137">
              <a:extLst>
                <a:ext uri="{FF2B5EF4-FFF2-40B4-BE49-F238E27FC236}">
                  <a16:creationId xmlns:a16="http://schemas.microsoft.com/office/drawing/2014/main" id="{C9211ED5-C782-49F6-8876-800F3909C646}"/>
                </a:ext>
              </a:extLst>
            </p:cNvPr>
            <p:cNvSpPr>
              <a:spLocks/>
            </p:cNvSpPr>
            <p:nvPr/>
          </p:nvSpPr>
          <p:spPr bwMode="auto">
            <a:xfrm>
              <a:off x="7685088" y="3251201"/>
              <a:ext cx="130175" cy="46038"/>
            </a:xfrm>
            <a:custGeom>
              <a:avLst/>
              <a:gdLst>
                <a:gd name="T0" fmla="*/ 246 w 246"/>
                <a:gd name="T1" fmla="*/ 42 h 88"/>
                <a:gd name="T2" fmla="*/ 8 w 246"/>
                <a:gd name="T3" fmla="*/ 88 h 88"/>
                <a:gd name="T4" fmla="*/ 0 w 246"/>
                <a:gd name="T5" fmla="*/ 46 h 88"/>
                <a:gd name="T6" fmla="*/ 238 w 246"/>
                <a:gd name="T7" fmla="*/ 0 h 88"/>
                <a:gd name="T8" fmla="*/ 246 w 246"/>
                <a:gd name="T9" fmla="*/ 42 h 88"/>
              </a:gdLst>
              <a:ahLst/>
              <a:cxnLst>
                <a:cxn ang="0">
                  <a:pos x="T0" y="T1"/>
                </a:cxn>
                <a:cxn ang="0">
                  <a:pos x="T2" y="T3"/>
                </a:cxn>
                <a:cxn ang="0">
                  <a:pos x="T4" y="T5"/>
                </a:cxn>
                <a:cxn ang="0">
                  <a:pos x="T6" y="T7"/>
                </a:cxn>
                <a:cxn ang="0">
                  <a:pos x="T8" y="T9"/>
                </a:cxn>
              </a:cxnLst>
              <a:rect l="0" t="0" r="r" b="b"/>
              <a:pathLst>
                <a:path w="246" h="88">
                  <a:moveTo>
                    <a:pt x="246" y="42"/>
                  </a:moveTo>
                  <a:lnTo>
                    <a:pt x="8" y="88"/>
                  </a:lnTo>
                  <a:lnTo>
                    <a:pt x="0" y="46"/>
                  </a:lnTo>
                  <a:lnTo>
                    <a:pt x="238" y="0"/>
                  </a:lnTo>
                  <a:lnTo>
                    <a:pt x="246"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73" name="Freeform 138">
              <a:extLst>
                <a:ext uri="{FF2B5EF4-FFF2-40B4-BE49-F238E27FC236}">
                  <a16:creationId xmlns:a16="http://schemas.microsoft.com/office/drawing/2014/main" id="{33096796-6888-43B8-A75E-8D57B0772676}"/>
                </a:ext>
              </a:extLst>
            </p:cNvPr>
            <p:cNvSpPr>
              <a:spLocks/>
            </p:cNvSpPr>
            <p:nvPr/>
          </p:nvSpPr>
          <p:spPr bwMode="auto">
            <a:xfrm>
              <a:off x="7677151" y="3205163"/>
              <a:ext cx="130175" cy="50800"/>
            </a:xfrm>
            <a:custGeom>
              <a:avLst/>
              <a:gdLst>
                <a:gd name="T0" fmla="*/ 246 w 246"/>
                <a:gd name="T1" fmla="*/ 42 h 95"/>
                <a:gd name="T2" fmla="*/ 9 w 246"/>
                <a:gd name="T3" fmla="*/ 95 h 95"/>
                <a:gd name="T4" fmla="*/ 0 w 246"/>
                <a:gd name="T5" fmla="*/ 51 h 95"/>
                <a:gd name="T6" fmla="*/ 237 w 246"/>
                <a:gd name="T7" fmla="*/ 0 h 95"/>
                <a:gd name="T8" fmla="*/ 246 w 246"/>
                <a:gd name="T9" fmla="*/ 42 h 95"/>
              </a:gdLst>
              <a:ahLst/>
              <a:cxnLst>
                <a:cxn ang="0">
                  <a:pos x="T0" y="T1"/>
                </a:cxn>
                <a:cxn ang="0">
                  <a:pos x="T2" y="T3"/>
                </a:cxn>
                <a:cxn ang="0">
                  <a:pos x="T4" y="T5"/>
                </a:cxn>
                <a:cxn ang="0">
                  <a:pos x="T6" y="T7"/>
                </a:cxn>
                <a:cxn ang="0">
                  <a:pos x="T8" y="T9"/>
                </a:cxn>
              </a:cxnLst>
              <a:rect l="0" t="0" r="r" b="b"/>
              <a:pathLst>
                <a:path w="246" h="95">
                  <a:moveTo>
                    <a:pt x="246" y="42"/>
                  </a:moveTo>
                  <a:lnTo>
                    <a:pt x="9" y="95"/>
                  </a:lnTo>
                  <a:lnTo>
                    <a:pt x="0" y="51"/>
                  </a:lnTo>
                  <a:lnTo>
                    <a:pt x="237" y="0"/>
                  </a:lnTo>
                  <a:lnTo>
                    <a:pt x="246"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74" name="Freeform 139">
              <a:extLst>
                <a:ext uri="{FF2B5EF4-FFF2-40B4-BE49-F238E27FC236}">
                  <a16:creationId xmlns:a16="http://schemas.microsoft.com/office/drawing/2014/main" id="{AA4FFB08-F9F7-42D6-903D-85FC1F6FD0A4}"/>
                </a:ext>
              </a:extLst>
            </p:cNvPr>
            <p:cNvSpPr>
              <a:spLocks/>
            </p:cNvSpPr>
            <p:nvPr/>
          </p:nvSpPr>
          <p:spPr bwMode="auto">
            <a:xfrm>
              <a:off x="7669213" y="3160713"/>
              <a:ext cx="130175" cy="52388"/>
            </a:xfrm>
            <a:custGeom>
              <a:avLst/>
              <a:gdLst>
                <a:gd name="T0" fmla="*/ 246 w 246"/>
                <a:gd name="T1" fmla="*/ 43 h 100"/>
                <a:gd name="T2" fmla="*/ 11 w 246"/>
                <a:gd name="T3" fmla="*/ 100 h 100"/>
                <a:gd name="T4" fmla="*/ 0 w 246"/>
                <a:gd name="T5" fmla="*/ 59 h 100"/>
                <a:gd name="T6" fmla="*/ 236 w 246"/>
                <a:gd name="T7" fmla="*/ 0 h 100"/>
                <a:gd name="T8" fmla="*/ 246 w 246"/>
                <a:gd name="T9" fmla="*/ 43 h 100"/>
              </a:gdLst>
              <a:ahLst/>
              <a:cxnLst>
                <a:cxn ang="0">
                  <a:pos x="T0" y="T1"/>
                </a:cxn>
                <a:cxn ang="0">
                  <a:pos x="T2" y="T3"/>
                </a:cxn>
                <a:cxn ang="0">
                  <a:pos x="T4" y="T5"/>
                </a:cxn>
                <a:cxn ang="0">
                  <a:pos x="T6" y="T7"/>
                </a:cxn>
                <a:cxn ang="0">
                  <a:pos x="T8" y="T9"/>
                </a:cxn>
              </a:cxnLst>
              <a:rect l="0" t="0" r="r" b="b"/>
              <a:pathLst>
                <a:path w="246" h="100">
                  <a:moveTo>
                    <a:pt x="246" y="43"/>
                  </a:moveTo>
                  <a:lnTo>
                    <a:pt x="11" y="100"/>
                  </a:lnTo>
                  <a:lnTo>
                    <a:pt x="0" y="59"/>
                  </a:lnTo>
                  <a:lnTo>
                    <a:pt x="236" y="0"/>
                  </a:lnTo>
                  <a:lnTo>
                    <a:pt x="246"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75" name="Freeform 140">
              <a:extLst>
                <a:ext uri="{FF2B5EF4-FFF2-40B4-BE49-F238E27FC236}">
                  <a16:creationId xmlns:a16="http://schemas.microsoft.com/office/drawing/2014/main" id="{AE5D6A9C-EE5A-4285-A69C-F9EA81D5FA43}"/>
                </a:ext>
              </a:extLst>
            </p:cNvPr>
            <p:cNvSpPr>
              <a:spLocks/>
            </p:cNvSpPr>
            <p:nvPr/>
          </p:nvSpPr>
          <p:spPr bwMode="auto">
            <a:xfrm>
              <a:off x="7659688" y="3114676"/>
              <a:ext cx="128588" cy="57150"/>
            </a:xfrm>
            <a:custGeom>
              <a:avLst/>
              <a:gdLst>
                <a:gd name="T0" fmla="*/ 245 w 245"/>
                <a:gd name="T1" fmla="*/ 43 h 108"/>
                <a:gd name="T2" fmla="*/ 11 w 245"/>
                <a:gd name="T3" fmla="*/ 108 h 108"/>
                <a:gd name="T4" fmla="*/ 0 w 245"/>
                <a:gd name="T5" fmla="*/ 66 h 108"/>
                <a:gd name="T6" fmla="*/ 234 w 245"/>
                <a:gd name="T7" fmla="*/ 0 h 108"/>
                <a:gd name="T8" fmla="*/ 245 w 245"/>
                <a:gd name="T9" fmla="*/ 43 h 108"/>
              </a:gdLst>
              <a:ahLst/>
              <a:cxnLst>
                <a:cxn ang="0">
                  <a:pos x="T0" y="T1"/>
                </a:cxn>
                <a:cxn ang="0">
                  <a:pos x="T2" y="T3"/>
                </a:cxn>
                <a:cxn ang="0">
                  <a:pos x="T4" y="T5"/>
                </a:cxn>
                <a:cxn ang="0">
                  <a:pos x="T6" y="T7"/>
                </a:cxn>
                <a:cxn ang="0">
                  <a:pos x="T8" y="T9"/>
                </a:cxn>
              </a:cxnLst>
              <a:rect l="0" t="0" r="r" b="b"/>
              <a:pathLst>
                <a:path w="245" h="108">
                  <a:moveTo>
                    <a:pt x="245" y="43"/>
                  </a:moveTo>
                  <a:lnTo>
                    <a:pt x="11" y="108"/>
                  </a:lnTo>
                  <a:lnTo>
                    <a:pt x="0" y="66"/>
                  </a:lnTo>
                  <a:lnTo>
                    <a:pt x="234" y="0"/>
                  </a:lnTo>
                  <a:lnTo>
                    <a:pt x="245"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76" name="Freeform 141">
              <a:extLst>
                <a:ext uri="{FF2B5EF4-FFF2-40B4-BE49-F238E27FC236}">
                  <a16:creationId xmlns:a16="http://schemas.microsoft.com/office/drawing/2014/main" id="{32C40844-2A26-4466-9624-EF5469454AD7}"/>
                </a:ext>
              </a:extLst>
            </p:cNvPr>
            <p:cNvSpPr>
              <a:spLocks/>
            </p:cNvSpPr>
            <p:nvPr/>
          </p:nvSpPr>
          <p:spPr bwMode="auto">
            <a:xfrm>
              <a:off x="7648576" y="3070226"/>
              <a:ext cx="128588" cy="60325"/>
            </a:xfrm>
            <a:custGeom>
              <a:avLst/>
              <a:gdLst>
                <a:gd name="T0" fmla="*/ 243 w 243"/>
                <a:gd name="T1" fmla="*/ 42 h 113"/>
                <a:gd name="T2" fmla="*/ 11 w 243"/>
                <a:gd name="T3" fmla="*/ 113 h 113"/>
                <a:gd name="T4" fmla="*/ 0 w 243"/>
                <a:gd name="T5" fmla="*/ 72 h 113"/>
                <a:gd name="T6" fmla="*/ 232 w 243"/>
                <a:gd name="T7" fmla="*/ 0 h 113"/>
                <a:gd name="T8" fmla="*/ 243 w 243"/>
                <a:gd name="T9" fmla="*/ 42 h 113"/>
              </a:gdLst>
              <a:ahLst/>
              <a:cxnLst>
                <a:cxn ang="0">
                  <a:pos x="T0" y="T1"/>
                </a:cxn>
                <a:cxn ang="0">
                  <a:pos x="T2" y="T3"/>
                </a:cxn>
                <a:cxn ang="0">
                  <a:pos x="T4" y="T5"/>
                </a:cxn>
                <a:cxn ang="0">
                  <a:pos x="T6" y="T7"/>
                </a:cxn>
                <a:cxn ang="0">
                  <a:pos x="T8" y="T9"/>
                </a:cxn>
              </a:cxnLst>
              <a:rect l="0" t="0" r="r" b="b"/>
              <a:pathLst>
                <a:path w="243" h="113">
                  <a:moveTo>
                    <a:pt x="243" y="42"/>
                  </a:moveTo>
                  <a:lnTo>
                    <a:pt x="11" y="113"/>
                  </a:lnTo>
                  <a:lnTo>
                    <a:pt x="0" y="72"/>
                  </a:lnTo>
                  <a:lnTo>
                    <a:pt x="232" y="0"/>
                  </a:lnTo>
                  <a:lnTo>
                    <a:pt x="243"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77" name="Freeform 142">
              <a:extLst>
                <a:ext uri="{FF2B5EF4-FFF2-40B4-BE49-F238E27FC236}">
                  <a16:creationId xmlns:a16="http://schemas.microsoft.com/office/drawing/2014/main" id="{1767799B-A946-4E96-8939-67C7B1695E4E}"/>
                </a:ext>
              </a:extLst>
            </p:cNvPr>
            <p:cNvSpPr>
              <a:spLocks/>
            </p:cNvSpPr>
            <p:nvPr/>
          </p:nvSpPr>
          <p:spPr bwMode="auto">
            <a:xfrm>
              <a:off x="7635876" y="3025776"/>
              <a:ext cx="128588" cy="61913"/>
            </a:xfrm>
            <a:custGeom>
              <a:avLst/>
              <a:gdLst>
                <a:gd name="T0" fmla="*/ 243 w 243"/>
                <a:gd name="T1" fmla="*/ 41 h 117"/>
                <a:gd name="T2" fmla="*/ 14 w 243"/>
                <a:gd name="T3" fmla="*/ 117 h 117"/>
                <a:gd name="T4" fmla="*/ 0 w 243"/>
                <a:gd name="T5" fmla="*/ 76 h 117"/>
                <a:gd name="T6" fmla="*/ 230 w 243"/>
                <a:gd name="T7" fmla="*/ 0 h 117"/>
                <a:gd name="T8" fmla="*/ 243 w 243"/>
                <a:gd name="T9" fmla="*/ 41 h 117"/>
              </a:gdLst>
              <a:ahLst/>
              <a:cxnLst>
                <a:cxn ang="0">
                  <a:pos x="T0" y="T1"/>
                </a:cxn>
                <a:cxn ang="0">
                  <a:pos x="T2" y="T3"/>
                </a:cxn>
                <a:cxn ang="0">
                  <a:pos x="T4" y="T5"/>
                </a:cxn>
                <a:cxn ang="0">
                  <a:pos x="T6" y="T7"/>
                </a:cxn>
                <a:cxn ang="0">
                  <a:pos x="T8" y="T9"/>
                </a:cxn>
              </a:cxnLst>
              <a:rect l="0" t="0" r="r" b="b"/>
              <a:pathLst>
                <a:path w="243" h="117">
                  <a:moveTo>
                    <a:pt x="243" y="41"/>
                  </a:moveTo>
                  <a:lnTo>
                    <a:pt x="14" y="117"/>
                  </a:lnTo>
                  <a:lnTo>
                    <a:pt x="0" y="76"/>
                  </a:lnTo>
                  <a:lnTo>
                    <a:pt x="230" y="0"/>
                  </a:lnTo>
                  <a:lnTo>
                    <a:pt x="243"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78" name="Freeform 143">
              <a:extLst>
                <a:ext uri="{FF2B5EF4-FFF2-40B4-BE49-F238E27FC236}">
                  <a16:creationId xmlns:a16="http://schemas.microsoft.com/office/drawing/2014/main" id="{93C537B0-7911-4B55-9001-C276BD5A0073}"/>
                </a:ext>
              </a:extLst>
            </p:cNvPr>
            <p:cNvSpPr>
              <a:spLocks/>
            </p:cNvSpPr>
            <p:nvPr/>
          </p:nvSpPr>
          <p:spPr bwMode="auto">
            <a:xfrm>
              <a:off x="7623176" y="2981326"/>
              <a:ext cx="128588" cy="66675"/>
            </a:xfrm>
            <a:custGeom>
              <a:avLst/>
              <a:gdLst>
                <a:gd name="T0" fmla="*/ 242 w 242"/>
                <a:gd name="T1" fmla="*/ 40 h 125"/>
                <a:gd name="T2" fmla="*/ 14 w 242"/>
                <a:gd name="T3" fmla="*/ 125 h 125"/>
                <a:gd name="T4" fmla="*/ 0 w 242"/>
                <a:gd name="T5" fmla="*/ 84 h 125"/>
                <a:gd name="T6" fmla="*/ 228 w 242"/>
                <a:gd name="T7" fmla="*/ 0 h 125"/>
                <a:gd name="T8" fmla="*/ 242 w 242"/>
                <a:gd name="T9" fmla="*/ 40 h 125"/>
              </a:gdLst>
              <a:ahLst/>
              <a:cxnLst>
                <a:cxn ang="0">
                  <a:pos x="T0" y="T1"/>
                </a:cxn>
                <a:cxn ang="0">
                  <a:pos x="T2" y="T3"/>
                </a:cxn>
                <a:cxn ang="0">
                  <a:pos x="T4" y="T5"/>
                </a:cxn>
                <a:cxn ang="0">
                  <a:pos x="T6" y="T7"/>
                </a:cxn>
                <a:cxn ang="0">
                  <a:pos x="T8" y="T9"/>
                </a:cxn>
              </a:cxnLst>
              <a:rect l="0" t="0" r="r" b="b"/>
              <a:pathLst>
                <a:path w="242" h="125">
                  <a:moveTo>
                    <a:pt x="242" y="40"/>
                  </a:moveTo>
                  <a:lnTo>
                    <a:pt x="14" y="125"/>
                  </a:lnTo>
                  <a:lnTo>
                    <a:pt x="0" y="84"/>
                  </a:lnTo>
                  <a:lnTo>
                    <a:pt x="228" y="0"/>
                  </a:lnTo>
                  <a:lnTo>
                    <a:pt x="242"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79" name="Freeform 144">
              <a:extLst>
                <a:ext uri="{FF2B5EF4-FFF2-40B4-BE49-F238E27FC236}">
                  <a16:creationId xmlns:a16="http://schemas.microsoft.com/office/drawing/2014/main" id="{D3FE2079-0BE0-4E6F-AB4F-337B5C894F72}"/>
                </a:ext>
              </a:extLst>
            </p:cNvPr>
            <p:cNvSpPr>
              <a:spLocks/>
            </p:cNvSpPr>
            <p:nvPr/>
          </p:nvSpPr>
          <p:spPr bwMode="auto">
            <a:xfrm>
              <a:off x="7608888" y="2938463"/>
              <a:ext cx="128588" cy="68263"/>
            </a:xfrm>
            <a:custGeom>
              <a:avLst/>
              <a:gdLst>
                <a:gd name="T0" fmla="*/ 242 w 242"/>
                <a:gd name="T1" fmla="*/ 41 h 129"/>
                <a:gd name="T2" fmla="*/ 15 w 242"/>
                <a:gd name="T3" fmla="*/ 129 h 129"/>
                <a:gd name="T4" fmla="*/ 0 w 242"/>
                <a:gd name="T5" fmla="*/ 90 h 129"/>
                <a:gd name="T6" fmla="*/ 226 w 242"/>
                <a:gd name="T7" fmla="*/ 0 h 129"/>
                <a:gd name="T8" fmla="*/ 242 w 242"/>
                <a:gd name="T9" fmla="*/ 41 h 129"/>
              </a:gdLst>
              <a:ahLst/>
              <a:cxnLst>
                <a:cxn ang="0">
                  <a:pos x="T0" y="T1"/>
                </a:cxn>
                <a:cxn ang="0">
                  <a:pos x="T2" y="T3"/>
                </a:cxn>
                <a:cxn ang="0">
                  <a:pos x="T4" y="T5"/>
                </a:cxn>
                <a:cxn ang="0">
                  <a:pos x="T6" y="T7"/>
                </a:cxn>
                <a:cxn ang="0">
                  <a:pos x="T8" y="T9"/>
                </a:cxn>
              </a:cxnLst>
              <a:rect l="0" t="0" r="r" b="b"/>
              <a:pathLst>
                <a:path w="242" h="129">
                  <a:moveTo>
                    <a:pt x="242" y="41"/>
                  </a:moveTo>
                  <a:lnTo>
                    <a:pt x="15" y="129"/>
                  </a:lnTo>
                  <a:lnTo>
                    <a:pt x="0" y="90"/>
                  </a:lnTo>
                  <a:lnTo>
                    <a:pt x="226" y="0"/>
                  </a:lnTo>
                  <a:lnTo>
                    <a:pt x="242"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80" name="Freeform 145">
              <a:extLst>
                <a:ext uri="{FF2B5EF4-FFF2-40B4-BE49-F238E27FC236}">
                  <a16:creationId xmlns:a16="http://schemas.microsoft.com/office/drawing/2014/main" id="{52421F0F-3B05-4019-975C-E60D87FFBF37}"/>
                </a:ext>
              </a:extLst>
            </p:cNvPr>
            <p:cNvSpPr>
              <a:spLocks/>
            </p:cNvSpPr>
            <p:nvPr/>
          </p:nvSpPr>
          <p:spPr bwMode="auto">
            <a:xfrm>
              <a:off x="7594601" y="2894013"/>
              <a:ext cx="127000" cy="73025"/>
            </a:xfrm>
            <a:custGeom>
              <a:avLst/>
              <a:gdLst>
                <a:gd name="T0" fmla="*/ 240 w 240"/>
                <a:gd name="T1" fmla="*/ 41 h 136"/>
                <a:gd name="T2" fmla="*/ 17 w 240"/>
                <a:gd name="T3" fmla="*/ 136 h 136"/>
                <a:gd name="T4" fmla="*/ 0 w 240"/>
                <a:gd name="T5" fmla="*/ 96 h 136"/>
                <a:gd name="T6" fmla="*/ 225 w 240"/>
                <a:gd name="T7" fmla="*/ 0 h 136"/>
                <a:gd name="T8" fmla="*/ 240 w 240"/>
                <a:gd name="T9" fmla="*/ 41 h 136"/>
              </a:gdLst>
              <a:ahLst/>
              <a:cxnLst>
                <a:cxn ang="0">
                  <a:pos x="T0" y="T1"/>
                </a:cxn>
                <a:cxn ang="0">
                  <a:pos x="T2" y="T3"/>
                </a:cxn>
                <a:cxn ang="0">
                  <a:pos x="T4" y="T5"/>
                </a:cxn>
                <a:cxn ang="0">
                  <a:pos x="T6" y="T7"/>
                </a:cxn>
                <a:cxn ang="0">
                  <a:pos x="T8" y="T9"/>
                </a:cxn>
              </a:cxnLst>
              <a:rect l="0" t="0" r="r" b="b"/>
              <a:pathLst>
                <a:path w="240" h="136">
                  <a:moveTo>
                    <a:pt x="240" y="41"/>
                  </a:moveTo>
                  <a:lnTo>
                    <a:pt x="17" y="136"/>
                  </a:lnTo>
                  <a:lnTo>
                    <a:pt x="0" y="96"/>
                  </a:lnTo>
                  <a:lnTo>
                    <a:pt x="225" y="0"/>
                  </a:lnTo>
                  <a:lnTo>
                    <a:pt x="24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81" name="Freeform 146">
              <a:extLst>
                <a:ext uri="{FF2B5EF4-FFF2-40B4-BE49-F238E27FC236}">
                  <a16:creationId xmlns:a16="http://schemas.microsoft.com/office/drawing/2014/main" id="{6C788B8B-1B47-417C-9794-39CE82F12855}"/>
                </a:ext>
              </a:extLst>
            </p:cNvPr>
            <p:cNvSpPr>
              <a:spLocks/>
            </p:cNvSpPr>
            <p:nvPr/>
          </p:nvSpPr>
          <p:spPr bwMode="auto">
            <a:xfrm>
              <a:off x="7578726" y="2851151"/>
              <a:ext cx="125413" cy="74613"/>
            </a:xfrm>
            <a:custGeom>
              <a:avLst/>
              <a:gdLst>
                <a:gd name="T0" fmla="*/ 239 w 239"/>
                <a:gd name="T1" fmla="*/ 40 h 141"/>
                <a:gd name="T2" fmla="*/ 18 w 239"/>
                <a:gd name="T3" fmla="*/ 141 h 141"/>
                <a:gd name="T4" fmla="*/ 0 w 239"/>
                <a:gd name="T5" fmla="*/ 101 h 141"/>
                <a:gd name="T6" fmla="*/ 221 w 239"/>
                <a:gd name="T7" fmla="*/ 0 h 141"/>
                <a:gd name="T8" fmla="*/ 239 w 239"/>
                <a:gd name="T9" fmla="*/ 40 h 141"/>
              </a:gdLst>
              <a:ahLst/>
              <a:cxnLst>
                <a:cxn ang="0">
                  <a:pos x="T0" y="T1"/>
                </a:cxn>
                <a:cxn ang="0">
                  <a:pos x="T2" y="T3"/>
                </a:cxn>
                <a:cxn ang="0">
                  <a:pos x="T4" y="T5"/>
                </a:cxn>
                <a:cxn ang="0">
                  <a:pos x="T6" y="T7"/>
                </a:cxn>
                <a:cxn ang="0">
                  <a:pos x="T8" y="T9"/>
                </a:cxn>
              </a:cxnLst>
              <a:rect l="0" t="0" r="r" b="b"/>
              <a:pathLst>
                <a:path w="239" h="141">
                  <a:moveTo>
                    <a:pt x="239" y="40"/>
                  </a:moveTo>
                  <a:lnTo>
                    <a:pt x="18" y="141"/>
                  </a:lnTo>
                  <a:lnTo>
                    <a:pt x="0" y="101"/>
                  </a:lnTo>
                  <a:lnTo>
                    <a:pt x="221" y="0"/>
                  </a:lnTo>
                  <a:lnTo>
                    <a:pt x="239"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82" name="Freeform 147">
              <a:extLst>
                <a:ext uri="{FF2B5EF4-FFF2-40B4-BE49-F238E27FC236}">
                  <a16:creationId xmlns:a16="http://schemas.microsoft.com/office/drawing/2014/main" id="{87F7A406-23AA-48E1-A901-82A93EA4A750}"/>
                </a:ext>
              </a:extLst>
            </p:cNvPr>
            <p:cNvSpPr>
              <a:spLocks/>
            </p:cNvSpPr>
            <p:nvPr/>
          </p:nvSpPr>
          <p:spPr bwMode="auto">
            <a:xfrm>
              <a:off x="7561263" y="2809876"/>
              <a:ext cx="125413" cy="77788"/>
            </a:xfrm>
            <a:custGeom>
              <a:avLst/>
              <a:gdLst>
                <a:gd name="T0" fmla="*/ 237 w 237"/>
                <a:gd name="T1" fmla="*/ 38 h 146"/>
                <a:gd name="T2" fmla="*/ 18 w 237"/>
                <a:gd name="T3" fmla="*/ 146 h 146"/>
                <a:gd name="T4" fmla="*/ 0 w 237"/>
                <a:gd name="T5" fmla="*/ 106 h 146"/>
                <a:gd name="T6" fmla="*/ 217 w 237"/>
                <a:gd name="T7" fmla="*/ 0 h 146"/>
                <a:gd name="T8" fmla="*/ 237 w 237"/>
                <a:gd name="T9" fmla="*/ 38 h 146"/>
              </a:gdLst>
              <a:ahLst/>
              <a:cxnLst>
                <a:cxn ang="0">
                  <a:pos x="T0" y="T1"/>
                </a:cxn>
                <a:cxn ang="0">
                  <a:pos x="T2" y="T3"/>
                </a:cxn>
                <a:cxn ang="0">
                  <a:pos x="T4" y="T5"/>
                </a:cxn>
                <a:cxn ang="0">
                  <a:pos x="T6" y="T7"/>
                </a:cxn>
                <a:cxn ang="0">
                  <a:pos x="T8" y="T9"/>
                </a:cxn>
              </a:cxnLst>
              <a:rect l="0" t="0" r="r" b="b"/>
              <a:pathLst>
                <a:path w="237" h="146">
                  <a:moveTo>
                    <a:pt x="237" y="38"/>
                  </a:moveTo>
                  <a:lnTo>
                    <a:pt x="18" y="146"/>
                  </a:lnTo>
                  <a:lnTo>
                    <a:pt x="0" y="106"/>
                  </a:lnTo>
                  <a:lnTo>
                    <a:pt x="217" y="0"/>
                  </a:lnTo>
                  <a:lnTo>
                    <a:pt x="237"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83" name="Freeform 148">
              <a:extLst>
                <a:ext uri="{FF2B5EF4-FFF2-40B4-BE49-F238E27FC236}">
                  <a16:creationId xmlns:a16="http://schemas.microsoft.com/office/drawing/2014/main" id="{85263C7E-3D36-4EE8-AC3C-32C59B30E737}"/>
                </a:ext>
              </a:extLst>
            </p:cNvPr>
            <p:cNvSpPr>
              <a:spLocks/>
            </p:cNvSpPr>
            <p:nvPr/>
          </p:nvSpPr>
          <p:spPr bwMode="auto">
            <a:xfrm>
              <a:off x="7542213" y="2767013"/>
              <a:ext cx="125413" cy="80963"/>
            </a:xfrm>
            <a:custGeom>
              <a:avLst/>
              <a:gdLst>
                <a:gd name="T0" fmla="*/ 236 w 236"/>
                <a:gd name="T1" fmla="*/ 39 h 151"/>
                <a:gd name="T2" fmla="*/ 21 w 236"/>
                <a:gd name="T3" fmla="*/ 151 h 151"/>
                <a:gd name="T4" fmla="*/ 0 w 236"/>
                <a:gd name="T5" fmla="*/ 113 h 151"/>
                <a:gd name="T6" fmla="*/ 217 w 236"/>
                <a:gd name="T7" fmla="*/ 0 h 151"/>
                <a:gd name="T8" fmla="*/ 236 w 236"/>
                <a:gd name="T9" fmla="*/ 39 h 151"/>
              </a:gdLst>
              <a:ahLst/>
              <a:cxnLst>
                <a:cxn ang="0">
                  <a:pos x="T0" y="T1"/>
                </a:cxn>
                <a:cxn ang="0">
                  <a:pos x="T2" y="T3"/>
                </a:cxn>
                <a:cxn ang="0">
                  <a:pos x="T4" y="T5"/>
                </a:cxn>
                <a:cxn ang="0">
                  <a:pos x="T6" y="T7"/>
                </a:cxn>
                <a:cxn ang="0">
                  <a:pos x="T8" y="T9"/>
                </a:cxn>
              </a:cxnLst>
              <a:rect l="0" t="0" r="r" b="b"/>
              <a:pathLst>
                <a:path w="236" h="151">
                  <a:moveTo>
                    <a:pt x="236" y="39"/>
                  </a:moveTo>
                  <a:lnTo>
                    <a:pt x="21" y="151"/>
                  </a:lnTo>
                  <a:lnTo>
                    <a:pt x="0" y="113"/>
                  </a:lnTo>
                  <a:lnTo>
                    <a:pt x="217" y="0"/>
                  </a:lnTo>
                  <a:lnTo>
                    <a:pt x="236"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84" name="Freeform 149">
              <a:extLst>
                <a:ext uri="{FF2B5EF4-FFF2-40B4-BE49-F238E27FC236}">
                  <a16:creationId xmlns:a16="http://schemas.microsoft.com/office/drawing/2014/main" id="{800C2A31-4031-4F83-833F-E602AB13EA5E}"/>
                </a:ext>
              </a:extLst>
            </p:cNvPr>
            <p:cNvSpPr>
              <a:spLocks/>
            </p:cNvSpPr>
            <p:nvPr/>
          </p:nvSpPr>
          <p:spPr bwMode="auto">
            <a:xfrm>
              <a:off x="7523163" y="2725738"/>
              <a:ext cx="123825" cy="82550"/>
            </a:xfrm>
            <a:custGeom>
              <a:avLst/>
              <a:gdLst>
                <a:gd name="T0" fmla="*/ 233 w 233"/>
                <a:gd name="T1" fmla="*/ 38 h 156"/>
                <a:gd name="T2" fmla="*/ 21 w 233"/>
                <a:gd name="T3" fmla="*/ 156 h 156"/>
                <a:gd name="T4" fmla="*/ 0 w 233"/>
                <a:gd name="T5" fmla="*/ 119 h 156"/>
                <a:gd name="T6" fmla="*/ 213 w 233"/>
                <a:gd name="T7" fmla="*/ 0 h 156"/>
                <a:gd name="T8" fmla="*/ 233 w 233"/>
                <a:gd name="T9" fmla="*/ 38 h 156"/>
              </a:gdLst>
              <a:ahLst/>
              <a:cxnLst>
                <a:cxn ang="0">
                  <a:pos x="T0" y="T1"/>
                </a:cxn>
                <a:cxn ang="0">
                  <a:pos x="T2" y="T3"/>
                </a:cxn>
                <a:cxn ang="0">
                  <a:pos x="T4" y="T5"/>
                </a:cxn>
                <a:cxn ang="0">
                  <a:pos x="T6" y="T7"/>
                </a:cxn>
                <a:cxn ang="0">
                  <a:pos x="T8" y="T9"/>
                </a:cxn>
              </a:cxnLst>
              <a:rect l="0" t="0" r="r" b="b"/>
              <a:pathLst>
                <a:path w="233" h="156">
                  <a:moveTo>
                    <a:pt x="233" y="38"/>
                  </a:moveTo>
                  <a:lnTo>
                    <a:pt x="21" y="156"/>
                  </a:lnTo>
                  <a:lnTo>
                    <a:pt x="0" y="119"/>
                  </a:lnTo>
                  <a:lnTo>
                    <a:pt x="213" y="0"/>
                  </a:lnTo>
                  <a:lnTo>
                    <a:pt x="233"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85" name="Freeform 150">
              <a:extLst>
                <a:ext uri="{FF2B5EF4-FFF2-40B4-BE49-F238E27FC236}">
                  <a16:creationId xmlns:a16="http://schemas.microsoft.com/office/drawing/2014/main" id="{0CBBE290-1DE8-4089-8105-FAFB878F5544}"/>
                </a:ext>
              </a:extLst>
            </p:cNvPr>
            <p:cNvSpPr>
              <a:spLocks/>
            </p:cNvSpPr>
            <p:nvPr/>
          </p:nvSpPr>
          <p:spPr bwMode="auto">
            <a:xfrm>
              <a:off x="7504113" y="2686051"/>
              <a:ext cx="122238" cy="85725"/>
            </a:xfrm>
            <a:custGeom>
              <a:avLst/>
              <a:gdLst>
                <a:gd name="T0" fmla="*/ 232 w 232"/>
                <a:gd name="T1" fmla="*/ 37 h 162"/>
                <a:gd name="T2" fmla="*/ 21 w 232"/>
                <a:gd name="T3" fmla="*/ 162 h 162"/>
                <a:gd name="T4" fmla="*/ 0 w 232"/>
                <a:gd name="T5" fmla="*/ 124 h 162"/>
                <a:gd name="T6" fmla="*/ 210 w 232"/>
                <a:gd name="T7" fmla="*/ 0 h 162"/>
                <a:gd name="T8" fmla="*/ 232 w 232"/>
                <a:gd name="T9" fmla="*/ 37 h 162"/>
              </a:gdLst>
              <a:ahLst/>
              <a:cxnLst>
                <a:cxn ang="0">
                  <a:pos x="T0" y="T1"/>
                </a:cxn>
                <a:cxn ang="0">
                  <a:pos x="T2" y="T3"/>
                </a:cxn>
                <a:cxn ang="0">
                  <a:pos x="T4" y="T5"/>
                </a:cxn>
                <a:cxn ang="0">
                  <a:pos x="T6" y="T7"/>
                </a:cxn>
                <a:cxn ang="0">
                  <a:pos x="T8" y="T9"/>
                </a:cxn>
              </a:cxnLst>
              <a:rect l="0" t="0" r="r" b="b"/>
              <a:pathLst>
                <a:path w="232" h="162">
                  <a:moveTo>
                    <a:pt x="232" y="37"/>
                  </a:moveTo>
                  <a:lnTo>
                    <a:pt x="21" y="162"/>
                  </a:lnTo>
                  <a:lnTo>
                    <a:pt x="0" y="124"/>
                  </a:lnTo>
                  <a:lnTo>
                    <a:pt x="210" y="0"/>
                  </a:lnTo>
                  <a:lnTo>
                    <a:pt x="232"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86" name="Freeform 151">
              <a:extLst>
                <a:ext uri="{FF2B5EF4-FFF2-40B4-BE49-F238E27FC236}">
                  <a16:creationId xmlns:a16="http://schemas.microsoft.com/office/drawing/2014/main" id="{3F0DDEDA-4EA1-4155-B7C5-1E8178F00FAF}"/>
                </a:ext>
              </a:extLst>
            </p:cNvPr>
            <p:cNvSpPr>
              <a:spLocks/>
            </p:cNvSpPr>
            <p:nvPr/>
          </p:nvSpPr>
          <p:spPr bwMode="auto">
            <a:xfrm>
              <a:off x="7481888" y="2646363"/>
              <a:ext cx="122238" cy="87313"/>
            </a:xfrm>
            <a:custGeom>
              <a:avLst/>
              <a:gdLst>
                <a:gd name="T0" fmla="*/ 229 w 229"/>
                <a:gd name="T1" fmla="*/ 35 h 166"/>
                <a:gd name="T2" fmla="*/ 23 w 229"/>
                <a:gd name="T3" fmla="*/ 166 h 166"/>
                <a:gd name="T4" fmla="*/ 0 w 229"/>
                <a:gd name="T5" fmla="*/ 129 h 166"/>
                <a:gd name="T6" fmla="*/ 206 w 229"/>
                <a:gd name="T7" fmla="*/ 0 h 166"/>
                <a:gd name="T8" fmla="*/ 229 w 229"/>
                <a:gd name="T9" fmla="*/ 35 h 166"/>
              </a:gdLst>
              <a:ahLst/>
              <a:cxnLst>
                <a:cxn ang="0">
                  <a:pos x="T0" y="T1"/>
                </a:cxn>
                <a:cxn ang="0">
                  <a:pos x="T2" y="T3"/>
                </a:cxn>
                <a:cxn ang="0">
                  <a:pos x="T4" y="T5"/>
                </a:cxn>
                <a:cxn ang="0">
                  <a:pos x="T6" y="T7"/>
                </a:cxn>
                <a:cxn ang="0">
                  <a:pos x="T8" y="T9"/>
                </a:cxn>
              </a:cxnLst>
              <a:rect l="0" t="0" r="r" b="b"/>
              <a:pathLst>
                <a:path w="229" h="166">
                  <a:moveTo>
                    <a:pt x="229" y="35"/>
                  </a:moveTo>
                  <a:lnTo>
                    <a:pt x="23" y="166"/>
                  </a:lnTo>
                  <a:lnTo>
                    <a:pt x="0" y="129"/>
                  </a:lnTo>
                  <a:lnTo>
                    <a:pt x="206" y="0"/>
                  </a:lnTo>
                  <a:lnTo>
                    <a:pt x="229"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87" name="Freeform 152">
              <a:extLst>
                <a:ext uri="{FF2B5EF4-FFF2-40B4-BE49-F238E27FC236}">
                  <a16:creationId xmlns:a16="http://schemas.microsoft.com/office/drawing/2014/main" id="{6FFC8C47-F338-401B-8428-B7FB6691EC39}"/>
                </a:ext>
              </a:extLst>
            </p:cNvPr>
            <p:cNvSpPr>
              <a:spLocks/>
            </p:cNvSpPr>
            <p:nvPr/>
          </p:nvSpPr>
          <p:spPr bwMode="auto">
            <a:xfrm>
              <a:off x="7461251" y="2605088"/>
              <a:ext cx="119063" cy="92075"/>
            </a:xfrm>
            <a:custGeom>
              <a:avLst/>
              <a:gdLst>
                <a:gd name="T0" fmla="*/ 225 w 225"/>
                <a:gd name="T1" fmla="*/ 37 h 172"/>
                <a:gd name="T2" fmla="*/ 23 w 225"/>
                <a:gd name="T3" fmla="*/ 172 h 172"/>
                <a:gd name="T4" fmla="*/ 0 w 225"/>
                <a:gd name="T5" fmla="*/ 136 h 172"/>
                <a:gd name="T6" fmla="*/ 202 w 225"/>
                <a:gd name="T7" fmla="*/ 0 h 172"/>
                <a:gd name="T8" fmla="*/ 225 w 225"/>
                <a:gd name="T9" fmla="*/ 37 h 172"/>
              </a:gdLst>
              <a:ahLst/>
              <a:cxnLst>
                <a:cxn ang="0">
                  <a:pos x="T0" y="T1"/>
                </a:cxn>
                <a:cxn ang="0">
                  <a:pos x="T2" y="T3"/>
                </a:cxn>
                <a:cxn ang="0">
                  <a:pos x="T4" y="T5"/>
                </a:cxn>
                <a:cxn ang="0">
                  <a:pos x="T6" y="T7"/>
                </a:cxn>
                <a:cxn ang="0">
                  <a:pos x="T8" y="T9"/>
                </a:cxn>
              </a:cxnLst>
              <a:rect l="0" t="0" r="r" b="b"/>
              <a:pathLst>
                <a:path w="225" h="172">
                  <a:moveTo>
                    <a:pt x="225" y="37"/>
                  </a:moveTo>
                  <a:lnTo>
                    <a:pt x="23" y="172"/>
                  </a:lnTo>
                  <a:lnTo>
                    <a:pt x="0" y="136"/>
                  </a:lnTo>
                  <a:lnTo>
                    <a:pt x="202" y="0"/>
                  </a:lnTo>
                  <a:lnTo>
                    <a:pt x="22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88" name="Freeform 153">
              <a:extLst>
                <a:ext uri="{FF2B5EF4-FFF2-40B4-BE49-F238E27FC236}">
                  <a16:creationId xmlns:a16="http://schemas.microsoft.com/office/drawing/2014/main" id="{259D20A5-8CDC-4532-A7B5-4F20495CBA49}"/>
                </a:ext>
              </a:extLst>
            </p:cNvPr>
            <p:cNvSpPr>
              <a:spLocks/>
            </p:cNvSpPr>
            <p:nvPr/>
          </p:nvSpPr>
          <p:spPr bwMode="auto">
            <a:xfrm>
              <a:off x="7437438" y="2566988"/>
              <a:ext cx="119063" cy="93663"/>
            </a:xfrm>
            <a:custGeom>
              <a:avLst/>
              <a:gdLst>
                <a:gd name="T0" fmla="*/ 225 w 225"/>
                <a:gd name="T1" fmla="*/ 36 h 177"/>
                <a:gd name="T2" fmla="*/ 25 w 225"/>
                <a:gd name="T3" fmla="*/ 177 h 177"/>
                <a:gd name="T4" fmla="*/ 0 w 225"/>
                <a:gd name="T5" fmla="*/ 141 h 177"/>
                <a:gd name="T6" fmla="*/ 200 w 225"/>
                <a:gd name="T7" fmla="*/ 0 h 177"/>
                <a:gd name="T8" fmla="*/ 225 w 225"/>
                <a:gd name="T9" fmla="*/ 36 h 177"/>
              </a:gdLst>
              <a:ahLst/>
              <a:cxnLst>
                <a:cxn ang="0">
                  <a:pos x="T0" y="T1"/>
                </a:cxn>
                <a:cxn ang="0">
                  <a:pos x="T2" y="T3"/>
                </a:cxn>
                <a:cxn ang="0">
                  <a:pos x="T4" y="T5"/>
                </a:cxn>
                <a:cxn ang="0">
                  <a:pos x="T6" y="T7"/>
                </a:cxn>
                <a:cxn ang="0">
                  <a:pos x="T8" y="T9"/>
                </a:cxn>
              </a:cxnLst>
              <a:rect l="0" t="0" r="r" b="b"/>
              <a:pathLst>
                <a:path w="225" h="177">
                  <a:moveTo>
                    <a:pt x="225" y="36"/>
                  </a:moveTo>
                  <a:lnTo>
                    <a:pt x="25" y="177"/>
                  </a:lnTo>
                  <a:lnTo>
                    <a:pt x="0" y="141"/>
                  </a:lnTo>
                  <a:lnTo>
                    <a:pt x="200" y="0"/>
                  </a:lnTo>
                  <a:lnTo>
                    <a:pt x="225"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89" name="Freeform 154">
              <a:extLst>
                <a:ext uri="{FF2B5EF4-FFF2-40B4-BE49-F238E27FC236}">
                  <a16:creationId xmlns:a16="http://schemas.microsoft.com/office/drawing/2014/main" id="{7097517B-59D3-410B-9864-C5FFB33ABA3D}"/>
                </a:ext>
              </a:extLst>
            </p:cNvPr>
            <p:cNvSpPr>
              <a:spLocks/>
            </p:cNvSpPr>
            <p:nvPr/>
          </p:nvSpPr>
          <p:spPr bwMode="auto">
            <a:xfrm>
              <a:off x="7413626" y="2528888"/>
              <a:ext cx="117475" cy="95250"/>
            </a:xfrm>
            <a:custGeom>
              <a:avLst/>
              <a:gdLst>
                <a:gd name="T0" fmla="*/ 220 w 220"/>
                <a:gd name="T1" fmla="*/ 35 h 181"/>
                <a:gd name="T2" fmla="*/ 25 w 220"/>
                <a:gd name="T3" fmla="*/ 181 h 181"/>
                <a:gd name="T4" fmla="*/ 0 w 220"/>
                <a:gd name="T5" fmla="*/ 145 h 181"/>
                <a:gd name="T6" fmla="*/ 194 w 220"/>
                <a:gd name="T7" fmla="*/ 0 h 181"/>
                <a:gd name="T8" fmla="*/ 220 w 220"/>
                <a:gd name="T9" fmla="*/ 35 h 181"/>
              </a:gdLst>
              <a:ahLst/>
              <a:cxnLst>
                <a:cxn ang="0">
                  <a:pos x="T0" y="T1"/>
                </a:cxn>
                <a:cxn ang="0">
                  <a:pos x="T2" y="T3"/>
                </a:cxn>
                <a:cxn ang="0">
                  <a:pos x="T4" y="T5"/>
                </a:cxn>
                <a:cxn ang="0">
                  <a:pos x="T6" y="T7"/>
                </a:cxn>
                <a:cxn ang="0">
                  <a:pos x="T8" y="T9"/>
                </a:cxn>
              </a:cxnLst>
              <a:rect l="0" t="0" r="r" b="b"/>
              <a:pathLst>
                <a:path w="220" h="181">
                  <a:moveTo>
                    <a:pt x="220" y="35"/>
                  </a:moveTo>
                  <a:lnTo>
                    <a:pt x="25" y="181"/>
                  </a:lnTo>
                  <a:lnTo>
                    <a:pt x="0" y="145"/>
                  </a:lnTo>
                  <a:lnTo>
                    <a:pt x="194" y="0"/>
                  </a:lnTo>
                  <a:lnTo>
                    <a:pt x="220"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90" name="Freeform 155">
              <a:extLst>
                <a:ext uri="{FF2B5EF4-FFF2-40B4-BE49-F238E27FC236}">
                  <a16:creationId xmlns:a16="http://schemas.microsoft.com/office/drawing/2014/main" id="{D2BA789E-48FD-4485-AD9A-8A61E0EAE41C}"/>
                </a:ext>
              </a:extLst>
            </p:cNvPr>
            <p:cNvSpPr>
              <a:spLocks/>
            </p:cNvSpPr>
            <p:nvPr/>
          </p:nvSpPr>
          <p:spPr bwMode="auto">
            <a:xfrm>
              <a:off x="7388226" y="2490788"/>
              <a:ext cx="115888" cy="98425"/>
            </a:xfrm>
            <a:custGeom>
              <a:avLst/>
              <a:gdLst>
                <a:gd name="T0" fmla="*/ 218 w 218"/>
                <a:gd name="T1" fmla="*/ 35 h 186"/>
                <a:gd name="T2" fmla="*/ 27 w 218"/>
                <a:gd name="T3" fmla="*/ 186 h 186"/>
                <a:gd name="T4" fmla="*/ 0 w 218"/>
                <a:gd name="T5" fmla="*/ 152 h 186"/>
                <a:gd name="T6" fmla="*/ 192 w 218"/>
                <a:gd name="T7" fmla="*/ 0 h 186"/>
                <a:gd name="T8" fmla="*/ 218 w 218"/>
                <a:gd name="T9" fmla="*/ 35 h 186"/>
              </a:gdLst>
              <a:ahLst/>
              <a:cxnLst>
                <a:cxn ang="0">
                  <a:pos x="T0" y="T1"/>
                </a:cxn>
                <a:cxn ang="0">
                  <a:pos x="T2" y="T3"/>
                </a:cxn>
                <a:cxn ang="0">
                  <a:pos x="T4" y="T5"/>
                </a:cxn>
                <a:cxn ang="0">
                  <a:pos x="T6" y="T7"/>
                </a:cxn>
                <a:cxn ang="0">
                  <a:pos x="T8" y="T9"/>
                </a:cxn>
              </a:cxnLst>
              <a:rect l="0" t="0" r="r" b="b"/>
              <a:pathLst>
                <a:path w="218" h="186">
                  <a:moveTo>
                    <a:pt x="218" y="35"/>
                  </a:moveTo>
                  <a:lnTo>
                    <a:pt x="27" y="186"/>
                  </a:lnTo>
                  <a:lnTo>
                    <a:pt x="0" y="152"/>
                  </a:lnTo>
                  <a:lnTo>
                    <a:pt x="192" y="0"/>
                  </a:lnTo>
                  <a:lnTo>
                    <a:pt x="218"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91" name="Freeform 156">
              <a:extLst>
                <a:ext uri="{FF2B5EF4-FFF2-40B4-BE49-F238E27FC236}">
                  <a16:creationId xmlns:a16="http://schemas.microsoft.com/office/drawing/2014/main" id="{B3201533-5979-4F16-AD03-97F79C461927}"/>
                </a:ext>
              </a:extLst>
            </p:cNvPr>
            <p:cNvSpPr>
              <a:spLocks/>
            </p:cNvSpPr>
            <p:nvPr/>
          </p:nvSpPr>
          <p:spPr bwMode="auto">
            <a:xfrm>
              <a:off x="7362826" y="2454276"/>
              <a:ext cx="114300" cy="100013"/>
            </a:xfrm>
            <a:custGeom>
              <a:avLst/>
              <a:gdLst>
                <a:gd name="T0" fmla="*/ 216 w 216"/>
                <a:gd name="T1" fmla="*/ 33 h 190"/>
                <a:gd name="T2" fmla="*/ 29 w 216"/>
                <a:gd name="T3" fmla="*/ 190 h 190"/>
                <a:gd name="T4" fmla="*/ 0 w 216"/>
                <a:gd name="T5" fmla="*/ 156 h 190"/>
                <a:gd name="T6" fmla="*/ 189 w 216"/>
                <a:gd name="T7" fmla="*/ 0 h 190"/>
                <a:gd name="T8" fmla="*/ 216 w 216"/>
                <a:gd name="T9" fmla="*/ 33 h 190"/>
              </a:gdLst>
              <a:ahLst/>
              <a:cxnLst>
                <a:cxn ang="0">
                  <a:pos x="T0" y="T1"/>
                </a:cxn>
                <a:cxn ang="0">
                  <a:pos x="T2" y="T3"/>
                </a:cxn>
                <a:cxn ang="0">
                  <a:pos x="T4" y="T5"/>
                </a:cxn>
                <a:cxn ang="0">
                  <a:pos x="T6" y="T7"/>
                </a:cxn>
                <a:cxn ang="0">
                  <a:pos x="T8" y="T9"/>
                </a:cxn>
              </a:cxnLst>
              <a:rect l="0" t="0" r="r" b="b"/>
              <a:pathLst>
                <a:path w="216" h="190">
                  <a:moveTo>
                    <a:pt x="216" y="33"/>
                  </a:moveTo>
                  <a:lnTo>
                    <a:pt x="29" y="190"/>
                  </a:lnTo>
                  <a:lnTo>
                    <a:pt x="0" y="156"/>
                  </a:lnTo>
                  <a:lnTo>
                    <a:pt x="189" y="0"/>
                  </a:lnTo>
                  <a:lnTo>
                    <a:pt x="216"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92" name="Freeform 157">
              <a:extLst>
                <a:ext uri="{FF2B5EF4-FFF2-40B4-BE49-F238E27FC236}">
                  <a16:creationId xmlns:a16="http://schemas.microsoft.com/office/drawing/2014/main" id="{975A0A09-B71F-40CA-8B57-FA5C4ACFDD51}"/>
                </a:ext>
              </a:extLst>
            </p:cNvPr>
            <p:cNvSpPr>
              <a:spLocks/>
            </p:cNvSpPr>
            <p:nvPr/>
          </p:nvSpPr>
          <p:spPr bwMode="auto">
            <a:xfrm>
              <a:off x="7335838" y="2417763"/>
              <a:ext cx="112713" cy="103188"/>
            </a:xfrm>
            <a:custGeom>
              <a:avLst/>
              <a:gdLst>
                <a:gd name="T0" fmla="*/ 213 w 213"/>
                <a:gd name="T1" fmla="*/ 32 h 194"/>
                <a:gd name="T2" fmla="*/ 29 w 213"/>
                <a:gd name="T3" fmla="*/ 194 h 194"/>
                <a:gd name="T4" fmla="*/ 0 w 213"/>
                <a:gd name="T5" fmla="*/ 160 h 194"/>
                <a:gd name="T6" fmla="*/ 185 w 213"/>
                <a:gd name="T7" fmla="*/ 0 h 194"/>
                <a:gd name="T8" fmla="*/ 213 w 213"/>
                <a:gd name="T9" fmla="*/ 32 h 194"/>
              </a:gdLst>
              <a:ahLst/>
              <a:cxnLst>
                <a:cxn ang="0">
                  <a:pos x="T0" y="T1"/>
                </a:cxn>
                <a:cxn ang="0">
                  <a:pos x="T2" y="T3"/>
                </a:cxn>
                <a:cxn ang="0">
                  <a:pos x="T4" y="T5"/>
                </a:cxn>
                <a:cxn ang="0">
                  <a:pos x="T6" y="T7"/>
                </a:cxn>
                <a:cxn ang="0">
                  <a:pos x="T8" y="T9"/>
                </a:cxn>
              </a:cxnLst>
              <a:rect l="0" t="0" r="r" b="b"/>
              <a:pathLst>
                <a:path w="213" h="194">
                  <a:moveTo>
                    <a:pt x="213" y="32"/>
                  </a:moveTo>
                  <a:lnTo>
                    <a:pt x="29" y="194"/>
                  </a:lnTo>
                  <a:lnTo>
                    <a:pt x="0" y="160"/>
                  </a:lnTo>
                  <a:lnTo>
                    <a:pt x="185" y="0"/>
                  </a:lnTo>
                  <a:lnTo>
                    <a:pt x="213"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93" name="Freeform 211">
              <a:extLst>
                <a:ext uri="{FF2B5EF4-FFF2-40B4-BE49-F238E27FC236}">
                  <a16:creationId xmlns:a16="http://schemas.microsoft.com/office/drawing/2014/main" id="{5D1A88A2-2C26-4F99-8FB8-2C6EBD7AD1E5}"/>
                </a:ext>
              </a:extLst>
            </p:cNvPr>
            <p:cNvSpPr>
              <a:spLocks/>
            </p:cNvSpPr>
            <p:nvPr/>
          </p:nvSpPr>
          <p:spPr bwMode="auto">
            <a:xfrm>
              <a:off x="4725988" y="2435225"/>
              <a:ext cx="117475" cy="96838"/>
            </a:xfrm>
            <a:custGeom>
              <a:avLst/>
              <a:gdLst>
                <a:gd name="T0" fmla="*/ 26 w 220"/>
                <a:gd name="T1" fmla="*/ 0 h 183"/>
                <a:gd name="T2" fmla="*/ 220 w 220"/>
                <a:gd name="T3" fmla="*/ 149 h 183"/>
                <a:gd name="T4" fmla="*/ 193 w 220"/>
                <a:gd name="T5" fmla="*/ 183 h 183"/>
                <a:gd name="T6" fmla="*/ 0 w 220"/>
                <a:gd name="T7" fmla="*/ 35 h 183"/>
                <a:gd name="T8" fmla="*/ 26 w 220"/>
                <a:gd name="T9" fmla="*/ 0 h 183"/>
              </a:gdLst>
              <a:ahLst/>
              <a:cxnLst>
                <a:cxn ang="0">
                  <a:pos x="T0" y="T1"/>
                </a:cxn>
                <a:cxn ang="0">
                  <a:pos x="T2" y="T3"/>
                </a:cxn>
                <a:cxn ang="0">
                  <a:pos x="T4" y="T5"/>
                </a:cxn>
                <a:cxn ang="0">
                  <a:pos x="T6" y="T7"/>
                </a:cxn>
                <a:cxn ang="0">
                  <a:pos x="T8" y="T9"/>
                </a:cxn>
              </a:cxnLst>
              <a:rect l="0" t="0" r="r" b="b"/>
              <a:pathLst>
                <a:path w="220" h="183">
                  <a:moveTo>
                    <a:pt x="26" y="0"/>
                  </a:moveTo>
                  <a:lnTo>
                    <a:pt x="220" y="149"/>
                  </a:lnTo>
                  <a:lnTo>
                    <a:pt x="193" y="183"/>
                  </a:lnTo>
                  <a:lnTo>
                    <a:pt x="0" y="35"/>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94" name="Freeform 212">
              <a:extLst>
                <a:ext uri="{FF2B5EF4-FFF2-40B4-BE49-F238E27FC236}">
                  <a16:creationId xmlns:a16="http://schemas.microsoft.com/office/drawing/2014/main" id="{8530D74F-FFD9-4E53-A39D-C654DB6A4421}"/>
                </a:ext>
              </a:extLst>
            </p:cNvPr>
            <p:cNvSpPr>
              <a:spLocks/>
            </p:cNvSpPr>
            <p:nvPr/>
          </p:nvSpPr>
          <p:spPr bwMode="auto">
            <a:xfrm>
              <a:off x="4699000" y="2471738"/>
              <a:ext cx="117475" cy="95250"/>
            </a:xfrm>
            <a:custGeom>
              <a:avLst/>
              <a:gdLst>
                <a:gd name="T0" fmla="*/ 24 w 222"/>
                <a:gd name="T1" fmla="*/ 0 h 179"/>
                <a:gd name="T2" fmla="*/ 222 w 222"/>
                <a:gd name="T3" fmla="*/ 144 h 179"/>
                <a:gd name="T4" fmla="*/ 196 w 222"/>
                <a:gd name="T5" fmla="*/ 179 h 179"/>
                <a:gd name="T6" fmla="*/ 0 w 222"/>
                <a:gd name="T7" fmla="*/ 35 h 179"/>
                <a:gd name="T8" fmla="*/ 24 w 222"/>
                <a:gd name="T9" fmla="*/ 0 h 179"/>
              </a:gdLst>
              <a:ahLst/>
              <a:cxnLst>
                <a:cxn ang="0">
                  <a:pos x="T0" y="T1"/>
                </a:cxn>
                <a:cxn ang="0">
                  <a:pos x="T2" y="T3"/>
                </a:cxn>
                <a:cxn ang="0">
                  <a:pos x="T4" y="T5"/>
                </a:cxn>
                <a:cxn ang="0">
                  <a:pos x="T6" y="T7"/>
                </a:cxn>
                <a:cxn ang="0">
                  <a:pos x="T8" y="T9"/>
                </a:cxn>
              </a:cxnLst>
              <a:rect l="0" t="0" r="r" b="b"/>
              <a:pathLst>
                <a:path w="222" h="179">
                  <a:moveTo>
                    <a:pt x="24" y="0"/>
                  </a:moveTo>
                  <a:lnTo>
                    <a:pt x="222" y="144"/>
                  </a:lnTo>
                  <a:lnTo>
                    <a:pt x="196" y="179"/>
                  </a:lnTo>
                  <a:lnTo>
                    <a:pt x="0" y="35"/>
                  </a:ln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95" name="Freeform 213">
              <a:extLst>
                <a:ext uri="{FF2B5EF4-FFF2-40B4-BE49-F238E27FC236}">
                  <a16:creationId xmlns:a16="http://schemas.microsoft.com/office/drawing/2014/main" id="{07361538-EE6D-49D3-9D56-E84DE793A20D}"/>
                </a:ext>
              </a:extLst>
            </p:cNvPr>
            <p:cNvSpPr>
              <a:spLocks/>
            </p:cNvSpPr>
            <p:nvPr/>
          </p:nvSpPr>
          <p:spPr bwMode="auto">
            <a:xfrm>
              <a:off x="4672013" y="2508250"/>
              <a:ext cx="119063" cy="93663"/>
            </a:xfrm>
            <a:custGeom>
              <a:avLst/>
              <a:gdLst>
                <a:gd name="T0" fmla="*/ 24 w 224"/>
                <a:gd name="T1" fmla="*/ 0 h 175"/>
                <a:gd name="T2" fmla="*/ 224 w 224"/>
                <a:gd name="T3" fmla="*/ 139 h 175"/>
                <a:gd name="T4" fmla="*/ 201 w 224"/>
                <a:gd name="T5" fmla="*/ 175 h 175"/>
                <a:gd name="T6" fmla="*/ 0 w 224"/>
                <a:gd name="T7" fmla="*/ 36 h 175"/>
                <a:gd name="T8" fmla="*/ 24 w 224"/>
                <a:gd name="T9" fmla="*/ 0 h 175"/>
              </a:gdLst>
              <a:ahLst/>
              <a:cxnLst>
                <a:cxn ang="0">
                  <a:pos x="T0" y="T1"/>
                </a:cxn>
                <a:cxn ang="0">
                  <a:pos x="T2" y="T3"/>
                </a:cxn>
                <a:cxn ang="0">
                  <a:pos x="T4" y="T5"/>
                </a:cxn>
                <a:cxn ang="0">
                  <a:pos x="T6" y="T7"/>
                </a:cxn>
                <a:cxn ang="0">
                  <a:pos x="T8" y="T9"/>
                </a:cxn>
              </a:cxnLst>
              <a:rect l="0" t="0" r="r" b="b"/>
              <a:pathLst>
                <a:path w="224" h="175">
                  <a:moveTo>
                    <a:pt x="24" y="0"/>
                  </a:moveTo>
                  <a:lnTo>
                    <a:pt x="224" y="139"/>
                  </a:lnTo>
                  <a:lnTo>
                    <a:pt x="201" y="175"/>
                  </a:lnTo>
                  <a:lnTo>
                    <a:pt x="0" y="36"/>
                  </a:ln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96" name="Freeform 214">
              <a:extLst>
                <a:ext uri="{FF2B5EF4-FFF2-40B4-BE49-F238E27FC236}">
                  <a16:creationId xmlns:a16="http://schemas.microsoft.com/office/drawing/2014/main" id="{895EFF27-216C-4645-AD2E-1C8A9E0177B1}"/>
                </a:ext>
              </a:extLst>
            </p:cNvPr>
            <p:cNvSpPr>
              <a:spLocks/>
            </p:cNvSpPr>
            <p:nvPr/>
          </p:nvSpPr>
          <p:spPr bwMode="auto">
            <a:xfrm>
              <a:off x="4646613" y="2546350"/>
              <a:ext cx="119063" cy="90488"/>
            </a:xfrm>
            <a:custGeom>
              <a:avLst/>
              <a:gdLst>
                <a:gd name="T0" fmla="*/ 23 w 227"/>
                <a:gd name="T1" fmla="*/ 0 h 171"/>
                <a:gd name="T2" fmla="*/ 227 w 227"/>
                <a:gd name="T3" fmla="*/ 134 h 171"/>
                <a:gd name="T4" fmla="*/ 204 w 227"/>
                <a:gd name="T5" fmla="*/ 171 h 171"/>
                <a:gd name="T6" fmla="*/ 0 w 227"/>
                <a:gd name="T7" fmla="*/ 38 h 171"/>
                <a:gd name="T8" fmla="*/ 23 w 227"/>
                <a:gd name="T9" fmla="*/ 0 h 171"/>
              </a:gdLst>
              <a:ahLst/>
              <a:cxnLst>
                <a:cxn ang="0">
                  <a:pos x="T0" y="T1"/>
                </a:cxn>
                <a:cxn ang="0">
                  <a:pos x="T2" y="T3"/>
                </a:cxn>
                <a:cxn ang="0">
                  <a:pos x="T4" y="T5"/>
                </a:cxn>
                <a:cxn ang="0">
                  <a:pos x="T6" y="T7"/>
                </a:cxn>
                <a:cxn ang="0">
                  <a:pos x="T8" y="T9"/>
                </a:cxn>
              </a:cxnLst>
              <a:rect l="0" t="0" r="r" b="b"/>
              <a:pathLst>
                <a:path w="227" h="171">
                  <a:moveTo>
                    <a:pt x="23" y="0"/>
                  </a:moveTo>
                  <a:lnTo>
                    <a:pt x="227" y="134"/>
                  </a:lnTo>
                  <a:lnTo>
                    <a:pt x="204" y="171"/>
                  </a:lnTo>
                  <a:lnTo>
                    <a:pt x="0" y="38"/>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97" name="Freeform 215">
              <a:extLst>
                <a:ext uri="{FF2B5EF4-FFF2-40B4-BE49-F238E27FC236}">
                  <a16:creationId xmlns:a16="http://schemas.microsoft.com/office/drawing/2014/main" id="{F4CF7999-6A00-4DFD-856B-EE2D8A13BB65}"/>
                </a:ext>
              </a:extLst>
            </p:cNvPr>
            <p:cNvSpPr>
              <a:spLocks/>
            </p:cNvSpPr>
            <p:nvPr/>
          </p:nvSpPr>
          <p:spPr bwMode="auto">
            <a:xfrm>
              <a:off x="4621213" y="2584450"/>
              <a:ext cx="122238" cy="88900"/>
            </a:xfrm>
            <a:custGeom>
              <a:avLst/>
              <a:gdLst>
                <a:gd name="T0" fmla="*/ 23 w 230"/>
                <a:gd name="T1" fmla="*/ 0 h 166"/>
                <a:gd name="T2" fmla="*/ 230 w 230"/>
                <a:gd name="T3" fmla="*/ 129 h 166"/>
                <a:gd name="T4" fmla="*/ 207 w 230"/>
                <a:gd name="T5" fmla="*/ 166 h 166"/>
                <a:gd name="T6" fmla="*/ 0 w 230"/>
                <a:gd name="T7" fmla="*/ 38 h 166"/>
                <a:gd name="T8" fmla="*/ 23 w 230"/>
                <a:gd name="T9" fmla="*/ 0 h 166"/>
              </a:gdLst>
              <a:ahLst/>
              <a:cxnLst>
                <a:cxn ang="0">
                  <a:pos x="T0" y="T1"/>
                </a:cxn>
                <a:cxn ang="0">
                  <a:pos x="T2" y="T3"/>
                </a:cxn>
                <a:cxn ang="0">
                  <a:pos x="T4" y="T5"/>
                </a:cxn>
                <a:cxn ang="0">
                  <a:pos x="T6" y="T7"/>
                </a:cxn>
                <a:cxn ang="0">
                  <a:pos x="T8" y="T9"/>
                </a:cxn>
              </a:cxnLst>
              <a:rect l="0" t="0" r="r" b="b"/>
              <a:pathLst>
                <a:path w="230" h="166">
                  <a:moveTo>
                    <a:pt x="23" y="0"/>
                  </a:moveTo>
                  <a:lnTo>
                    <a:pt x="230" y="129"/>
                  </a:lnTo>
                  <a:lnTo>
                    <a:pt x="207" y="166"/>
                  </a:lnTo>
                  <a:lnTo>
                    <a:pt x="0" y="38"/>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98" name="Freeform 216">
              <a:extLst>
                <a:ext uri="{FF2B5EF4-FFF2-40B4-BE49-F238E27FC236}">
                  <a16:creationId xmlns:a16="http://schemas.microsoft.com/office/drawing/2014/main" id="{244796C4-CF74-47EE-A5AA-E1F1C3331249}"/>
                </a:ext>
              </a:extLst>
            </p:cNvPr>
            <p:cNvSpPr>
              <a:spLocks/>
            </p:cNvSpPr>
            <p:nvPr/>
          </p:nvSpPr>
          <p:spPr bwMode="auto">
            <a:xfrm>
              <a:off x="4597400" y="2624138"/>
              <a:ext cx="122238" cy="85725"/>
            </a:xfrm>
            <a:custGeom>
              <a:avLst/>
              <a:gdLst>
                <a:gd name="T0" fmla="*/ 22 w 232"/>
                <a:gd name="T1" fmla="*/ 0 h 160"/>
                <a:gd name="T2" fmla="*/ 232 w 232"/>
                <a:gd name="T3" fmla="*/ 122 h 160"/>
                <a:gd name="T4" fmla="*/ 211 w 232"/>
                <a:gd name="T5" fmla="*/ 160 h 160"/>
                <a:gd name="T6" fmla="*/ 0 w 232"/>
                <a:gd name="T7" fmla="*/ 37 h 160"/>
                <a:gd name="T8" fmla="*/ 22 w 232"/>
                <a:gd name="T9" fmla="*/ 0 h 160"/>
              </a:gdLst>
              <a:ahLst/>
              <a:cxnLst>
                <a:cxn ang="0">
                  <a:pos x="T0" y="T1"/>
                </a:cxn>
                <a:cxn ang="0">
                  <a:pos x="T2" y="T3"/>
                </a:cxn>
                <a:cxn ang="0">
                  <a:pos x="T4" y="T5"/>
                </a:cxn>
                <a:cxn ang="0">
                  <a:pos x="T6" y="T7"/>
                </a:cxn>
                <a:cxn ang="0">
                  <a:pos x="T8" y="T9"/>
                </a:cxn>
              </a:cxnLst>
              <a:rect l="0" t="0" r="r" b="b"/>
              <a:pathLst>
                <a:path w="232" h="160">
                  <a:moveTo>
                    <a:pt x="22" y="0"/>
                  </a:moveTo>
                  <a:lnTo>
                    <a:pt x="232" y="122"/>
                  </a:lnTo>
                  <a:lnTo>
                    <a:pt x="211" y="160"/>
                  </a:lnTo>
                  <a:lnTo>
                    <a:pt x="0" y="37"/>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99" name="Freeform 217">
              <a:extLst>
                <a:ext uri="{FF2B5EF4-FFF2-40B4-BE49-F238E27FC236}">
                  <a16:creationId xmlns:a16="http://schemas.microsoft.com/office/drawing/2014/main" id="{4372C0A5-AE62-4649-A52E-61D998C3DEB8}"/>
                </a:ext>
              </a:extLst>
            </p:cNvPr>
            <p:cNvSpPr>
              <a:spLocks/>
            </p:cNvSpPr>
            <p:nvPr/>
          </p:nvSpPr>
          <p:spPr bwMode="auto">
            <a:xfrm>
              <a:off x="4575175" y="2663825"/>
              <a:ext cx="123825" cy="82550"/>
            </a:xfrm>
            <a:custGeom>
              <a:avLst/>
              <a:gdLst>
                <a:gd name="T0" fmla="*/ 20 w 234"/>
                <a:gd name="T1" fmla="*/ 0 h 155"/>
                <a:gd name="T2" fmla="*/ 234 w 234"/>
                <a:gd name="T3" fmla="*/ 117 h 155"/>
                <a:gd name="T4" fmla="*/ 213 w 234"/>
                <a:gd name="T5" fmla="*/ 155 h 155"/>
                <a:gd name="T6" fmla="*/ 0 w 234"/>
                <a:gd name="T7" fmla="*/ 39 h 155"/>
                <a:gd name="T8" fmla="*/ 20 w 234"/>
                <a:gd name="T9" fmla="*/ 0 h 155"/>
              </a:gdLst>
              <a:ahLst/>
              <a:cxnLst>
                <a:cxn ang="0">
                  <a:pos x="T0" y="T1"/>
                </a:cxn>
                <a:cxn ang="0">
                  <a:pos x="T2" y="T3"/>
                </a:cxn>
                <a:cxn ang="0">
                  <a:pos x="T4" y="T5"/>
                </a:cxn>
                <a:cxn ang="0">
                  <a:pos x="T6" y="T7"/>
                </a:cxn>
                <a:cxn ang="0">
                  <a:pos x="T8" y="T9"/>
                </a:cxn>
              </a:cxnLst>
              <a:rect l="0" t="0" r="r" b="b"/>
              <a:pathLst>
                <a:path w="234" h="155">
                  <a:moveTo>
                    <a:pt x="20" y="0"/>
                  </a:moveTo>
                  <a:lnTo>
                    <a:pt x="234" y="117"/>
                  </a:lnTo>
                  <a:lnTo>
                    <a:pt x="213" y="155"/>
                  </a:lnTo>
                  <a:lnTo>
                    <a:pt x="0" y="39"/>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00" name="Freeform 218">
              <a:extLst>
                <a:ext uri="{FF2B5EF4-FFF2-40B4-BE49-F238E27FC236}">
                  <a16:creationId xmlns:a16="http://schemas.microsoft.com/office/drawing/2014/main" id="{085B95B8-D892-4637-8FD2-CDB85D839162}"/>
                </a:ext>
              </a:extLst>
            </p:cNvPr>
            <p:cNvSpPr>
              <a:spLocks/>
            </p:cNvSpPr>
            <p:nvPr/>
          </p:nvSpPr>
          <p:spPr bwMode="auto">
            <a:xfrm>
              <a:off x="4552950" y="2705100"/>
              <a:ext cx="125413" cy="79375"/>
            </a:xfrm>
            <a:custGeom>
              <a:avLst/>
              <a:gdLst>
                <a:gd name="T0" fmla="*/ 20 w 236"/>
                <a:gd name="T1" fmla="*/ 0 h 150"/>
                <a:gd name="T2" fmla="*/ 236 w 236"/>
                <a:gd name="T3" fmla="*/ 112 h 150"/>
                <a:gd name="T4" fmla="*/ 217 w 236"/>
                <a:gd name="T5" fmla="*/ 150 h 150"/>
                <a:gd name="T6" fmla="*/ 0 w 236"/>
                <a:gd name="T7" fmla="*/ 40 h 150"/>
                <a:gd name="T8" fmla="*/ 20 w 236"/>
                <a:gd name="T9" fmla="*/ 0 h 150"/>
              </a:gdLst>
              <a:ahLst/>
              <a:cxnLst>
                <a:cxn ang="0">
                  <a:pos x="T0" y="T1"/>
                </a:cxn>
                <a:cxn ang="0">
                  <a:pos x="T2" y="T3"/>
                </a:cxn>
                <a:cxn ang="0">
                  <a:pos x="T4" y="T5"/>
                </a:cxn>
                <a:cxn ang="0">
                  <a:pos x="T6" y="T7"/>
                </a:cxn>
                <a:cxn ang="0">
                  <a:pos x="T8" y="T9"/>
                </a:cxn>
              </a:cxnLst>
              <a:rect l="0" t="0" r="r" b="b"/>
              <a:pathLst>
                <a:path w="236" h="150">
                  <a:moveTo>
                    <a:pt x="20" y="0"/>
                  </a:moveTo>
                  <a:lnTo>
                    <a:pt x="236" y="112"/>
                  </a:lnTo>
                  <a:lnTo>
                    <a:pt x="217" y="150"/>
                  </a:lnTo>
                  <a:lnTo>
                    <a:pt x="0" y="40"/>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01" name="Freeform 219">
              <a:extLst>
                <a:ext uri="{FF2B5EF4-FFF2-40B4-BE49-F238E27FC236}">
                  <a16:creationId xmlns:a16="http://schemas.microsoft.com/office/drawing/2014/main" id="{388C94FB-18C1-4410-9FDE-1A17AD0048A9}"/>
                </a:ext>
              </a:extLst>
            </p:cNvPr>
            <p:cNvSpPr>
              <a:spLocks/>
            </p:cNvSpPr>
            <p:nvPr/>
          </p:nvSpPr>
          <p:spPr bwMode="auto">
            <a:xfrm>
              <a:off x="4532313" y="2746375"/>
              <a:ext cx="125413" cy="76200"/>
            </a:xfrm>
            <a:custGeom>
              <a:avLst/>
              <a:gdLst>
                <a:gd name="T0" fmla="*/ 18 w 237"/>
                <a:gd name="T1" fmla="*/ 0 h 145"/>
                <a:gd name="T2" fmla="*/ 237 w 237"/>
                <a:gd name="T3" fmla="*/ 105 h 145"/>
                <a:gd name="T4" fmla="*/ 219 w 237"/>
                <a:gd name="T5" fmla="*/ 145 h 145"/>
                <a:gd name="T6" fmla="*/ 0 w 237"/>
                <a:gd name="T7" fmla="*/ 40 h 145"/>
                <a:gd name="T8" fmla="*/ 18 w 237"/>
                <a:gd name="T9" fmla="*/ 0 h 145"/>
              </a:gdLst>
              <a:ahLst/>
              <a:cxnLst>
                <a:cxn ang="0">
                  <a:pos x="T0" y="T1"/>
                </a:cxn>
                <a:cxn ang="0">
                  <a:pos x="T2" y="T3"/>
                </a:cxn>
                <a:cxn ang="0">
                  <a:pos x="T4" y="T5"/>
                </a:cxn>
                <a:cxn ang="0">
                  <a:pos x="T6" y="T7"/>
                </a:cxn>
                <a:cxn ang="0">
                  <a:pos x="T8" y="T9"/>
                </a:cxn>
              </a:cxnLst>
              <a:rect l="0" t="0" r="r" b="b"/>
              <a:pathLst>
                <a:path w="237" h="145">
                  <a:moveTo>
                    <a:pt x="18" y="0"/>
                  </a:moveTo>
                  <a:lnTo>
                    <a:pt x="237" y="105"/>
                  </a:lnTo>
                  <a:lnTo>
                    <a:pt x="219" y="145"/>
                  </a:lnTo>
                  <a:lnTo>
                    <a:pt x="0" y="40"/>
                  </a:ln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02" name="Freeform 220">
              <a:extLst>
                <a:ext uri="{FF2B5EF4-FFF2-40B4-BE49-F238E27FC236}">
                  <a16:creationId xmlns:a16="http://schemas.microsoft.com/office/drawing/2014/main" id="{39C190F7-C362-4563-ACEC-4F683D8A5860}"/>
                </a:ext>
              </a:extLst>
            </p:cNvPr>
            <p:cNvSpPr>
              <a:spLocks/>
            </p:cNvSpPr>
            <p:nvPr/>
          </p:nvSpPr>
          <p:spPr bwMode="auto">
            <a:xfrm>
              <a:off x="4513263" y="2787650"/>
              <a:ext cx="125413" cy="73025"/>
            </a:xfrm>
            <a:custGeom>
              <a:avLst/>
              <a:gdLst>
                <a:gd name="T0" fmla="*/ 16 w 239"/>
                <a:gd name="T1" fmla="*/ 0 h 140"/>
                <a:gd name="T2" fmla="*/ 239 w 239"/>
                <a:gd name="T3" fmla="*/ 100 h 140"/>
                <a:gd name="T4" fmla="*/ 221 w 239"/>
                <a:gd name="T5" fmla="*/ 140 h 140"/>
                <a:gd name="T6" fmla="*/ 0 w 239"/>
                <a:gd name="T7" fmla="*/ 40 h 140"/>
                <a:gd name="T8" fmla="*/ 16 w 239"/>
                <a:gd name="T9" fmla="*/ 0 h 140"/>
              </a:gdLst>
              <a:ahLst/>
              <a:cxnLst>
                <a:cxn ang="0">
                  <a:pos x="T0" y="T1"/>
                </a:cxn>
                <a:cxn ang="0">
                  <a:pos x="T2" y="T3"/>
                </a:cxn>
                <a:cxn ang="0">
                  <a:pos x="T4" y="T5"/>
                </a:cxn>
                <a:cxn ang="0">
                  <a:pos x="T6" y="T7"/>
                </a:cxn>
                <a:cxn ang="0">
                  <a:pos x="T8" y="T9"/>
                </a:cxn>
              </a:cxnLst>
              <a:rect l="0" t="0" r="r" b="b"/>
              <a:pathLst>
                <a:path w="239" h="140">
                  <a:moveTo>
                    <a:pt x="16" y="0"/>
                  </a:moveTo>
                  <a:lnTo>
                    <a:pt x="239" y="100"/>
                  </a:lnTo>
                  <a:lnTo>
                    <a:pt x="221" y="140"/>
                  </a:lnTo>
                  <a:lnTo>
                    <a:pt x="0" y="40"/>
                  </a:lnTo>
                  <a:lnTo>
                    <a:pt x="1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03" name="Freeform 221">
              <a:extLst>
                <a:ext uri="{FF2B5EF4-FFF2-40B4-BE49-F238E27FC236}">
                  <a16:creationId xmlns:a16="http://schemas.microsoft.com/office/drawing/2014/main" id="{87F865A6-CEF8-4212-8811-6583C90D41A8}"/>
                </a:ext>
              </a:extLst>
            </p:cNvPr>
            <p:cNvSpPr>
              <a:spLocks/>
            </p:cNvSpPr>
            <p:nvPr/>
          </p:nvSpPr>
          <p:spPr bwMode="auto">
            <a:xfrm>
              <a:off x="4494213" y="2828925"/>
              <a:ext cx="127000" cy="71438"/>
            </a:xfrm>
            <a:custGeom>
              <a:avLst/>
              <a:gdLst>
                <a:gd name="T0" fmla="*/ 15 w 240"/>
                <a:gd name="T1" fmla="*/ 0 h 134"/>
                <a:gd name="T2" fmla="*/ 240 w 240"/>
                <a:gd name="T3" fmla="*/ 93 h 134"/>
                <a:gd name="T4" fmla="*/ 224 w 240"/>
                <a:gd name="T5" fmla="*/ 134 h 134"/>
                <a:gd name="T6" fmla="*/ 0 w 240"/>
                <a:gd name="T7" fmla="*/ 41 h 134"/>
                <a:gd name="T8" fmla="*/ 15 w 240"/>
                <a:gd name="T9" fmla="*/ 0 h 134"/>
              </a:gdLst>
              <a:ahLst/>
              <a:cxnLst>
                <a:cxn ang="0">
                  <a:pos x="T0" y="T1"/>
                </a:cxn>
                <a:cxn ang="0">
                  <a:pos x="T2" y="T3"/>
                </a:cxn>
                <a:cxn ang="0">
                  <a:pos x="T4" y="T5"/>
                </a:cxn>
                <a:cxn ang="0">
                  <a:pos x="T6" y="T7"/>
                </a:cxn>
                <a:cxn ang="0">
                  <a:pos x="T8" y="T9"/>
                </a:cxn>
              </a:cxnLst>
              <a:rect l="0" t="0" r="r" b="b"/>
              <a:pathLst>
                <a:path w="240" h="134">
                  <a:moveTo>
                    <a:pt x="15" y="0"/>
                  </a:moveTo>
                  <a:lnTo>
                    <a:pt x="240" y="93"/>
                  </a:lnTo>
                  <a:lnTo>
                    <a:pt x="224" y="134"/>
                  </a:lnTo>
                  <a:lnTo>
                    <a:pt x="0" y="41"/>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04" name="Freeform 222">
              <a:extLst>
                <a:ext uri="{FF2B5EF4-FFF2-40B4-BE49-F238E27FC236}">
                  <a16:creationId xmlns:a16="http://schemas.microsoft.com/office/drawing/2014/main" id="{E2A558F4-DCE5-4128-8061-73FA7F4C43B7}"/>
                </a:ext>
              </a:extLst>
            </p:cNvPr>
            <p:cNvSpPr>
              <a:spLocks/>
            </p:cNvSpPr>
            <p:nvPr/>
          </p:nvSpPr>
          <p:spPr bwMode="auto">
            <a:xfrm>
              <a:off x="4476750" y="2871788"/>
              <a:ext cx="128588" cy="68263"/>
            </a:xfrm>
            <a:custGeom>
              <a:avLst/>
              <a:gdLst>
                <a:gd name="T0" fmla="*/ 15 w 242"/>
                <a:gd name="T1" fmla="*/ 0 h 128"/>
                <a:gd name="T2" fmla="*/ 242 w 242"/>
                <a:gd name="T3" fmla="*/ 87 h 128"/>
                <a:gd name="T4" fmla="*/ 226 w 242"/>
                <a:gd name="T5" fmla="*/ 128 h 128"/>
                <a:gd name="T6" fmla="*/ 0 w 242"/>
                <a:gd name="T7" fmla="*/ 41 h 128"/>
                <a:gd name="T8" fmla="*/ 15 w 242"/>
                <a:gd name="T9" fmla="*/ 0 h 128"/>
              </a:gdLst>
              <a:ahLst/>
              <a:cxnLst>
                <a:cxn ang="0">
                  <a:pos x="T0" y="T1"/>
                </a:cxn>
                <a:cxn ang="0">
                  <a:pos x="T2" y="T3"/>
                </a:cxn>
                <a:cxn ang="0">
                  <a:pos x="T4" y="T5"/>
                </a:cxn>
                <a:cxn ang="0">
                  <a:pos x="T6" y="T7"/>
                </a:cxn>
                <a:cxn ang="0">
                  <a:pos x="T8" y="T9"/>
                </a:cxn>
              </a:cxnLst>
              <a:rect l="0" t="0" r="r" b="b"/>
              <a:pathLst>
                <a:path w="242" h="128">
                  <a:moveTo>
                    <a:pt x="15" y="0"/>
                  </a:moveTo>
                  <a:lnTo>
                    <a:pt x="242" y="87"/>
                  </a:lnTo>
                  <a:lnTo>
                    <a:pt x="226" y="128"/>
                  </a:lnTo>
                  <a:lnTo>
                    <a:pt x="0" y="41"/>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05" name="Freeform 223">
              <a:extLst>
                <a:ext uri="{FF2B5EF4-FFF2-40B4-BE49-F238E27FC236}">
                  <a16:creationId xmlns:a16="http://schemas.microsoft.com/office/drawing/2014/main" id="{0D5F97BF-2B87-4D2F-B6F6-AB268373FC68}"/>
                </a:ext>
              </a:extLst>
            </p:cNvPr>
            <p:cNvSpPr>
              <a:spLocks/>
            </p:cNvSpPr>
            <p:nvPr/>
          </p:nvSpPr>
          <p:spPr bwMode="auto">
            <a:xfrm>
              <a:off x="4460875" y="2916238"/>
              <a:ext cx="127000" cy="63500"/>
            </a:xfrm>
            <a:custGeom>
              <a:avLst/>
              <a:gdLst>
                <a:gd name="T0" fmla="*/ 14 w 242"/>
                <a:gd name="T1" fmla="*/ 0 h 121"/>
                <a:gd name="T2" fmla="*/ 242 w 242"/>
                <a:gd name="T3" fmla="*/ 80 h 121"/>
                <a:gd name="T4" fmla="*/ 228 w 242"/>
                <a:gd name="T5" fmla="*/ 121 h 121"/>
                <a:gd name="T6" fmla="*/ 0 w 242"/>
                <a:gd name="T7" fmla="*/ 41 h 121"/>
                <a:gd name="T8" fmla="*/ 14 w 242"/>
                <a:gd name="T9" fmla="*/ 0 h 121"/>
              </a:gdLst>
              <a:ahLst/>
              <a:cxnLst>
                <a:cxn ang="0">
                  <a:pos x="T0" y="T1"/>
                </a:cxn>
                <a:cxn ang="0">
                  <a:pos x="T2" y="T3"/>
                </a:cxn>
                <a:cxn ang="0">
                  <a:pos x="T4" y="T5"/>
                </a:cxn>
                <a:cxn ang="0">
                  <a:pos x="T6" y="T7"/>
                </a:cxn>
                <a:cxn ang="0">
                  <a:pos x="T8" y="T9"/>
                </a:cxn>
              </a:cxnLst>
              <a:rect l="0" t="0" r="r" b="b"/>
              <a:pathLst>
                <a:path w="242" h="121">
                  <a:moveTo>
                    <a:pt x="14" y="0"/>
                  </a:moveTo>
                  <a:lnTo>
                    <a:pt x="242" y="80"/>
                  </a:lnTo>
                  <a:lnTo>
                    <a:pt x="228" y="121"/>
                  </a:lnTo>
                  <a:lnTo>
                    <a:pt x="0" y="41"/>
                  </a:ln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06" name="Freeform 224">
              <a:extLst>
                <a:ext uri="{FF2B5EF4-FFF2-40B4-BE49-F238E27FC236}">
                  <a16:creationId xmlns:a16="http://schemas.microsoft.com/office/drawing/2014/main" id="{B7984770-9F25-4FC8-BAED-10885985273C}"/>
                </a:ext>
              </a:extLst>
            </p:cNvPr>
            <p:cNvSpPr>
              <a:spLocks/>
            </p:cNvSpPr>
            <p:nvPr/>
          </p:nvSpPr>
          <p:spPr bwMode="auto">
            <a:xfrm>
              <a:off x="4445000" y="2959100"/>
              <a:ext cx="128588" cy="61913"/>
            </a:xfrm>
            <a:custGeom>
              <a:avLst/>
              <a:gdLst>
                <a:gd name="T0" fmla="*/ 13 w 245"/>
                <a:gd name="T1" fmla="*/ 0 h 116"/>
                <a:gd name="T2" fmla="*/ 245 w 245"/>
                <a:gd name="T3" fmla="*/ 75 h 116"/>
                <a:gd name="T4" fmla="*/ 232 w 245"/>
                <a:gd name="T5" fmla="*/ 116 h 116"/>
                <a:gd name="T6" fmla="*/ 0 w 245"/>
                <a:gd name="T7" fmla="*/ 41 h 116"/>
                <a:gd name="T8" fmla="*/ 13 w 245"/>
                <a:gd name="T9" fmla="*/ 0 h 116"/>
              </a:gdLst>
              <a:ahLst/>
              <a:cxnLst>
                <a:cxn ang="0">
                  <a:pos x="T0" y="T1"/>
                </a:cxn>
                <a:cxn ang="0">
                  <a:pos x="T2" y="T3"/>
                </a:cxn>
                <a:cxn ang="0">
                  <a:pos x="T4" y="T5"/>
                </a:cxn>
                <a:cxn ang="0">
                  <a:pos x="T6" y="T7"/>
                </a:cxn>
                <a:cxn ang="0">
                  <a:pos x="T8" y="T9"/>
                </a:cxn>
              </a:cxnLst>
              <a:rect l="0" t="0" r="r" b="b"/>
              <a:pathLst>
                <a:path w="245" h="116">
                  <a:moveTo>
                    <a:pt x="13" y="0"/>
                  </a:moveTo>
                  <a:lnTo>
                    <a:pt x="245" y="75"/>
                  </a:lnTo>
                  <a:lnTo>
                    <a:pt x="232" y="116"/>
                  </a:lnTo>
                  <a:lnTo>
                    <a:pt x="0" y="41"/>
                  </a:lnTo>
                  <a:lnTo>
                    <a:pt x="1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07" name="Freeform 225">
              <a:extLst>
                <a:ext uri="{FF2B5EF4-FFF2-40B4-BE49-F238E27FC236}">
                  <a16:creationId xmlns:a16="http://schemas.microsoft.com/office/drawing/2014/main" id="{855DAA4E-BC44-42C7-9255-727BE76C6C75}"/>
                </a:ext>
              </a:extLst>
            </p:cNvPr>
            <p:cNvSpPr>
              <a:spLocks/>
            </p:cNvSpPr>
            <p:nvPr/>
          </p:nvSpPr>
          <p:spPr bwMode="auto">
            <a:xfrm>
              <a:off x="4430713" y="3003550"/>
              <a:ext cx="130175" cy="57150"/>
            </a:xfrm>
            <a:custGeom>
              <a:avLst/>
              <a:gdLst>
                <a:gd name="T0" fmla="*/ 12 w 246"/>
                <a:gd name="T1" fmla="*/ 0 h 110"/>
                <a:gd name="T2" fmla="*/ 246 w 246"/>
                <a:gd name="T3" fmla="*/ 69 h 110"/>
                <a:gd name="T4" fmla="*/ 233 w 246"/>
                <a:gd name="T5" fmla="*/ 110 h 110"/>
                <a:gd name="T6" fmla="*/ 0 w 246"/>
                <a:gd name="T7" fmla="*/ 41 h 110"/>
                <a:gd name="T8" fmla="*/ 12 w 246"/>
                <a:gd name="T9" fmla="*/ 0 h 110"/>
              </a:gdLst>
              <a:ahLst/>
              <a:cxnLst>
                <a:cxn ang="0">
                  <a:pos x="T0" y="T1"/>
                </a:cxn>
                <a:cxn ang="0">
                  <a:pos x="T2" y="T3"/>
                </a:cxn>
                <a:cxn ang="0">
                  <a:pos x="T4" y="T5"/>
                </a:cxn>
                <a:cxn ang="0">
                  <a:pos x="T6" y="T7"/>
                </a:cxn>
                <a:cxn ang="0">
                  <a:pos x="T8" y="T9"/>
                </a:cxn>
              </a:cxnLst>
              <a:rect l="0" t="0" r="r" b="b"/>
              <a:pathLst>
                <a:path w="246" h="110">
                  <a:moveTo>
                    <a:pt x="12" y="0"/>
                  </a:moveTo>
                  <a:lnTo>
                    <a:pt x="246" y="69"/>
                  </a:lnTo>
                  <a:lnTo>
                    <a:pt x="233" y="110"/>
                  </a:lnTo>
                  <a:lnTo>
                    <a:pt x="0" y="41"/>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08" name="Freeform 226">
              <a:extLst>
                <a:ext uri="{FF2B5EF4-FFF2-40B4-BE49-F238E27FC236}">
                  <a16:creationId xmlns:a16="http://schemas.microsoft.com/office/drawing/2014/main" id="{2ED967AE-A333-47EF-9CAC-B39D7F1B8303}"/>
                </a:ext>
              </a:extLst>
            </p:cNvPr>
            <p:cNvSpPr>
              <a:spLocks/>
            </p:cNvSpPr>
            <p:nvPr/>
          </p:nvSpPr>
          <p:spPr bwMode="auto">
            <a:xfrm>
              <a:off x="4418013" y="3046413"/>
              <a:ext cx="130175" cy="55563"/>
            </a:xfrm>
            <a:custGeom>
              <a:avLst/>
              <a:gdLst>
                <a:gd name="T0" fmla="*/ 12 w 246"/>
                <a:gd name="T1" fmla="*/ 0 h 105"/>
                <a:gd name="T2" fmla="*/ 246 w 246"/>
                <a:gd name="T3" fmla="*/ 63 h 105"/>
                <a:gd name="T4" fmla="*/ 235 w 246"/>
                <a:gd name="T5" fmla="*/ 105 h 105"/>
                <a:gd name="T6" fmla="*/ 0 w 246"/>
                <a:gd name="T7" fmla="*/ 43 h 105"/>
                <a:gd name="T8" fmla="*/ 12 w 246"/>
                <a:gd name="T9" fmla="*/ 0 h 105"/>
              </a:gdLst>
              <a:ahLst/>
              <a:cxnLst>
                <a:cxn ang="0">
                  <a:pos x="T0" y="T1"/>
                </a:cxn>
                <a:cxn ang="0">
                  <a:pos x="T2" y="T3"/>
                </a:cxn>
                <a:cxn ang="0">
                  <a:pos x="T4" y="T5"/>
                </a:cxn>
                <a:cxn ang="0">
                  <a:pos x="T6" y="T7"/>
                </a:cxn>
                <a:cxn ang="0">
                  <a:pos x="T8" y="T9"/>
                </a:cxn>
              </a:cxnLst>
              <a:rect l="0" t="0" r="r" b="b"/>
              <a:pathLst>
                <a:path w="246" h="105">
                  <a:moveTo>
                    <a:pt x="12" y="0"/>
                  </a:moveTo>
                  <a:lnTo>
                    <a:pt x="246" y="63"/>
                  </a:lnTo>
                  <a:lnTo>
                    <a:pt x="235" y="105"/>
                  </a:lnTo>
                  <a:lnTo>
                    <a:pt x="0" y="43"/>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09" name="Freeform 227">
              <a:extLst>
                <a:ext uri="{FF2B5EF4-FFF2-40B4-BE49-F238E27FC236}">
                  <a16:creationId xmlns:a16="http://schemas.microsoft.com/office/drawing/2014/main" id="{CA00CD86-61D5-4EF3-AADD-D0462E892ACB}"/>
                </a:ext>
              </a:extLst>
            </p:cNvPr>
            <p:cNvSpPr>
              <a:spLocks/>
            </p:cNvSpPr>
            <p:nvPr/>
          </p:nvSpPr>
          <p:spPr bwMode="auto">
            <a:xfrm>
              <a:off x="4405313" y="3092450"/>
              <a:ext cx="130175" cy="52388"/>
            </a:xfrm>
            <a:custGeom>
              <a:avLst/>
              <a:gdLst>
                <a:gd name="T0" fmla="*/ 11 w 246"/>
                <a:gd name="T1" fmla="*/ 0 h 99"/>
                <a:gd name="T2" fmla="*/ 246 w 246"/>
                <a:gd name="T3" fmla="*/ 56 h 99"/>
                <a:gd name="T4" fmla="*/ 236 w 246"/>
                <a:gd name="T5" fmla="*/ 99 h 99"/>
                <a:gd name="T6" fmla="*/ 0 w 246"/>
                <a:gd name="T7" fmla="*/ 42 h 99"/>
                <a:gd name="T8" fmla="*/ 11 w 246"/>
                <a:gd name="T9" fmla="*/ 0 h 99"/>
              </a:gdLst>
              <a:ahLst/>
              <a:cxnLst>
                <a:cxn ang="0">
                  <a:pos x="T0" y="T1"/>
                </a:cxn>
                <a:cxn ang="0">
                  <a:pos x="T2" y="T3"/>
                </a:cxn>
                <a:cxn ang="0">
                  <a:pos x="T4" y="T5"/>
                </a:cxn>
                <a:cxn ang="0">
                  <a:pos x="T6" y="T7"/>
                </a:cxn>
                <a:cxn ang="0">
                  <a:pos x="T8" y="T9"/>
                </a:cxn>
              </a:cxnLst>
              <a:rect l="0" t="0" r="r" b="b"/>
              <a:pathLst>
                <a:path w="246" h="99">
                  <a:moveTo>
                    <a:pt x="11" y="0"/>
                  </a:moveTo>
                  <a:lnTo>
                    <a:pt x="246" y="56"/>
                  </a:lnTo>
                  <a:lnTo>
                    <a:pt x="236" y="99"/>
                  </a:lnTo>
                  <a:lnTo>
                    <a:pt x="0" y="42"/>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10" name="Freeform 228">
              <a:extLst>
                <a:ext uri="{FF2B5EF4-FFF2-40B4-BE49-F238E27FC236}">
                  <a16:creationId xmlns:a16="http://schemas.microsoft.com/office/drawing/2014/main" id="{772EE37A-43AC-494F-9196-5737D2A075FE}"/>
                </a:ext>
              </a:extLst>
            </p:cNvPr>
            <p:cNvSpPr>
              <a:spLocks/>
            </p:cNvSpPr>
            <p:nvPr/>
          </p:nvSpPr>
          <p:spPr bwMode="auto">
            <a:xfrm>
              <a:off x="4395788" y="3136900"/>
              <a:ext cx="130175" cy="49213"/>
            </a:xfrm>
            <a:custGeom>
              <a:avLst/>
              <a:gdLst>
                <a:gd name="T0" fmla="*/ 9 w 246"/>
                <a:gd name="T1" fmla="*/ 0 h 94"/>
                <a:gd name="T2" fmla="*/ 246 w 246"/>
                <a:gd name="T3" fmla="*/ 50 h 94"/>
                <a:gd name="T4" fmla="*/ 238 w 246"/>
                <a:gd name="T5" fmla="*/ 94 h 94"/>
                <a:gd name="T6" fmla="*/ 0 w 246"/>
                <a:gd name="T7" fmla="*/ 43 h 94"/>
                <a:gd name="T8" fmla="*/ 9 w 246"/>
                <a:gd name="T9" fmla="*/ 0 h 94"/>
              </a:gdLst>
              <a:ahLst/>
              <a:cxnLst>
                <a:cxn ang="0">
                  <a:pos x="T0" y="T1"/>
                </a:cxn>
                <a:cxn ang="0">
                  <a:pos x="T2" y="T3"/>
                </a:cxn>
                <a:cxn ang="0">
                  <a:pos x="T4" y="T5"/>
                </a:cxn>
                <a:cxn ang="0">
                  <a:pos x="T6" y="T7"/>
                </a:cxn>
                <a:cxn ang="0">
                  <a:pos x="T8" y="T9"/>
                </a:cxn>
              </a:cxnLst>
              <a:rect l="0" t="0" r="r" b="b"/>
              <a:pathLst>
                <a:path w="246" h="94">
                  <a:moveTo>
                    <a:pt x="9" y="0"/>
                  </a:moveTo>
                  <a:lnTo>
                    <a:pt x="246" y="50"/>
                  </a:lnTo>
                  <a:lnTo>
                    <a:pt x="238" y="94"/>
                  </a:lnTo>
                  <a:lnTo>
                    <a:pt x="0" y="4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11" name="Freeform 229">
              <a:extLst>
                <a:ext uri="{FF2B5EF4-FFF2-40B4-BE49-F238E27FC236}">
                  <a16:creationId xmlns:a16="http://schemas.microsoft.com/office/drawing/2014/main" id="{D7595824-D5F0-49BA-8FB4-C32C78CADAB6}"/>
                </a:ext>
              </a:extLst>
            </p:cNvPr>
            <p:cNvSpPr>
              <a:spLocks/>
            </p:cNvSpPr>
            <p:nvPr/>
          </p:nvSpPr>
          <p:spPr bwMode="auto">
            <a:xfrm>
              <a:off x="4386263" y="3181350"/>
              <a:ext cx="130175" cy="46038"/>
            </a:xfrm>
            <a:custGeom>
              <a:avLst/>
              <a:gdLst>
                <a:gd name="T0" fmla="*/ 8 w 246"/>
                <a:gd name="T1" fmla="*/ 0 h 86"/>
                <a:gd name="T2" fmla="*/ 246 w 246"/>
                <a:gd name="T3" fmla="*/ 44 h 86"/>
                <a:gd name="T4" fmla="*/ 240 w 246"/>
                <a:gd name="T5" fmla="*/ 86 h 86"/>
                <a:gd name="T6" fmla="*/ 0 w 246"/>
                <a:gd name="T7" fmla="*/ 43 h 86"/>
                <a:gd name="T8" fmla="*/ 8 w 246"/>
                <a:gd name="T9" fmla="*/ 0 h 86"/>
              </a:gdLst>
              <a:ahLst/>
              <a:cxnLst>
                <a:cxn ang="0">
                  <a:pos x="T0" y="T1"/>
                </a:cxn>
                <a:cxn ang="0">
                  <a:pos x="T2" y="T3"/>
                </a:cxn>
                <a:cxn ang="0">
                  <a:pos x="T4" y="T5"/>
                </a:cxn>
                <a:cxn ang="0">
                  <a:pos x="T6" y="T7"/>
                </a:cxn>
                <a:cxn ang="0">
                  <a:pos x="T8" y="T9"/>
                </a:cxn>
              </a:cxnLst>
              <a:rect l="0" t="0" r="r" b="b"/>
              <a:pathLst>
                <a:path w="246" h="86">
                  <a:moveTo>
                    <a:pt x="8" y="0"/>
                  </a:moveTo>
                  <a:lnTo>
                    <a:pt x="246" y="44"/>
                  </a:lnTo>
                  <a:lnTo>
                    <a:pt x="240" y="86"/>
                  </a:lnTo>
                  <a:lnTo>
                    <a:pt x="0" y="43"/>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12" name="Freeform 230">
              <a:extLst>
                <a:ext uri="{FF2B5EF4-FFF2-40B4-BE49-F238E27FC236}">
                  <a16:creationId xmlns:a16="http://schemas.microsoft.com/office/drawing/2014/main" id="{F8697F0E-DD72-4348-85A4-4409EC159E7A}"/>
                </a:ext>
              </a:extLst>
            </p:cNvPr>
            <p:cNvSpPr>
              <a:spLocks/>
            </p:cNvSpPr>
            <p:nvPr/>
          </p:nvSpPr>
          <p:spPr bwMode="auto">
            <a:xfrm>
              <a:off x="4378325" y="3227388"/>
              <a:ext cx="130175" cy="42863"/>
            </a:xfrm>
            <a:custGeom>
              <a:avLst/>
              <a:gdLst>
                <a:gd name="T0" fmla="*/ 6 w 246"/>
                <a:gd name="T1" fmla="*/ 0 h 81"/>
                <a:gd name="T2" fmla="*/ 246 w 246"/>
                <a:gd name="T3" fmla="*/ 37 h 81"/>
                <a:gd name="T4" fmla="*/ 239 w 246"/>
                <a:gd name="T5" fmla="*/ 81 h 81"/>
                <a:gd name="T6" fmla="*/ 0 w 246"/>
                <a:gd name="T7" fmla="*/ 44 h 81"/>
                <a:gd name="T8" fmla="*/ 6 w 246"/>
                <a:gd name="T9" fmla="*/ 0 h 81"/>
              </a:gdLst>
              <a:ahLst/>
              <a:cxnLst>
                <a:cxn ang="0">
                  <a:pos x="T0" y="T1"/>
                </a:cxn>
                <a:cxn ang="0">
                  <a:pos x="T2" y="T3"/>
                </a:cxn>
                <a:cxn ang="0">
                  <a:pos x="T4" y="T5"/>
                </a:cxn>
                <a:cxn ang="0">
                  <a:pos x="T6" y="T7"/>
                </a:cxn>
                <a:cxn ang="0">
                  <a:pos x="T8" y="T9"/>
                </a:cxn>
              </a:cxnLst>
              <a:rect l="0" t="0" r="r" b="b"/>
              <a:pathLst>
                <a:path w="246" h="81">
                  <a:moveTo>
                    <a:pt x="6" y="0"/>
                  </a:moveTo>
                  <a:lnTo>
                    <a:pt x="246" y="37"/>
                  </a:lnTo>
                  <a:lnTo>
                    <a:pt x="239" y="81"/>
                  </a:lnTo>
                  <a:lnTo>
                    <a:pt x="0" y="44"/>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13" name="Freeform 231">
              <a:extLst>
                <a:ext uri="{FF2B5EF4-FFF2-40B4-BE49-F238E27FC236}">
                  <a16:creationId xmlns:a16="http://schemas.microsoft.com/office/drawing/2014/main" id="{DB5FED1C-9AFF-4532-ABBA-4650E0C5DBD2}"/>
                </a:ext>
              </a:extLst>
            </p:cNvPr>
            <p:cNvSpPr>
              <a:spLocks/>
            </p:cNvSpPr>
            <p:nvPr/>
          </p:nvSpPr>
          <p:spPr bwMode="auto">
            <a:xfrm>
              <a:off x="4370388" y="3273425"/>
              <a:ext cx="130175" cy="38100"/>
            </a:xfrm>
            <a:custGeom>
              <a:avLst/>
              <a:gdLst>
                <a:gd name="T0" fmla="*/ 7 w 246"/>
                <a:gd name="T1" fmla="*/ 0 h 74"/>
                <a:gd name="T2" fmla="*/ 246 w 246"/>
                <a:gd name="T3" fmla="*/ 32 h 74"/>
                <a:gd name="T4" fmla="*/ 241 w 246"/>
                <a:gd name="T5" fmla="*/ 74 h 74"/>
                <a:gd name="T6" fmla="*/ 0 w 246"/>
                <a:gd name="T7" fmla="*/ 44 h 74"/>
                <a:gd name="T8" fmla="*/ 7 w 246"/>
                <a:gd name="T9" fmla="*/ 0 h 74"/>
              </a:gdLst>
              <a:ahLst/>
              <a:cxnLst>
                <a:cxn ang="0">
                  <a:pos x="T0" y="T1"/>
                </a:cxn>
                <a:cxn ang="0">
                  <a:pos x="T2" y="T3"/>
                </a:cxn>
                <a:cxn ang="0">
                  <a:pos x="T4" y="T5"/>
                </a:cxn>
                <a:cxn ang="0">
                  <a:pos x="T6" y="T7"/>
                </a:cxn>
                <a:cxn ang="0">
                  <a:pos x="T8" y="T9"/>
                </a:cxn>
              </a:cxnLst>
              <a:rect l="0" t="0" r="r" b="b"/>
              <a:pathLst>
                <a:path w="246" h="74">
                  <a:moveTo>
                    <a:pt x="7" y="0"/>
                  </a:moveTo>
                  <a:lnTo>
                    <a:pt x="246" y="32"/>
                  </a:lnTo>
                  <a:lnTo>
                    <a:pt x="241" y="74"/>
                  </a:lnTo>
                  <a:lnTo>
                    <a:pt x="0" y="44"/>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14" name="Freeform 232">
              <a:extLst>
                <a:ext uri="{FF2B5EF4-FFF2-40B4-BE49-F238E27FC236}">
                  <a16:creationId xmlns:a16="http://schemas.microsoft.com/office/drawing/2014/main" id="{BF8179CF-1C6C-4C1F-BDFF-EEDD29949861}"/>
                </a:ext>
              </a:extLst>
            </p:cNvPr>
            <p:cNvSpPr>
              <a:spLocks/>
            </p:cNvSpPr>
            <p:nvPr/>
          </p:nvSpPr>
          <p:spPr bwMode="auto">
            <a:xfrm>
              <a:off x="4364038" y="3319463"/>
              <a:ext cx="130175" cy="34925"/>
            </a:xfrm>
            <a:custGeom>
              <a:avLst/>
              <a:gdLst>
                <a:gd name="T0" fmla="*/ 4 w 245"/>
                <a:gd name="T1" fmla="*/ 0 h 68"/>
                <a:gd name="T2" fmla="*/ 245 w 245"/>
                <a:gd name="T3" fmla="*/ 25 h 68"/>
                <a:gd name="T4" fmla="*/ 241 w 245"/>
                <a:gd name="T5" fmla="*/ 68 h 68"/>
                <a:gd name="T6" fmla="*/ 0 w 245"/>
                <a:gd name="T7" fmla="*/ 44 h 68"/>
                <a:gd name="T8" fmla="*/ 4 w 245"/>
                <a:gd name="T9" fmla="*/ 0 h 68"/>
              </a:gdLst>
              <a:ahLst/>
              <a:cxnLst>
                <a:cxn ang="0">
                  <a:pos x="T0" y="T1"/>
                </a:cxn>
                <a:cxn ang="0">
                  <a:pos x="T2" y="T3"/>
                </a:cxn>
                <a:cxn ang="0">
                  <a:pos x="T4" y="T5"/>
                </a:cxn>
                <a:cxn ang="0">
                  <a:pos x="T6" y="T7"/>
                </a:cxn>
                <a:cxn ang="0">
                  <a:pos x="T8" y="T9"/>
                </a:cxn>
              </a:cxnLst>
              <a:rect l="0" t="0" r="r" b="b"/>
              <a:pathLst>
                <a:path w="245" h="68">
                  <a:moveTo>
                    <a:pt x="4" y="0"/>
                  </a:moveTo>
                  <a:lnTo>
                    <a:pt x="245" y="25"/>
                  </a:lnTo>
                  <a:lnTo>
                    <a:pt x="241" y="68"/>
                  </a:lnTo>
                  <a:lnTo>
                    <a:pt x="0" y="44"/>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15" name="Freeform 233">
              <a:extLst>
                <a:ext uri="{FF2B5EF4-FFF2-40B4-BE49-F238E27FC236}">
                  <a16:creationId xmlns:a16="http://schemas.microsoft.com/office/drawing/2014/main" id="{A62C13BF-5F26-4A87-9377-703C29326F97}"/>
                </a:ext>
              </a:extLst>
            </p:cNvPr>
            <p:cNvSpPr>
              <a:spLocks/>
            </p:cNvSpPr>
            <p:nvPr/>
          </p:nvSpPr>
          <p:spPr bwMode="auto">
            <a:xfrm>
              <a:off x="4359275" y="3365500"/>
              <a:ext cx="130175" cy="31750"/>
            </a:xfrm>
            <a:custGeom>
              <a:avLst/>
              <a:gdLst>
                <a:gd name="T0" fmla="*/ 3 w 245"/>
                <a:gd name="T1" fmla="*/ 0 h 62"/>
                <a:gd name="T2" fmla="*/ 245 w 245"/>
                <a:gd name="T3" fmla="*/ 18 h 62"/>
                <a:gd name="T4" fmla="*/ 241 w 245"/>
                <a:gd name="T5" fmla="*/ 62 h 62"/>
                <a:gd name="T6" fmla="*/ 0 w 245"/>
                <a:gd name="T7" fmla="*/ 44 h 62"/>
                <a:gd name="T8" fmla="*/ 3 w 245"/>
                <a:gd name="T9" fmla="*/ 0 h 62"/>
              </a:gdLst>
              <a:ahLst/>
              <a:cxnLst>
                <a:cxn ang="0">
                  <a:pos x="T0" y="T1"/>
                </a:cxn>
                <a:cxn ang="0">
                  <a:pos x="T2" y="T3"/>
                </a:cxn>
                <a:cxn ang="0">
                  <a:pos x="T4" y="T5"/>
                </a:cxn>
                <a:cxn ang="0">
                  <a:pos x="T6" y="T7"/>
                </a:cxn>
                <a:cxn ang="0">
                  <a:pos x="T8" y="T9"/>
                </a:cxn>
              </a:cxnLst>
              <a:rect l="0" t="0" r="r" b="b"/>
              <a:pathLst>
                <a:path w="245" h="62">
                  <a:moveTo>
                    <a:pt x="3" y="0"/>
                  </a:moveTo>
                  <a:lnTo>
                    <a:pt x="245" y="18"/>
                  </a:lnTo>
                  <a:lnTo>
                    <a:pt x="241" y="62"/>
                  </a:lnTo>
                  <a:lnTo>
                    <a:pt x="0" y="44"/>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16" name="Freeform 234">
              <a:extLst>
                <a:ext uri="{FF2B5EF4-FFF2-40B4-BE49-F238E27FC236}">
                  <a16:creationId xmlns:a16="http://schemas.microsoft.com/office/drawing/2014/main" id="{97C37842-48F5-4858-98A5-5074D3575BC7}"/>
                </a:ext>
              </a:extLst>
            </p:cNvPr>
            <p:cNvSpPr>
              <a:spLocks/>
            </p:cNvSpPr>
            <p:nvPr/>
          </p:nvSpPr>
          <p:spPr bwMode="auto">
            <a:xfrm>
              <a:off x="4356100" y="3411538"/>
              <a:ext cx="128588" cy="28575"/>
            </a:xfrm>
            <a:custGeom>
              <a:avLst/>
              <a:gdLst>
                <a:gd name="T0" fmla="*/ 2 w 244"/>
                <a:gd name="T1" fmla="*/ 0 h 55"/>
                <a:gd name="T2" fmla="*/ 244 w 244"/>
                <a:gd name="T3" fmla="*/ 11 h 55"/>
                <a:gd name="T4" fmla="*/ 242 w 244"/>
                <a:gd name="T5" fmla="*/ 55 h 55"/>
                <a:gd name="T6" fmla="*/ 0 w 244"/>
                <a:gd name="T7" fmla="*/ 43 h 55"/>
                <a:gd name="T8" fmla="*/ 2 w 244"/>
                <a:gd name="T9" fmla="*/ 0 h 55"/>
              </a:gdLst>
              <a:ahLst/>
              <a:cxnLst>
                <a:cxn ang="0">
                  <a:pos x="T0" y="T1"/>
                </a:cxn>
                <a:cxn ang="0">
                  <a:pos x="T2" y="T3"/>
                </a:cxn>
                <a:cxn ang="0">
                  <a:pos x="T4" y="T5"/>
                </a:cxn>
                <a:cxn ang="0">
                  <a:pos x="T6" y="T7"/>
                </a:cxn>
                <a:cxn ang="0">
                  <a:pos x="T8" y="T9"/>
                </a:cxn>
              </a:cxnLst>
              <a:rect l="0" t="0" r="r" b="b"/>
              <a:pathLst>
                <a:path w="244" h="55">
                  <a:moveTo>
                    <a:pt x="2" y="0"/>
                  </a:moveTo>
                  <a:lnTo>
                    <a:pt x="244" y="11"/>
                  </a:lnTo>
                  <a:lnTo>
                    <a:pt x="242" y="55"/>
                  </a:lnTo>
                  <a:lnTo>
                    <a:pt x="0" y="43"/>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17" name="Freeform 235">
              <a:extLst>
                <a:ext uri="{FF2B5EF4-FFF2-40B4-BE49-F238E27FC236}">
                  <a16:creationId xmlns:a16="http://schemas.microsoft.com/office/drawing/2014/main" id="{FD615939-907D-435D-9818-F0EEC918F4EC}"/>
                </a:ext>
              </a:extLst>
            </p:cNvPr>
            <p:cNvSpPr>
              <a:spLocks/>
            </p:cNvSpPr>
            <p:nvPr/>
          </p:nvSpPr>
          <p:spPr bwMode="auto">
            <a:xfrm>
              <a:off x="4354513" y="3457575"/>
              <a:ext cx="128588" cy="25400"/>
            </a:xfrm>
            <a:custGeom>
              <a:avLst/>
              <a:gdLst>
                <a:gd name="T0" fmla="*/ 0 w 243"/>
                <a:gd name="T1" fmla="*/ 0 h 48"/>
                <a:gd name="T2" fmla="*/ 243 w 243"/>
                <a:gd name="T3" fmla="*/ 6 h 48"/>
                <a:gd name="T4" fmla="*/ 242 w 243"/>
                <a:gd name="T5" fmla="*/ 48 h 48"/>
                <a:gd name="T6" fmla="*/ 0 w 243"/>
                <a:gd name="T7" fmla="*/ 43 h 48"/>
                <a:gd name="T8" fmla="*/ 0 w 243"/>
                <a:gd name="T9" fmla="*/ 0 h 48"/>
              </a:gdLst>
              <a:ahLst/>
              <a:cxnLst>
                <a:cxn ang="0">
                  <a:pos x="T0" y="T1"/>
                </a:cxn>
                <a:cxn ang="0">
                  <a:pos x="T2" y="T3"/>
                </a:cxn>
                <a:cxn ang="0">
                  <a:pos x="T4" y="T5"/>
                </a:cxn>
                <a:cxn ang="0">
                  <a:pos x="T6" y="T7"/>
                </a:cxn>
                <a:cxn ang="0">
                  <a:pos x="T8" y="T9"/>
                </a:cxn>
              </a:cxnLst>
              <a:rect l="0" t="0" r="r" b="b"/>
              <a:pathLst>
                <a:path w="243" h="48">
                  <a:moveTo>
                    <a:pt x="0" y="0"/>
                  </a:moveTo>
                  <a:lnTo>
                    <a:pt x="243" y="6"/>
                  </a:lnTo>
                  <a:lnTo>
                    <a:pt x="242" y="48"/>
                  </a:lnTo>
                  <a:lnTo>
                    <a:pt x="0" y="43"/>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18" name="Freeform 236">
              <a:extLst>
                <a:ext uri="{FF2B5EF4-FFF2-40B4-BE49-F238E27FC236}">
                  <a16:creationId xmlns:a16="http://schemas.microsoft.com/office/drawing/2014/main" id="{DF6F9A87-F79B-4EFA-B81E-82301A3B0DE2}"/>
                </a:ext>
              </a:extLst>
            </p:cNvPr>
            <p:cNvSpPr>
              <a:spLocks/>
            </p:cNvSpPr>
            <p:nvPr/>
          </p:nvSpPr>
          <p:spPr bwMode="auto">
            <a:xfrm>
              <a:off x="4352925" y="3503613"/>
              <a:ext cx="127000" cy="23813"/>
            </a:xfrm>
            <a:custGeom>
              <a:avLst/>
              <a:gdLst>
                <a:gd name="T0" fmla="*/ 0 w 242"/>
                <a:gd name="T1" fmla="*/ 1 h 45"/>
                <a:gd name="T2" fmla="*/ 242 w 242"/>
                <a:gd name="T3" fmla="*/ 0 h 45"/>
                <a:gd name="T4" fmla="*/ 242 w 242"/>
                <a:gd name="T5" fmla="*/ 43 h 45"/>
                <a:gd name="T6" fmla="*/ 0 w 242"/>
                <a:gd name="T7" fmla="*/ 45 h 45"/>
                <a:gd name="T8" fmla="*/ 0 w 242"/>
                <a:gd name="T9" fmla="*/ 1 h 45"/>
              </a:gdLst>
              <a:ahLst/>
              <a:cxnLst>
                <a:cxn ang="0">
                  <a:pos x="T0" y="T1"/>
                </a:cxn>
                <a:cxn ang="0">
                  <a:pos x="T2" y="T3"/>
                </a:cxn>
                <a:cxn ang="0">
                  <a:pos x="T4" y="T5"/>
                </a:cxn>
                <a:cxn ang="0">
                  <a:pos x="T6" y="T7"/>
                </a:cxn>
                <a:cxn ang="0">
                  <a:pos x="T8" y="T9"/>
                </a:cxn>
              </a:cxnLst>
              <a:rect l="0" t="0" r="r" b="b"/>
              <a:pathLst>
                <a:path w="242" h="45">
                  <a:moveTo>
                    <a:pt x="0" y="1"/>
                  </a:moveTo>
                  <a:lnTo>
                    <a:pt x="242" y="0"/>
                  </a:lnTo>
                  <a:lnTo>
                    <a:pt x="242" y="43"/>
                  </a:lnTo>
                  <a:lnTo>
                    <a:pt x="0" y="45"/>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19" name="Freeform 237">
              <a:extLst>
                <a:ext uri="{FF2B5EF4-FFF2-40B4-BE49-F238E27FC236}">
                  <a16:creationId xmlns:a16="http://schemas.microsoft.com/office/drawing/2014/main" id="{F7BA92AC-9D8C-42D4-88BC-2A60ECB5B5E0}"/>
                </a:ext>
              </a:extLst>
            </p:cNvPr>
            <p:cNvSpPr>
              <a:spLocks/>
            </p:cNvSpPr>
            <p:nvPr/>
          </p:nvSpPr>
          <p:spPr bwMode="auto">
            <a:xfrm>
              <a:off x="4351338" y="3546475"/>
              <a:ext cx="128588" cy="26988"/>
            </a:xfrm>
            <a:custGeom>
              <a:avLst/>
              <a:gdLst>
                <a:gd name="T0" fmla="*/ 0 w 243"/>
                <a:gd name="T1" fmla="*/ 7 h 51"/>
                <a:gd name="T2" fmla="*/ 242 w 243"/>
                <a:gd name="T3" fmla="*/ 0 h 51"/>
                <a:gd name="T4" fmla="*/ 243 w 243"/>
                <a:gd name="T5" fmla="*/ 43 h 51"/>
                <a:gd name="T6" fmla="*/ 1 w 243"/>
                <a:gd name="T7" fmla="*/ 51 h 51"/>
                <a:gd name="T8" fmla="*/ 0 w 243"/>
                <a:gd name="T9" fmla="*/ 7 h 51"/>
              </a:gdLst>
              <a:ahLst/>
              <a:cxnLst>
                <a:cxn ang="0">
                  <a:pos x="T0" y="T1"/>
                </a:cxn>
                <a:cxn ang="0">
                  <a:pos x="T2" y="T3"/>
                </a:cxn>
                <a:cxn ang="0">
                  <a:pos x="T4" y="T5"/>
                </a:cxn>
                <a:cxn ang="0">
                  <a:pos x="T6" y="T7"/>
                </a:cxn>
                <a:cxn ang="0">
                  <a:pos x="T8" y="T9"/>
                </a:cxn>
              </a:cxnLst>
              <a:rect l="0" t="0" r="r" b="b"/>
              <a:pathLst>
                <a:path w="243" h="51">
                  <a:moveTo>
                    <a:pt x="0" y="7"/>
                  </a:moveTo>
                  <a:lnTo>
                    <a:pt x="242" y="0"/>
                  </a:lnTo>
                  <a:lnTo>
                    <a:pt x="243" y="43"/>
                  </a:lnTo>
                  <a:lnTo>
                    <a:pt x="1" y="51"/>
                  </a:ln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20" name="Freeform 238">
              <a:extLst>
                <a:ext uri="{FF2B5EF4-FFF2-40B4-BE49-F238E27FC236}">
                  <a16:creationId xmlns:a16="http://schemas.microsoft.com/office/drawing/2014/main" id="{2D528973-4F32-4098-8E8F-453ED4BB0FD2}"/>
                </a:ext>
              </a:extLst>
            </p:cNvPr>
            <p:cNvSpPr>
              <a:spLocks/>
            </p:cNvSpPr>
            <p:nvPr/>
          </p:nvSpPr>
          <p:spPr bwMode="auto">
            <a:xfrm>
              <a:off x="4352925" y="3589338"/>
              <a:ext cx="128588" cy="30163"/>
            </a:xfrm>
            <a:custGeom>
              <a:avLst/>
              <a:gdLst>
                <a:gd name="T0" fmla="*/ 0 w 245"/>
                <a:gd name="T1" fmla="*/ 14 h 56"/>
                <a:gd name="T2" fmla="*/ 242 w 245"/>
                <a:gd name="T3" fmla="*/ 0 h 56"/>
                <a:gd name="T4" fmla="*/ 245 w 245"/>
                <a:gd name="T5" fmla="*/ 42 h 56"/>
                <a:gd name="T6" fmla="*/ 3 w 245"/>
                <a:gd name="T7" fmla="*/ 56 h 56"/>
                <a:gd name="T8" fmla="*/ 0 w 245"/>
                <a:gd name="T9" fmla="*/ 14 h 56"/>
              </a:gdLst>
              <a:ahLst/>
              <a:cxnLst>
                <a:cxn ang="0">
                  <a:pos x="T0" y="T1"/>
                </a:cxn>
                <a:cxn ang="0">
                  <a:pos x="T2" y="T3"/>
                </a:cxn>
                <a:cxn ang="0">
                  <a:pos x="T4" y="T5"/>
                </a:cxn>
                <a:cxn ang="0">
                  <a:pos x="T6" y="T7"/>
                </a:cxn>
                <a:cxn ang="0">
                  <a:pos x="T8" y="T9"/>
                </a:cxn>
              </a:cxnLst>
              <a:rect l="0" t="0" r="r" b="b"/>
              <a:pathLst>
                <a:path w="245" h="56">
                  <a:moveTo>
                    <a:pt x="0" y="14"/>
                  </a:moveTo>
                  <a:lnTo>
                    <a:pt x="242" y="0"/>
                  </a:lnTo>
                  <a:lnTo>
                    <a:pt x="245" y="42"/>
                  </a:lnTo>
                  <a:lnTo>
                    <a:pt x="3" y="56"/>
                  </a:lnTo>
                  <a:lnTo>
                    <a:pt x="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21" name="Freeform 239">
              <a:extLst>
                <a:ext uri="{FF2B5EF4-FFF2-40B4-BE49-F238E27FC236}">
                  <a16:creationId xmlns:a16="http://schemas.microsoft.com/office/drawing/2014/main" id="{2B35FF57-64B5-48B6-85E4-DF88D1B99548}"/>
                </a:ext>
              </a:extLst>
            </p:cNvPr>
            <p:cNvSpPr>
              <a:spLocks/>
            </p:cNvSpPr>
            <p:nvPr/>
          </p:nvSpPr>
          <p:spPr bwMode="auto">
            <a:xfrm>
              <a:off x="4354513" y="3632200"/>
              <a:ext cx="130175" cy="33338"/>
            </a:xfrm>
            <a:custGeom>
              <a:avLst/>
              <a:gdLst>
                <a:gd name="T0" fmla="*/ 0 w 246"/>
                <a:gd name="T1" fmla="*/ 21 h 64"/>
                <a:gd name="T2" fmla="*/ 242 w 246"/>
                <a:gd name="T3" fmla="*/ 0 h 64"/>
                <a:gd name="T4" fmla="*/ 246 w 246"/>
                <a:gd name="T5" fmla="*/ 44 h 64"/>
                <a:gd name="T6" fmla="*/ 4 w 246"/>
                <a:gd name="T7" fmla="*/ 64 h 64"/>
                <a:gd name="T8" fmla="*/ 0 w 246"/>
                <a:gd name="T9" fmla="*/ 21 h 64"/>
              </a:gdLst>
              <a:ahLst/>
              <a:cxnLst>
                <a:cxn ang="0">
                  <a:pos x="T0" y="T1"/>
                </a:cxn>
                <a:cxn ang="0">
                  <a:pos x="T2" y="T3"/>
                </a:cxn>
                <a:cxn ang="0">
                  <a:pos x="T4" y="T5"/>
                </a:cxn>
                <a:cxn ang="0">
                  <a:pos x="T6" y="T7"/>
                </a:cxn>
                <a:cxn ang="0">
                  <a:pos x="T8" y="T9"/>
                </a:cxn>
              </a:cxnLst>
              <a:rect l="0" t="0" r="r" b="b"/>
              <a:pathLst>
                <a:path w="246" h="64">
                  <a:moveTo>
                    <a:pt x="0" y="21"/>
                  </a:moveTo>
                  <a:lnTo>
                    <a:pt x="242" y="0"/>
                  </a:lnTo>
                  <a:lnTo>
                    <a:pt x="246" y="44"/>
                  </a:lnTo>
                  <a:lnTo>
                    <a:pt x="4" y="64"/>
                  </a:lnTo>
                  <a:lnTo>
                    <a:pt x="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22" name="Freeform 240">
              <a:extLst>
                <a:ext uri="{FF2B5EF4-FFF2-40B4-BE49-F238E27FC236}">
                  <a16:creationId xmlns:a16="http://schemas.microsoft.com/office/drawing/2014/main" id="{6AC29805-AE46-4C61-A2E1-FD7124296430}"/>
                </a:ext>
              </a:extLst>
            </p:cNvPr>
            <p:cNvSpPr>
              <a:spLocks/>
            </p:cNvSpPr>
            <p:nvPr/>
          </p:nvSpPr>
          <p:spPr bwMode="auto">
            <a:xfrm>
              <a:off x="4357688" y="3675063"/>
              <a:ext cx="130175" cy="38100"/>
            </a:xfrm>
            <a:custGeom>
              <a:avLst/>
              <a:gdLst>
                <a:gd name="T0" fmla="*/ 0 w 246"/>
                <a:gd name="T1" fmla="*/ 27 h 71"/>
                <a:gd name="T2" fmla="*/ 241 w 246"/>
                <a:gd name="T3" fmla="*/ 0 h 71"/>
                <a:gd name="T4" fmla="*/ 246 w 246"/>
                <a:gd name="T5" fmla="*/ 44 h 71"/>
                <a:gd name="T6" fmla="*/ 4 w 246"/>
                <a:gd name="T7" fmla="*/ 71 h 71"/>
                <a:gd name="T8" fmla="*/ 0 w 246"/>
                <a:gd name="T9" fmla="*/ 27 h 71"/>
              </a:gdLst>
              <a:ahLst/>
              <a:cxnLst>
                <a:cxn ang="0">
                  <a:pos x="T0" y="T1"/>
                </a:cxn>
                <a:cxn ang="0">
                  <a:pos x="T2" y="T3"/>
                </a:cxn>
                <a:cxn ang="0">
                  <a:pos x="T4" y="T5"/>
                </a:cxn>
                <a:cxn ang="0">
                  <a:pos x="T6" y="T7"/>
                </a:cxn>
                <a:cxn ang="0">
                  <a:pos x="T8" y="T9"/>
                </a:cxn>
              </a:cxnLst>
              <a:rect l="0" t="0" r="r" b="b"/>
              <a:pathLst>
                <a:path w="246" h="71">
                  <a:moveTo>
                    <a:pt x="0" y="27"/>
                  </a:moveTo>
                  <a:lnTo>
                    <a:pt x="241" y="0"/>
                  </a:lnTo>
                  <a:lnTo>
                    <a:pt x="246" y="44"/>
                  </a:lnTo>
                  <a:lnTo>
                    <a:pt x="4" y="71"/>
                  </a:lnTo>
                  <a:lnTo>
                    <a:pt x="0"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23" name="Freeform 241">
              <a:extLst>
                <a:ext uri="{FF2B5EF4-FFF2-40B4-BE49-F238E27FC236}">
                  <a16:creationId xmlns:a16="http://schemas.microsoft.com/office/drawing/2014/main" id="{9E9D6AEF-1AB5-4AB3-B181-AB8D035A089C}"/>
                </a:ext>
              </a:extLst>
            </p:cNvPr>
            <p:cNvSpPr>
              <a:spLocks/>
            </p:cNvSpPr>
            <p:nvPr/>
          </p:nvSpPr>
          <p:spPr bwMode="auto">
            <a:xfrm>
              <a:off x="4360863" y="3717925"/>
              <a:ext cx="130175" cy="41275"/>
            </a:xfrm>
            <a:custGeom>
              <a:avLst/>
              <a:gdLst>
                <a:gd name="T0" fmla="*/ 0 w 246"/>
                <a:gd name="T1" fmla="*/ 33 h 77"/>
                <a:gd name="T2" fmla="*/ 241 w 246"/>
                <a:gd name="T3" fmla="*/ 0 h 77"/>
                <a:gd name="T4" fmla="*/ 246 w 246"/>
                <a:gd name="T5" fmla="*/ 43 h 77"/>
                <a:gd name="T6" fmla="*/ 5 w 246"/>
                <a:gd name="T7" fmla="*/ 77 h 77"/>
                <a:gd name="T8" fmla="*/ 0 w 246"/>
                <a:gd name="T9" fmla="*/ 33 h 77"/>
              </a:gdLst>
              <a:ahLst/>
              <a:cxnLst>
                <a:cxn ang="0">
                  <a:pos x="T0" y="T1"/>
                </a:cxn>
                <a:cxn ang="0">
                  <a:pos x="T2" y="T3"/>
                </a:cxn>
                <a:cxn ang="0">
                  <a:pos x="T4" y="T5"/>
                </a:cxn>
                <a:cxn ang="0">
                  <a:pos x="T6" y="T7"/>
                </a:cxn>
                <a:cxn ang="0">
                  <a:pos x="T8" y="T9"/>
                </a:cxn>
              </a:cxnLst>
              <a:rect l="0" t="0" r="r" b="b"/>
              <a:pathLst>
                <a:path w="246" h="77">
                  <a:moveTo>
                    <a:pt x="0" y="33"/>
                  </a:moveTo>
                  <a:lnTo>
                    <a:pt x="241" y="0"/>
                  </a:lnTo>
                  <a:lnTo>
                    <a:pt x="246" y="43"/>
                  </a:lnTo>
                  <a:lnTo>
                    <a:pt x="5" y="77"/>
                  </a:lnTo>
                  <a:lnTo>
                    <a:pt x="0"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24" name="Freeform 242">
              <a:extLst>
                <a:ext uri="{FF2B5EF4-FFF2-40B4-BE49-F238E27FC236}">
                  <a16:creationId xmlns:a16="http://schemas.microsoft.com/office/drawing/2014/main" id="{FF62C5EA-DC55-4A34-A8A0-3D52BEB88151}"/>
                </a:ext>
              </a:extLst>
            </p:cNvPr>
            <p:cNvSpPr>
              <a:spLocks/>
            </p:cNvSpPr>
            <p:nvPr/>
          </p:nvSpPr>
          <p:spPr bwMode="auto">
            <a:xfrm>
              <a:off x="4367213" y="3760788"/>
              <a:ext cx="130175" cy="44450"/>
            </a:xfrm>
            <a:custGeom>
              <a:avLst/>
              <a:gdLst>
                <a:gd name="T0" fmla="*/ 0 w 246"/>
                <a:gd name="T1" fmla="*/ 39 h 83"/>
                <a:gd name="T2" fmla="*/ 240 w 246"/>
                <a:gd name="T3" fmla="*/ 0 h 83"/>
                <a:gd name="T4" fmla="*/ 246 w 246"/>
                <a:gd name="T5" fmla="*/ 43 h 83"/>
                <a:gd name="T6" fmla="*/ 6 w 246"/>
                <a:gd name="T7" fmla="*/ 83 h 83"/>
                <a:gd name="T8" fmla="*/ 0 w 246"/>
                <a:gd name="T9" fmla="*/ 39 h 83"/>
              </a:gdLst>
              <a:ahLst/>
              <a:cxnLst>
                <a:cxn ang="0">
                  <a:pos x="T0" y="T1"/>
                </a:cxn>
                <a:cxn ang="0">
                  <a:pos x="T2" y="T3"/>
                </a:cxn>
                <a:cxn ang="0">
                  <a:pos x="T4" y="T5"/>
                </a:cxn>
                <a:cxn ang="0">
                  <a:pos x="T6" y="T7"/>
                </a:cxn>
                <a:cxn ang="0">
                  <a:pos x="T8" y="T9"/>
                </a:cxn>
              </a:cxnLst>
              <a:rect l="0" t="0" r="r" b="b"/>
              <a:pathLst>
                <a:path w="246" h="83">
                  <a:moveTo>
                    <a:pt x="0" y="39"/>
                  </a:moveTo>
                  <a:lnTo>
                    <a:pt x="240" y="0"/>
                  </a:lnTo>
                  <a:lnTo>
                    <a:pt x="246" y="43"/>
                  </a:lnTo>
                  <a:lnTo>
                    <a:pt x="6" y="83"/>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25" name="Freeform 243">
              <a:extLst>
                <a:ext uri="{FF2B5EF4-FFF2-40B4-BE49-F238E27FC236}">
                  <a16:creationId xmlns:a16="http://schemas.microsoft.com/office/drawing/2014/main" id="{F8F633E1-B5EC-4140-B0FB-52F2A2B4DD82}"/>
                </a:ext>
              </a:extLst>
            </p:cNvPr>
            <p:cNvSpPr>
              <a:spLocks/>
            </p:cNvSpPr>
            <p:nvPr/>
          </p:nvSpPr>
          <p:spPr bwMode="auto">
            <a:xfrm>
              <a:off x="4373563" y="3803650"/>
              <a:ext cx="130175" cy="46038"/>
            </a:xfrm>
            <a:custGeom>
              <a:avLst/>
              <a:gdLst>
                <a:gd name="T0" fmla="*/ 0 w 246"/>
                <a:gd name="T1" fmla="*/ 46 h 89"/>
                <a:gd name="T2" fmla="*/ 237 w 246"/>
                <a:gd name="T3" fmla="*/ 0 h 89"/>
                <a:gd name="T4" fmla="*/ 246 w 246"/>
                <a:gd name="T5" fmla="*/ 43 h 89"/>
                <a:gd name="T6" fmla="*/ 8 w 246"/>
                <a:gd name="T7" fmla="*/ 89 h 89"/>
                <a:gd name="T8" fmla="*/ 0 w 246"/>
                <a:gd name="T9" fmla="*/ 46 h 89"/>
              </a:gdLst>
              <a:ahLst/>
              <a:cxnLst>
                <a:cxn ang="0">
                  <a:pos x="T0" y="T1"/>
                </a:cxn>
                <a:cxn ang="0">
                  <a:pos x="T2" y="T3"/>
                </a:cxn>
                <a:cxn ang="0">
                  <a:pos x="T4" y="T5"/>
                </a:cxn>
                <a:cxn ang="0">
                  <a:pos x="T6" y="T7"/>
                </a:cxn>
                <a:cxn ang="0">
                  <a:pos x="T8" y="T9"/>
                </a:cxn>
              </a:cxnLst>
              <a:rect l="0" t="0" r="r" b="b"/>
              <a:pathLst>
                <a:path w="246" h="89">
                  <a:moveTo>
                    <a:pt x="0" y="46"/>
                  </a:moveTo>
                  <a:lnTo>
                    <a:pt x="237" y="0"/>
                  </a:lnTo>
                  <a:lnTo>
                    <a:pt x="246" y="43"/>
                  </a:lnTo>
                  <a:lnTo>
                    <a:pt x="8" y="89"/>
                  </a:ln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26" name="Freeform 244">
              <a:extLst>
                <a:ext uri="{FF2B5EF4-FFF2-40B4-BE49-F238E27FC236}">
                  <a16:creationId xmlns:a16="http://schemas.microsoft.com/office/drawing/2014/main" id="{8F1BBF09-192C-4DED-A6FA-B8B704D11326}"/>
                </a:ext>
              </a:extLst>
            </p:cNvPr>
            <p:cNvSpPr>
              <a:spLocks/>
            </p:cNvSpPr>
            <p:nvPr/>
          </p:nvSpPr>
          <p:spPr bwMode="auto">
            <a:xfrm>
              <a:off x="4381500" y="3844925"/>
              <a:ext cx="130175" cy="50800"/>
            </a:xfrm>
            <a:custGeom>
              <a:avLst/>
              <a:gdLst>
                <a:gd name="T0" fmla="*/ 0 w 246"/>
                <a:gd name="T1" fmla="*/ 52 h 96"/>
                <a:gd name="T2" fmla="*/ 237 w 246"/>
                <a:gd name="T3" fmla="*/ 0 h 96"/>
                <a:gd name="T4" fmla="*/ 246 w 246"/>
                <a:gd name="T5" fmla="*/ 43 h 96"/>
                <a:gd name="T6" fmla="*/ 9 w 246"/>
                <a:gd name="T7" fmla="*/ 96 h 96"/>
                <a:gd name="T8" fmla="*/ 0 w 246"/>
                <a:gd name="T9" fmla="*/ 52 h 96"/>
              </a:gdLst>
              <a:ahLst/>
              <a:cxnLst>
                <a:cxn ang="0">
                  <a:pos x="T0" y="T1"/>
                </a:cxn>
                <a:cxn ang="0">
                  <a:pos x="T2" y="T3"/>
                </a:cxn>
                <a:cxn ang="0">
                  <a:pos x="T4" y="T5"/>
                </a:cxn>
                <a:cxn ang="0">
                  <a:pos x="T6" y="T7"/>
                </a:cxn>
                <a:cxn ang="0">
                  <a:pos x="T8" y="T9"/>
                </a:cxn>
              </a:cxnLst>
              <a:rect l="0" t="0" r="r" b="b"/>
              <a:pathLst>
                <a:path w="246" h="96">
                  <a:moveTo>
                    <a:pt x="0" y="52"/>
                  </a:moveTo>
                  <a:lnTo>
                    <a:pt x="237" y="0"/>
                  </a:lnTo>
                  <a:lnTo>
                    <a:pt x="246" y="43"/>
                  </a:lnTo>
                  <a:lnTo>
                    <a:pt x="9" y="96"/>
                  </a:lnTo>
                  <a:lnTo>
                    <a:pt x="0"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27" name="Freeform 245">
              <a:extLst>
                <a:ext uri="{FF2B5EF4-FFF2-40B4-BE49-F238E27FC236}">
                  <a16:creationId xmlns:a16="http://schemas.microsoft.com/office/drawing/2014/main" id="{79A6A36B-F914-4CD7-8EAE-3825444BECBA}"/>
                </a:ext>
              </a:extLst>
            </p:cNvPr>
            <p:cNvSpPr>
              <a:spLocks/>
            </p:cNvSpPr>
            <p:nvPr/>
          </p:nvSpPr>
          <p:spPr bwMode="auto">
            <a:xfrm>
              <a:off x="4389438" y="3887788"/>
              <a:ext cx="130175" cy="53975"/>
            </a:xfrm>
            <a:custGeom>
              <a:avLst/>
              <a:gdLst>
                <a:gd name="T0" fmla="*/ 0 w 246"/>
                <a:gd name="T1" fmla="*/ 57 h 100"/>
                <a:gd name="T2" fmla="*/ 235 w 246"/>
                <a:gd name="T3" fmla="*/ 0 h 100"/>
                <a:gd name="T4" fmla="*/ 246 w 246"/>
                <a:gd name="T5" fmla="*/ 42 h 100"/>
                <a:gd name="T6" fmla="*/ 10 w 246"/>
                <a:gd name="T7" fmla="*/ 100 h 100"/>
                <a:gd name="T8" fmla="*/ 0 w 246"/>
                <a:gd name="T9" fmla="*/ 57 h 100"/>
              </a:gdLst>
              <a:ahLst/>
              <a:cxnLst>
                <a:cxn ang="0">
                  <a:pos x="T0" y="T1"/>
                </a:cxn>
                <a:cxn ang="0">
                  <a:pos x="T2" y="T3"/>
                </a:cxn>
                <a:cxn ang="0">
                  <a:pos x="T4" y="T5"/>
                </a:cxn>
                <a:cxn ang="0">
                  <a:pos x="T6" y="T7"/>
                </a:cxn>
                <a:cxn ang="0">
                  <a:pos x="T8" y="T9"/>
                </a:cxn>
              </a:cxnLst>
              <a:rect l="0" t="0" r="r" b="b"/>
              <a:pathLst>
                <a:path w="246" h="100">
                  <a:moveTo>
                    <a:pt x="0" y="57"/>
                  </a:moveTo>
                  <a:lnTo>
                    <a:pt x="235" y="0"/>
                  </a:lnTo>
                  <a:lnTo>
                    <a:pt x="246" y="42"/>
                  </a:lnTo>
                  <a:lnTo>
                    <a:pt x="10" y="100"/>
                  </a:lnTo>
                  <a:lnTo>
                    <a:pt x="0"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28" name="Freeform 246">
              <a:extLst>
                <a:ext uri="{FF2B5EF4-FFF2-40B4-BE49-F238E27FC236}">
                  <a16:creationId xmlns:a16="http://schemas.microsoft.com/office/drawing/2014/main" id="{BEAE5189-48BB-4A54-BAD5-1CB47034BCA7}"/>
                </a:ext>
              </a:extLst>
            </p:cNvPr>
            <p:cNvSpPr>
              <a:spLocks/>
            </p:cNvSpPr>
            <p:nvPr/>
          </p:nvSpPr>
          <p:spPr bwMode="auto">
            <a:xfrm>
              <a:off x="4400550" y="3930650"/>
              <a:ext cx="128588" cy="55563"/>
            </a:xfrm>
            <a:custGeom>
              <a:avLst/>
              <a:gdLst>
                <a:gd name="T0" fmla="*/ 0 w 245"/>
                <a:gd name="T1" fmla="*/ 64 h 106"/>
                <a:gd name="T2" fmla="*/ 233 w 245"/>
                <a:gd name="T3" fmla="*/ 0 h 106"/>
                <a:gd name="T4" fmla="*/ 245 w 245"/>
                <a:gd name="T5" fmla="*/ 41 h 106"/>
                <a:gd name="T6" fmla="*/ 11 w 245"/>
                <a:gd name="T7" fmla="*/ 106 h 106"/>
                <a:gd name="T8" fmla="*/ 0 w 245"/>
                <a:gd name="T9" fmla="*/ 64 h 106"/>
              </a:gdLst>
              <a:ahLst/>
              <a:cxnLst>
                <a:cxn ang="0">
                  <a:pos x="T0" y="T1"/>
                </a:cxn>
                <a:cxn ang="0">
                  <a:pos x="T2" y="T3"/>
                </a:cxn>
                <a:cxn ang="0">
                  <a:pos x="T4" y="T5"/>
                </a:cxn>
                <a:cxn ang="0">
                  <a:pos x="T6" y="T7"/>
                </a:cxn>
                <a:cxn ang="0">
                  <a:pos x="T8" y="T9"/>
                </a:cxn>
              </a:cxnLst>
              <a:rect l="0" t="0" r="r" b="b"/>
              <a:pathLst>
                <a:path w="245" h="106">
                  <a:moveTo>
                    <a:pt x="0" y="64"/>
                  </a:moveTo>
                  <a:lnTo>
                    <a:pt x="233" y="0"/>
                  </a:lnTo>
                  <a:lnTo>
                    <a:pt x="245" y="41"/>
                  </a:lnTo>
                  <a:lnTo>
                    <a:pt x="11" y="106"/>
                  </a:lnTo>
                  <a:lnTo>
                    <a:pt x="0"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29" name="Freeform 247">
              <a:extLst>
                <a:ext uri="{FF2B5EF4-FFF2-40B4-BE49-F238E27FC236}">
                  <a16:creationId xmlns:a16="http://schemas.microsoft.com/office/drawing/2014/main" id="{D96D504A-9D4D-4E97-B2DC-7E3FE5D6EDA6}"/>
                </a:ext>
              </a:extLst>
            </p:cNvPr>
            <p:cNvSpPr>
              <a:spLocks/>
            </p:cNvSpPr>
            <p:nvPr/>
          </p:nvSpPr>
          <p:spPr bwMode="auto">
            <a:xfrm>
              <a:off x="4410075" y="3971925"/>
              <a:ext cx="130175" cy="58738"/>
            </a:xfrm>
            <a:custGeom>
              <a:avLst/>
              <a:gdLst>
                <a:gd name="T0" fmla="*/ 0 w 245"/>
                <a:gd name="T1" fmla="*/ 71 h 113"/>
                <a:gd name="T2" fmla="*/ 234 w 245"/>
                <a:gd name="T3" fmla="*/ 0 h 113"/>
                <a:gd name="T4" fmla="*/ 245 w 245"/>
                <a:gd name="T5" fmla="*/ 41 h 113"/>
                <a:gd name="T6" fmla="*/ 13 w 245"/>
                <a:gd name="T7" fmla="*/ 113 h 113"/>
                <a:gd name="T8" fmla="*/ 0 w 245"/>
                <a:gd name="T9" fmla="*/ 71 h 113"/>
              </a:gdLst>
              <a:ahLst/>
              <a:cxnLst>
                <a:cxn ang="0">
                  <a:pos x="T0" y="T1"/>
                </a:cxn>
                <a:cxn ang="0">
                  <a:pos x="T2" y="T3"/>
                </a:cxn>
                <a:cxn ang="0">
                  <a:pos x="T4" y="T5"/>
                </a:cxn>
                <a:cxn ang="0">
                  <a:pos x="T6" y="T7"/>
                </a:cxn>
                <a:cxn ang="0">
                  <a:pos x="T8" y="T9"/>
                </a:cxn>
              </a:cxnLst>
              <a:rect l="0" t="0" r="r" b="b"/>
              <a:pathLst>
                <a:path w="245" h="113">
                  <a:moveTo>
                    <a:pt x="0" y="71"/>
                  </a:moveTo>
                  <a:lnTo>
                    <a:pt x="234" y="0"/>
                  </a:lnTo>
                  <a:lnTo>
                    <a:pt x="245" y="41"/>
                  </a:lnTo>
                  <a:lnTo>
                    <a:pt x="13" y="113"/>
                  </a:lnTo>
                  <a:lnTo>
                    <a:pt x="0" y="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30" name="Freeform 248">
              <a:extLst>
                <a:ext uri="{FF2B5EF4-FFF2-40B4-BE49-F238E27FC236}">
                  <a16:creationId xmlns:a16="http://schemas.microsoft.com/office/drawing/2014/main" id="{75A69F01-FECD-47BD-8015-FC5DCD0D0A59}"/>
                </a:ext>
              </a:extLst>
            </p:cNvPr>
            <p:cNvSpPr>
              <a:spLocks/>
            </p:cNvSpPr>
            <p:nvPr/>
          </p:nvSpPr>
          <p:spPr bwMode="auto">
            <a:xfrm>
              <a:off x="4424363" y="4013200"/>
              <a:ext cx="128588" cy="63500"/>
            </a:xfrm>
            <a:custGeom>
              <a:avLst/>
              <a:gdLst>
                <a:gd name="T0" fmla="*/ 0 w 243"/>
                <a:gd name="T1" fmla="*/ 77 h 120"/>
                <a:gd name="T2" fmla="*/ 229 w 243"/>
                <a:gd name="T3" fmla="*/ 0 h 120"/>
                <a:gd name="T4" fmla="*/ 243 w 243"/>
                <a:gd name="T5" fmla="*/ 41 h 120"/>
                <a:gd name="T6" fmla="*/ 13 w 243"/>
                <a:gd name="T7" fmla="*/ 120 h 120"/>
                <a:gd name="T8" fmla="*/ 0 w 243"/>
                <a:gd name="T9" fmla="*/ 77 h 120"/>
              </a:gdLst>
              <a:ahLst/>
              <a:cxnLst>
                <a:cxn ang="0">
                  <a:pos x="T0" y="T1"/>
                </a:cxn>
                <a:cxn ang="0">
                  <a:pos x="T2" y="T3"/>
                </a:cxn>
                <a:cxn ang="0">
                  <a:pos x="T4" y="T5"/>
                </a:cxn>
                <a:cxn ang="0">
                  <a:pos x="T6" y="T7"/>
                </a:cxn>
                <a:cxn ang="0">
                  <a:pos x="T8" y="T9"/>
                </a:cxn>
              </a:cxnLst>
              <a:rect l="0" t="0" r="r" b="b"/>
              <a:pathLst>
                <a:path w="243" h="120">
                  <a:moveTo>
                    <a:pt x="0" y="77"/>
                  </a:moveTo>
                  <a:lnTo>
                    <a:pt x="229" y="0"/>
                  </a:lnTo>
                  <a:lnTo>
                    <a:pt x="243" y="41"/>
                  </a:lnTo>
                  <a:lnTo>
                    <a:pt x="13" y="120"/>
                  </a:lnTo>
                  <a:lnTo>
                    <a:pt x="0"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31" name="Freeform 249">
              <a:extLst>
                <a:ext uri="{FF2B5EF4-FFF2-40B4-BE49-F238E27FC236}">
                  <a16:creationId xmlns:a16="http://schemas.microsoft.com/office/drawing/2014/main" id="{FE46E666-F08F-4390-B4B4-2736393F4641}"/>
                </a:ext>
              </a:extLst>
            </p:cNvPr>
            <p:cNvSpPr>
              <a:spLocks/>
            </p:cNvSpPr>
            <p:nvPr/>
          </p:nvSpPr>
          <p:spPr bwMode="auto">
            <a:xfrm>
              <a:off x="4437063" y="4054475"/>
              <a:ext cx="128588" cy="65088"/>
            </a:xfrm>
            <a:custGeom>
              <a:avLst/>
              <a:gdLst>
                <a:gd name="T0" fmla="*/ 0 w 242"/>
                <a:gd name="T1" fmla="*/ 83 h 124"/>
                <a:gd name="T2" fmla="*/ 228 w 242"/>
                <a:gd name="T3" fmla="*/ 0 h 124"/>
                <a:gd name="T4" fmla="*/ 242 w 242"/>
                <a:gd name="T5" fmla="*/ 39 h 124"/>
                <a:gd name="T6" fmla="*/ 14 w 242"/>
                <a:gd name="T7" fmla="*/ 124 h 124"/>
                <a:gd name="T8" fmla="*/ 0 w 242"/>
                <a:gd name="T9" fmla="*/ 83 h 124"/>
              </a:gdLst>
              <a:ahLst/>
              <a:cxnLst>
                <a:cxn ang="0">
                  <a:pos x="T0" y="T1"/>
                </a:cxn>
                <a:cxn ang="0">
                  <a:pos x="T2" y="T3"/>
                </a:cxn>
                <a:cxn ang="0">
                  <a:pos x="T4" y="T5"/>
                </a:cxn>
                <a:cxn ang="0">
                  <a:pos x="T6" y="T7"/>
                </a:cxn>
                <a:cxn ang="0">
                  <a:pos x="T8" y="T9"/>
                </a:cxn>
              </a:cxnLst>
              <a:rect l="0" t="0" r="r" b="b"/>
              <a:pathLst>
                <a:path w="242" h="124">
                  <a:moveTo>
                    <a:pt x="0" y="83"/>
                  </a:moveTo>
                  <a:lnTo>
                    <a:pt x="228" y="0"/>
                  </a:lnTo>
                  <a:lnTo>
                    <a:pt x="242" y="39"/>
                  </a:lnTo>
                  <a:lnTo>
                    <a:pt x="14" y="124"/>
                  </a:lnTo>
                  <a:lnTo>
                    <a:pt x="0"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32" name="Freeform 250">
              <a:extLst>
                <a:ext uri="{FF2B5EF4-FFF2-40B4-BE49-F238E27FC236}">
                  <a16:creationId xmlns:a16="http://schemas.microsoft.com/office/drawing/2014/main" id="{A6E4372A-4DD6-47EC-B143-FCB62E82AEF0}"/>
                </a:ext>
              </a:extLst>
            </p:cNvPr>
            <p:cNvSpPr>
              <a:spLocks/>
            </p:cNvSpPr>
            <p:nvPr/>
          </p:nvSpPr>
          <p:spPr bwMode="auto">
            <a:xfrm>
              <a:off x="4451350" y="4094163"/>
              <a:ext cx="128588" cy="69850"/>
            </a:xfrm>
            <a:custGeom>
              <a:avLst/>
              <a:gdLst>
                <a:gd name="T0" fmla="*/ 0 w 242"/>
                <a:gd name="T1" fmla="*/ 89 h 130"/>
                <a:gd name="T2" fmla="*/ 227 w 242"/>
                <a:gd name="T3" fmla="*/ 0 h 130"/>
                <a:gd name="T4" fmla="*/ 242 w 242"/>
                <a:gd name="T5" fmla="*/ 40 h 130"/>
                <a:gd name="T6" fmla="*/ 16 w 242"/>
                <a:gd name="T7" fmla="*/ 130 h 130"/>
                <a:gd name="T8" fmla="*/ 0 w 242"/>
                <a:gd name="T9" fmla="*/ 89 h 130"/>
              </a:gdLst>
              <a:ahLst/>
              <a:cxnLst>
                <a:cxn ang="0">
                  <a:pos x="T0" y="T1"/>
                </a:cxn>
                <a:cxn ang="0">
                  <a:pos x="T2" y="T3"/>
                </a:cxn>
                <a:cxn ang="0">
                  <a:pos x="T4" y="T5"/>
                </a:cxn>
                <a:cxn ang="0">
                  <a:pos x="T6" y="T7"/>
                </a:cxn>
                <a:cxn ang="0">
                  <a:pos x="T8" y="T9"/>
                </a:cxn>
              </a:cxnLst>
              <a:rect l="0" t="0" r="r" b="b"/>
              <a:pathLst>
                <a:path w="242" h="130">
                  <a:moveTo>
                    <a:pt x="0" y="89"/>
                  </a:moveTo>
                  <a:lnTo>
                    <a:pt x="227" y="0"/>
                  </a:lnTo>
                  <a:lnTo>
                    <a:pt x="242" y="40"/>
                  </a:lnTo>
                  <a:lnTo>
                    <a:pt x="16" y="130"/>
                  </a:lnTo>
                  <a:lnTo>
                    <a:pt x="0" y="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33" name="Freeform 251">
              <a:extLst>
                <a:ext uri="{FF2B5EF4-FFF2-40B4-BE49-F238E27FC236}">
                  <a16:creationId xmlns:a16="http://schemas.microsoft.com/office/drawing/2014/main" id="{50DFB39F-3013-4DF1-9228-B58457388C21}"/>
                </a:ext>
              </a:extLst>
            </p:cNvPr>
            <p:cNvSpPr>
              <a:spLocks/>
            </p:cNvSpPr>
            <p:nvPr/>
          </p:nvSpPr>
          <p:spPr bwMode="auto">
            <a:xfrm>
              <a:off x="4467225" y="4135438"/>
              <a:ext cx="127000" cy="71438"/>
            </a:xfrm>
            <a:custGeom>
              <a:avLst/>
              <a:gdLst>
                <a:gd name="T0" fmla="*/ 0 w 241"/>
                <a:gd name="T1" fmla="*/ 96 h 136"/>
                <a:gd name="T2" fmla="*/ 224 w 241"/>
                <a:gd name="T3" fmla="*/ 0 h 136"/>
                <a:gd name="T4" fmla="*/ 241 w 241"/>
                <a:gd name="T5" fmla="*/ 40 h 136"/>
                <a:gd name="T6" fmla="*/ 16 w 241"/>
                <a:gd name="T7" fmla="*/ 136 h 136"/>
                <a:gd name="T8" fmla="*/ 0 w 241"/>
                <a:gd name="T9" fmla="*/ 96 h 136"/>
              </a:gdLst>
              <a:ahLst/>
              <a:cxnLst>
                <a:cxn ang="0">
                  <a:pos x="T0" y="T1"/>
                </a:cxn>
                <a:cxn ang="0">
                  <a:pos x="T2" y="T3"/>
                </a:cxn>
                <a:cxn ang="0">
                  <a:pos x="T4" y="T5"/>
                </a:cxn>
                <a:cxn ang="0">
                  <a:pos x="T6" y="T7"/>
                </a:cxn>
                <a:cxn ang="0">
                  <a:pos x="T8" y="T9"/>
                </a:cxn>
              </a:cxnLst>
              <a:rect l="0" t="0" r="r" b="b"/>
              <a:pathLst>
                <a:path w="241" h="136">
                  <a:moveTo>
                    <a:pt x="0" y="96"/>
                  </a:moveTo>
                  <a:lnTo>
                    <a:pt x="224" y="0"/>
                  </a:lnTo>
                  <a:lnTo>
                    <a:pt x="241" y="40"/>
                  </a:lnTo>
                  <a:lnTo>
                    <a:pt x="16" y="136"/>
                  </a:lnTo>
                  <a:lnTo>
                    <a:pt x="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34" name="Freeform 252">
              <a:extLst>
                <a:ext uri="{FF2B5EF4-FFF2-40B4-BE49-F238E27FC236}">
                  <a16:creationId xmlns:a16="http://schemas.microsoft.com/office/drawing/2014/main" id="{BF45C40F-1F47-4425-A7DE-319CC880BD49}"/>
                </a:ext>
              </a:extLst>
            </p:cNvPr>
            <p:cNvSpPr>
              <a:spLocks/>
            </p:cNvSpPr>
            <p:nvPr/>
          </p:nvSpPr>
          <p:spPr bwMode="auto">
            <a:xfrm>
              <a:off x="4484688" y="4175125"/>
              <a:ext cx="125413" cy="74613"/>
            </a:xfrm>
            <a:custGeom>
              <a:avLst/>
              <a:gdLst>
                <a:gd name="T0" fmla="*/ 0 w 239"/>
                <a:gd name="T1" fmla="*/ 101 h 141"/>
                <a:gd name="T2" fmla="*/ 221 w 239"/>
                <a:gd name="T3" fmla="*/ 0 h 141"/>
                <a:gd name="T4" fmla="*/ 239 w 239"/>
                <a:gd name="T5" fmla="*/ 39 h 141"/>
                <a:gd name="T6" fmla="*/ 18 w 239"/>
                <a:gd name="T7" fmla="*/ 141 h 141"/>
                <a:gd name="T8" fmla="*/ 0 w 239"/>
                <a:gd name="T9" fmla="*/ 101 h 141"/>
              </a:gdLst>
              <a:ahLst/>
              <a:cxnLst>
                <a:cxn ang="0">
                  <a:pos x="T0" y="T1"/>
                </a:cxn>
                <a:cxn ang="0">
                  <a:pos x="T2" y="T3"/>
                </a:cxn>
                <a:cxn ang="0">
                  <a:pos x="T4" y="T5"/>
                </a:cxn>
                <a:cxn ang="0">
                  <a:pos x="T6" y="T7"/>
                </a:cxn>
                <a:cxn ang="0">
                  <a:pos x="T8" y="T9"/>
                </a:cxn>
              </a:cxnLst>
              <a:rect l="0" t="0" r="r" b="b"/>
              <a:pathLst>
                <a:path w="239" h="141">
                  <a:moveTo>
                    <a:pt x="0" y="101"/>
                  </a:moveTo>
                  <a:lnTo>
                    <a:pt x="221" y="0"/>
                  </a:lnTo>
                  <a:lnTo>
                    <a:pt x="239" y="39"/>
                  </a:lnTo>
                  <a:lnTo>
                    <a:pt x="18" y="141"/>
                  </a:lnTo>
                  <a:lnTo>
                    <a:pt x="0"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35" name="Freeform 253">
              <a:extLst>
                <a:ext uri="{FF2B5EF4-FFF2-40B4-BE49-F238E27FC236}">
                  <a16:creationId xmlns:a16="http://schemas.microsoft.com/office/drawing/2014/main" id="{AC1BDEE6-DBFD-4F81-BBC3-95C8F8291744}"/>
                </a:ext>
              </a:extLst>
            </p:cNvPr>
            <p:cNvSpPr>
              <a:spLocks/>
            </p:cNvSpPr>
            <p:nvPr/>
          </p:nvSpPr>
          <p:spPr bwMode="auto">
            <a:xfrm>
              <a:off x="4502150" y="4214813"/>
              <a:ext cx="125413" cy="77788"/>
            </a:xfrm>
            <a:custGeom>
              <a:avLst/>
              <a:gdLst>
                <a:gd name="T0" fmla="*/ 0 w 237"/>
                <a:gd name="T1" fmla="*/ 108 h 147"/>
                <a:gd name="T2" fmla="*/ 218 w 237"/>
                <a:gd name="T3" fmla="*/ 0 h 147"/>
                <a:gd name="T4" fmla="*/ 237 w 237"/>
                <a:gd name="T5" fmla="*/ 40 h 147"/>
                <a:gd name="T6" fmla="*/ 18 w 237"/>
                <a:gd name="T7" fmla="*/ 147 h 147"/>
                <a:gd name="T8" fmla="*/ 0 w 237"/>
                <a:gd name="T9" fmla="*/ 108 h 147"/>
              </a:gdLst>
              <a:ahLst/>
              <a:cxnLst>
                <a:cxn ang="0">
                  <a:pos x="T0" y="T1"/>
                </a:cxn>
                <a:cxn ang="0">
                  <a:pos x="T2" y="T3"/>
                </a:cxn>
                <a:cxn ang="0">
                  <a:pos x="T4" y="T5"/>
                </a:cxn>
                <a:cxn ang="0">
                  <a:pos x="T6" y="T7"/>
                </a:cxn>
                <a:cxn ang="0">
                  <a:pos x="T8" y="T9"/>
                </a:cxn>
              </a:cxnLst>
              <a:rect l="0" t="0" r="r" b="b"/>
              <a:pathLst>
                <a:path w="237" h="147">
                  <a:moveTo>
                    <a:pt x="0" y="108"/>
                  </a:moveTo>
                  <a:lnTo>
                    <a:pt x="218" y="0"/>
                  </a:lnTo>
                  <a:lnTo>
                    <a:pt x="237" y="40"/>
                  </a:lnTo>
                  <a:lnTo>
                    <a:pt x="18" y="147"/>
                  </a:lnTo>
                  <a:lnTo>
                    <a:pt x="0"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36" name="Freeform 254">
              <a:extLst>
                <a:ext uri="{FF2B5EF4-FFF2-40B4-BE49-F238E27FC236}">
                  <a16:creationId xmlns:a16="http://schemas.microsoft.com/office/drawing/2014/main" id="{BF515B45-3C92-4F49-9901-5E99493572F8}"/>
                </a:ext>
              </a:extLst>
            </p:cNvPr>
            <p:cNvSpPr>
              <a:spLocks/>
            </p:cNvSpPr>
            <p:nvPr/>
          </p:nvSpPr>
          <p:spPr bwMode="auto">
            <a:xfrm>
              <a:off x="4521200" y="4252913"/>
              <a:ext cx="125413" cy="80963"/>
            </a:xfrm>
            <a:custGeom>
              <a:avLst/>
              <a:gdLst>
                <a:gd name="T0" fmla="*/ 0 w 236"/>
                <a:gd name="T1" fmla="*/ 113 h 152"/>
                <a:gd name="T2" fmla="*/ 215 w 236"/>
                <a:gd name="T3" fmla="*/ 0 h 152"/>
                <a:gd name="T4" fmla="*/ 236 w 236"/>
                <a:gd name="T5" fmla="*/ 39 h 152"/>
                <a:gd name="T6" fmla="*/ 19 w 236"/>
                <a:gd name="T7" fmla="*/ 152 h 152"/>
                <a:gd name="T8" fmla="*/ 0 w 236"/>
                <a:gd name="T9" fmla="*/ 113 h 152"/>
              </a:gdLst>
              <a:ahLst/>
              <a:cxnLst>
                <a:cxn ang="0">
                  <a:pos x="T0" y="T1"/>
                </a:cxn>
                <a:cxn ang="0">
                  <a:pos x="T2" y="T3"/>
                </a:cxn>
                <a:cxn ang="0">
                  <a:pos x="T4" y="T5"/>
                </a:cxn>
                <a:cxn ang="0">
                  <a:pos x="T6" y="T7"/>
                </a:cxn>
                <a:cxn ang="0">
                  <a:pos x="T8" y="T9"/>
                </a:cxn>
              </a:cxnLst>
              <a:rect l="0" t="0" r="r" b="b"/>
              <a:pathLst>
                <a:path w="236" h="152">
                  <a:moveTo>
                    <a:pt x="0" y="113"/>
                  </a:moveTo>
                  <a:lnTo>
                    <a:pt x="215" y="0"/>
                  </a:lnTo>
                  <a:lnTo>
                    <a:pt x="236" y="39"/>
                  </a:lnTo>
                  <a:lnTo>
                    <a:pt x="19" y="152"/>
                  </a:lnTo>
                  <a:lnTo>
                    <a:pt x="0"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37" name="Freeform 255">
              <a:extLst>
                <a:ext uri="{FF2B5EF4-FFF2-40B4-BE49-F238E27FC236}">
                  <a16:creationId xmlns:a16="http://schemas.microsoft.com/office/drawing/2014/main" id="{C2FDE40D-C6E5-49DD-9301-D19AE0BDB949}"/>
                </a:ext>
              </a:extLst>
            </p:cNvPr>
            <p:cNvSpPr>
              <a:spLocks/>
            </p:cNvSpPr>
            <p:nvPr/>
          </p:nvSpPr>
          <p:spPr bwMode="auto">
            <a:xfrm>
              <a:off x="4541838" y="4292600"/>
              <a:ext cx="123825" cy="82550"/>
            </a:xfrm>
            <a:custGeom>
              <a:avLst/>
              <a:gdLst>
                <a:gd name="T0" fmla="*/ 0 w 233"/>
                <a:gd name="T1" fmla="*/ 120 h 157"/>
                <a:gd name="T2" fmla="*/ 212 w 233"/>
                <a:gd name="T3" fmla="*/ 0 h 157"/>
                <a:gd name="T4" fmla="*/ 233 w 233"/>
                <a:gd name="T5" fmla="*/ 39 h 157"/>
                <a:gd name="T6" fmla="*/ 20 w 233"/>
                <a:gd name="T7" fmla="*/ 157 h 157"/>
                <a:gd name="T8" fmla="*/ 0 w 233"/>
                <a:gd name="T9" fmla="*/ 120 h 157"/>
              </a:gdLst>
              <a:ahLst/>
              <a:cxnLst>
                <a:cxn ang="0">
                  <a:pos x="T0" y="T1"/>
                </a:cxn>
                <a:cxn ang="0">
                  <a:pos x="T2" y="T3"/>
                </a:cxn>
                <a:cxn ang="0">
                  <a:pos x="T4" y="T5"/>
                </a:cxn>
                <a:cxn ang="0">
                  <a:pos x="T6" y="T7"/>
                </a:cxn>
                <a:cxn ang="0">
                  <a:pos x="T8" y="T9"/>
                </a:cxn>
              </a:cxnLst>
              <a:rect l="0" t="0" r="r" b="b"/>
              <a:pathLst>
                <a:path w="233" h="157">
                  <a:moveTo>
                    <a:pt x="0" y="120"/>
                  </a:moveTo>
                  <a:lnTo>
                    <a:pt x="212" y="0"/>
                  </a:lnTo>
                  <a:lnTo>
                    <a:pt x="233" y="39"/>
                  </a:lnTo>
                  <a:lnTo>
                    <a:pt x="20" y="157"/>
                  </a:lnTo>
                  <a:lnTo>
                    <a:pt x="0"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38" name="Freeform 256">
              <a:extLst>
                <a:ext uri="{FF2B5EF4-FFF2-40B4-BE49-F238E27FC236}">
                  <a16:creationId xmlns:a16="http://schemas.microsoft.com/office/drawing/2014/main" id="{A7C2F7E2-1B53-44A5-8820-087A020E71ED}"/>
                </a:ext>
              </a:extLst>
            </p:cNvPr>
            <p:cNvSpPr>
              <a:spLocks/>
            </p:cNvSpPr>
            <p:nvPr/>
          </p:nvSpPr>
          <p:spPr bwMode="auto">
            <a:xfrm>
              <a:off x="4562475" y="4330700"/>
              <a:ext cx="122238" cy="85725"/>
            </a:xfrm>
            <a:custGeom>
              <a:avLst/>
              <a:gdLst>
                <a:gd name="T0" fmla="*/ 0 w 231"/>
                <a:gd name="T1" fmla="*/ 125 h 162"/>
                <a:gd name="T2" fmla="*/ 211 w 231"/>
                <a:gd name="T3" fmla="*/ 0 h 162"/>
                <a:gd name="T4" fmla="*/ 231 w 231"/>
                <a:gd name="T5" fmla="*/ 37 h 162"/>
                <a:gd name="T6" fmla="*/ 22 w 231"/>
                <a:gd name="T7" fmla="*/ 162 h 162"/>
                <a:gd name="T8" fmla="*/ 0 w 231"/>
                <a:gd name="T9" fmla="*/ 125 h 162"/>
              </a:gdLst>
              <a:ahLst/>
              <a:cxnLst>
                <a:cxn ang="0">
                  <a:pos x="T0" y="T1"/>
                </a:cxn>
                <a:cxn ang="0">
                  <a:pos x="T2" y="T3"/>
                </a:cxn>
                <a:cxn ang="0">
                  <a:pos x="T4" y="T5"/>
                </a:cxn>
                <a:cxn ang="0">
                  <a:pos x="T6" y="T7"/>
                </a:cxn>
                <a:cxn ang="0">
                  <a:pos x="T8" y="T9"/>
                </a:cxn>
              </a:cxnLst>
              <a:rect l="0" t="0" r="r" b="b"/>
              <a:pathLst>
                <a:path w="231" h="162">
                  <a:moveTo>
                    <a:pt x="0" y="125"/>
                  </a:moveTo>
                  <a:lnTo>
                    <a:pt x="211" y="0"/>
                  </a:lnTo>
                  <a:lnTo>
                    <a:pt x="231" y="37"/>
                  </a:lnTo>
                  <a:lnTo>
                    <a:pt x="22" y="162"/>
                  </a:lnTo>
                  <a:lnTo>
                    <a:pt x="0" y="1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39" name="Freeform 257">
              <a:extLst>
                <a:ext uri="{FF2B5EF4-FFF2-40B4-BE49-F238E27FC236}">
                  <a16:creationId xmlns:a16="http://schemas.microsoft.com/office/drawing/2014/main" id="{55F8E8C5-F77F-407C-9E9E-CE8CCCD3605D}"/>
                </a:ext>
              </a:extLst>
            </p:cNvPr>
            <p:cNvSpPr>
              <a:spLocks/>
            </p:cNvSpPr>
            <p:nvPr/>
          </p:nvSpPr>
          <p:spPr bwMode="auto">
            <a:xfrm>
              <a:off x="4584700" y="4367213"/>
              <a:ext cx="120650" cy="88900"/>
            </a:xfrm>
            <a:custGeom>
              <a:avLst/>
              <a:gdLst>
                <a:gd name="T0" fmla="*/ 0 w 228"/>
                <a:gd name="T1" fmla="*/ 130 h 168"/>
                <a:gd name="T2" fmla="*/ 206 w 228"/>
                <a:gd name="T3" fmla="*/ 0 h 168"/>
                <a:gd name="T4" fmla="*/ 228 w 228"/>
                <a:gd name="T5" fmla="*/ 37 h 168"/>
                <a:gd name="T6" fmla="*/ 23 w 228"/>
                <a:gd name="T7" fmla="*/ 168 h 168"/>
                <a:gd name="T8" fmla="*/ 0 w 228"/>
                <a:gd name="T9" fmla="*/ 130 h 168"/>
              </a:gdLst>
              <a:ahLst/>
              <a:cxnLst>
                <a:cxn ang="0">
                  <a:pos x="T0" y="T1"/>
                </a:cxn>
                <a:cxn ang="0">
                  <a:pos x="T2" y="T3"/>
                </a:cxn>
                <a:cxn ang="0">
                  <a:pos x="T4" y="T5"/>
                </a:cxn>
                <a:cxn ang="0">
                  <a:pos x="T6" y="T7"/>
                </a:cxn>
                <a:cxn ang="0">
                  <a:pos x="T8" y="T9"/>
                </a:cxn>
              </a:cxnLst>
              <a:rect l="0" t="0" r="r" b="b"/>
              <a:pathLst>
                <a:path w="228" h="168">
                  <a:moveTo>
                    <a:pt x="0" y="130"/>
                  </a:moveTo>
                  <a:lnTo>
                    <a:pt x="206" y="0"/>
                  </a:lnTo>
                  <a:lnTo>
                    <a:pt x="228" y="37"/>
                  </a:lnTo>
                  <a:lnTo>
                    <a:pt x="23" y="168"/>
                  </a:lnTo>
                  <a:lnTo>
                    <a:pt x="0" y="1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40" name="Freeform 258">
              <a:extLst>
                <a:ext uri="{FF2B5EF4-FFF2-40B4-BE49-F238E27FC236}">
                  <a16:creationId xmlns:a16="http://schemas.microsoft.com/office/drawing/2014/main" id="{51D9CEDC-9B03-4C9A-8D4E-1BC41A441F15}"/>
                </a:ext>
              </a:extLst>
            </p:cNvPr>
            <p:cNvSpPr>
              <a:spLocks/>
            </p:cNvSpPr>
            <p:nvPr/>
          </p:nvSpPr>
          <p:spPr bwMode="auto">
            <a:xfrm>
              <a:off x="4608513" y="4405313"/>
              <a:ext cx="119063" cy="90488"/>
            </a:xfrm>
            <a:custGeom>
              <a:avLst/>
              <a:gdLst>
                <a:gd name="T0" fmla="*/ 0 w 227"/>
                <a:gd name="T1" fmla="*/ 136 h 172"/>
                <a:gd name="T2" fmla="*/ 204 w 227"/>
                <a:gd name="T3" fmla="*/ 0 h 172"/>
                <a:gd name="T4" fmla="*/ 227 w 227"/>
                <a:gd name="T5" fmla="*/ 36 h 172"/>
                <a:gd name="T6" fmla="*/ 25 w 227"/>
                <a:gd name="T7" fmla="*/ 172 h 172"/>
                <a:gd name="T8" fmla="*/ 0 w 227"/>
                <a:gd name="T9" fmla="*/ 136 h 172"/>
              </a:gdLst>
              <a:ahLst/>
              <a:cxnLst>
                <a:cxn ang="0">
                  <a:pos x="T0" y="T1"/>
                </a:cxn>
                <a:cxn ang="0">
                  <a:pos x="T2" y="T3"/>
                </a:cxn>
                <a:cxn ang="0">
                  <a:pos x="T4" y="T5"/>
                </a:cxn>
                <a:cxn ang="0">
                  <a:pos x="T6" y="T7"/>
                </a:cxn>
                <a:cxn ang="0">
                  <a:pos x="T8" y="T9"/>
                </a:cxn>
              </a:cxnLst>
              <a:rect l="0" t="0" r="r" b="b"/>
              <a:pathLst>
                <a:path w="227" h="172">
                  <a:moveTo>
                    <a:pt x="0" y="136"/>
                  </a:moveTo>
                  <a:lnTo>
                    <a:pt x="204" y="0"/>
                  </a:lnTo>
                  <a:lnTo>
                    <a:pt x="227" y="36"/>
                  </a:lnTo>
                  <a:lnTo>
                    <a:pt x="25" y="172"/>
                  </a:lnTo>
                  <a:lnTo>
                    <a:pt x="0" y="1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41" name="Freeform 259">
              <a:extLst>
                <a:ext uri="{FF2B5EF4-FFF2-40B4-BE49-F238E27FC236}">
                  <a16:creationId xmlns:a16="http://schemas.microsoft.com/office/drawing/2014/main" id="{929958A2-A1E8-4FBF-A9A5-BC2C3D6226F4}"/>
                </a:ext>
              </a:extLst>
            </p:cNvPr>
            <p:cNvSpPr>
              <a:spLocks/>
            </p:cNvSpPr>
            <p:nvPr/>
          </p:nvSpPr>
          <p:spPr bwMode="auto">
            <a:xfrm>
              <a:off x="4632325" y="4441825"/>
              <a:ext cx="119063" cy="92075"/>
            </a:xfrm>
            <a:custGeom>
              <a:avLst/>
              <a:gdLst>
                <a:gd name="T0" fmla="*/ 0 w 225"/>
                <a:gd name="T1" fmla="*/ 140 h 176"/>
                <a:gd name="T2" fmla="*/ 200 w 225"/>
                <a:gd name="T3" fmla="*/ 0 h 176"/>
                <a:gd name="T4" fmla="*/ 225 w 225"/>
                <a:gd name="T5" fmla="*/ 36 h 176"/>
                <a:gd name="T6" fmla="*/ 25 w 225"/>
                <a:gd name="T7" fmla="*/ 176 h 176"/>
                <a:gd name="T8" fmla="*/ 0 w 225"/>
                <a:gd name="T9" fmla="*/ 140 h 176"/>
              </a:gdLst>
              <a:ahLst/>
              <a:cxnLst>
                <a:cxn ang="0">
                  <a:pos x="T0" y="T1"/>
                </a:cxn>
                <a:cxn ang="0">
                  <a:pos x="T2" y="T3"/>
                </a:cxn>
                <a:cxn ang="0">
                  <a:pos x="T4" y="T5"/>
                </a:cxn>
                <a:cxn ang="0">
                  <a:pos x="T6" y="T7"/>
                </a:cxn>
                <a:cxn ang="0">
                  <a:pos x="T8" y="T9"/>
                </a:cxn>
              </a:cxnLst>
              <a:rect l="0" t="0" r="r" b="b"/>
              <a:pathLst>
                <a:path w="225" h="176">
                  <a:moveTo>
                    <a:pt x="0" y="140"/>
                  </a:moveTo>
                  <a:lnTo>
                    <a:pt x="200" y="0"/>
                  </a:lnTo>
                  <a:lnTo>
                    <a:pt x="225" y="36"/>
                  </a:lnTo>
                  <a:lnTo>
                    <a:pt x="25" y="176"/>
                  </a:lnTo>
                  <a:lnTo>
                    <a:pt x="0"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42" name="Freeform 260">
              <a:extLst>
                <a:ext uri="{FF2B5EF4-FFF2-40B4-BE49-F238E27FC236}">
                  <a16:creationId xmlns:a16="http://schemas.microsoft.com/office/drawing/2014/main" id="{AC270511-BB59-4B59-8564-9B73FD9A0969}"/>
                </a:ext>
              </a:extLst>
            </p:cNvPr>
            <p:cNvSpPr>
              <a:spLocks/>
            </p:cNvSpPr>
            <p:nvPr/>
          </p:nvSpPr>
          <p:spPr bwMode="auto">
            <a:xfrm>
              <a:off x="4657725" y="4476750"/>
              <a:ext cx="117475" cy="96838"/>
            </a:xfrm>
            <a:custGeom>
              <a:avLst/>
              <a:gdLst>
                <a:gd name="T0" fmla="*/ 0 w 220"/>
                <a:gd name="T1" fmla="*/ 146 h 182"/>
                <a:gd name="T2" fmla="*/ 195 w 220"/>
                <a:gd name="T3" fmla="*/ 0 h 182"/>
                <a:gd name="T4" fmla="*/ 220 w 220"/>
                <a:gd name="T5" fmla="*/ 36 h 182"/>
                <a:gd name="T6" fmla="*/ 24 w 220"/>
                <a:gd name="T7" fmla="*/ 182 h 182"/>
                <a:gd name="T8" fmla="*/ 0 w 220"/>
                <a:gd name="T9" fmla="*/ 146 h 182"/>
              </a:gdLst>
              <a:ahLst/>
              <a:cxnLst>
                <a:cxn ang="0">
                  <a:pos x="T0" y="T1"/>
                </a:cxn>
                <a:cxn ang="0">
                  <a:pos x="T2" y="T3"/>
                </a:cxn>
                <a:cxn ang="0">
                  <a:pos x="T4" y="T5"/>
                </a:cxn>
                <a:cxn ang="0">
                  <a:pos x="T6" y="T7"/>
                </a:cxn>
                <a:cxn ang="0">
                  <a:pos x="T8" y="T9"/>
                </a:cxn>
              </a:cxnLst>
              <a:rect l="0" t="0" r="r" b="b"/>
              <a:pathLst>
                <a:path w="220" h="182">
                  <a:moveTo>
                    <a:pt x="0" y="146"/>
                  </a:moveTo>
                  <a:lnTo>
                    <a:pt x="195" y="0"/>
                  </a:lnTo>
                  <a:lnTo>
                    <a:pt x="220" y="36"/>
                  </a:lnTo>
                  <a:lnTo>
                    <a:pt x="24" y="182"/>
                  </a:lnTo>
                  <a:lnTo>
                    <a:pt x="0"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43" name="Freeform 261">
              <a:extLst>
                <a:ext uri="{FF2B5EF4-FFF2-40B4-BE49-F238E27FC236}">
                  <a16:creationId xmlns:a16="http://schemas.microsoft.com/office/drawing/2014/main" id="{8FED9FF4-F2B0-47B2-9E68-A227A225EA62}"/>
                </a:ext>
              </a:extLst>
            </p:cNvPr>
            <p:cNvSpPr>
              <a:spLocks/>
            </p:cNvSpPr>
            <p:nvPr/>
          </p:nvSpPr>
          <p:spPr bwMode="auto">
            <a:xfrm>
              <a:off x="4684713" y="4511675"/>
              <a:ext cx="115888" cy="98425"/>
            </a:xfrm>
            <a:custGeom>
              <a:avLst/>
              <a:gdLst>
                <a:gd name="T0" fmla="*/ 0 w 218"/>
                <a:gd name="T1" fmla="*/ 151 h 186"/>
                <a:gd name="T2" fmla="*/ 191 w 218"/>
                <a:gd name="T3" fmla="*/ 0 h 186"/>
                <a:gd name="T4" fmla="*/ 218 w 218"/>
                <a:gd name="T5" fmla="*/ 34 h 186"/>
                <a:gd name="T6" fmla="*/ 26 w 218"/>
                <a:gd name="T7" fmla="*/ 186 h 186"/>
                <a:gd name="T8" fmla="*/ 0 w 218"/>
                <a:gd name="T9" fmla="*/ 151 h 186"/>
              </a:gdLst>
              <a:ahLst/>
              <a:cxnLst>
                <a:cxn ang="0">
                  <a:pos x="T0" y="T1"/>
                </a:cxn>
                <a:cxn ang="0">
                  <a:pos x="T2" y="T3"/>
                </a:cxn>
                <a:cxn ang="0">
                  <a:pos x="T4" y="T5"/>
                </a:cxn>
                <a:cxn ang="0">
                  <a:pos x="T6" y="T7"/>
                </a:cxn>
                <a:cxn ang="0">
                  <a:pos x="T8" y="T9"/>
                </a:cxn>
              </a:cxnLst>
              <a:rect l="0" t="0" r="r" b="b"/>
              <a:pathLst>
                <a:path w="218" h="186">
                  <a:moveTo>
                    <a:pt x="0" y="151"/>
                  </a:moveTo>
                  <a:lnTo>
                    <a:pt x="191" y="0"/>
                  </a:lnTo>
                  <a:lnTo>
                    <a:pt x="218" y="34"/>
                  </a:lnTo>
                  <a:lnTo>
                    <a:pt x="26" y="186"/>
                  </a:lnTo>
                  <a:lnTo>
                    <a:pt x="0"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44" name="Freeform 262">
              <a:extLst>
                <a:ext uri="{FF2B5EF4-FFF2-40B4-BE49-F238E27FC236}">
                  <a16:creationId xmlns:a16="http://schemas.microsoft.com/office/drawing/2014/main" id="{FE8D7FA2-D547-4753-B2A9-B48CD44F8159}"/>
                </a:ext>
              </a:extLst>
            </p:cNvPr>
            <p:cNvSpPr>
              <a:spLocks/>
            </p:cNvSpPr>
            <p:nvPr/>
          </p:nvSpPr>
          <p:spPr bwMode="auto">
            <a:xfrm>
              <a:off x="4711700" y="4546600"/>
              <a:ext cx="112713" cy="100013"/>
            </a:xfrm>
            <a:custGeom>
              <a:avLst/>
              <a:gdLst>
                <a:gd name="T0" fmla="*/ 0 w 214"/>
                <a:gd name="T1" fmla="*/ 156 h 190"/>
                <a:gd name="T2" fmla="*/ 187 w 214"/>
                <a:gd name="T3" fmla="*/ 0 h 190"/>
                <a:gd name="T4" fmla="*/ 214 w 214"/>
                <a:gd name="T5" fmla="*/ 33 h 190"/>
                <a:gd name="T6" fmla="*/ 27 w 214"/>
                <a:gd name="T7" fmla="*/ 190 h 190"/>
                <a:gd name="T8" fmla="*/ 0 w 214"/>
                <a:gd name="T9" fmla="*/ 156 h 190"/>
              </a:gdLst>
              <a:ahLst/>
              <a:cxnLst>
                <a:cxn ang="0">
                  <a:pos x="T0" y="T1"/>
                </a:cxn>
                <a:cxn ang="0">
                  <a:pos x="T2" y="T3"/>
                </a:cxn>
                <a:cxn ang="0">
                  <a:pos x="T4" y="T5"/>
                </a:cxn>
                <a:cxn ang="0">
                  <a:pos x="T6" y="T7"/>
                </a:cxn>
                <a:cxn ang="0">
                  <a:pos x="T8" y="T9"/>
                </a:cxn>
              </a:cxnLst>
              <a:rect l="0" t="0" r="r" b="b"/>
              <a:pathLst>
                <a:path w="214" h="190">
                  <a:moveTo>
                    <a:pt x="0" y="156"/>
                  </a:moveTo>
                  <a:lnTo>
                    <a:pt x="187" y="0"/>
                  </a:lnTo>
                  <a:lnTo>
                    <a:pt x="214" y="33"/>
                  </a:lnTo>
                  <a:lnTo>
                    <a:pt x="27" y="190"/>
                  </a:lnTo>
                  <a:lnTo>
                    <a:pt x="0" y="1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45" name="Freeform 69">
              <a:extLst>
                <a:ext uri="{FF2B5EF4-FFF2-40B4-BE49-F238E27FC236}">
                  <a16:creationId xmlns:a16="http://schemas.microsoft.com/office/drawing/2014/main" id="{0511ED64-F6AA-490E-93C3-7D4777EAC54B}"/>
                </a:ext>
              </a:extLst>
            </p:cNvPr>
            <p:cNvSpPr>
              <a:spLocks/>
            </p:cNvSpPr>
            <p:nvPr/>
          </p:nvSpPr>
          <p:spPr bwMode="auto">
            <a:xfrm>
              <a:off x="5303838" y="5011738"/>
              <a:ext cx="74613" cy="127000"/>
            </a:xfrm>
            <a:custGeom>
              <a:avLst/>
              <a:gdLst>
                <a:gd name="T0" fmla="*/ 0 w 142"/>
                <a:gd name="T1" fmla="*/ 223 h 241"/>
                <a:gd name="T2" fmla="*/ 103 w 142"/>
                <a:gd name="T3" fmla="*/ 0 h 241"/>
                <a:gd name="T4" fmla="*/ 142 w 142"/>
                <a:gd name="T5" fmla="*/ 18 h 241"/>
                <a:gd name="T6" fmla="*/ 38 w 142"/>
                <a:gd name="T7" fmla="*/ 241 h 241"/>
                <a:gd name="T8" fmla="*/ 0 w 142"/>
                <a:gd name="T9" fmla="*/ 223 h 241"/>
              </a:gdLst>
              <a:ahLst/>
              <a:cxnLst>
                <a:cxn ang="0">
                  <a:pos x="T0" y="T1"/>
                </a:cxn>
                <a:cxn ang="0">
                  <a:pos x="T2" y="T3"/>
                </a:cxn>
                <a:cxn ang="0">
                  <a:pos x="T4" y="T5"/>
                </a:cxn>
                <a:cxn ang="0">
                  <a:pos x="T6" y="T7"/>
                </a:cxn>
                <a:cxn ang="0">
                  <a:pos x="T8" y="T9"/>
                </a:cxn>
              </a:cxnLst>
              <a:rect l="0" t="0" r="r" b="b"/>
              <a:pathLst>
                <a:path w="142" h="241">
                  <a:moveTo>
                    <a:pt x="0" y="223"/>
                  </a:moveTo>
                  <a:lnTo>
                    <a:pt x="103" y="0"/>
                  </a:lnTo>
                  <a:lnTo>
                    <a:pt x="142" y="18"/>
                  </a:lnTo>
                  <a:lnTo>
                    <a:pt x="38" y="241"/>
                  </a:lnTo>
                  <a:lnTo>
                    <a:pt x="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46" name="Freeform 70">
              <a:extLst>
                <a:ext uri="{FF2B5EF4-FFF2-40B4-BE49-F238E27FC236}">
                  <a16:creationId xmlns:a16="http://schemas.microsoft.com/office/drawing/2014/main" id="{9C88B7CC-1CBF-4EC0-8843-6021EFC2F3BB}"/>
                </a:ext>
              </a:extLst>
            </p:cNvPr>
            <p:cNvSpPr>
              <a:spLocks/>
            </p:cNvSpPr>
            <p:nvPr/>
          </p:nvSpPr>
          <p:spPr bwMode="auto">
            <a:xfrm>
              <a:off x="5343526" y="5030788"/>
              <a:ext cx="73025" cy="128588"/>
            </a:xfrm>
            <a:custGeom>
              <a:avLst/>
              <a:gdLst>
                <a:gd name="T0" fmla="*/ 0 w 137"/>
                <a:gd name="T1" fmla="*/ 226 h 244"/>
                <a:gd name="T2" fmla="*/ 97 w 137"/>
                <a:gd name="T3" fmla="*/ 0 h 244"/>
                <a:gd name="T4" fmla="*/ 137 w 137"/>
                <a:gd name="T5" fmla="*/ 17 h 244"/>
                <a:gd name="T6" fmla="*/ 39 w 137"/>
                <a:gd name="T7" fmla="*/ 244 h 244"/>
                <a:gd name="T8" fmla="*/ 0 w 137"/>
                <a:gd name="T9" fmla="*/ 226 h 244"/>
              </a:gdLst>
              <a:ahLst/>
              <a:cxnLst>
                <a:cxn ang="0">
                  <a:pos x="T0" y="T1"/>
                </a:cxn>
                <a:cxn ang="0">
                  <a:pos x="T2" y="T3"/>
                </a:cxn>
                <a:cxn ang="0">
                  <a:pos x="T4" y="T5"/>
                </a:cxn>
                <a:cxn ang="0">
                  <a:pos x="T6" y="T7"/>
                </a:cxn>
                <a:cxn ang="0">
                  <a:pos x="T8" y="T9"/>
                </a:cxn>
              </a:cxnLst>
              <a:rect l="0" t="0" r="r" b="b"/>
              <a:pathLst>
                <a:path w="137" h="244">
                  <a:moveTo>
                    <a:pt x="0" y="226"/>
                  </a:moveTo>
                  <a:lnTo>
                    <a:pt x="97" y="0"/>
                  </a:lnTo>
                  <a:lnTo>
                    <a:pt x="137" y="17"/>
                  </a:lnTo>
                  <a:lnTo>
                    <a:pt x="39" y="244"/>
                  </a:lnTo>
                  <a:lnTo>
                    <a:pt x="0" y="2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47" name="Freeform 71">
              <a:extLst>
                <a:ext uri="{FF2B5EF4-FFF2-40B4-BE49-F238E27FC236}">
                  <a16:creationId xmlns:a16="http://schemas.microsoft.com/office/drawing/2014/main" id="{9C76D1E2-2C09-4DB8-B4B8-5C94B601E022}"/>
                </a:ext>
              </a:extLst>
            </p:cNvPr>
            <p:cNvSpPr>
              <a:spLocks/>
            </p:cNvSpPr>
            <p:nvPr/>
          </p:nvSpPr>
          <p:spPr bwMode="auto">
            <a:xfrm>
              <a:off x="5384801" y="5048251"/>
              <a:ext cx="69850" cy="130175"/>
            </a:xfrm>
            <a:custGeom>
              <a:avLst/>
              <a:gdLst>
                <a:gd name="T0" fmla="*/ 0 w 132"/>
                <a:gd name="T1" fmla="*/ 230 h 245"/>
                <a:gd name="T2" fmla="*/ 92 w 132"/>
                <a:gd name="T3" fmla="*/ 0 h 245"/>
                <a:gd name="T4" fmla="*/ 132 w 132"/>
                <a:gd name="T5" fmla="*/ 17 h 245"/>
                <a:gd name="T6" fmla="*/ 39 w 132"/>
                <a:gd name="T7" fmla="*/ 245 h 245"/>
                <a:gd name="T8" fmla="*/ 0 w 132"/>
                <a:gd name="T9" fmla="*/ 230 h 245"/>
              </a:gdLst>
              <a:ahLst/>
              <a:cxnLst>
                <a:cxn ang="0">
                  <a:pos x="T0" y="T1"/>
                </a:cxn>
                <a:cxn ang="0">
                  <a:pos x="T2" y="T3"/>
                </a:cxn>
                <a:cxn ang="0">
                  <a:pos x="T4" y="T5"/>
                </a:cxn>
                <a:cxn ang="0">
                  <a:pos x="T6" y="T7"/>
                </a:cxn>
                <a:cxn ang="0">
                  <a:pos x="T8" y="T9"/>
                </a:cxn>
              </a:cxnLst>
              <a:rect l="0" t="0" r="r" b="b"/>
              <a:pathLst>
                <a:path w="132" h="245">
                  <a:moveTo>
                    <a:pt x="0" y="230"/>
                  </a:moveTo>
                  <a:lnTo>
                    <a:pt x="92" y="0"/>
                  </a:lnTo>
                  <a:lnTo>
                    <a:pt x="132" y="17"/>
                  </a:lnTo>
                  <a:lnTo>
                    <a:pt x="39" y="245"/>
                  </a:lnTo>
                  <a:lnTo>
                    <a:pt x="0"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48" name="Freeform 72">
              <a:extLst>
                <a:ext uri="{FF2B5EF4-FFF2-40B4-BE49-F238E27FC236}">
                  <a16:creationId xmlns:a16="http://schemas.microsoft.com/office/drawing/2014/main" id="{01702BBF-8297-4A69-8528-B794FCE40BF1}"/>
                </a:ext>
              </a:extLst>
            </p:cNvPr>
            <p:cNvSpPr>
              <a:spLocks/>
            </p:cNvSpPr>
            <p:nvPr/>
          </p:nvSpPr>
          <p:spPr bwMode="auto">
            <a:xfrm>
              <a:off x="5427663" y="5065713"/>
              <a:ext cx="66675" cy="130175"/>
            </a:xfrm>
            <a:custGeom>
              <a:avLst/>
              <a:gdLst>
                <a:gd name="T0" fmla="*/ 0 w 126"/>
                <a:gd name="T1" fmla="*/ 230 h 246"/>
                <a:gd name="T2" fmla="*/ 86 w 126"/>
                <a:gd name="T3" fmla="*/ 0 h 246"/>
                <a:gd name="T4" fmla="*/ 126 w 126"/>
                <a:gd name="T5" fmla="*/ 15 h 246"/>
                <a:gd name="T6" fmla="*/ 40 w 126"/>
                <a:gd name="T7" fmla="*/ 246 h 246"/>
                <a:gd name="T8" fmla="*/ 0 w 126"/>
                <a:gd name="T9" fmla="*/ 230 h 246"/>
              </a:gdLst>
              <a:ahLst/>
              <a:cxnLst>
                <a:cxn ang="0">
                  <a:pos x="T0" y="T1"/>
                </a:cxn>
                <a:cxn ang="0">
                  <a:pos x="T2" y="T3"/>
                </a:cxn>
                <a:cxn ang="0">
                  <a:pos x="T4" y="T5"/>
                </a:cxn>
                <a:cxn ang="0">
                  <a:pos x="T6" y="T7"/>
                </a:cxn>
                <a:cxn ang="0">
                  <a:pos x="T8" y="T9"/>
                </a:cxn>
              </a:cxnLst>
              <a:rect l="0" t="0" r="r" b="b"/>
              <a:pathLst>
                <a:path w="126" h="246">
                  <a:moveTo>
                    <a:pt x="0" y="230"/>
                  </a:moveTo>
                  <a:lnTo>
                    <a:pt x="86" y="0"/>
                  </a:lnTo>
                  <a:lnTo>
                    <a:pt x="126" y="15"/>
                  </a:lnTo>
                  <a:lnTo>
                    <a:pt x="40" y="246"/>
                  </a:lnTo>
                  <a:lnTo>
                    <a:pt x="0"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49" name="Freeform 73">
              <a:extLst>
                <a:ext uri="{FF2B5EF4-FFF2-40B4-BE49-F238E27FC236}">
                  <a16:creationId xmlns:a16="http://schemas.microsoft.com/office/drawing/2014/main" id="{E07ABABA-6539-4E2E-ACA5-D46DF839D47E}"/>
                </a:ext>
              </a:extLst>
            </p:cNvPr>
            <p:cNvSpPr>
              <a:spLocks/>
            </p:cNvSpPr>
            <p:nvPr/>
          </p:nvSpPr>
          <p:spPr bwMode="auto">
            <a:xfrm>
              <a:off x="5470526" y="5081588"/>
              <a:ext cx="61913" cy="131763"/>
            </a:xfrm>
            <a:custGeom>
              <a:avLst/>
              <a:gdLst>
                <a:gd name="T0" fmla="*/ 0 w 119"/>
                <a:gd name="T1" fmla="*/ 234 h 248"/>
                <a:gd name="T2" fmla="*/ 79 w 119"/>
                <a:gd name="T3" fmla="*/ 0 h 248"/>
                <a:gd name="T4" fmla="*/ 119 w 119"/>
                <a:gd name="T5" fmla="*/ 14 h 248"/>
                <a:gd name="T6" fmla="*/ 40 w 119"/>
                <a:gd name="T7" fmla="*/ 248 h 248"/>
                <a:gd name="T8" fmla="*/ 0 w 119"/>
                <a:gd name="T9" fmla="*/ 234 h 248"/>
              </a:gdLst>
              <a:ahLst/>
              <a:cxnLst>
                <a:cxn ang="0">
                  <a:pos x="T0" y="T1"/>
                </a:cxn>
                <a:cxn ang="0">
                  <a:pos x="T2" y="T3"/>
                </a:cxn>
                <a:cxn ang="0">
                  <a:pos x="T4" y="T5"/>
                </a:cxn>
                <a:cxn ang="0">
                  <a:pos x="T6" y="T7"/>
                </a:cxn>
                <a:cxn ang="0">
                  <a:pos x="T8" y="T9"/>
                </a:cxn>
              </a:cxnLst>
              <a:rect l="0" t="0" r="r" b="b"/>
              <a:pathLst>
                <a:path w="119" h="248">
                  <a:moveTo>
                    <a:pt x="0" y="234"/>
                  </a:moveTo>
                  <a:lnTo>
                    <a:pt x="79" y="0"/>
                  </a:lnTo>
                  <a:lnTo>
                    <a:pt x="119" y="14"/>
                  </a:lnTo>
                  <a:lnTo>
                    <a:pt x="40" y="248"/>
                  </a:lnTo>
                  <a:lnTo>
                    <a:pt x="0"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50" name="Freeform 74">
              <a:extLst>
                <a:ext uri="{FF2B5EF4-FFF2-40B4-BE49-F238E27FC236}">
                  <a16:creationId xmlns:a16="http://schemas.microsoft.com/office/drawing/2014/main" id="{B860EF82-C343-4547-8686-B4A2FAA450A9}"/>
                </a:ext>
              </a:extLst>
            </p:cNvPr>
            <p:cNvSpPr>
              <a:spLocks/>
            </p:cNvSpPr>
            <p:nvPr/>
          </p:nvSpPr>
          <p:spPr bwMode="auto">
            <a:xfrm>
              <a:off x="5513388" y="5095876"/>
              <a:ext cx="60325" cy="131763"/>
            </a:xfrm>
            <a:custGeom>
              <a:avLst/>
              <a:gdLst>
                <a:gd name="T0" fmla="*/ 0 w 114"/>
                <a:gd name="T1" fmla="*/ 236 h 249"/>
                <a:gd name="T2" fmla="*/ 73 w 114"/>
                <a:gd name="T3" fmla="*/ 0 h 249"/>
                <a:gd name="T4" fmla="*/ 114 w 114"/>
                <a:gd name="T5" fmla="*/ 15 h 249"/>
                <a:gd name="T6" fmla="*/ 39 w 114"/>
                <a:gd name="T7" fmla="*/ 249 h 249"/>
                <a:gd name="T8" fmla="*/ 0 w 114"/>
                <a:gd name="T9" fmla="*/ 236 h 249"/>
              </a:gdLst>
              <a:ahLst/>
              <a:cxnLst>
                <a:cxn ang="0">
                  <a:pos x="T0" y="T1"/>
                </a:cxn>
                <a:cxn ang="0">
                  <a:pos x="T2" y="T3"/>
                </a:cxn>
                <a:cxn ang="0">
                  <a:pos x="T4" y="T5"/>
                </a:cxn>
                <a:cxn ang="0">
                  <a:pos x="T6" y="T7"/>
                </a:cxn>
                <a:cxn ang="0">
                  <a:pos x="T8" y="T9"/>
                </a:cxn>
              </a:cxnLst>
              <a:rect l="0" t="0" r="r" b="b"/>
              <a:pathLst>
                <a:path w="114" h="249">
                  <a:moveTo>
                    <a:pt x="0" y="236"/>
                  </a:moveTo>
                  <a:lnTo>
                    <a:pt x="73" y="0"/>
                  </a:lnTo>
                  <a:lnTo>
                    <a:pt x="114" y="15"/>
                  </a:lnTo>
                  <a:lnTo>
                    <a:pt x="39" y="249"/>
                  </a:lnTo>
                  <a:lnTo>
                    <a:pt x="0" y="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51" name="Freeform 75">
              <a:extLst>
                <a:ext uri="{FF2B5EF4-FFF2-40B4-BE49-F238E27FC236}">
                  <a16:creationId xmlns:a16="http://schemas.microsoft.com/office/drawing/2014/main" id="{E205ADB7-6F10-4665-9BA6-B777689DEBF2}"/>
                </a:ext>
              </a:extLst>
            </p:cNvPr>
            <p:cNvSpPr>
              <a:spLocks/>
            </p:cNvSpPr>
            <p:nvPr/>
          </p:nvSpPr>
          <p:spPr bwMode="auto">
            <a:xfrm>
              <a:off x="5554663" y="5110163"/>
              <a:ext cx="58738" cy="131763"/>
            </a:xfrm>
            <a:custGeom>
              <a:avLst/>
              <a:gdLst>
                <a:gd name="T0" fmla="*/ 0 w 109"/>
                <a:gd name="T1" fmla="*/ 237 h 249"/>
                <a:gd name="T2" fmla="*/ 68 w 109"/>
                <a:gd name="T3" fmla="*/ 0 h 249"/>
                <a:gd name="T4" fmla="*/ 109 w 109"/>
                <a:gd name="T5" fmla="*/ 12 h 249"/>
                <a:gd name="T6" fmla="*/ 41 w 109"/>
                <a:gd name="T7" fmla="*/ 249 h 249"/>
                <a:gd name="T8" fmla="*/ 0 w 109"/>
                <a:gd name="T9" fmla="*/ 237 h 249"/>
              </a:gdLst>
              <a:ahLst/>
              <a:cxnLst>
                <a:cxn ang="0">
                  <a:pos x="T0" y="T1"/>
                </a:cxn>
                <a:cxn ang="0">
                  <a:pos x="T2" y="T3"/>
                </a:cxn>
                <a:cxn ang="0">
                  <a:pos x="T4" y="T5"/>
                </a:cxn>
                <a:cxn ang="0">
                  <a:pos x="T6" y="T7"/>
                </a:cxn>
                <a:cxn ang="0">
                  <a:pos x="T8" y="T9"/>
                </a:cxn>
              </a:cxnLst>
              <a:rect l="0" t="0" r="r" b="b"/>
              <a:pathLst>
                <a:path w="109" h="249">
                  <a:moveTo>
                    <a:pt x="0" y="237"/>
                  </a:moveTo>
                  <a:lnTo>
                    <a:pt x="68" y="0"/>
                  </a:lnTo>
                  <a:lnTo>
                    <a:pt x="109" y="12"/>
                  </a:lnTo>
                  <a:lnTo>
                    <a:pt x="41" y="249"/>
                  </a:lnTo>
                  <a:lnTo>
                    <a:pt x="0" y="2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52" name="Freeform 76">
              <a:extLst>
                <a:ext uri="{FF2B5EF4-FFF2-40B4-BE49-F238E27FC236}">
                  <a16:creationId xmlns:a16="http://schemas.microsoft.com/office/drawing/2014/main" id="{B39BDB12-4406-4DD7-8AD2-1DE1301AEDD2}"/>
                </a:ext>
              </a:extLst>
            </p:cNvPr>
            <p:cNvSpPr>
              <a:spLocks/>
            </p:cNvSpPr>
            <p:nvPr/>
          </p:nvSpPr>
          <p:spPr bwMode="auto">
            <a:xfrm>
              <a:off x="5599113" y="5124451"/>
              <a:ext cx="53975" cy="131763"/>
            </a:xfrm>
            <a:custGeom>
              <a:avLst/>
              <a:gdLst>
                <a:gd name="T0" fmla="*/ 0 w 102"/>
                <a:gd name="T1" fmla="*/ 238 h 250"/>
                <a:gd name="T2" fmla="*/ 61 w 102"/>
                <a:gd name="T3" fmla="*/ 0 h 250"/>
                <a:gd name="T4" fmla="*/ 102 w 102"/>
                <a:gd name="T5" fmla="*/ 10 h 250"/>
                <a:gd name="T6" fmla="*/ 41 w 102"/>
                <a:gd name="T7" fmla="*/ 250 h 250"/>
                <a:gd name="T8" fmla="*/ 0 w 102"/>
                <a:gd name="T9" fmla="*/ 238 h 250"/>
              </a:gdLst>
              <a:ahLst/>
              <a:cxnLst>
                <a:cxn ang="0">
                  <a:pos x="T0" y="T1"/>
                </a:cxn>
                <a:cxn ang="0">
                  <a:pos x="T2" y="T3"/>
                </a:cxn>
                <a:cxn ang="0">
                  <a:pos x="T4" y="T5"/>
                </a:cxn>
                <a:cxn ang="0">
                  <a:pos x="T6" y="T7"/>
                </a:cxn>
                <a:cxn ang="0">
                  <a:pos x="T8" y="T9"/>
                </a:cxn>
              </a:cxnLst>
              <a:rect l="0" t="0" r="r" b="b"/>
              <a:pathLst>
                <a:path w="102" h="250">
                  <a:moveTo>
                    <a:pt x="0" y="238"/>
                  </a:moveTo>
                  <a:lnTo>
                    <a:pt x="61" y="0"/>
                  </a:lnTo>
                  <a:lnTo>
                    <a:pt x="102" y="10"/>
                  </a:lnTo>
                  <a:lnTo>
                    <a:pt x="41" y="250"/>
                  </a:lnTo>
                  <a:lnTo>
                    <a:pt x="0"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53" name="Freeform 77">
              <a:extLst>
                <a:ext uri="{FF2B5EF4-FFF2-40B4-BE49-F238E27FC236}">
                  <a16:creationId xmlns:a16="http://schemas.microsoft.com/office/drawing/2014/main" id="{F7F0AC28-BF62-4D80-81DA-F726F03B35DC}"/>
                </a:ext>
              </a:extLst>
            </p:cNvPr>
            <p:cNvSpPr>
              <a:spLocks/>
            </p:cNvSpPr>
            <p:nvPr/>
          </p:nvSpPr>
          <p:spPr bwMode="auto">
            <a:xfrm>
              <a:off x="5643563" y="5135563"/>
              <a:ext cx="50800" cy="131763"/>
            </a:xfrm>
            <a:custGeom>
              <a:avLst/>
              <a:gdLst>
                <a:gd name="T0" fmla="*/ 0 w 97"/>
                <a:gd name="T1" fmla="*/ 239 h 249"/>
                <a:gd name="T2" fmla="*/ 56 w 97"/>
                <a:gd name="T3" fmla="*/ 0 h 249"/>
                <a:gd name="T4" fmla="*/ 97 w 97"/>
                <a:gd name="T5" fmla="*/ 10 h 249"/>
                <a:gd name="T6" fmla="*/ 42 w 97"/>
                <a:gd name="T7" fmla="*/ 249 h 249"/>
                <a:gd name="T8" fmla="*/ 0 w 97"/>
                <a:gd name="T9" fmla="*/ 239 h 249"/>
              </a:gdLst>
              <a:ahLst/>
              <a:cxnLst>
                <a:cxn ang="0">
                  <a:pos x="T0" y="T1"/>
                </a:cxn>
                <a:cxn ang="0">
                  <a:pos x="T2" y="T3"/>
                </a:cxn>
                <a:cxn ang="0">
                  <a:pos x="T4" y="T5"/>
                </a:cxn>
                <a:cxn ang="0">
                  <a:pos x="T6" y="T7"/>
                </a:cxn>
                <a:cxn ang="0">
                  <a:pos x="T8" y="T9"/>
                </a:cxn>
              </a:cxnLst>
              <a:rect l="0" t="0" r="r" b="b"/>
              <a:pathLst>
                <a:path w="97" h="249">
                  <a:moveTo>
                    <a:pt x="0" y="239"/>
                  </a:moveTo>
                  <a:lnTo>
                    <a:pt x="56" y="0"/>
                  </a:lnTo>
                  <a:lnTo>
                    <a:pt x="97" y="10"/>
                  </a:lnTo>
                  <a:lnTo>
                    <a:pt x="42" y="249"/>
                  </a:lnTo>
                  <a:lnTo>
                    <a:pt x="0" y="2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54" name="Freeform 78">
              <a:extLst>
                <a:ext uri="{FF2B5EF4-FFF2-40B4-BE49-F238E27FC236}">
                  <a16:creationId xmlns:a16="http://schemas.microsoft.com/office/drawing/2014/main" id="{CD29C89B-FFCD-4BA4-BF8C-F55C58CC9DE3}"/>
                </a:ext>
              </a:extLst>
            </p:cNvPr>
            <p:cNvSpPr>
              <a:spLocks/>
            </p:cNvSpPr>
            <p:nvPr/>
          </p:nvSpPr>
          <p:spPr bwMode="auto">
            <a:xfrm>
              <a:off x="5688013" y="5146676"/>
              <a:ext cx="47625" cy="131763"/>
            </a:xfrm>
            <a:custGeom>
              <a:avLst/>
              <a:gdLst>
                <a:gd name="T0" fmla="*/ 0 w 91"/>
                <a:gd name="T1" fmla="*/ 241 h 250"/>
                <a:gd name="T2" fmla="*/ 49 w 91"/>
                <a:gd name="T3" fmla="*/ 0 h 250"/>
                <a:gd name="T4" fmla="*/ 91 w 91"/>
                <a:gd name="T5" fmla="*/ 9 h 250"/>
                <a:gd name="T6" fmla="*/ 41 w 91"/>
                <a:gd name="T7" fmla="*/ 250 h 250"/>
                <a:gd name="T8" fmla="*/ 0 w 91"/>
                <a:gd name="T9" fmla="*/ 241 h 250"/>
              </a:gdLst>
              <a:ahLst/>
              <a:cxnLst>
                <a:cxn ang="0">
                  <a:pos x="T0" y="T1"/>
                </a:cxn>
                <a:cxn ang="0">
                  <a:pos x="T2" y="T3"/>
                </a:cxn>
                <a:cxn ang="0">
                  <a:pos x="T4" y="T5"/>
                </a:cxn>
                <a:cxn ang="0">
                  <a:pos x="T6" y="T7"/>
                </a:cxn>
                <a:cxn ang="0">
                  <a:pos x="T8" y="T9"/>
                </a:cxn>
              </a:cxnLst>
              <a:rect l="0" t="0" r="r" b="b"/>
              <a:pathLst>
                <a:path w="91" h="250">
                  <a:moveTo>
                    <a:pt x="0" y="241"/>
                  </a:moveTo>
                  <a:lnTo>
                    <a:pt x="49" y="0"/>
                  </a:lnTo>
                  <a:lnTo>
                    <a:pt x="91" y="9"/>
                  </a:lnTo>
                  <a:lnTo>
                    <a:pt x="41" y="250"/>
                  </a:lnTo>
                  <a:lnTo>
                    <a:pt x="0" y="2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55" name="Freeform 79">
              <a:extLst>
                <a:ext uri="{FF2B5EF4-FFF2-40B4-BE49-F238E27FC236}">
                  <a16:creationId xmlns:a16="http://schemas.microsoft.com/office/drawing/2014/main" id="{994320BE-9097-49F1-B160-EFA5D24B6049}"/>
                </a:ext>
              </a:extLst>
            </p:cNvPr>
            <p:cNvSpPr>
              <a:spLocks/>
            </p:cNvSpPr>
            <p:nvPr/>
          </p:nvSpPr>
          <p:spPr bwMode="auto">
            <a:xfrm>
              <a:off x="5730876" y="5156201"/>
              <a:ext cx="46038" cy="131763"/>
            </a:xfrm>
            <a:custGeom>
              <a:avLst/>
              <a:gdLst>
                <a:gd name="T0" fmla="*/ 0 w 86"/>
                <a:gd name="T1" fmla="*/ 242 h 250"/>
                <a:gd name="T2" fmla="*/ 44 w 86"/>
                <a:gd name="T3" fmla="*/ 0 h 250"/>
                <a:gd name="T4" fmla="*/ 86 w 86"/>
                <a:gd name="T5" fmla="*/ 8 h 250"/>
                <a:gd name="T6" fmla="*/ 43 w 86"/>
                <a:gd name="T7" fmla="*/ 250 h 250"/>
                <a:gd name="T8" fmla="*/ 0 w 86"/>
                <a:gd name="T9" fmla="*/ 242 h 250"/>
              </a:gdLst>
              <a:ahLst/>
              <a:cxnLst>
                <a:cxn ang="0">
                  <a:pos x="T0" y="T1"/>
                </a:cxn>
                <a:cxn ang="0">
                  <a:pos x="T2" y="T3"/>
                </a:cxn>
                <a:cxn ang="0">
                  <a:pos x="T4" y="T5"/>
                </a:cxn>
                <a:cxn ang="0">
                  <a:pos x="T6" y="T7"/>
                </a:cxn>
                <a:cxn ang="0">
                  <a:pos x="T8" y="T9"/>
                </a:cxn>
              </a:cxnLst>
              <a:rect l="0" t="0" r="r" b="b"/>
              <a:pathLst>
                <a:path w="86" h="250">
                  <a:moveTo>
                    <a:pt x="0" y="242"/>
                  </a:moveTo>
                  <a:lnTo>
                    <a:pt x="44" y="0"/>
                  </a:lnTo>
                  <a:lnTo>
                    <a:pt x="86" y="8"/>
                  </a:lnTo>
                  <a:lnTo>
                    <a:pt x="43" y="250"/>
                  </a:lnTo>
                  <a:lnTo>
                    <a:pt x="0" y="2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56" name="Freeform 80">
              <a:extLst>
                <a:ext uri="{FF2B5EF4-FFF2-40B4-BE49-F238E27FC236}">
                  <a16:creationId xmlns:a16="http://schemas.microsoft.com/office/drawing/2014/main" id="{7514AF2B-B1DF-4EBC-96A3-456BACC620F2}"/>
                </a:ext>
              </a:extLst>
            </p:cNvPr>
            <p:cNvSpPr>
              <a:spLocks/>
            </p:cNvSpPr>
            <p:nvPr/>
          </p:nvSpPr>
          <p:spPr bwMode="auto">
            <a:xfrm>
              <a:off x="5776913" y="5164138"/>
              <a:ext cx="41275" cy="133350"/>
            </a:xfrm>
            <a:custGeom>
              <a:avLst/>
              <a:gdLst>
                <a:gd name="T0" fmla="*/ 0 w 79"/>
                <a:gd name="T1" fmla="*/ 243 h 250"/>
                <a:gd name="T2" fmla="*/ 37 w 79"/>
                <a:gd name="T3" fmla="*/ 0 h 250"/>
                <a:gd name="T4" fmla="*/ 79 w 79"/>
                <a:gd name="T5" fmla="*/ 6 h 250"/>
                <a:gd name="T6" fmla="*/ 42 w 79"/>
                <a:gd name="T7" fmla="*/ 250 h 250"/>
                <a:gd name="T8" fmla="*/ 0 w 79"/>
                <a:gd name="T9" fmla="*/ 243 h 250"/>
              </a:gdLst>
              <a:ahLst/>
              <a:cxnLst>
                <a:cxn ang="0">
                  <a:pos x="T0" y="T1"/>
                </a:cxn>
                <a:cxn ang="0">
                  <a:pos x="T2" y="T3"/>
                </a:cxn>
                <a:cxn ang="0">
                  <a:pos x="T4" y="T5"/>
                </a:cxn>
                <a:cxn ang="0">
                  <a:pos x="T6" y="T7"/>
                </a:cxn>
                <a:cxn ang="0">
                  <a:pos x="T8" y="T9"/>
                </a:cxn>
              </a:cxnLst>
              <a:rect l="0" t="0" r="r" b="b"/>
              <a:pathLst>
                <a:path w="79" h="250">
                  <a:moveTo>
                    <a:pt x="0" y="243"/>
                  </a:moveTo>
                  <a:lnTo>
                    <a:pt x="37" y="0"/>
                  </a:lnTo>
                  <a:lnTo>
                    <a:pt x="79" y="6"/>
                  </a:lnTo>
                  <a:lnTo>
                    <a:pt x="42" y="250"/>
                  </a:lnTo>
                  <a:lnTo>
                    <a:pt x="0"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57" name="Freeform 81">
              <a:extLst>
                <a:ext uri="{FF2B5EF4-FFF2-40B4-BE49-F238E27FC236}">
                  <a16:creationId xmlns:a16="http://schemas.microsoft.com/office/drawing/2014/main" id="{BADC16AF-2001-456E-BE36-ED9336A8FE2E}"/>
                </a:ext>
              </a:extLst>
            </p:cNvPr>
            <p:cNvSpPr>
              <a:spLocks/>
            </p:cNvSpPr>
            <p:nvPr/>
          </p:nvSpPr>
          <p:spPr bwMode="auto">
            <a:xfrm>
              <a:off x="5821363" y="5170488"/>
              <a:ext cx="38100" cy="133350"/>
            </a:xfrm>
            <a:custGeom>
              <a:avLst/>
              <a:gdLst>
                <a:gd name="T0" fmla="*/ 0 w 72"/>
                <a:gd name="T1" fmla="*/ 245 h 252"/>
                <a:gd name="T2" fmla="*/ 29 w 72"/>
                <a:gd name="T3" fmla="*/ 0 h 252"/>
                <a:gd name="T4" fmla="*/ 72 w 72"/>
                <a:gd name="T5" fmla="*/ 7 h 252"/>
                <a:gd name="T6" fmla="*/ 42 w 72"/>
                <a:gd name="T7" fmla="*/ 252 h 252"/>
                <a:gd name="T8" fmla="*/ 0 w 72"/>
                <a:gd name="T9" fmla="*/ 245 h 252"/>
              </a:gdLst>
              <a:ahLst/>
              <a:cxnLst>
                <a:cxn ang="0">
                  <a:pos x="T0" y="T1"/>
                </a:cxn>
                <a:cxn ang="0">
                  <a:pos x="T2" y="T3"/>
                </a:cxn>
                <a:cxn ang="0">
                  <a:pos x="T4" y="T5"/>
                </a:cxn>
                <a:cxn ang="0">
                  <a:pos x="T6" y="T7"/>
                </a:cxn>
                <a:cxn ang="0">
                  <a:pos x="T8" y="T9"/>
                </a:cxn>
              </a:cxnLst>
              <a:rect l="0" t="0" r="r" b="b"/>
              <a:pathLst>
                <a:path w="72" h="252">
                  <a:moveTo>
                    <a:pt x="0" y="245"/>
                  </a:moveTo>
                  <a:lnTo>
                    <a:pt x="29" y="0"/>
                  </a:lnTo>
                  <a:lnTo>
                    <a:pt x="72" y="7"/>
                  </a:lnTo>
                  <a:lnTo>
                    <a:pt x="42" y="252"/>
                  </a:lnTo>
                  <a:lnTo>
                    <a:pt x="0"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58" name="Freeform 82">
              <a:extLst>
                <a:ext uri="{FF2B5EF4-FFF2-40B4-BE49-F238E27FC236}">
                  <a16:creationId xmlns:a16="http://schemas.microsoft.com/office/drawing/2014/main" id="{DA254932-1A88-4DF4-A3D7-63C45AC63232}"/>
                </a:ext>
              </a:extLst>
            </p:cNvPr>
            <p:cNvSpPr>
              <a:spLocks/>
            </p:cNvSpPr>
            <p:nvPr/>
          </p:nvSpPr>
          <p:spPr bwMode="auto">
            <a:xfrm>
              <a:off x="5865813" y="5178426"/>
              <a:ext cx="36513" cy="131763"/>
            </a:xfrm>
            <a:custGeom>
              <a:avLst/>
              <a:gdLst>
                <a:gd name="T0" fmla="*/ 0 w 67"/>
                <a:gd name="T1" fmla="*/ 245 h 250"/>
                <a:gd name="T2" fmla="*/ 25 w 67"/>
                <a:gd name="T3" fmla="*/ 0 h 250"/>
                <a:gd name="T4" fmla="*/ 67 w 67"/>
                <a:gd name="T5" fmla="*/ 4 h 250"/>
                <a:gd name="T6" fmla="*/ 43 w 67"/>
                <a:gd name="T7" fmla="*/ 250 h 250"/>
                <a:gd name="T8" fmla="*/ 0 w 67"/>
                <a:gd name="T9" fmla="*/ 245 h 250"/>
              </a:gdLst>
              <a:ahLst/>
              <a:cxnLst>
                <a:cxn ang="0">
                  <a:pos x="T0" y="T1"/>
                </a:cxn>
                <a:cxn ang="0">
                  <a:pos x="T2" y="T3"/>
                </a:cxn>
                <a:cxn ang="0">
                  <a:pos x="T4" y="T5"/>
                </a:cxn>
                <a:cxn ang="0">
                  <a:pos x="T6" y="T7"/>
                </a:cxn>
                <a:cxn ang="0">
                  <a:pos x="T8" y="T9"/>
                </a:cxn>
              </a:cxnLst>
              <a:rect l="0" t="0" r="r" b="b"/>
              <a:pathLst>
                <a:path w="67" h="250">
                  <a:moveTo>
                    <a:pt x="0" y="245"/>
                  </a:moveTo>
                  <a:lnTo>
                    <a:pt x="25" y="0"/>
                  </a:lnTo>
                  <a:lnTo>
                    <a:pt x="67" y="4"/>
                  </a:lnTo>
                  <a:lnTo>
                    <a:pt x="43" y="250"/>
                  </a:lnTo>
                  <a:lnTo>
                    <a:pt x="0"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59" name="Freeform 263">
              <a:extLst>
                <a:ext uri="{FF2B5EF4-FFF2-40B4-BE49-F238E27FC236}">
                  <a16:creationId xmlns:a16="http://schemas.microsoft.com/office/drawing/2014/main" id="{DCC8190C-E09B-4382-969F-C6599367E80F}"/>
                </a:ext>
              </a:extLst>
            </p:cNvPr>
            <p:cNvSpPr>
              <a:spLocks/>
            </p:cNvSpPr>
            <p:nvPr/>
          </p:nvSpPr>
          <p:spPr bwMode="auto">
            <a:xfrm>
              <a:off x="5303838" y="5011738"/>
              <a:ext cx="74613" cy="127000"/>
            </a:xfrm>
            <a:custGeom>
              <a:avLst/>
              <a:gdLst>
                <a:gd name="T0" fmla="*/ 0 w 142"/>
                <a:gd name="T1" fmla="*/ 223 h 241"/>
                <a:gd name="T2" fmla="*/ 103 w 142"/>
                <a:gd name="T3" fmla="*/ 0 h 241"/>
                <a:gd name="T4" fmla="*/ 142 w 142"/>
                <a:gd name="T5" fmla="*/ 18 h 241"/>
                <a:gd name="T6" fmla="*/ 38 w 142"/>
                <a:gd name="T7" fmla="*/ 241 h 241"/>
                <a:gd name="T8" fmla="*/ 0 w 142"/>
                <a:gd name="T9" fmla="*/ 223 h 241"/>
              </a:gdLst>
              <a:ahLst/>
              <a:cxnLst>
                <a:cxn ang="0">
                  <a:pos x="T0" y="T1"/>
                </a:cxn>
                <a:cxn ang="0">
                  <a:pos x="T2" y="T3"/>
                </a:cxn>
                <a:cxn ang="0">
                  <a:pos x="T4" y="T5"/>
                </a:cxn>
                <a:cxn ang="0">
                  <a:pos x="T6" y="T7"/>
                </a:cxn>
                <a:cxn ang="0">
                  <a:pos x="T8" y="T9"/>
                </a:cxn>
              </a:cxnLst>
              <a:rect l="0" t="0" r="r" b="b"/>
              <a:pathLst>
                <a:path w="142" h="241">
                  <a:moveTo>
                    <a:pt x="0" y="223"/>
                  </a:moveTo>
                  <a:lnTo>
                    <a:pt x="103" y="0"/>
                  </a:lnTo>
                  <a:lnTo>
                    <a:pt x="142" y="18"/>
                  </a:lnTo>
                  <a:lnTo>
                    <a:pt x="38" y="241"/>
                  </a:lnTo>
                  <a:lnTo>
                    <a:pt x="0"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60" name="Freeform 264">
              <a:extLst>
                <a:ext uri="{FF2B5EF4-FFF2-40B4-BE49-F238E27FC236}">
                  <a16:creationId xmlns:a16="http://schemas.microsoft.com/office/drawing/2014/main" id="{522B8317-2F65-456B-803E-5F49A4223FFE}"/>
                </a:ext>
              </a:extLst>
            </p:cNvPr>
            <p:cNvSpPr>
              <a:spLocks/>
            </p:cNvSpPr>
            <p:nvPr/>
          </p:nvSpPr>
          <p:spPr bwMode="auto">
            <a:xfrm>
              <a:off x="5343525" y="5030788"/>
              <a:ext cx="73025" cy="128588"/>
            </a:xfrm>
            <a:custGeom>
              <a:avLst/>
              <a:gdLst>
                <a:gd name="T0" fmla="*/ 0 w 137"/>
                <a:gd name="T1" fmla="*/ 226 h 244"/>
                <a:gd name="T2" fmla="*/ 97 w 137"/>
                <a:gd name="T3" fmla="*/ 0 h 244"/>
                <a:gd name="T4" fmla="*/ 137 w 137"/>
                <a:gd name="T5" fmla="*/ 17 h 244"/>
                <a:gd name="T6" fmla="*/ 39 w 137"/>
                <a:gd name="T7" fmla="*/ 244 h 244"/>
                <a:gd name="T8" fmla="*/ 0 w 137"/>
                <a:gd name="T9" fmla="*/ 226 h 244"/>
              </a:gdLst>
              <a:ahLst/>
              <a:cxnLst>
                <a:cxn ang="0">
                  <a:pos x="T0" y="T1"/>
                </a:cxn>
                <a:cxn ang="0">
                  <a:pos x="T2" y="T3"/>
                </a:cxn>
                <a:cxn ang="0">
                  <a:pos x="T4" y="T5"/>
                </a:cxn>
                <a:cxn ang="0">
                  <a:pos x="T6" y="T7"/>
                </a:cxn>
                <a:cxn ang="0">
                  <a:pos x="T8" y="T9"/>
                </a:cxn>
              </a:cxnLst>
              <a:rect l="0" t="0" r="r" b="b"/>
              <a:pathLst>
                <a:path w="137" h="244">
                  <a:moveTo>
                    <a:pt x="0" y="226"/>
                  </a:moveTo>
                  <a:lnTo>
                    <a:pt x="97" y="0"/>
                  </a:lnTo>
                  <a:lnTo>
                    <a:pt x="137" y="17"/>
                  </a:lnTo>
                  <a:lnTo>
                    <a:pt x="39" y="244"/>
                  </a:lnTo>
                  <a:lnTo>
                    <a:pt x="0" y="2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61" name="Freeform 265">
              <a:extLst>
                <a:ext uri="{FF2B5EF4-FFF2-40B4-BE49-F238E27FC236}">
                  <a16:creationId xmlns:a16="http://schemas.microsoft.com/office/drawing/2014/main" id="{79ED4F5D-EA0D-443F-81E3-7F1E01BD325B}"/>
                </a:ext>
              </a:extLst>
            </p:cNvPr>
            <p:cNvSpPr>
              <a:spLocks/>
            </p:cNvSpPr>
            <p:nvPr/>
          </p:nvSpPr>
          <p:spPr bwMode="auto">
            <a:xfrm>
              <a:off x="5384800" y="5048250"/>
              <a:ext cx="69850" cy="130175"/>
            </a:xfrm>
            <a:custGeom>
              <a:avLst/>
              <a:gdLst>
                <a:gd name="T0" fmla="*/ 0 w 132"/>
                <a:gd name="T1" fmla="*/ 230 h 245"/>
                <a:gd name="T2" fmla="*/ 92 w 132"/>
                <a:gd name="T3" fmla="*/ 0 h 245"/>
                <a:gd name="T4" fmla="*/ 132 w 132"/>
                <a:gd name="T5" fmla="*/ 17 h 245"/>
                <a:gd name="T6" fmla="*/ 39 w 132"/>
                <a:gd name="T7" fmla="*/ 245 h 245"/>
                <a:gd name="T8" fmla="*/ 0 w 132"/>
                <a:gd name="T9" fmla="*/ 230 h 245"/>
              </a:gdLst>
              <a:ahLst/>
              <a:cxnLst>
                <a:cxn ang="0">
                  <a:pos x="T0" y="T1"/>
                </a:cxn>
                <a:cxn ang="0">
                  <a:pos x="T2" y="T3"/>
                </a:cxn>
                <a:cxn ang="0">
                  <a:pos x="T4" y="T5"/>
                </a:cxn>
                <a:cxn ang="0">
                  <a:pos x="T6" y="T7"/>
                </a:cxn>
                <a:cxn ang="0">
                  <a:pos x="T8" y="T9"/>
                </a:cxn>
              </a:cxnLst>
              <a:rect l="0" t="0" r="r" b="b"/>
              <a:pathLst>
                <a:path w="132" h="245">
                  <a:moveTo>
                    <a:pt x="0" y="230"/>
                  </a:moveTo>
                  <a:lnTo>
                    <a:pt x="92" y="0"/>
                  </a:lnTo>
                  <a:lnTo>
                    <a:pt x="132" y="17"/>
                  </a:lnTo>
                  <a:lnTo>
                    <a:pt x="39" y="245"/>
                  </a:lnTo>
                  <a:lnTo>
                    <a:pt x="0"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62" name="Freeform 266">
              <a:extLst>
                <a:ext uri="{FF2B5EF4-FFF2-40B4-BE49-F238E27FC236}">
                  <a16:creationId xmlns:a16="http://schemas.microsoft.com/office/drawing/2014/main" id="{86A81511-D355-45DB-8F16-31724F9FD0AC}"/>
                </a:ext>
              </a:extLst>
            </p:cNvPr>
            <p:cNvSpPr>
              <a:spLocks/>
            </p:cNvSpPr>
            <p:nvPr/>
          </p:nvSpPr>
          <p:spPr bwMode="auto">
            <a:xfrm>
              <a:off x="5427663" y="5065713"/>
              <a:ext cx="66675" cy="130175"/>
            </a:xfrm>
            <a:custGeom>
              <a:avLst/>
              <a:gdLst>
                <a:gd name="T0" fmla="*/ 0 w 126"/>
                <a:gd name="T1" fmla="*/ 230 h 246"/>
                <a:gd name="T2" fmla="*/ 86 w 126"/>
                <a:gd name="T3" fmla="*/ 0 h 246"/>
                <a:gd name="T4" fmla="*/ 126 w 126"/>
                <a:gd name="T5" fmla="*/ 15 h 246"/>
                <a:gd name="T6" fmla="*/ 40 w 126"/>
                <a:gd name="T7" fmla="*/ 246 h 246"/>
                <a:gd name="T8" fmla="*/ 0 w 126"/>
                <a:gd name="T9" fmla="*/ 230 h 246"/>
              </a:gdLst>
              <a:ahLst/>
              <a:cxnLst>
                <a:cxn ang="0">
                  <a:pos x="T0" y="T1"/>
                </a:cxn>
                <a:cxn ang="0">
                  <a:pos x="T2" y="T3"/>
                </a:cxn>
                <a:cxn ang="0">
                  <a:pos x="T4" y="T5"/>
                </a:cxn>
                <a:cxn ang="0">
                  <a:pos x="T6" y="T7"/>
                </a:cxn>
                <a:cxn ang="0">
                  <a:pos x="T8" y="T9"/>
                </a:cxn>
              </a:cxnLst>
              <a:rect l="0" t="0" r="r" b="b"/>
              <a:pathLst>
                <a:path w="126" h="246">
                  <a:moveTo>
                    <a:pt x="0" y="230"/>
                  </a:moveTo>
                  <a:lnTo>
                    <a:pt x="86" y="0"/>
                  </a:lnTo>
                  <a:lnTo>
                    <a:pt x="126" y="15"/>
                  </a:lnTo>
                  <a:lnTo>
                    <a:pt x="40" y="246"/>
                  </a:lnTo>
                  <a:lnTo>
                    <a:pt x="0"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63" name="Freeform 267">
              <a:extLst>
                <a:ext uri="{FF2B5EF4-FFF2-40B4-BE49-F238E27FC236}">
                  <a16:creationId xmlns:a16="http://schemas.microsoft.com/office/drawing/2014/main" id="{BA0B49A2-DC9E-4944-89DB-EFBD8B710FFA}"/>
                </a:ext>
              </a:extLst>
            </p:cNvPr>
            <p:cNvSpPr>
              <a:spLocks/>
            </p:cNvSpPr>
            <p:nvPr/>
          </p:nvSpPr>
          <p:spPr bwMode="auto">
            <a:xfrm>
              <a:off x="5865813" y="5178425"/>
              <a:ext cx="36513" cy="131763"/>
            </a:xfrm>
            <a:custGeom>
              <a:avLst/>
              <a:gdLst>
                <a:gd name="T0" fmla="*/ 0 w 67"/>
                <a:gd name="T1" fmla="*/ 245 h 250"/>
                <a:gd name="T2" fmla="*/ 25 w 67"/>
                <a:gd name="T3" fmla="*/ 0 h 250"/>
                <a:gd name="T4" fmla="*/ 67 w 67"/>
                <a:gd name="T5" fmla="*/ 4 h 250"/>
                <a:gd name="T6" fmla="*/ 43 w 67"/>
                <a:gd name="T7" fmla="*/ 250 h 250"/>
                <a:gd name="T8" fmla="*/ 0 w 67"/>
                <a:gd name="T9" fmla="*/ 245 h 250"/>
              </a:gdLst>
              <a:ahLst/>
              <a:cxnLst>
                <a:cxn ang="0">
                  <a:pos x="T0" y="T1"/>
                </a:cxn>
                <a:cxn ang="0">
                  <a:pos x="T2" y="T3"/>
                </a:cxn>
                <a:cxn ang="0">
                  <a:pos x="T4" y="T5"/>
                </a:cxn>
                <a:cxn ang="0">
                  <a:pos x="T6" y="T7"/>
                </a:cxn>
                <a:cxn ang="0">
                  <a:pos x="T8" y="T9"/>
                </a:cxn>
              </a:cxnLst>
              <a:rect l="0" t="0" r="r" b="b"/>
              <a:pathLst>
                <a:path w="67" h="250">
                  <a:moveTo>
                    <a:pt x="0" y="245"/>
                  </a:moveTo>
                  <a:lnTo>
                    <a:pt x="25" y="0"/>
                  </a:lnTo>
                  <a:lnTo>
                    <a:pt x="67" y="4"/>
                  </a:lnTo>
                  <a:lnTo>
                    <a:pt x="43" y="250"/>
                  </a:lnTo>
                  <a:lnTo>
                    <a:pt x="0"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64" name="Freeform 268">
              <a:extLst>
                <a:ext uri="{FF2B5EF4-FFF2-40B4-BE49-F238E27FC236}">
                  <a16:creationId xmlns:a16="http://schemas.microsoft.com/office/drawing/2014/main" id="{EE77BC6B-8AD4-4382-8CB6-722F045CD1BB}"/>
                </a:ext>
              </a:extLst>
            </p:cNvPr>
            <p:cNvSpPr>
              <a:spLocks/>
            </p:cNvSpPr>
            <p:nvPr/>
          </p:nvSpPr>
          <p:spPr bwMode="auto">
            <a:xfrm>
              <a:off x="5911850" y="5183188"/>
              <a:ext cx="31750" cy="131763"/>
            </a:xfrm>
            <a:custGeom>
              <a:avLst/>
              <a:gdLst>
                <a:gd name="T0" fmla="*/ 0 w 61"/>
                <a:gd name="T1" fmla="*/ 246 h 250"/>
                <a:gd name="T2" fmla="*/ 18 w 61"/>
                <a:gd name="T3" fmla="*/ 0 h 250"/>
                <a:gd name="T4" fmla="*/ 61 w 61"/>
                <a:gd name="T5" fmla="*/ 4 h 250"/>
                <a:gd name="T6" fmla="*/ 43 w 61"/>
                <a:gd name="T7" fmla="*/ 250 h 250"/>
                <a:gd name="T8" fmla="*/ 0 w 61"/>
                <a:gd name="T9" fmla="*/ 246 h 250"/>
              </a:gdLst>
              <a:ahLst/>
              <a:cxnLst>
                <a:cxn ang="0">
                  <a:pos x="T0" y="T1"/>
                </a:cxn>
                <a:cxn ang="0">
                  <a:pos x="T2" y="T3"/>
                </a:cxn>
                <a:cxn ang="0">
                  <a:pos x="T4" y="T5"/>
                </a:cxn>
                <a:cxn ang="0">
                  <a:pos x="T6" y="T7"/>
                </a:cxn>
                <a:cxn ang="0">
                  <a:pos x="T8" y="T9"/>
                </a:cxn>
              </a:cxnLst>
              <a:rect l="0" t="0" r="r" b="b"/>
              <a:pathLst>
                <a:path w="61" h="250">
                  <a:moveTo>
                    <a:pt x="0" y="246"/>
                  </a:moveTo>
                  <a:lnTo>
                    <a:pt x="18" y="0"/>
                  </a:lnTo>
                  <a:lnTo>
                    <a:pt x="61" y="4"/>
                  </a:lnTo>
                  <a:lnTo>
                    <a:pt x="43" y="250"/>
                  </a:lnTo>
                  <a:lnTo>
                    <a:pt x="0" y="2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65" name="Freeform 170">
              <a:extLst>
                <a:ext uri="{FF2B5EF4-FFF2-40B4-BE49-F238E27FC236}">
                  <a16:creationId xmlns:a16="http://schemas.microsoft.com/office/drawing/2014/main" id="{83BB5B46-6481-4ECE-93D0-040498BF30A7}"/>
                </a:ext>
              </a:extLst>
            </p:cNvPr>
            <p:cNvSpPr>
              <a:spLocks/>
            </p:cNvSpPr>
            <p:nvPr/>
          </p:nvSpPr>
          <p:spPr bwMode="auto">
            <a:xfrm>
              <a:off x="6921501" y="2028826"/>
              <a:ext cx="84138" cy="123825"/>
            </a:xfrm>
            <a:custGeom>
              <a:avLst/>
              <a:gdLst>
                <a:gd name="T0" fmla="*/ 158 w 158"/>
                <a:gd name="T1" fmla="*/ 22 h 236"/>
                <a:gd name="T2" fmla="*/ 37 w 158"/>
                <a:gd name="T3" fmla="*/ 236 h 236"/>
                <a:gd name="T4" fmla="*/ 0 w 158"/>
                <a:gd name="T5" fmla="*/ 214 h 236"/>
                <a:gd name="T6" fmla="*/ 121 w 158"/>
                <a:gd name="T7" fmla="*/ 0 h 236"/>
                <a:gd name="T8" fmla="*/ 158 w 158"/>
                <a:gd name="T9" fmla="*/ 22 h 236"/>
              </a:gdLst>
              <a:ahLst/>
              <a:cxnLst>
                <a:cxn ang="0">
                  <a:pos x="T0" y="T1"/>
                </a:cxn>
                <a:cxn ang="0">
                  <a:pos x="T2" y="T3"/>
                </a:cxn>
                <a:cxn ang="0">
                  <a:pos x="T4" y="T5"/>
                </a:cxn>
                <a:cxn ang="0">
                  <a:pos x="T6" y="T7"/>
                </a:cxn>
                <a:cxn ang="0">
                  <a:pos x="T8" y="T9"/>
                </a:cxn>
              </a:cxnLst>
              <a:rect l="0" t="0" r="r" b="b"/>
              <a:pathLst>
                <a:path w="158" h="236">
                  <a:moveTo>
                    <a:pt x="158" y="22"/>
                  </a:moveTo>
                  <a:lnTo>
                    <a:pt x="37" y="236"/>
                  </a:lnTo>
                  <a:lnTo>
                    <a:pt x="0" y="214"/>
                  </a:lnTo>
                  <a:lnTo>
                    <a:pt x="121" y="0"/>
                  </a:lnTo>
                  <a:lnTo>
                    <a:pt x="158"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66" name="Freeform 171">
              <a:extLst>
                <a:ext uri="{FF2B5EF4-FFF2-40B4-BE49-F238E27FC236}">
                  <a16:creationId xmlns:a16="http://schemas.microsoft.com/office/drawing/2014/main" id="{E867E2F0-6422-486D-A16A-570C50CCC2A4}"/>
                </a:ext>
              </a:extLst>
            </p:cNvPr>
            <p:cNvSpPr>
              <a:spLocks/>
            </p:cNvSpPr>
            <p:nvPr/>
          </p:nvSpPr>
          <p:spPr bwMode="auto">
            <a:xfrm>
              <a:off x="6884988" y="2005013"/>
              <a:ext cx="80963" cy="125413"/>
            </a:xfrm>
            <a:custGeom>
              <a:avLst/>
              <a:gdLst>
                <a:gd name="T0" fmla="*/ 153 w 153"/>
                <a:gd name="T1" fmla="*/ 20 h 237"/>
                <a:gd name="T2" fmla="*/ 39 w 153"/>
                <a:gd name="T3" fmla="*/ 237 h 237"/>
                <a:gd name="T4" fmla="*/ 0 w 153"/>
                <a:gd name="T5" fmla="*/ 216 h 237"/>
                <a:gd name="T6" fmla="*/ 115 w 153"/>
                <a:gd name="T7" fmla="*/ 0 h 237"/>
                <a:gd name="T8" fmla="*/ 153 w 153"/>
                <a:gd name="T9" fmla="*/ 20 h 237"/>
              </a:gdLst>
              <a:ahLst/>
              <a:cxnLst>
                <a:cxn ang="0">
                  <a:pos x="T0" y="T1"/>
                </a:cxn>
                <a:cxn ang="0">
                  <a:pos x="T2" y="T3"/>
                </a:cxn>
                <a:cxn ang="0">
                  <a:pos x="T4" y="T5"/>
                </a:cxn>
                <a:cxn ang="0">
                  <a:pos x="T6" y="T7"/>
                </a:cxn>
                <a:cxn ang="0">
                  <a:pos x="T8" y="T9"/>
                </a:cxn>
              </a:cxnLst>
              <a:rect l="0" t="0" r="r" b="b"/>
              <a:pathLst>
                <a:path w="153" h="237">
                  <a:moveTo>
                    <a:pt x="153" y="20"/>
                  </a:moveTo>
                  <a:lnTo>
                    <a:pt x="39" y="237"/>
                  </a:lnTo>
                  <a:lnTo>
                    <a:pt x="0" y="216"/>
                  </a:lnTo>
                  <a:lnTo>
                    <a:pt x="115" y="0"/>
                  </a:lnTo>
                  <a:lnTo>
                    <a:pt x="15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67" name="Freeform 172">
              <a:extLst>
                <a:ext uri="{FF2B5EF4-FFF2-40B4-BE49-F238E27FC236}">
                  <a16:creationId xmlns:a16="http://schemas.microsoft.com/office/drawing/2014/main" id="{42D6D40E-63AB-4F62-9005-2F3DD1411616}"/>
                </a:ext>
              </a:extLst>
            </p:cNvPr>
            <p:cNvSpPr>
              <a:spLocks/>
            </p:cNvSpPr>
            <p:nvPr/>
          </p:nvSpPr>
          <p:spPr bwMode="auto">
            <a:xfrm>
              <a:off x="6848476" y="1982788"/>
              <a:ext cx="77788" cy="127000"/>
            </a:xfrm>
            <a:custGeom>
              <a:avLst/>
              <a:gdLst>
                <a:gd name="T0" fmla="*/ 147 w 147"/>
                <a:gd name="T1" fmla="*/ 20 h 240"/>
                <a:gd name="T2" fmla="*/ 37 w 147"/>
                <a:gd name="T3" fmla="*/ 240 h 240"/>
                <a:gd name="T4" fmla="*/ 0 w 147"/>
                <a:gd name="T5" fmla="*/ 221 h 240"/>
                <a:gd name="T6" fmla="*/ 109 w 147"/>
                <a:gd name="T7" fmla="*/ 0 h 240"/>
                <a:gd name="T8" fmla="*/ 147 w 147"/>
                <a:gd name="T9" fmla="*/ 20 h 240"/>
              </a:gdLst>
              <a:ahLst/>
              <a:cxnLst>
                <a:cxn ang="0">
                  <a:pos x="T0" y="T1"/>
                </a:cxn>
                <a:cxn ang="0">
                  <a:pos x="T2" y="T3"/>
                </a:cxn>
                <a:cxn ang="0">
                  <a:pos x="T4" y="T5"/>
                </a:cxn>
                <a:cxn ang="0">
                  <a:pos x="T6" y="T7"/>
                </a:cxn>
                <a:cxn ang="0">
                  <a:pos x="T8" y="T9"/>
                </a:cxn>
              </a:cxnLst>
              <a:rect l="0" t="0" r="r" b="b"/>
              <a:pathLst>
                <a:path w="147" h="240">
                  <a:moveTo>
                    <a:pt x="147" y="20"/>
                  </a:moveTo>
                  <a:lnTo>
                    <a:pt x="37" y="240"/>
                  </a:lnTo>
                  <a:lnTo>
                    <a:pt x="0" y="221"/>
                  </a:lnTo>
                  <a:lnTo>
                    <a:pt x="109" y="0"/>
                  </a:lnTo>
                  <a:lnTo>
                    <a:pt x="147"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68" name="Freeform 173">
              <a:extLst>
                <a:ext uri="{FF2B5EF4-FFF2-40B4-BE49-F238E27FC236}">
                  <a16:creationId xmlns:a16="http://schemas.microsoft.com/office/drawing/2014/main" id="{2F6C22CA-B6CF-494F-A167-DA4D117A50AE}"/>
                </a:ext>
              </a:extLst>
            </p:cNvPr>
            <p:cNvSpPr>
              <a:spLocks/>
            </p:cNvSpPr>
            <p:nvPr/>
          </p:nvSpPr>
          <p:spPr bwMode="auto">
            <a:xfrm>
              <a:off x="6810376" y="1962151"/>
              <a:ext cx="74613" cy="128588"/>
            </a:xfrm>
            <a:custGeom>
              <a:avLst/>
              <a:gdLst>
                <a:gd name="T0" fmla="*/ 142 w 142"/>
                <a:gd name="T1" fmla="*/ 19 h 242"/>
                <a:gd name="T2" fmla="*/ 39 w 142"/>
                <a:gd name="T3" fmla="*/ 242 h 242"/>
                <a:gd name="T4" fmla="*/ 0 w 142"/>
                <a:gd name="T5" fmla="*/ 223 h 242"/>
                <a:gd name="T6" fmla="*/ 104 w 142"/>
                <a:gd name="T7" fmla="*/ 0 h 242"/>
                <a:gd name="T8" fmla="*/ 142 w 142"/>
                <a:gd name="T9" fmla="*/ 19 h 242"/>
              </a:gdLst>
              <a:ahLst/>
              <a:cxnLst>
                <a:cxn ang="0">
                  <a:pos x="T0" y="T1"/>
                </a:cxn>
                <a:cxn ang="0">
                  <a:pos x="T2" y="T3"/>
                </a:cxn>
                <a:cxn ang="0">
                  <a:pos x="T4" y="T5"/>
                </a:cxn>
                <a:cxn ang="0">
                  <a:pos x="T6" y="T7"/>
                </a:cxn>
                <a:cxn ang="0">
                  <a:pos x="T8" y="T9"/>
                </a:cxn>
              </a:cxnLst>
              <a:rect l="0" t="0" r="r" b="b"/>
              <a:pathLst>
                <a:path w="142" h="242">
                  <a:moveTo>
                    <a:pt x="142" y="19"/>
                  </a:moveTo>
                  <a:lnTo>
                    <a:pt x="39" y="242"/>
                  </a:lnTo>
                  <a:lnTo>
                    <a:pt x="0" y="223"/>
                  </a:lnTo>
                  <a:lnTo>
                    <a:pt x="104" y="0"/>
                  </a:lnTo>
                  <a:lnTo>
                    <a:pt x="142"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69" name="Freeform 174">
              <a:extLst>
                <a:ext uri="{FF2B5EF4-FFF2-40B4-BE49-F238E27FC236}">
                  <a16:creationId xmlns:a16="http://schemas.microsoft.com/office/drawing/2014/main" id="{88D0B394-9CE8-4F6A-A6D4-9FBFA447EA18}"/>
                </a:ext>
              </a:extLst>
            </p:cNvPr>
            <p:cNvSpPr>
              <a:spLocks/>
            </p:cNvSpPr>
            <p:nvPr/>
          </p:nvSpPr>
          <p:spPr bwMode="auto">
            <a:xfrm>
              <a:off x="6772276" y="1941513"/>
              <a:ext cx="73025" cy="128588"/>
            </a:xfrm>
            <a:custGeom>
              <a:avLst/>
              <a:gdLst>
                <a:gd name="T0" fmla="*/ 137 w 137"/>
                <a:gd name="T1" fmla="*/ 17 h 243"/>
                <a:gd name="T2" fmla="*/ 40 w 137"/>
                <a:gd name="T3" fmla="*/ 243 h 243"/>
                <a:gd name="T4" fmla="*/ 0 w 137"/>
                <a:gd name="T5" fmla="*/ 226 h 243"/>
                <a:gd name="T6" fmla="*/ 98 w 137"/>
                <a:gd name="T7" fmla="*/ 0 h 243"/>
                <a:gd name="T8" fmla="*/ 137 w 137"/>
                <a:gd name="T9" fmla="*/ 17 h 243"/>
              </a:gdLst>
              <a:ahLst/>
              <a:cxnLst>
                <a:cxn ang="0">
                  <a:pos x="T0" y="T1"/>
                </a:cxn>
                <a:cxn ang="0">
                  <a:pos x="T2" y="T3"/>
                </a:cxn>
                <a:cxn ang="0">
                  <a:pos x="T4" y="T5"/>
                </a:cxn>
                <a:cxn ang="0">
                  <a:pos x="T6" y="T7"/>
                </a:cxn>
                <a:cxn ang="0">
                  <a:pos x="T8" y="T9"/>
                </a:cxn>
              </a:cxnLst>
              <a:rect l="0" t="0" r="r" b="b"/>
              <a:pathLst>
                <a:path w="137" h="243">
                  <a:moveTo>
                    <a:pt x="137" y="17"/>
                  </a:moveTo>
                  <a:lnTo>
                    <a:pt x="40" y="243"/>
                  </a:lnTo>
                  <a:lnTo>
                    <a:pt x="0" y="226"/>
                  </a:lnTo>
                  <a:lnTo>
                    <a:pt x="98" y="0"/>
                  </a:lnTo>
                  <a:lnTo>
                    <a:pt x="13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70" name="Freeform 175">
              <a:extLst>
                <a:ext uri="{FF2B5EF4-FFF2-40B4-BE49-F238E27FC236}">
                  <a16:creationId xmlns:a16="http://schemas.microsoft.com/office/drawing/2014/main" id="{A9D3F7DF-D467-4BCC-8E8B-2ED709DB997B}"/>
                </a:ext>
              </a:extLst>
            </p:cNvPr>
            <p:cNvSpPr>
              <a:spLocks/>
            </p:cNvSpPr>
            <p:nvPr/>
          </p:nvSpPr>
          <p:spPr bwMode="auto">
            <a:xfrm>
              <a:off x="6734176" y="1924051"/>
              <a:ext cx="69850" cy="128588"/>
            </a:xfrm>
            <a:custGeom>
              <a:avLst/>
              <a:gdLst>
                <a:gd name="T0" fmla="*/ 132 w 132"/>
                <a:gd name="T1" fmla="*/ 16 h 244"/>
                <a:gd name="T2" fmla="*/ 40 w 132"/>
                <a:gd name="T3" fmla="*/ 244 h 244"/>
                <a:gd name="T4" fmla="*/ 0 w 132"/>
                <a:gd name="T5" fmla="*/ 228 h 244"/>
                <a:gd name="T6" fmla="*/ 93 w 132"/>
                <a:gd name="T7" fmla="*/ 0 h 244"/>
                <a:gd name="T8" fmla="*/ 132 w 132"/>
                <a:gd name="T9" fmla="*/ 16 h 244"/>
              </a:gdLst>
              <a:ahLst/>
              <a:cxnLst>
                <a:cxn ang="0">
                  <a:pos x="T0" y="T1"/>
                </a:cxn>
                <a:cxn ang="0">
                  <a:pos x="T2" y="T3"/>
                </a:cxn>
                <a:cxn ang="0">
                  <a:pos x="T4" y="T5"/>
                </a:cxn>
                <a:cxn ang="0">
                  <a:pos x="T6" y="T7"/>
                </a:cxn>
                <a:cxn ang="0">
                  <a:pos x="T8" y="T9"/>
                </a:cxn>
              </a:cxnLst>
              <a:rect l="0" t="0" r="r" b="b"/>
              <a:pathLst>
                <a:path w="132" h="244">
                  <a:moveTo>
                    <a:pt x="132" y="16"/>
                  </a:moveTo>
                  <a:lnTo>
                    <a:pt x="40" y="244"/>
                  </a:lnTo>
                  <a:lnTo>
                    <a:pt x="0" y="228"/>
                  </a:lnTo>
                  <a:lnTo>
                    <a:pt x="93" y="0"/>
                  </a:lnTo>
                  <a:lnTo>
                    <a:pt x="13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71" name="Freeform 176">
              <a:extLst>
                <a:ext uri="{FF2B5EF4-FFF2-40B4-BE49-F238E27FC236}">
                  <a16:creationId xmlns:a16="http://schemas.microsoft.com/office/drawing/2014/main" id="{D05A9361-CE5A-4AC0-A7F9-1AEB21FD62BB}"/>
                </a:ext>
              </a:extLst>
            </p:cNvPr>
            <p:cNvSpPr>
              <a:spLocks/>
            </p:cNvSpPr>
            <p:nvPr/>
          </p:nvSpPr>
          <p:spPr bwMode="auto">
            <a:xfrm>
              <a:off x="6694488" y="1905001"/>
              <a:ext cx="66675" cy="130175"/>
            </a:xfrm>
            <a:custGeom>
              <a:avLst/>
              <a:gdLst>
                <a:gd name="T0" fmla="*/ 126 w 126"/>
                <a:gd name="T1" fmla="*/ 16 h 246"/>
                <a:gd name="T2" fmla="*/ 40 w 126"/>
                <a:gd name="T3" fmla="*/ 246 h 246"/>
                <a:gd name="T4" fmla="*/ 0 w 126"/>
                <a:gd name="T5" fmla="*/ 231 h 246"/>
                <a:gd name="T6" fmla="*/ 86 w 126"/>
                <a:gd name="T7" fmla="*/ 0 h 246"/>
                <a:gd name="T8" fmla="*/ 126 w 126"/>
                <a:gd name="T9" fmla="*/ 16 h 246"/>
              </a:gdLst>
              <a:ahLst/>
              <a:cxnLst>
                <a:cxn ang="0">
                  <a:pos x="T0" y="T1"/>
                </a:cxn>
                <a:cxn ang="0">
                  <a:pos x="T2" y="T3"/>
                </a:cxn>
                <a:cxn ang="0">
                  <a:pos x="T4" y="T5"/>
                </a:cxn>
                <a:cxn ang="0">
                  <a:pos x="T6" y="T7"/>
                </a:cxn>
                <a:cxn ang="0">
                  <a:pos x="T8" y="T9"/>
                </a:cxn>
              </a:cxnLst>
              <a:rect l="0" t="0" r="r" b="b"/>
              <a:pathLst>
                <a:path w="126" h="246">
                  <a:moveTo>
                    <a:pt x="126" y="16"/>
                  </a:moveTo>
                  <a:lnTo>
                    <a:pt x="40" y="246"/>
                  </a:lnTo>
                  <a:lnTo>
                    <a:pt x="0" y="231"/>
                  </a:lnTo>
                  <a:lnTo>
                    <a:pt x="86" y="0"/>
                  </a:lnTo>
                  <a:lnTo>
                    <a:pt x="12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72" name="Freeform 177">
              <a:extLst>
                <a:ext uri="{FF2B5EF4-FFF2-40B4-BE49-F238E27FC236}">
                  <a16:creationId xmlns:a16="http://schemas.microsoft.com/office/drawing/2014/main" id="{B943797E-09D5-4446-AB64-D791D059268B}"/>
                </a:ext>
              </a:extLst>
            </p:cNvPr>
            <p:cNvSpPr>
              <a:spLocks/>
            </p:cNvSpPr>
            <p:nvPr/>
          </p:nvSpPr>
          <p:spPr bwMode="auto">
            <a:xfrm>
              <a:off x="6654801" y="1889126"/>
              <a:ext cx="63500" cy="130175"/>
            </a:xfrm>
            <a:custGeom>
              <a:avLst/>
              <a:gdLst>
                <a:gd name="T0" fmla="*/ 120 w 120"/>
                <a:gd name="T1" fmla="*/ 14 h 248"/>
                <a:gd name="T2" fmla="*/ 41 w 120"/>
                <a:gd name="T3" fmla="*/ 248 h 248"/>
                <a:gd name="T4" fmla="*/ 0 w 120"/>
                <a:gd name="T5" fmla="*/ 233 h 248"/>
                <a:gd name="T6" fmla="*/ 80 w 120"/>
                <a:gd name="T7" fmla="*/ 0 h 248"/>
                <a:gd name="T8" fmla="*/ 120 w 120"/>
                <a:gd name="T9" fmla="*/ 14 h 248"/>
              </a:gdLst>
              <a:ahLst/>
              <a:cxnLst>
                <a:cxn ang="0">
                  <a:pos x="T0" y="T1"/>
                </a:cxn>
                <a:cxn ang="0">
                  <a:pos x="T2" y="T3"/>
                </a:cxn>
                <a:cxn ang="0">
                  <a:pos x="T4" y="T5"/>
                </a:cxn>
                <a:cxn ang="0">
                  <a:pos x="T6" y="T7"/>
                </a:cxn>
                <a:cxn ang="0">
                  <a:pos x="T8" y="T9"/>
                </a:cxn>
              </a:cxnLst>
              <a:rect l="0" t="0" r="r" b="b"/>
              <a:pathLst>
                <a:path w="120" h="248">
                  <a:moveTo>
                    <a:pt x="120" y="14"/>
                  </a:moveTo>
                  <a:lnTo>
                    <a:pt x="41" y="248"/>
                  </a:lnTo>
                  <a:lnTo>
                    <a:pt x="0" y="233"/>
                  </a:lnTo>
                  <a:lnTo>
                    <a:pt x="80" y="0"/>
                  </a:lnTo>
                  <a:lnTo>
                    <a:pt x="12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73" name="Freeform 178">
              <a:extLst>
                <a:ext uri="{FF2B5EF4-FFF2-40B4-BE49-F238E27FC236}">
                  <a16:creationId xmlns:a16="http://schemas.microsoft.com/office/drawing/2014/main" id="{64B94017-4361-43CB-BA3C-89581F0EE238}"/>
                </a:ext>
              </a:extLst>
            </p:cNvPr>
            <p:cNvSpPr>
              <a:spLocks/>
            </p:cNvSpPr>
            <p:nvPr/>
          </p:nvSpPr>
          <p:spPr bwMode="auto">
            <a:xfrm>
              <a:off x="6615113" y="1873251"/>
              <a:ext cx="60325" cy="131763"/>
            </a:xfrm>
            <a:custGeom>
              <a:avLst/>
              <a:gdLst>
                <a:gd name="T0" fmla="*/ 114 w 114"/>
                <a:gd name="T1" fmla="*/ 14 h 248"/>
                <a:gd name="T2" fmla="*/ 41 w 114"/>
                <a:gd name="T3" fmla="*/ 248 h 248"/>
                <a:gd name="T4" fmla="*/ 0 w 114"/>
                <a:gd name="T5" fmla="*/ 236 h 248"/>
                <a:gd name="T6" fmla="*/ 73 w 114"/>
                <a:gd name="T7" fmla="*/ 0 h 248"/>
                <a:gd name="T8" fmla="*/ 114 w 114"/>
                <a:gd name="T9" fmla="*/ 14 h 248"/>
              </a:gdLst>
              <a:ahLst/>
              <a:cxnLst>
                <a:cxn ang="0">
                  <a:pos x="T0" y="T1"/>
                </a:cxn>
                <a:cxn ang="0">
                  <a:pos x="T2" y="T3"/>
                </a:cxn>
                <a:cxn ang="0">
                  <a:pos x="T4" y="T5"/>
                </a:cxn>
                <a:cxn ang="0">
                  <a:pos x="T6" y="T7"/>
                </a:cxn>
                <a:cxn ang="0">
                  <a:pos x="T8" y="T9"/>
                </a:cxn>
              </a:cxnLst>
              <a:rect l="0" t="0" r="r" b="b"/>
              <a:pathLst>
                <a:path w="114" h="248">
                  <a:moveTo>
                    <a:pt x="114" y="14"/>
                  </a:moveTo>
                  <a:lnTo>
                    <a:pt x="41" y="248"/>
                  </a:lnTo>
                  <a:lnTo>
                    <a:pt x="0" y="236"/>
                  </a:lnTo>
                  <a:lnTo>
                    <a:pt x="73" y="0"/>
                  </a:lnTo>
                  <a:lnTo>
                    <a:pt x="11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74" name="Freeform 179">
              <a:extLst>
                <a:ext uri="{FF2B5EF4-FFF2-40B4-BE49-F238E27FC236}">
                  <a16:creationId xmlns:a16="http://schemas.microsoft.com/office/drawing/2014/main" id="{A2CF1631-7AE1-4E2E-90E9-070763405976}"/>
                </a:ext>
              </a:extLst>
            </p:cNvPr>
            <p:cNvSpPr>
              <a:spLocks/>
            </p:cNvSpPr>
            <p:nvPr/>
          </p:nvSpPr>
          <p:spPr bwMode="auto">
            <a:xfrm>
              <a:off x="6575426" y="1858963"/>
              <a:ext cx="57150" cy="131763"/>
            </a:xfrm>
            <a:custGeom>
              <a:avLst/>
              <a:gdLst>
                <a:gd name="T0" fmla="*/ 107 w 107"/>
                <a:gd name="T1" fmla="*/ 13 h 248"/>
                <a:gd name="T2" fmla="*/ 41 w 107"/>
                <a:gd name="T3" fmla="*/ 248 h 248"/>
                <a:gd name="T4" fmla="*/ 0 w 107"/>
                <a:gd name="T5" fmla="*/ 237 h 248"/>
                <a:gd name="T6" fmla="*/ 66 w 107"/>
                <a:gd name="T7" fmla="*/ 0 h 248"/>
                <a:gd name="T8" fmla="*/ 107 w 107"/>
                <a:gd name="T9" fmla="*/ 13 h 248"/>
              </a:gdLst>
              <a:ahLst/>
              <a:cxnLst>
                <a:cxn ang="0">
                  <a:pos x="T0" y="T1"/>
                </a:cxn>
                <a:cxn ang="0">
                  <a:pos x="T2" y="T3"/>
                </a:cxn>
                <a:cxn ang="0">
                  <a:pos x="T4" y="T5"/>
                </a:cxn>
                <a:cxn ang="0">
                  <a:pos x="T6" y="T7"/>
                </a:cxn>
                <a:cxn ang="0">
                  <a:pos x="T8" y="T9"/>
                </a:cxn>
              </a:cxnLst>
              <a:rect l="0" t="0" r="r" b="b"/>
              <a:pathLst>
                <a:path w="107" h="248">
                  <a:moveTo>
                    <a:pt x="107" y="13"/>
                  </a:moveTo>
                  <a:lnTo>
                    <a:pt x="41" y="248"/>
                  </a:lnTo>
                  <a:lnTo>
                    <a:pt x="0" y="237"/>
                  </a:lnTo>
                  <a:lnTo>
                    <a:pt x="66" y="0"/>
                  </a:lnTo>
                  <a:lnTo>
                    <a:pt x="107"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75" name="Freeform 180">
              <a:extLst>
                <a:ext uri="{FF2B5EF4-FFF2-40B4-BE49-F238E27FC236}">
                  <a16:creationId xmlns:a16="http://schemas.microsoft.com/office/drawing/2014/main" id="{82BA00B7-F244-42F4-AB79-21EC83D24062}"/>
                </a:ext>
              </a:extLst>
            </p:cNvPr>
            <p:cNvSpPr>
              <a:spLocks/>
            </p:cNvSpPr>
            <p:nvPr/>
          </p:nvSpPr>
          <p:spPr bwMode="auto">
            <a:xfrm>
              <a:off x="6535738" y="1846263"/>
              <a:ext cx="53975" cy="131763"/>
            </a:xfrm>
            <a:custGeom>
              <a:avLst/>
              <a:gdLst>
                <a:gd name="T0" fmla="*/ 102 w 102"/>
                <a:gd name="T1" fmla="*/ 11 h 249"/>
                <a:gd name="T2" fmla="*/ 41 w 102"/>
                <a:gd name="T3" fmla="*/ 249 h 249"/>
                <a:gd name="T4" fmla="*/ 0 w 102"/>
                <a:gd name="T5" fmla="*/ 239 h 249"/>
                <a:gd name="T6" fmla="*/ 61 w 102"/>
                <a:gd name="T7" fmla="*/ 0 h 249"/>
                <a:gd name="T8" fmla="*/ 102 w 102"/>
                <a:gd name="T9" fmla="*/ 11 h 249"/>
              </a:gdLst>
              <a:ahLst/>
              <a:cxnLst>
                <a:cxn ang="0">
                  <a:pos x="T0" y="T1"/>
                </a:cxn>
                <a:cxn ang="0">
                  <a:pos x="T2" y="T3"/>
                </a:cxn>
                <a:cxn ang="0">
                  <a:pos x="T4" y="T5"/>
                </a:cxn>
                <a:cxn ang="0">
                  <a:pos x="T6" y="T7"/>
                </a:cxn>
                <a:cxn ang="0">
                  <a:pos x="T8" y="T9"/>
                </a:cxn>
              </a:cxnLst>
              <a:rect l="0" t="0" r="r" b="b"/>
              <a:pathLst>
                <a:path w="102" h="249">
                  <a:moveTo>
                    <a:pt x="102" y="11"/>
                  </a:moveTo>
                  <a:lnTo>
                    <a:pt x="41" y="249"/>
                  </a:lnTo>
                  <a:lnTo>
                    <a:pt x="0" y="239"/>
                  </a:lnTo>
                  <a:lnTo>
                    <a:pt x="61" y="0"/>
                  </a:lnTo>
                  <a:lnTo>
                    <a:pt x="102"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76" name="Freeform 181">
              <a:extLst>
                <a:ext uri="{FF2B5EF4-FFF2-40B4-BE49-F238E27FC236}">
                  <a16:creationId xmlns:a16="http://schemas.microsoft.com/office/drawing/2014/main" id="{6FAC79A4-83EF-4913-BB5A-9DBE9E1CD86A}"/>
                </a:ext>
              </a:extLst>
            </p:cNvPr>
            <p:cNvSpPr>
              <a:spLocks/>
            </p:cNvSpPr>
            <p:nvPr/>
          </p:nvSpPr>
          <p:spPr bwMode="auto">
            <a:xfrm>
              <a:off x="6494463" y="1833563"/>
              <a:ext cx="50800" cy="131763"/>
            </a:xfrm>
            <a:custGeom>
              <a:avLst/>
              <a:gdLst>
                <a:gd name="T0" fmla="*/ 97 w 97"/>
                <a:gd name="T1" fmla="*/ 11 h 250"/>
                <a:gd name="T2" fmla="*/ 41 w 97"/>
                <a:gd name="T3" fmla="*/ 250 h 250"/>
                <a:gd name="T4" fmla="*/ 0 w 97"/>
                <a:gd name="T5" fmla="*/ 240 h 250"/>
                <a:gd name="T6" fmla="*/ 55 w 97"/>
                <a:gd name="T7" fmla="*/ 0 h 250"/>
                <a:gd name="T8" fmla="*/ 97 w 97"/>
                <a:gd name="T9" fmla="*/ 11 h 250"/>
              </a:gdLst>
              <a:ahLst/>
              <a:cxnLst>
                <a:cxn ang="0">
                  <a:pos x="T0" y="T1"/>
                </a:cxn>
                <a:cxn ang="0">
                  <a:pos x="T2" y="T3"/>
                </a:cxn>
                <a:cxn ang="0">
                  <a:pos x="T4" y="T5"/>
                </a:cxn>
                <a:cxn ang="0">
                  <a:pos x="T6" y="T7"/>
                </a:cxn>
                <a:cxn ang="0">
                  <a:pos x="T8" y="T9"/>
                </a:cxn>
              </a:cxnLst>
              <a:rect l="0" t="0" r="r" b="b"/>
              <a:pathLst>
                <a:path w="97" h="250">
                  <a:moveTo>
                    <a:pt x="97" y="11"/>
                  </a:moveTo>
                  <a:lnTo>
                    <a:pt x="41" y="250"/>
                  </a:lnTo>
                  <a:lnTo>
                    <a:pt x="0" y="240"/>
                  </a:lnTo>
                  <a:lnTo>
                    <a:pt x="55" y="0"/>
                  </a:lnTo>
                  <a:lnTo>
                    <a:pt x="97"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77" name="Freeform 182">
              <a:extLst>
                <a:ext uri="{FF2B5EF4-FFF2-40B4-BE49-F238E27FC236}">
                  <a16:creationId xmlns:a16="http://schemas.microsoft.com/office/drawing/2014/main" id="{89134A93-27B5-48C8-95EB-6303B83A9441}"/>
                </a:ext>
              </a:extLst>
            </p:cNvPr>
            <p:cNvSpPr>
              <a:spLocks/>
            </p:cNvSpPr>
            <p:nvPr/>
          </p:nvSpPr>
          <p:spPr bwMode="auto">
            <a:xfrm>
              <a:off x="6453188" y="1822451"/>
              <a:ext cx="47625" cy="133350"/>
            </a:xfrm>
            <a:custGeom>
              <a:avLst/>
              <a:gdLst>
                <a:gd name="T0" fmla="*/ 91 w 91"/>
                <a:gd name="T1" fmla="*/ 9 h 250"/>
                <a:gd name="T2" fmla="*/ 42 w 91"/>
                <a:gd name="T3" fmla="*/ 250 h 250"/>
                <a:gd name="T4" fmla="*/ 0 w 91"/>
                <a:gd name="T5" fmla="*/ 241 h 250"/>
                <a:gd name="T6" fmla="*/ 50 w 91"/>
                <a:gd name="T7" fmla="*/ 0 h 250"/>
                <a:gd name="T8" fmla="*/ 91 w 91"/>
                <a:gd name="T9" fmla="*/ 9 h 250"/>
              </a:gdLst>
              <a:ahLst/>
              <a:cxnLst>
                <a:cxn ang="0">
                  <a:pos x="T0" y="T1"/>
                </a:cxn>
                <a:cxn ang="0">
                  <a:pos x="T2" y="T3"/>
                </a:cxn>
                <a:cxn ang="0">
                  <a:pos x="T4" y="T5"/>
                </a:cxn>
                <a:cxn ang="0">
                  <a:pos x="T6" y="T7"/>
                </a:cxn>
                <a:cxn ang="0">
                  <a:pos x="T8" y="T9"/>
                </a:cxn>
              </a:cxnLst>
              <a:rect l="0" t="0" r="r" b="b"/>
              <a:pathLst>
                <a:path w="91" h="250">
                  <a:moveTo>
                    <a:pt x="91" y="9"/>
                  </a:moveTo>
                  <a:lnTo>
                    <a:pt x="42" y="250"/>
                  </a:lnTo>
                  <a:lnTo>
                    <a:pt x="0" y="241"/>
                  </a:lnTo>
                  <a:lnTo>
                    <a:pt x="50" y="0"/>
                  </a:lnTo>
                  <a:lnTo>
                    <a:pt x="91"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78" name="Freeform 183">
              <a:extLst>
                <a:ext uri="{FF2B5EF4-FFF2-40B4-BE49-F238E27FC236}">
                  <a16:creationId xmlns:a16="http://schemas.microsoft.com/office/drawing/2014/main" id="{11B7865E-BE6B-44A5-AB9B-936A557A058E}"/>
                </a:ext>
              </a:extLst>
            </p:cNvPr>
            <p:cNvSpPr>
              <a:spLocks/>
            </p:cNvSpPr>
            <p:nvPr/>
          </p:nvSpPr>
          <p:spPr bwMode="auto">
            <a:xfrm>
              <a:off x="6411913" y="1812926"/>
              <a:ext cx="46038" cy="133350"/>
            </a:xfrm>
            <a:custGeom>
              <a:avLst/>
              <a:gdLst>
                <a:gd name="T0" fmla="*/ 86 w 86"/>
                <a:gd name="T1" fmla="*/ 8 h 250"/>
                <a:gd name="T2" fmla="*/ 42 w 86"/>
                <a:gd name="T3" fmla="*/ 250 h 250"/>
                <a:gd name="T4" fmla="*/ 0 w 86"/>
                <a:gd name="T5" fmla="*/ 242 h 250"/>
                <a:gd name="T6" fmla="*/ 43 w 86"/>
                <a:gd name="T7" fmla="*/ 0 h 250"/>
                <a:gd name="T8" fmla="*/ 86 w 86"/>
                <a:gd name="T9" fmla="*/ 8 h 250"/>
              </a:gdLst>
              <a:ahLst/>
              <a:cxnLst>
                <a:cxn ang="0">
                  <a:pos x="T0" y="T1"/>
                </a:cxn>
                <a:cxn ang="0">
                  <a:pos x="T2" y="T3"/>
                </a:cxn>
                <a:cxn ang="0">
                  <a:pos x="T4" y="T5"/>
                </a:cxn>
                <a:cxn ang="0">
                  <a:pos x="T6" y="T7"/>
                </a:cxn>
                <a:cxn ang="0">
                  <a:pos x="T8" y="T9"/>
                </a:cxn>
              </a:cxnLst>
              <a:rect l="0" t="0" r="r" b="b"/>
              <a:pathLst>
                <a:path w="86" h="250">
                  <a:moveTo>
                    <a:pt x="86" y="8"/>
                  </a:moveTo>
                  <a:lnTo>
                    <a:pt x="42" y="250"/>
                  </a:lnTo>
                  <a:lnTo>
                    <a:pt x="0" y="242"/>
                  </a:lnTo>
                  <a:lnTo>
                    <a:pt x="43" y="0"/>
                  </a:lnTo>
                  <a:lnTo>
                    <a:pt x="86"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nvGrpSpPr>
            <p:cNvPr id="1479" name="Group 1478">
              <a:extLst>
                <a:ext uri="{FF2B5EF4-FFF2-40B4-BE49-F238E27FC236}">
                  <a16:creationId xmlns:a16="http://schemas.microsoft.com/office/drawing/2014/main" id="{9B30C6BB-59EA-4CAF-A4C5-7F54D595A47D}"/>
                </a:ext>
              </a:extLst>
            </p:cNvPr>
            <p:cNvGrpSpPr/>
            <p:nvPr/>
          </p:nvGrpSpPr>
          <p:grpSpPr>
            <a:xfrm>
              <a:off x="4754563" y="2039938"/>
              <a:ext cx="500063" cy="458788"/>
              <a:chOff x="4754563" y="2039938"/>
              <a:chExt cx="500063" cy="458788"/>
            </a:xfrm>
            <a:grpFill/>
          </p:grpSpPr>
          <p:sp>
            <p:nvSpPr>
              <p:cNvPr id="1553" name="Freeform 197">
                <a:extLst>
                  <a:ext uri="{FF2B5EF4-FFF2-40B4-BE49-F238E27FC236}">
                    <a16:creationId xmlns:a16="http://schemas.microsoft.com/office/drawing/2014/main" id="{46D323E5-C4E0-47B4-96A3-B0CFDD4B9C60}"/>
                  </a:ext>
                </a:extLst>
              </p:cNvPr>
              <p:cNvSpPr>
                <a:spLocks/>
              </p:cNvSpPr>
              <p:nvPr/>
            </p:nvSpPr>
            <p:spPr bwMode="auto">
              <a:xfrm>
                <a:off x="5164138" y="2039938"/>
                <a:ext cx="90488" cy="120650"/>
              </a:xfrm>
              <a:custGeom>
                <a:avLst/>
                <a:gdLst>
                  <a:gd name="T0" fmla="*/ 36 w 169"/>
                  <a:gd name="T1" fmla="*/ 0 h 230"/>
                  <a:gd name="T2" fmla="*/ 169 w 169"/>
                  <a:gd name="T3" fmla="*/ 206 h 230"/>
                  <a:gd name="T4" fmla="*/ 133 w 169"/>
                  <a:gd name="T5" fmla="*/ 230 h 230"/>
                  <a:gd name="T6" fmla="*/ 0 w 169"/>
                  <a:gd name="T7" fmla="*/ 24 h 230"/>
                  <a:gd name="T8" fmla="*/ 36 w 169"/>
                  <a:gd name="T9" fmla="*/ 0 h 230"/>
                </a:gdLst>
                <a:ahLst/>
                <a:cxnLst>
                  <a:cxn ang="0">
                    <a:pos x="T0" y="T1"/>
                  </a:cxn>
                  <a:cxn ang="0">
                    <a:pos x="T2" y="T3"/>
                  </a:cxn>
                  <a:cxn ang="0">
                    <a:pos x="T4" y="T5"/>
                  </a:cxn>
                  <a:cxn ang="0">
                    <a:pos x="T6" y="T7"/>
                  </a:cxn>
                  <a:cxn ang="0">
                    <a:pos x="T8" y="T9"/>
                  </a:cxn>
                </a:cxnLst>
                <a:rect l="0" t="0" r="r" b="b"/>
                <a:pathLst>
                  <a:path w="169" h="230">
                    <a:moveTo>
                      <a:pt x="36" y="0"/>
                    </a:moveTo>
                    <a:lnTo>
                      <a:pt x="169" y="206"/>
                    </a:lnTo>
                    <a:lnTo>
                      <a:pt x="133" y="230"/>
                    </a:lnTo>
                    <a:lnTo>
                      <a:pt x="0" y="24"/>
                    </a:lnTo>
                    <a:lnTo>
                      <a:pt x="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54" name="Freeform 198">
                <a:extLst>
                  <a:ext uri="{FF2B5EF4-FFF2-40B4-BE49-F238E27FC236}">
                    <a16:creationId xmlns:a16="http://schemas.microsoft.com/office/drawing/2014/main" id="{57CFD46C-C78E-4C38-A8D3-591A64E777C9}"/>
                  </a:ext>
                </a:extLst>
              </p:cNvPr>
              <p:cNvSpPr>
                <a:spLocks/>
              </p:cNvSpPr>
              <p:nvPr/>
            </p:nvSpPr>
            <p:spPr bwMode="auto">
              <a:xfrm>
                <a:off x="5126038" y="2063751"/>
                <a:ext cx="92075" cy="120650"/>
              </a:xfrm>
              <a:custGeom>
                <a:avLst/>
                <a:gdLst>
                  <a:gd name="T0" fmla="*/ 36 w 173"/>
                  <a:gd name="T1" fmla="*/ 0 h 227"/>
                  <a:gd name="T2" fmla="*/ 173 w 173"/>
                  <a:gd name="T3" fmla="*/ 203 h 227"/>
                  <a:gd name="T4" fmla="*/ 139 w 173"/>
                  <a:gd name="T5" fmla="*/ 227 h 227"/>
                  <a:gd name="T6" fmla="*/ 0 w 173"/>
                  <a:gd name="T7" fmla="*/ 24 h 227"/>
                  <a:gd name="T8" fmla="*/ 36 w 173"/>
                  <a:gd name="T9" fmla="*/ 0 h 227"/>
                </a:gdLst>
                <a:ahLst/>
                <a:cxnLst>
                  <a:cxn ang="0">
                    <a:pos x="T0" y="T1"/>
                  </a:cxn>
                  <a:cxn ang="0">
                    <a:pos x="T2" y="T3"/>
                  </a:cxn>
                  <a:cxn ang="0">
                    <a:pos x="T4" y="T5"/>
                  </a:cxn>
                  <a:cxn ang="0">
                    <a:pos x="T6" y="T7"/>
                  </a:cxn>
                  <a:cxn ang="0">
                    <a:pos x="T8" y="T9"/>
                  </a:cxn>
                </a:cxnLst>
                <a:rect l="0" t="0" r="r" b="b"/>
                <a:pathLst>
                  <a:path w="173" h="227">
                    <a:moveTo>
                      <a:pt x="36" y="0"/>
                    </a:moveTo>
                    <a:lnTo>
                      <a:pt x="173" y="203"/>
                    </a:lnTo>
                    <a:lnTo>
                      <a:pt x="139" y="227"/>
                    </a:lnTo>
                    <a:lnTo>
                      <a:pt x="0" y="24"/>
                    </a:lnTo>
                    <a:lnTo>
                      <a:pt x="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55" name="Freeform 199">
                <a:extLst>
                  <a:ext uri="{FF2B5EF4-FFF2-40B4-BE49-F238E27FC236}">
                    <a16:creationId xmlns:a16="http://schemas.microsoft.com/office/drawing/2014/main" id="{3256AE22-87DD-4A1B-B937-3D7AA5B864A6}"/>
                  </a:ext>
                </a:extLst>
              </p:cNvPr>
              <p:cNvSpPr>
                <a:spLocks/>
              </p:cNvSpPr>
              <p:nvPr/>
            </p:nvSpPr>
            <p:spPr bwMode="auto">
              <a:xfrm>
                <a:off x="5089526" y="2090738"/>
                <a:ext cx="93663" cy="117475"/>
              </a:xfrm>
              <a:custGeom>
                <a:avLst/>
                <a:gdLst>
                  <a:gd name="T0" fmla="*/ 35 w 178"/>
                  <a:gd name="T1" fmla="*/ 0 h 224"/>
                  <a:gd name="T2" fmla="*/ 178 w 178"/>
                  <a:gd name="T3" fmla="*/ 198 h 224"/>
                  <a:gd name="T4" fmla="*/ 144 w 178"/>
                  <a:gd name="T5" fmla="*/ 224 h 224"/>
                  <a:gd name="T6" fmla="*/ 0 w 178"/>
                  <a:gd name="T7" fmla="*/ 25 h 224"/>
                  <a:gd name="T8" fmla="*/ 35 w 178"/>
                  <a:gd name="T9" fmla="*/ 0 h 224"/>
                </a:gdLst>
                <a:ahLst/>
                <a:cxnLst>
                  <a:cxn ang="0">
                    <a:pos x="T0" y="T1"/>
                  </a:cxn>
                  <a:cxn ang="0">
                    <a:pos x="T2" y="T3"/>
                  </a:cxn>
                  <a:cxn ang="0">
                    <a:pos x="T4" y="T5"/>
                  </a:cxn>
                  <a:cxn ang="0">
                    <a:pos x="T6" y="T7"/>
                  </a:cxn>
                  <a:cxn ang="0">
                    <a:pos x="T8" y="T9"/>
                  </a:cxn>
                </a:cxnLst>
                <a:rect l="0" t="0" r="r" b="b"/>
                <a:pathLst>
                  <a:path w="178" h="224">
                    <a:moveTo>
                      <a:pt x="35" y="0"/>
                    </a:moveTo>
                    <a:lnTo>
                      <a:pt x="178" y="198"/>
                    </a:lnTo>
                    <a:lnTo>
                      <a:pt x="144" y="224"/>
                    </a:lnTo>
                    <a:lnTo>
                      <a:pt x="0" y="25"/>
                    </a:lnTo>
                    <a:lnTo>
                      <a:pt x="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56" name="Freeform 200">
                <a:extLst>
                  <a:ext uri="{FF2B5EF4-FFF2-40B4-BE49-F238E27FC236}">
                    <a16:creationId xmlns:a16="http://schemas.microsoft.com/office/drawing/2014/main" id="{80D57C9A-DD6E-43D5-8AD8-D59614527B55}"/>
                  </a:ext>
                </a:extLst>
              </p:cNvPr>
              <p:cNvSpPr>
                <a:spLocks/>
              </p:cNvSpPr>
              <p:nvPr/>
            </p:nvSpPr>
            <p:spPr bwMode="auto">
              <a:xfrm>
                <a:off x="5053013" y="2116138"/>
                <a:ext cx="96838" cy="117475"/>
              </a:xfrm>
              <a:custGeom>
                <a:avLst/>
                <a:gdLst>
                  <a:gd name="T0" fmla="*/ 34 w 183"/>
                  <a:gd name="T1" fmla="*/ 0 h 222"/>
                  <a:gd name="T2" fmla="*/ 183 w 183"/>
                  <a:gd name="T3" fmla="*/ 196 h 222"/>
                  <a:gd name="T4" fmla="*/ 148 w 183"/>
                  <a:gd name="T5" fmla="*/ 222 h 222"/>
                  <a:gd name="T6" fmla="*/ 0 w 183"/>
                  <a:gd name="T7" fmla="*/ 27 h 222"/>
                  <a:gd name="T8" fmla="*/ 34 w 183"/>
                  <a:gd name="T9" fmla="*/ 0 h 222"/>
                </a:gdLst>
                <a:ahLst/>
                <a:cxnLst>
                  <a:cxn ang="0">
                    <a:pos x="T0" y="T1"/>
                  </a:cxn>
                  <a:cxn ang="0">
                    <a:pos x="T2" y="T3"/>
                  </a:cxn>
                  <a:cxn ang="0">
                    <a:pos x="T4" y="T5"/>
                  </a:cxn>
                  <a:cxn ang="0">
                    <a:pos x="T6" y="T7"/>
                  </a:cxn>
                  <a:cxn ang="0">
                    <a:pos x="T8" y="T9"/>
                  </a:cxn>
                </a:cxnLst>
                <a:rect l="0" t="0" r="r" b="b"/>
                <a:pathLst>
                  <a:path w="183" h="222">
                    <a:moveTo>
                      <a:pt x="34" y="0"/>
                    </a:moveTo>
                    <a:lnTo>
                      <a:pt x="183" y="196"/>
                    </a:lnTo>
                    <a:lnTo>
                      <a:pt x="148" y="222"/>
                    </a:lnTo>
                    <a:lnTo>
                      <a:pt x="0" y="27"/>
                    </a:lnTo>
                    <a:lnTo>
                      <a:pt x="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57" name="Freeform 201">
                <a:extLst>
                  <a:ext uri="{FF2B5EF4-FFF2-40B4-BE49-F238E27FC236}">
                    <a16:creationId xmlns:a16="http://schemas.microsoft.com/office/drawing/2014/main" id="{E2EF9133-0177-4759-9C25-46620E8A04AA}"/>
                  </a:ext>
                </a:extLst>
              </p:cNvPr>
              <p:cNvSpPr>
                <a:spLocks/>
              </p:cNvSpPr>
              <p:nvPr/>
            </p:nvSpPr>
            <p:spPr bwMode="auto">
              <a:xfrm>
                <a:off x="5016501" y="2144713"/>
                <a:ext cx="98425" cy="115888"/>
              </a:xfrm>
              <a:custGeom>
                <a:avLst/>
                <a:gdLst>
                  <a:gd name="T0" fmla="*/ 33 w 187"/>
                  <a:gd name="T1" fmla="*/ 0 h 220"/>
                  <a:gd name="T2" fmla="*/ 187 w 187"/>
                  <a:gd name="T3" fmla="*/ 191 h 220"/>
                  <a:gd name="T4" fmla="*/ 153 w 187"/>
                  <a:gd name="T5" fmla="*/ 220 h 220"/>
                  <a:gd name="T6" fmla="*/ 0 w 187"/>
                  <a:gd name="T7" fmla="*/ 29 h 220"/>
                  <a:gd name="T8" fmla="*/ 33 w 187"/>
                  <a:gd name="T9" fmla="*/ 0 h 220"/>
                </a:gdLst>
                <a:ahLst/>
                <a:cxnLst>
                  <a:cxn ang="0">
                    <a:pos x="T0" y="T1"/>
                  </a:cxn>
                  <a:cxn ang="0">
                    <a:pos x="T2" y="T3"/>
                  </a:cxn>
                  <a:cxn ang="0">
                    <a:pos x="T4" y="T5"/>
                  </a:cxn>
                  <a:cxn ang="0">
                    <a:pos x="T6" y="T7"/>
                  </a:cxn>
                  <a:cxn ang="0">
                    <a:pos x="T8" y="T9"/>
                  </a:cxn>
                </a:cxnLst>
                <a:rect l="0" t="0" r="r" b="b"/>
                <a:pathLst>
                  <a:path w="187" h="220">
                    <a:moveTo>
                      <a:pt x="33" y="0"/>
                    </a:moveTo>
                    <a:lnTo>
                      <a:pt x="187" y="191"/>
                    </a:lnTo>
                    <a:lnTo>
                      <a:pt x="153" y="220"/>
                    </a:lnTo>
                    <a:lnTo>
                      <a:pt x="0" y="29"/>
                    </a:lnTo>
                    <a:lnTo>
                      <a:pt x="3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58" name="Freeform 202">
                <a:extLst>
                  <a:ext uri="{FF2B5EF4-FFF2-40B4-BE49-F238E27FC236}">
                    <a16:creationId xmlns:a16="http://schemas.microsoft.com/office/drawing/2014/main" id="{5020F49B-0A88-4812-A566-0C0C1B10F04B}"/>
                  </a:ext>
                </a:extLst>
              </p:cNvPr>
              <p:cNvSpPr>
                <a:spLocks/>
              </p:cNvSpPr>
              <p:nvPr/>
            </p:nvSpPr>
            <p:spPr bwMode="auto">
              <a:xfrm>
                <a:off x="4981576" y="2173288"/>
                <a:ext cx="100013" cy="114300"/>
              </a:xfrm>
              <a:custGeom>
                <a:avLst/>
                <a:gdLst>
                  <a:gd name="T0" fmla="*/ 32 w 190"/>
                  <a:gd name="T1" fmla="*/ 0 h 216"/>
                  <a:gd name="T2" fmla="*/ 190 w 190"/>
                  <a:gd name="T3" fmla="*/ 186 h 216"/>
                  <a:gd name="T4" fmla="*/ 158 w 190"/>
                  <a:gd name="T5" fmla="*/ 216 h 216"/>
                  <a:gd name="T6" fmla="*/ 0 w 190"/>
                  <a:gd name="T7" fmla="*/ 29 h 216"/>
                  <a:gd name="T8" fmla="*/ 32 w 190"/>
                  <a:gd name="T9" fmla="*/ 0 h 216"/>
                </a:gdLst>
                <a:ahLst/>
                <a:cxnLst>
                  <a:cxn ang="0">
                    <a:pos x="T0" y="T1"/>
                  </a:cxn>
                  <a:cxn ang="0">
                    <a:pos x="T2" y="T3"/>
                  </a:cxn>
                  <a:cxn ang="0">
                    <a:pos x="T4" y="T5"/>
                  </a:cxn>
                  <a:cxn ang="0">
                    <a:pos x="T6" y="T7"/>
                  </a:cxn>
                  <a:cxn ang="0">
                    <a:pos x="T8" y="T9"/>
                  </a:cxn>
                </a:cxnLst>
                <a:rect l="0" t="0" r="r" b="b"/>
                <a:pathLst>
                  <a:path w="190" h="216">
                    <a:moveTo>
                      <a:pt x="32" y="0"/>
                    </a:moveTo>
                    <a:lnTo>
                      <a:pt x="190" y="186"/>
                    </a:lnTo>
                    <a:lnTo>
                      <a:pt x="158" y="216"/>
                    </a:lnTo>
                    <a:lnTo>
                      <a:pt x="0" y="29"/>
                    </a:lnTo>
                    <a:lnTo>
                      <a:pt x="3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59" name="Freeform 203">
                <a:extLst>
                  <a:ext uri="{FF2B5EF4-FFF2-40B4-BE49-F238E27FC236}">
                    <a16:creationId xmlns:a16="http://schemas.microsoft.com/office/drawing/2014/main" id="{5F8A9994-B7FD-4463-BF77-CC3F5A5EC626}"/>
                  </a:ext>
                </a:extLst>
              </p:cNvPr>
              <p:cNvSpPr>
                <a:spLocks/>
              </p:cNvSpPr>
              <p:nvPr/>
            </p:nvSpPr>
            <p:spPr bwMode="auto">
              <a:xfrm>
                <a:off x="4945063" y="2203451"/>
                <a:ext cx="103188" cy="111125"/>
              </a:xfrm>
              <a:custGeom>
                <a:avLst/>
                <a:gdLst>
                  <a:gd name="T0" fmla="*/ 32 w 195"/>
                  <a:gd name="T1" fmla="*/ 0 h 212"/>
                  <a:gd name="T2" fmla="*/ 195 w 195"/>
                  <a:gd name="T3" fmla="*/ 183 h 212"/>
                  <a:gd name="T4" fmla="*/ 164 w 195"/>
                  <a:gd name="T5" fmla="*/ 212 h 212"/>
                  <a:gd name="T6" fmla="*/ 0 w 195"/>
                  <a:gd name="T7" fmla="*/ 29 h 212"/>
                  <a:gd name="T8" fmla="*/ 32 w 195"/>
                  <a:gd name="T9" fmla="*/ 0 h 212"/>
                </a:gdLst>
                <a:ahLst/>
                <a:cxnLst>
                  <a:cxn ang="0">
                    <a:pos x="T0" y="T1"/>
                  </a:cxn>
                  <a:cxn ang="0">
                    <a:pos x="T2" y="T3"/>
                  </a:cxn>
                  <a:cxn ang="0">
                    <a:pos x="T4" y="T5"/>
                  </a:cxn>
                  <a:cxn ang="0">
                    <a:pos x="T6" y="T7"/>
                  </a:cxn>
                  <a:cxn ang="0">
                    <a:pos x="T8" y="T9"/>
                  </a:cxn>
                </a:cxnLst>
                <a:rect l="0" t="0" r="r" b="b"/>
                <a:pathLst>
                  <a:path w="195" h="212">
                    <a:moveTo>
                      <a:pt x="32" y="0"/>
                    </a:moveTo>
                    <a:lnTo>
                      <a:pt x="195" y="183"/>
                    </a:lnTo>
                    <a:lnTo>
                      <a:pt x="164" y="212"/>
                    </a:lnTo>
                    <a:lnTo>
                      <a:pt x="0" y="29"/>
                    </a:lnTo>
                    <a:lnTo>
                      <a:pt x="3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60" name="Freeform 204">
                <a:extLst>
                  <a:ext uri="{FF2B5EF4-FFF2-40B4-BE49-F238E27FC236}">
                    <a16:creationId xmlns:a16="http://schemas.microsoft.com/office/drawing/2014/main" id="{1406F431-D666-4FF6-89A7-54C38045000D}"/>
                  </a:ext>
                </a:extLst>
              </p:cNvPr>
              <p:cNvSpPr>
                <a:spLocks/>
              </p:cNvSpPr>
              <p:nvPr/>
            </p:nvSpPr>
            <p:spPr bwMode="auto">
              <a:xfrm>
                <a:off x="4911726" y="2233613"/>
                <a:ext cx="104775" cy="109538"/>
              </a:xfrm>
              <a:custGeom>
                <a:avLst/>
                <a:gdLst>
                  <a:gd name="T0" fmla="*/ 31 w 199"/>
                  <a:gd name="T1" fmla="*/ 0 h 209"/>
                  <a:gd name="T2" fmla="*/ 199 w 199"/>
                  <a:gd name="T3" fmla="*/ 178 h 209"/>
                  <a:gd name="T4" fmla="*/ 168 w 199"/>
                  <a:gd name="T5" fmla="*/ 209 h 209"/>
                  <a:gd name="T6" fmla="*/ 0 w 199"/>
                  <a:gd name="T7" fmla="*/ 31 h 209"/>
                  <a:gd name="T8" fmla="*/ 31 w 199"/>
                  <a:gd name="T9" fmla="*/ 0 h 209"/>
                </a:gdLst>
                <a:ahLst/>
                <a:cxnLst>
                  <a:cxn ang="0">
                    <a:pos x="T0" y="T1"/>
                  </a:cxn>
                  <a:cxn ang="0">
                    <a:pos x="T2" y="T3"/>
                  </a:cxn>
                  <a:cxn ang="0">
                    <a:pos x="T4" y="T5"/>
                  </a:cxn>
                  <a:cxn ang="0">
                    <a:pos x="T6" y="T7"/>
                  </a:cxn>
                  <a:cxn ang="0">
                    <a:pos x="T8" y="T9"/>
                  </a:cxn>
                </a:cxnLst>
                <a:rect l="0" t="0" r="r" b="b"/>
                <a:pathLst>
                  <a:path w="199" h="209">
                    <a:moveTo>
                      <a:pt x="31" y="0"/>
                    </a:moveTo>
                    <a:lnTo>
                      <a:pt x="199" y="178"/>
                    </a:lnTo>
                    <a:lnTo>
                      <a:pt x="168" y="209"/>
                    </a:lnTo>
                    <a:lnTo>
                      <a:pt x="0" y="31"/>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61" name="Freeform 206">
                <a:extLst>
                  <a:ext uri="{FF2B5EF4-FFF2-40B4-BE49-F238E27FC236}">
                    <a16:creationId xmlns:a16="http://schemas.microsoft.com/office/drawing/2014/main" id="{0E6C2C81-B4B3-4EF9-A6DD-F00A6D868315}"/>
                  </a:ext>
                </a:extLst>
              </p:cNvPr>
              <p:cNvSpPr>
                <a:spLocks/>
              </p:cNvSpPr>
              <p:nvPr/>
            </p:nvSpPr>
            <p:spPr bwMode="auto">
              <a:xfrm>
                <a:off x="4879975" y="2265363"/>
                <a:ext cx="106363" cy="107950"/>
              </a:xfrm>
              <a:custGeom>
                <a:avLst/>
                <a:gdLst>
                  <a:gd name="T0" fmla="*/ 29 w 202"/>
                  <a:gd name="T1" fmla="*/ 0 h 203"/>
                  <a:gd name="T2" fmla="*/ 202 w 202"/>
                  <a:gd name="T3" fmla="*/ 173 h 203"/>
                  <a:gd name="T4" fmla="*/ 171 w 202"/>
                  <a:gd name="T5" fmla="*/ 203 h 203"/>
                  <a:gd name="T6" fmla="*/ 0 w 202"/>
                  <a:gd name="T7" fmla="*/ 30 h 203"/>
                  <a:gd name="T8" fmla="*/ 29 w 202"/>
                  <a:gd name="T9" fmla="*/ 0 h 203"/>
                </a:gdLst>
                <a:ahLst/>
                <a:cxnLst>
                  <a:cxn ang="0">
                    <a:pos x="T0" y="T1"/>
                  </a:cxn>
                  <a:cxn ang="0">
                    <a:pos x="T2" y="T3"/>
                  </a:cxn>
                  <a:cxn ang="0">
                    <a:pos x="T4" y="T5"/>
                  </a:cxn>
                  <a:cxn ang="0">
                    <a:pos x="T6" y="T7"/>
                  </a:cxn>
                  <a:cxn ang="0">
                    <a:pos x="T8" y="T9"/>
                  </a:cxn>
                </a:cxnLst>
                <a:rect l="0" t="0" r="r" b="b"/>
                <a:pathLst>
                  <a:path w="202" h="203">
                    <a:moveTo>
                      <a:pt x="29" y="0"/>
                    </a:moveTo>
                    <a:lnTo>
                      <a:pt x="202" y="173"/>
                    </a:lnTo>
                    <a:lnTo>
                      <a:pt x="171" y="203"/>
                    </a:lnTo>
                    <a:lnTo>
                      <a:pt x="0" y="30"/>
                    </a:lnTo>
                    <a:lnTo>
                      <a:pt x="2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62" name="Freeform 207">
                <a:extLst>
                  <a:ext uri="{FF2B5EF4-FFF2-40B4-BE49-F238E27FC236}">
                    <a16:creationId xmlns:a16="http://schemas.microsoft.com/office/drawing/2014/main" id="{1B34C340-1303-4F40-B9E4-4D480D9CCC33}"/>
                  </a:ext>
                </a:extLst>
              </p:cNvPr>
              <p:cNvSpPr>
                <a:spLocks/>
              </p:cNvSpPr>
              <p:nvPr/>
            </p:nvSpPr>
            <p:spPr bwMode="auto">
              <a:xfrm>
                <a:off x="4846638" y="2297113"/>
                <a:ext cx="109538" cy="106363"/>
              </a:xfrm>
              <a:custGeom>
                <a:avLst/>
                <a:gdLst>
                  <a:gd name="T0" fmla="*/ 30 w 207"/>
                  <a:gd name="T1" fmla="*/ 0 h 200"/>
                  <a:gd name="T2" fmla="*/ 207 w 207"/>
                  <a:gd name="T3" fmla="*/ 168 h 200"/>
                  <a:gd name="T4" fmla="*/ 177 w 207"/>
                  <a:gd name="T5" fmla="*/ 200 h 200"/>
                  <a:gd name="T6" fmla="*/ 0 w 207"/>
                  <a:gd name="T7" fmla="*/ 31 h 200"/>
                  <a:gd name="T8" fmla="*/ 30 w 207"/>
                  <a:gd name="T9" fmla="*/ 0 h 200"/>
                </a:gdLst>
                <a:ahLst/>
                <a:cxnLst>
                  <a:cxn ang="0">
                    <a:pos x="T0" y="T1"/>
                  </a:cxn>
                  <a:cxn ang="0">
                    <a:pos x="T2" y="T3"/>
                  </a:cxn>
                  <a:cxn ang="0">
                    <a:pos x="T4" y="T5"/>
                  </a:cxn>
                  <a:cxn ang="0">
                    <a:pos x="T6" y="T7"/>
                  </a:cxn>
                  <a:cxn ang="0">
                    <a:pos x="T8" y="T9"/>
                  </a:cxn>
                </a:cxnLst>
                <a:rect l="0" t="0" r="r" b="b"/>
                <a:pathLst>
                  <a:path w="207" h="200">
                    <a:moveTo>
                      <a:pt x="30" y="0"/>
                    </a:moveTo>
                    <a:lnTo>
                      <a:pt x="207" y="168"/>
                    </a:lnTo>
                    <a:lnTo>
                      <a:pt x="177" y="200"/>
                    </a:lnTo>
                    <a:lnTo>
                      <a:pt x="0" y="31"/>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63" name="Freeform 208">
                <a:extLst>
                  <a:ext uri="{FF2B5EF4-FFF2-40B4-BE49-F238E27FC236}">
                    <a16:creationId xmlns:a16="http://schemas.microsoft.com/office/drawing/2014/main" id="{81E9EAE1-E457-4748-9F74-C74D03205F2E}"/>
                  </a:ext>
                </a:extLst>
              </p:cNvPr>
              <p:cNvSpPr>
                <a:spLocks/>
              </p:cNvSpPr>
              <p:nvPr/>
            </p:nvSpPr>
            <p:spPr bwMode="auto">
              <a:xfrm>
                <a:off x="4814888" y="2330450"/>
                <a:ext cx="111125" cy="104775"/>
              </a:xfrm>
              <a:custGeom>
                <a:avLst/>
                <a:gdLst>
                  <a:gd name="T0" fmla="*/ 29 w 209"/>
                  <a:gd name="T1" fmla="*/ 0 h 196"/>
                  <a:gd name="T2" fmla="*/ 209 w 209"/>
                  <a:gd name="T3" fmla="*/ 164 h 196"/>
                  <a:gd name="T4" fmla="*/ 181 w 209"/>
                  <a:gd name="T5" fmla="*/ 196 h 196"/>
                  <a:gd name="T6" fmla="*/ 0 w 209"/>
                  <a:gd name="T7" fmla="*/ 32 h 196"/>
                  <a:gd name="T8" fmla="*/ 29 w 209"/>
                  <a:gd name="T9" fmla="*/ 0 h 196"/>
                </a:gdLst>
                <a:ahLst/>
                <a:cxnLst>
                  <a:cxn ang="0">
                    <a:pos x="T0" y="T1"/>
                  </a:cxn>
                  <a:cxn ang="0">
                    <a:pos x="T2" y="T3"/>
                  </a:cxn>
                  <a:cxn ang="0">
                    <a:pos x="T4" y="T5"/>
                  </a:cxn>
                  <a:cxn ang="0">
                    <a:pos x="T6" y="T7"/>
                  </a:cxn>
                  <a:cxn ang="0">
                    <a:pos x="T8" y="T9"/>
                  </a:cxn>
                </a:cxnLst>
                <a:rect l="0" t="0" r="r" b="b"/>
                <a:pathLst>
                  <a:path w="209" h="196">
                    <a:moveTo>
                      <a:pt x="29" y="0"/>
                    </a:moveTo>
                    <a:lnTo>
                      <a:pt x="209" y="164"/>
                    </a:lnTo>
                    <a:lnTo>
                      <a:pt x="181" y="196"/>
                    </a:lnTo>
                    <a:lnTo>
                      <a:pt x="0" y="32"/>
                    </a:lnTo>
                    <a:lnTo>
                      <a:pt x="2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64" name="Freeform 209">
                <a:extLst>
                  <a:ext uri="{FF2B5EF4-FFF2-40B4-BE49-F238E27FC236}">
                    <a16:creationId xmlns:a16="http://schemas.microsoft.com/office/drawing/2014/main" id="{B0D46F25-490E-49BE-8D69-A4CDBF353C12}"/>
                  </a:ext>
                </a:extLst>
              </p:cNvPr>
              <p:cNvSpPr>
                <a:spLocks/>
              </p:cNvSpPr>
              <p:nvPr/>
            </p:nvSpPr>
            <p:spPr bwMode="auto">
              <a:xfrm>
                <a:off x="4784725" y="2365375"/>
                <a:ext cx="112713" cy="101600"/>
              </a:xfrm>
              <a:custGeom>
                <a:avLst/>
                <a:gdLst>
                  <a:gd name="T0" fmla="*/ 27 w 212"/>
                  <a:gd name="T1" fmla="*/ 0 h 192"/>
                  <a:gd name="T2" fmla="*/ 212 w 212"/>
                  <a:gd name="T3" fmla="*/ 159 h 192"/>
                  <a:gd name="T4" fmla="*/ 184 w 212"/>
                  <a:gd name="T5" fmla="*/ 192 h 192"/>
                  <a:gd name="T6" fmla="*/ 0 w 212"/>
                  <a:gd name="T7" fmla="*/ 33 h 192"/>
                  <a:gd name="T8" fmla="*/ 27 w 212"/>
                  <a:gd name="T9" fmla="*/ 0 h 192"/>
                </a:gdLst>
                <a:ahLst/>
                <a:cxnLst>
                  <a:cxn ang="0">
                    <a:pos x="T0" y="T1"/>
                  </a:cxn>
                  <a:cxn ang="0">
                    <a:pos x="T2" y="T3"/>
                  </a:cxn>
                  <a:cxn ang="0">
                    <a:pos x="T4" y="T5"/>
                  </a:cxn>
                  <a:cxn ang="0">
                    <a:pos x="T6" y="T7"/>
                  </a:cxn>
                  <a:cxn ang="0">
                    <a:pos x="T8" y="T9"/>
                  </a:cxn>
                </a:cxnLst>
                <a:rect l="0" t="0" r="r" b="b"/>
                <a:pathLst>
                  <a:path w="212" h="192">
                    <a:moveTo>
                      <a:pt x="27" y="0"/>
                    </a:moveTo>
                    <a:lnTo>
                      <a:pt x="212" y="159"/>
                    </a:lnTo>
                    <a:lnTo>
                      <a:pt x="184" y="192"/>
                    </a:lnTo>
                    <a:lnTo>
                      <a:pt x="0" y="33"/>
                    </a:lnTo>
                    <a:lnTo>
                      <a:pt x="2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65" name="Freeform 210">
                <a:extLst>
                  <a:ext uri="{FF2B5EF4-FFF2-40B4-BE49-F238E27FC236}">
                    <a16:creationId xmlns:a16="http://schemas.microsoft.com/office/drawing/2014/main" id="{5519A520-E0D7-4127-9984-A02D35B7A512}"/>
                  </a:ext>
                </a:extLst>
              </p:cNvPr>
              <p:cNvSpPr>
                <a:spLocks/>
              </p:cNvSpPr>
              <p:nvPr/>
            </p:nvSpPr>
            <p:spPr bwMode="auto">
              <a:xfrm>
                <a:off x="4754563" y="2398713"/>
                <a:ext cx="115888" cy="100013"/>
              </a:xfrm>
              <a:custGeom>
                <a:avLst/>
                <a:gdLst>
                  <a:gd name="T0" fmla="*/ 27 w 217"/>
                  <a:gd name="T1" fmla="*/ 0 h 189"/>
                  <a:gd name="T2" fmla="*/ 217 w 217"/>
                  <a:gd name="T3" fmla="*/ 155 h 189"/>
                  <a:gd name="T4" fmla="*/ 190 w 217"/>
                  <a:gd name="T5" fmla="*/ 189 h 189"/>
                  <a:gd name="T6" fmla="*/ 0 w 217"/>
                  <a:gd name="T7" fmla="*/ 35 h 189"/>
                  <a:gd name="T8" fmla="*/ 27 w 217"/>
                  <a:gd name="T9" fmla="*/ 0 h 189"/>
                </a:gdLst>
                <a:ahLst/>
                <a:cxnLst>
                  <a:cxn ang="0">
                    <a:pos x="T0" y="T1"/>
                  </a:cxn>
                  <a:cxn ang="0">
                    <a:pos x="T2" y="T3"/>
                  </a:cxn>
                  <a:cxn ang="0">
                    <a:pos x="T4" y="T5"/>
                  </a:cxn>
                  <a:cxn ang="0">
                    <a:pos x="T6" y="T7"/>
                  </a:cxn>
                  <a:cxn ang="0">
                    <a:pos x="T8" y="T9"/>
                  </a:cxn>
                </a:cxnLst>
                <a:rect l="0" t="0" r="r" b="b"/>
                <a:pathLst>
                  <a:path w="217" h="189">
                    <a:moveTo>
                      <a:pt x="27" y="0"/>
                    </a:moveTo>
                    <a:lnTo>
                      <a:pt x="217" y="155"/>
                    </a:lnTo>
                    <a:lnTo>
                      <a:pt x="190" y="189"/>
                    </a:lnTo>
                    <a:lnTo>
                      <a:pt x="0" y="35"/>
                    </a:lnTo>
                    <a:lnTo>
                      <a:pt x="2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grpSp>
          <p:nvGrpSpPr>
            <p:cNvPr id="1480" name="Group 1479">
              <a:extLst>
                <a:ext uri="{FF2B5EF4-FFF2-40B4-BE49-F238E27FC236}">
                  <a16:creationId xmlns:a16="http://schemas.microsoft.com/office/drawing/2014/main" id="{8B521DF0-D94F-4851-94AF-FB8A9EE4BF1F}"/>
                </a:ext>
              </a:extLst>
            </p:cNvPr>
            <p:cNvGrpSpPr/>
            <p:nvPr/>
          </p:nvGrpSpPr>
          <p:grpSpPr>
            <a:xfrm>
              <a:off x="6958013" y="2052638"/>
              <a:ext cx="461963" cy="434975"/>
              <a:chOff x="6958013" y="2052638"/>
              <a:chExt cx="461963" cy="434975"/>
            </a:xfrm>
            <a:grpFill/>
          </p:grpSpPr>
          <p:sp>
            <p:nvSpPr>
              <p:cNvPr id="1541" name="Freeform 158">
                <a:extLst>
                  <a:ext uri="{FF2B5EF4-FFF2-40B4-BE49-F238E27FC236}">
                    <a16:creationId xmlns:a16="http://schemas.microsoft.com/office/drawing/2014/main" id="{C2D69BC0-3BC5-4AE2-BBC9-109BEB350B26}"/>
                  </a:ext>
                </a:extLst>
              </p:cNvPr>
              <p:cNvSpPr>
                <a:spLocks/>
              </p:cNvSpPr>
              <p:nvPr/>
            </p:nvSpPr>
            <p:spPr bwMode="auto">
              <a:xfrm>
                <a:off x="7308851" y="2382838"/>
                <a:ext cx="111125" cy="104775"/>
              </a:xfrm>
              <a:custGeom>
                <a:avLst/>
                <a:gdLst>
                  <a:gd name="T0" fmla="*/ 208 w 208"/>
                  <a:gd name="T1" fmla="*/ 32 h 197"/>
                  <a:gd name="T2" fmla="*/ 28 w 208"/>
                  <a:gd name="T3" fmla="*/ 197 h 197"/>
                  <a:gd name="T4" fmla="*/ 0 w 208"/>
                  <a:gd name="T5" fmla="*/ 165 h 197"/>
                  <a:gd name="T6" fmla="*/ 180 w 208"/>
                  <a:gd name="T7" fmla="*/ 0 h 197"/>
                  <a:gd name="T8" fmla="*/ 208 w 208"/>
                  <a:gd name="T9" fmla="*/ 32 h 197"/>
                </a:gdLst>
                <a:ahLst/>
                <a:cxnLst>
                  <a:cxn ang="0">
                    <a:pos x="T0" y="T1"/>
                  </a:cxn>
                  <a:cxn ang="0">
                    <a:pos x="T2" y="T3"/>
                  </a:cxn>
                  <a:cxn ang="0">
                    <a:pos x="T4" y="T5"/>
                  </a:cxn>
                  <a:cxn ang="0">
                    <a:pos x="T6" y="T7"/>
                  </a:cxn>
                  <a:cxn ang="0">
                    <a:pos x="T8" y="T9"/>
                  </a:cxn>
                </a:cxnLst>
                <a:rect l="0" t="0" r="r" b="b"/>
                <a:pathLst>
                  <a:path w="208" h="197">
                    <a:moveTo>
                      <a:pt x="208" y="32"/>
                    </a:moveTo>
                    <a:lnTo>
                      <a:pt x="28" y="197"/>
                    </a:lnTo>
                    <a:lnTo>
                      <a:pt x="0" y="165"/>
                    </a:lnTo>
                    <a:lnTo>
                      <a:pt x="180" y="0"/>
                    </a:lnTo>
                    <a:lnTo>
                      <a:pt x="208"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42" name="Freeform 159">
                <a:extLst>
                  <a:ext uri="{FF2B5EF4-FFF2-40B4-BE49-F238E27FC236}">
                    <a16:creationId xmlns:a16="http://schemas.microsoft.com/office/drawing/2014/main" id="{79865DDF-F09E-40E2-A5D8-51A97A098547}"/>
                  </a:ext>
                </a:extLst>
              </p:cNvPr>
              <p:cNvSpPr>
                <a:spLocks/>
              </p:cNvSpPr>
              <p:nvPr/>
            </p:nvSpPr>
            <p:spPr bwMode="auto">
              <a:xfrm>
                <a:off x="7280276" y="2347913"/>
                <a:ext cx="109538" cy="107950"/>
              </a:xfrm>
              <a:custGeom>
                <a:avLst/>
                <a:gdLst>
                  <a:gd name="T0" fmla="*/ 205 w 205"/>
                  <a:gd name="T1" fmla="*/ 31 h 203"/>
                  <a:gd name="T2" fmla="*/ 30 w 205"/>
                  <a:gd name="T3" fmla="*/ 203 h 203"/>
                  <a:gd name="T4" fmla="*/ 0 w 205"/>
                  <a:gd name="T5" fmla="*/ 171 h 203"/>
                  <a:gd name="T6" fmla="*/ 176 w 205"/>
                  <a:gd name="T7" fmla="*/ 0 h 203"/>
                  <a:gd name="T8" fmla="*/ 205 w 205"/>
                  <a:gd name="T9" fmla="*/ 31 h 203"/>
                </a:gdLst>
                <a:ahLst/>
                <a:cxnLst>
                  <a:cxn ang="0">
                    <a:pos x="T0" y="T1"/>
                  </a:cxn>
                  <a:cxn ang="0">
                    <a:pos x="T2" y="T3"/>
                  </a:cxn>
                  <a:cxn ang="0">
                    <a:pos x="T4" y="T5"/>
                  </a:cxn>
                  <a:cxn ang="0">
                    <a:pos x="T6" y="T7"/>
                  </a:cxn>
                  <a:cxn ang="0">
                    <a:pos x="T8" y="T9"/>
                  </a:cxn>
                </a:cxnLst>
                <a:rect l="0" t="0" r="r" b="b"/>
                <a:pathLst>
                  <a:path w="205" h="203">
                    <a:moveTo>
                      <a:pt x="205" y="31"/>
                    </a:moveTo>
                    <a:lnTo>
                      <a:pt x="30" y="203"/>
                    </a:lnTo>
                    <a:lnTo>
                      <a:pt x="0" y="171"/>
                    </a:lnTo>
                    <a:lnTo>
                      <a:pt x="176" y="0"/>
                    </a:lnTo>
                    <a:lnTo>
                      <a:pt x="20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43" name="Freeform 160">
                <a:extLst>
                  <a:ext uri="{FF2B5EF4-FFF2-40B4-BE49-F238E27FC236}">
                    <a16:creationId xmlns:a16="http://schemas.microsoft.com/office/drawing/2014/main" id="{17FCCA05-869E-445F-A934-35B9FA985163}"/>
                  </a:ext>
                </a:extLst>
              </p:cNvPr>
              <p:cNvSpPr>
                <a:spLocks/>
              </p:cNvSpPr>
              <p:nvPr/>
            </p:nvSpPr>
            <p:spPr bwMode="auto">
              <a:xfrm>
                <a:off x="7253288" y="2314576"/>
                <a:ext cx="104775" cy="109538"/>
              </a:xfrm>
              <a:custGeom>
                <a:avLst/>
                <a:gdLst>
                  <a:gd name="T0" fmla="*/ 199 w 199"/>
                  <a:gd name="T1" fmla="*/ 31 h 206"/>
                  <a:gd name="T2" fmla="*/ 29 w 199"/>
                  <a:gd name="T3" fmla="*/ 206 h 206"/>
                  <a:gd name="T4" fmla="*/ 0 w 199"/>
                  <a:gd name="T5" fmla="*/ 176 h 206"/>
                  <a:gd name="T6" fmla="*/ 170 w 199"/>
                  <a:gd name="T7" fmla="*/ 0 h 206"/>
                  <a:gd name="T8" fmla="*/ 199 w 199"/>
                  <a:gd name="T9" fmla="*/ 31 h 206"/>
                </a:gdLst>
                <a:ahLst/>
                <a:cxnLst>
                  <a:cxn ang="0">
                    <a:pos x="T0" y="T1"/>
                  </a:cxn>
                  <a:cxn ang="0">
                    <a:pos x="T2" y="T3"/>
                  </a:cxn>
                  <a:cxn ang="0">
                    <a:pos x="T4" y="T5"/>
                  </a:cxn>
                  <a:cxn ang="0">
                    <a:pos x="T6" y="T7"/>
                  </a:cxn>
                  <a:cxn ang="0">
                    <a:pos x="T8" y="T9"/>
                  </a:cxn>
                </a:cxnLst>
                <a:rect l="0" t="0" r="r" b="b"/>
                <a:pathLst>
                  <a:path w="199" h="206">
                    <a:moveTo>
                      <a:pt x="199" y="31"/>
                    </a:moveTo>
                    <a:lnTo>
                      <a:pt x="29" y="206"/>
                    </a:lnTo>
                    <a:lnTo>
                      <a:pt x="0" y="176"/>
                    </a:lnTo>
                    <a:lnTo>
                      <a:pt x="170" y="0"/>
                    </a:lnTo>
                    <a:lnTo>
                      <a:pt x="199"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44" name="Freeform 161">
                <a:extLst>
                  <a:ext uri="{FF2B5EF4-FFF2-40B4-BE49-F238E27FC236}">
                    <a16:creationId xmlns:a16="http://schemas.microsoft.com/office/drawing/2014/main" id="{4F4C0774-30AF-4ED5-B783-DD9A7EB37199}"/>
                  </a:ext>
                </a:extLst>
              </p:cNvPr>
              <p:cNvSpPr>
                <a:spLocks/>
              </p:cNvSpPr>
              <p:nvPr/>
            </p:nvSpPr>
            <p:spPr bwMode="auto">
              <a:xfrm>
                <a:off x="7223126" y="2282826"/>
                <a:ext cx="104775" cy="109538"/>
              </a:xfrm>
              <a:custGeom>
                <a:avLst/>
                <a:gdLst>
                  <a:gd name="T0" fmla="*/ 198 w 198"/>
                  <a:gd name="T1" fmla="*/ 29 h 208"/>
                  <a:gd name="T2" fmla="*/ 31 w 198"/>
                  <a:gd name="T3" fmla="*/ 208 h 208"/>
                  <a:gd name="T4" fmla="*/ 0 w 198"/>
                  <a:gd name="T5" fmla="*/ 179 h 208"/>
                  <a:gd name="T6" fmla="*/ 166 w 198"/>
                  <a:gd name="T7" fmla="*/ 0 h 208"/>
                  <a:gd name="T8" fmla="*/ 198 w 198"/>
                  <a:gd name="T9" fmla="*/ 29 h 208"/>
                </a:gdLst>
                <a:ahLst/>
                <a:cxnLst>
                  <a:cxn ang="0">
                    <a:pos x="T0" y="T1"/>
                  </a:cxn>
                  <a:cxn ang="0">
                    <a:pos x="T2" y="T3"/>
                  </a:cxn>
                  <a:cxn ang="0">
                    <a:pos x="T4" y="T5"/>
                  </a:cxn>
                  <a:cxn ang="0">
                    <a:pos x="T6" y="T7"/>
                  </a:cxn>
                  <a:cxn ang="0">
                    <a:pos x="T8" y="T9"/>
                  </a:cxn>
                </a:cxnLst>
                <a:rect l="0" t="0" r="r" b="b"/>
                <a:pathLst>
                  <a:path w="198" h="208">
                    <a:moveTo>
                      <a:pt x="198" y="29"/>
                    </a:moveTo>
                    <a:lnTo>
                      <a:pt x="31" y="208"/>
                    </a:lnTo>
                    <a:lnTo>
                      <a:pt x="0" y="179"/>
                    </a:lnTo>
                    <a:lnTo>
                      <a:pt x="166" y="0"/>
                    </a:lnTo>
                    <a:lnTo>
                      <a:pt x="198"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45" name="Freeform 162">
                <a:extLst>
                  <a:ext uri="{FF2B5EF4-FFF2-40B4-BE49-F238E27FC236}">
                    <a16:creationId xmlns:a16="http://schemas.microsoft.com/office/drawing/2014/main" id="{11BFABA1-23C3-44A4-B362-371900913724}"/>
                  </a:ext>
                </a:extLst>
              </p:cNvPr>
              <p:cNvSpPr>
                <a:spLocks/>
              </p:cNvSpPr>
              <p:nvPr/>
            </p:nvSpPr>
            <p:spPr bwMode="auto">
              <a:xfrm>
                <a:off x="7191376" y="2249488"/>
                <a:ext cx="103188" cy="112713"/>
              </a:xfrm>
              <a:custGeom>
                <a:avLst/>
                <a:gdLst>
                  <a:gd name="T0" fmla="*/ 194 w 194"/>
                  <a:gd name="T1" fmla="*/ 29 h 213"/>
                  <a:gd name="T2" fmla="*/ 32 w 194"/>
                  <a:gd name="T3" fmla="*/ 213 h 213"/>
                  <a:gd name="T4" fmla="*/ 0 w 194"/>
                  <a:gd name="T5" fmla="*/ 184 h 213"/>
                  <a:gd name="T6" fmla="*/ 162 w 194"/>
                  <a:gd name="T7" fmla="*/ 0 h 213"/>
                  <a:gd name="T8" fmla="*/ 194 w 194"/>
                  <a:gd name="T9" fmla="*/ 29 h 213"/>
                </a:gdLst>
                <a:ahLst/>
                <a:cxnLst>
                  <a:cxn ang="0">
                    <a:pos x="T0" y="T1"/>
                  </a:cxn>
                  <a:cxn ang="0">
                    <a:pos x="T2" y="T3"/>
                  </a:cxn>
                  <a:cxn ang="0">
                    <a:pos x="T4" y="T5"/>
                  </a:cxn>
                  <a:cxn ang="0">
                    <a:pos x="T6" y="T7"/>
                  </a:cxn>
                  <a:cxn ang="0">
                    <a:pos x="T8" y="T9"/>
                  </a:cxn>
                </a:cxnLst>
                <a:rect l="0" t="0" r="r" b="b"/>
                <a:pathLst>
                  <a:path w="194" h="213">
                    <a:moveTo>
                      <a:pt x="194" y="29"/>
                    </a:moveTo>
                    <a:lnTo>
                      <a:pt x="32" y="213"/>
                    </a:lnTo>
                    <a:lnTo>
                      <a:pt x="0" y="184"/>
                    </a:lnTo>
                    <a:lnTo>
                      <a:pt x="162" y="0"/>
                    </a:lnTo>
                    <a:lnTo>
                      <a:pt x="194"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46" name="Freeform 163">
                <a:extLst>
                  <a:ext uri="{FF2B5EF4-FFF2-40B4-BE49-F238E27FC236}">
                    <a16:creationId xmlns:a16="http://schemas.microsoft.com/office/drawing/2014/main" id="{E5F2518C-7893-4E9A-9082-6EE93212FDC6}"/>
                  </a:ext>
                </a:extLst>
              </p:cNvPr>
              <p:cNvSpPr>
                <a:spLocks/>
              </p:cNvSpPr>
              <p:nvPr/>
            </p:nvSpPr>
            <p:spPr bwMode="auto">
              <a:xfrm>
                <a:off x="7159626" y="2219326"/>
                <a:ext cx="101600" cy="114300"/>
              </a:xfrm>
              <a:custGeom>
                <a:avLst/>
                <a:gdLst>
                  <a:gd name="T0" fmla="*/ 190 w 190"/>
                  <a:gd name="T1" fmla="*/ 29 h 217"/>
                  <a:gd name="T2" fmla="*/ 34 w 190"/>
                  <a:gd name="T3" fmla="*/ 217 h 217"/>
                  <a:gd name="T4" fmla="*/ 0 w 190"/>
                  <a:gd name="T5" fmla="*/ 189 h 217"/>
                  <a:gd name="T6" fmla="*/ 157 w 190"/>
                  <a:gd name="T7" fmla="*/ 0 h 217"/>
                  <a:gd name="T8" fmla="*/ 190 w 190"/>
                  <a:gd name="T9" fmla="*/ 29 h 217"/>
                </a:gdLst>
                <a:ahLst/>
                <a:cxnLst>
                  <a:cxn ang="0">
                    <a:pos x="T0" y="T1"/>
                  </a:cxn>
                  <a:cxn ang="0">
                    <a:pos x="T2" y="T3"/>
                  </a:cxn>
                  <a:cxn ang="0">
                    <a:pos x="T4" y="T5"/>
                  </a:cxn>
                  <a:cxn ang="0">
                    <a:pos x="T6" y="T7"/>
                  </a:cxn>
                  <a:cxn ang="0">
                    <a:pos x="T8" y="T9"/>
                  </a:cxn>
                </a:cxnLst>
                <a:rect l="0" t="0" r="r" b="b"/>
                <a:pathLst>
                  <a:path w="190" h="217">
                    <a:moveTo>
                      <a:pt x="190" y="29"/>
                    </a:moveTo>
                    <a:lnTo>
                      <a:pt x="34" y="217"/>
                    </a:lnTo>
                    <a:lnTo>
                      <a:pt x="0" y="189"/>
                    </a:lnTo>
                    <a:lnTo>
                      <a:pt x="157" y="0"/>
                    </a:lnTo>
                    <a:lnTo>
                      <a:pt x="19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47" name="Freeform 164">
                <a:extLst>
                  <a:ext uri="{FF2B5EF4-FFF2-40B4-BE49-F238E27FC236}">
                    <a16:creationId xmlns:a16="http://schemas.microsoft.com/office/drawing/2014/main" id="{107695AA-7EF2-4622-B87B-F7B6D0C7A0C2}"/>
                  </a:ext>
                </a:extLst>
              </p:cNvPr>
              <p:cNvSpPr>
                <a:spLocks/>
              </p:cNvSpPr>
              <p:nvPr/>
            </p:nvSpPr>
            <p:spPr bwMode="auto">
              <a:xfrm>
                <a:off x="7127876" y="2189163"/>
                <a:ext cx="98425" cy="115888"/>
              </a:xfrm>
              <a:custGeom>
                <a:avLst/>
                <a:gdLst>
                  <a:gd name="T0" fmla="*/ 185 w 185"/>
                  <a:gd name="T1" fmla="*/ 27 h 219"/>
                  <a:gd name="T2" fmla="*/ 33 w 185"/>
                  <a:gd name="T3" fmla="*/ 219 h 219"/>
                  <a:gd name="T4" fmla="*/ 0 w 185"/>
                  <a:gd name="T5" fmla="*/ 192 h 219"/>
                  <a:gd name="T6" fmla="*/ 151 w 185"/>
                  <a:gd name="T7" fmla="*/ 0 h 219"/>
                  <a:gd name="T8" fmla="*/ 185 w 185"/>
                  <a:gd name="T9" fmla="*/ 27 h 219"/>
                </a:gdLst>
                <a:ahLst/>
                <a:cxnLst>
                  <a:cxn ang="0">
                    <a:pos x="T0" y="T1"/>
                  </a:cxn>
                  <a:cxn ang="0">
                    <a:pos x="T2" y="T3"/>
                  </a:cxn>
                  <a:cxn ang="0">
                    <a:pos x="T4" y="T5"/>
                  </a:cxn>
                  <a:cxn ang="0">
                    <a:pos x="T6" y="T7"/>
                  </a:cxn>
                  <a:cxn ang="0">
                    <a:pos x="T8" y="T9"/>
                  </a:cxn>
                </a:cxnLst>
                <a:rect l="0" t="0" r="r" b="b"/>
                <a:pathLst>
                  <a:path w="185" h="219">
                    <a:moveTo>
                      <a:pt x="185" y="27"/>
                    </a:moveTo>
                    <a:lnTo>
                      <a:pt x="33" y="219"/>
                    </a:lnTo>
                    <a:lnTo>
                      <a:pt x="0" y="192"/>
                    </a:lnTo>
                    <a:lnTo>
                      <a:pt x="151" y="0"/>
                    </a:lnTo>
                    <a:lnTo>
                      <a:pt x="185"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48" name="Freeform 165">
                <a:extLst>
                  <a:ext uri="{FF2B5EF4-FFF2-40B4-BE49-F238E27FC236}">
                    <a16:creationId xmlns:a16="http://schemas.microsoft.com/office/drawing/2014/main" id="{A3D12C9F-F359-429E-9F03-BC481A50EC2D}"/>
                  </a:ext>
                </a:extLst>
              </p:cNvPr>
              <p:cNvSpPr>
                <a:spLocks/>
              </p:cNvSpPr>
              <p:nvPr/>
            </p:nvSpPr>
            <p:spPr bwMode="auto">
              <a:xfrm>
                <a:off x="7096126" y="2160588"/>
                <a:ext cx="95250" cy="117475"/>
              </a:xfrm>
              <a:custGeom>
                <a:avLst/>
                <a:gdLst>
                  <a:gd name="T0" fmla="*/ 180 w 180"/>
                  <a:gd name="T1" fmla="*/ 25 h 222"/>
                  <a:gd name="T2" fmla="*/ 33 w 180"/>
                  <a:gd name="T3" fmla="*/ 222 h 222"/>
                  <a:gd name="T4" fmla="*/ 0 w 180"/>
                  <a:gd name="T5" fmla="*/ 196 h 222"/>
                  <a:gd name="T6" fmla="*/ 146 w 180"/>
                  <a:gd name="T7" fmla="*/ 0 h 222"/>
                  <a:gd name="T8" fmla="*/ 180 w 180"/>
                  <a:gd name="T9" fmla="*/ 25 h 222"/>
                </a:gdLst>
                <a:ahLst/>
                <a:cxnLst>
                  <a:cxn ang="0">
                    <a:pos x="T0" y="T1"/>
                  </a:cxn>
                  <a:cxn ang="0">
                    <a:pos x="T2" y="T3"/>
                  </a:cxn>
                  <a:cxn ang="0">
                    <a:pos x="T4" y="T5"/>
                  </a:cxn>
                  <a:cxn ang="0">
                    <a:pos x="T6" y="T7"/>
                  </a:cxn>
                  <a:cxn ang="0">
                    <a:pos x="T8" y="T9"/>
                  </a:cxn>
                </a:cxnLst>
                <a:rect l="0" t="0" r="r" b="b"/>
                <a:pathLst>
                  <a:path w="180" h="222">
                    <a:moveTo>
                      <a:pt x="180" y="25"/>
                    </a:moveTo>
                    <a:lnTo>
                      <a:pt x="33" y="222"/>
                    </a:lnTo>
                    <a:lnTo>
                      <a:pt x="0" y="196"/>
                    </a:lnTo>
                    <a:lnTo>
                      <a:pt x="146" y="0"/>
                    </a:lnTo>
                    <a:lnTo>
                      <a:pt x="180"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49" name="Freeform 166">
                <a:extLst>
                  <a:ext uri="{FF2B5EF4-FFF2-40B4-BE49-F238E27FC236}">
                    <a16:creationId xmlns:a16="http://schemas.microsoft.com/office/drawing/2014/main" id="{FAC7E3C3-EAEC-40D3-8CCE-8675EBDF5D98}"/>
                  </a:ext>
                </a:extLst>
              </p:cNvPr>
              <p:cNvSpPr>
                <a:spLocks/>
              </p:cNvSpPr>
              <p:nvPr/>
            </p:nvSpPr>
            <p:spPr bwMode="auto">
              <a:xfrm>
                <a:off x="7062788" y="2132013"/>
                <a:ext cx="92075" cy="119063"/>
              </a:xfrm>
              <a:custGeom>
                <a:avLst/>
                <a:gdLst>
                  <a:gd name="T0" fmla="*/ 176 w 176"/>
                  <a:gd name="T1" fmla="*/ 26 h 226"/>
                  <a:gd name="T2" fmla="*/ 34 w 176"/>
                  <a:gd name="T3" fmla="*/ 226 h 226"/>
                  <a:gd name="T4" fmla="*/ 0 w 176"/>
                  <a:gd name="T5" fmla="*/ 200 h 226"/>
                  <a:gd name="T6" fmla="*/ 142 w 176"/>
                  <a:gd name="T7" fmla="*/ 0 h 226"/>
                  <a:gd name="T8" fmla="*/ 176 w 176"/>
                  <a:gd name="T9" fmla="*/ 26 h 226"/>
                </a:gdLst>
                <a:ahLst/>
                <a:cxnLst>
                  <a:cxn ang="0">
                    <a:pos x="T0" y="T1"/>
                  </a:cxn>
                  <a:cxn ang="0">
                    <a:pos x="T2" y="T3"/>
                  </a:cxn>
                  <a:cxn ang="0">
                    <a:pos x="T4" y="T5"/>
                  </a:cxn>
                  <a:cxn ang="0">
                    <a:pos x="T6" y="T7"/>
                  </a:cxn>
                  <a:cxn ang="0">
                    <a:pos x="T8" y="T9"/>
                  </a:cxn>
                </a:cxnLst>
                <a:rect l="0" t="0" r="r" b="b"/>
                <a:pathLst>
                  <a:path w="176" h="226">
                    <a:moveTo>
                      <a:pt x="176" y="26"/>
                    </a:moveTo>
                    <a:lnTo>
                      <a:pt x="34" y="226"/>
                    </a:lnTo>
                    <a:lnTo>
                      <a:pt x="0" y="200"/>
                    </a:lnTo>
                    <a:lnTo>
                      <a:pt x="142" y="0"/>
                    </a:lnTo>
                    <a:lnTo>
                      <a:pt x="176"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50" name="Freeform 167">
                <a:extLst>
                  <a:ext uri="{FF2B5EF4-FFF2-40B4-BE49-F238E27FC236}">
                    <a16:creationId xmlns:a16="http://schemas.microsoft.com/office/drawing/2014/main" id="{FD13BA74-BCA6-44A3-AE45-1F6AA3A46516}"/>
                  </a:ext>
                </a:extLst>
              </p:cNvPr>
              <p:cNvSpPr>
                <a:spLocks/>
              </p:cNvSpPr>
              <p:nvPr/>
            </p:nvSpPr>
            <p:spPr bwMode="auto">
              <a:xfrm>
                <a:off x="7027863" y="2105026"/>
                <a:ext cx="90488" cy="120650"/>
              </a:xfrm>
              <a:custGeom>
                <a:avLst/>
                <a:gdLst>
                  <a:gd name="T0" fmla="*/ 172 w 172"/>
                  <a:gd name="T1" fmla="*/ 24 h 228"/>
                  <a:gd name="T2" fmla="*/ 35 w 172"/>
                  <a:gd name="T3" fmla="*/ 228 h 228"/>
                  <a:gd name="T4" fmla="*/ 0 w 172"/>
                  <a:gd name="T5" fmla="*/ 204 h 228"/>
                  <a:gd name="T6" fmla="*/ 136 w 172"/>
                  <a:gd name="T7" fmla="*/ 0 h 228"/>
                  <a:gd name="T8" fmla="*/ 172 w 172"/>
                  <a:gd name="T9" fmla="*/ 24 h 228"/>
                </a:gdLst>
                <a:ahLst/>
                <a:cxnLst>
                  <a:cxn ang="0">
                    <a:pos x="T0" y="T1"/>
                  </a:cxn>
                  <a:cxn ang="0">
                    <a:pos x="T2" y="T3"/>
                  </a:cxn>
                  <a:cxn ang="0">
                    <a:pos x="T4" y="T5"/>
                  </a:cxn>
                  <a:cxn ang="0">
                    <a:pos x="T6" y="T7"/>
                  </a:cxn>
                  <a:cxn ang="0">
                    <a:pos x="T8" y="T9"/>
                  </a:cxn>
                </a:cxnLst>
                <a:rect l="0" t="0" r="r" b="b"/>
                <a:pathLst>
                  <a:path w="172" h="228">
                    <a:moveTo>
                      <a:pt x="172" y="24"/>
                    </a:moveTo>
                    <a:lnTo>
                      <a:pt x="35" y="228"/>
                    </a:lnTo>
                    <a:lnTo>
                      <a:pt x="0" y="204"/>
                    </a:lnTo>
                    <a:lnTo>
                      <a:pt x="136" y="0"/>
                    </a:lnTo>
                    <a:lnTo>
                      <a:pt x="17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51" name="Freeform 168">
                <a:extLst>
                  <a:ext uri="{FF2B5EF4-FFF2-40B4-BE49-F238E27FC236}">
                    <a16:creationId xmlns:a16="http://schemas.microsoft.com/office/drawing/2014/main" id="{CDB6A5F1-A644-4112-A1D6-C7B5F9F9ECDE}"/>
                  </a:ext>
                </a:extLst>
              </p:cNvPr>
              <p:cNvSpPr>
                <a:spLocks/>
              </p:cNvSpPr>
              <p:nvPr/>
            </p:nvSpPr>
            <p:spPr bwMode="auto">
              <a:xfrm>
                <a:off x="6992938" y="2078038"/>
                <a:ext cx="88900" cy="122238"/>
              </a:xfrm>
              <a:custGeom>
                <a:avLst/>
                <a:gdLst>
                  <a:gd name="T0" fmla="*/ 167 w 167"/>
                  <a:gd name="T1" fmla="*/ 23 h 230"/>
                  <a:gd name="T2" fmla="*/ 36 w 167"/>
                  <a:gd name="T3" fmla="*/ 230 h 230"/>
                  <a:gd name="T4" fmla="*/ 0 w 167"/>
                  <a:gd name="T5" fmla="*/ 207 h 230"/>
                  <a:gd name="T6" fmla="*/ 131 w 167"/>
                  <a:gd name="T7" fmla="*/ 0 h 230"/>
                  <a:gd name="T8" fmla="*/ 167 w 167"/>
                  <a:gd name="T9" fmla="*/ 23 h 230"/>
                </a:gdLst>
                <a:ahLst/>
                <a:cxnLst>
                  <a:cxn ang="0">
                    <a:pos x="T0" y="T1"/>
                  </a:cxn>
                  <a:cxn ang="0">
                    <a:pos x="T2" y="T3"/>
                  </a:cxn>
                  <a:cxn ang="0">
                    <a:pos x="T4" y="T5"/>
                  </a:cxn>
                  <a:cxn ang="0">
                    <a:pos x="T6" y="T7"/>
                  </a:cxn>
                  <a:cxn ang="0">
                    <a:pos x="T8" y="T9"/>
                  </a:cxn>
                </a:cxnLst>
                <a:rect l="0" t="0" r="r" b="b"/>
                <a:pathLst>
                  <a:path w="167" h="230">
                    <a:moveTo>
                      <a:pt x="167" y="23"/>
                    </a:moveTo>
                    <a:lnTo>
                      <a:pt x="36" y="230"/>
                    </a:lnTo>
                    <a:lnTo>
                      <a:pt x="0" y="207"/>
                    </a:lnTo>
                    <a:lnTo>
                      <a:pt x="131" y="0"/>
                    </a:lnTo>
                    <a:lnTo>
                      <a:pt x="16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52" name="Freeform 169">
                <a:extLst>
                  <a:ext uri="{FF2B5EF4-FFF2-40B4-BE49-F238E27FC236}">
                    <a16:creationId xmlns:a16="http://schemas.microsoft.com/office/drawing/2014/main" id="{EC4765F1-E61C-4A49-B8BF-28EC3E261222}"/>
                  </a:ext>
                </a:extLst>
              </p:cNvPr>
              <p:cNvSpPr>
                <a:spLocks/>
              </p:cNvSpPr>
              <p:nvPr/>
            </p:nvSpPr>
            <p:spPr bwMode="auto">
              <a:xfrm>
                <a:off x="6958013" y="2052638"/>
                <a:ext cx="85725" cy="123825"/>
              </a:xfrm>
              <a:custGeom>
                <a:avLst/>
                <a:gdLst>
                  <a:gd name="T0" fmla="*/ 163 w 163"/>
                  <a:gd name="T1" fmla="*/ 22 h 234"/>
                  <a:gd name="T2" fmla="*/ 37 w 163"/>
                  <a:gd name="T3" fmla="*/ 234 h 234"/>
                  <a:gd name="T4" fmla="*/ 0 w 163"/>
                  <a:gd name="T5" fmla="*/ 211 h 234"/>
                  <a:gd name="T6" fmla="*/ 127 w 163"/>
                  <a:gd name="T7" fmla="*/ 0 h 234"/>
                  <a:gd name="T8" fmla="*/ 163 w 163"/>
                  <a:gd name="T9" fmla="*/ 22 h 234"/>
                </a:gdLst>
                <a:ahLst/>
                <a:cxnLst>
                  <a:cxn ang="0">
                    <a:pos x="T0" y="T1"/>
                  </a:cxn>
                  <a:cxn ang="0">
                    <a:pos x="T2" y="T3"/>
                  </a:cxn>
                  <a:cxn ang="0">
                    <a:pos x="T4" y="T5"/>
                  </a:cxn>
                  <a:cxn ang="0">
                    <a:pos x="T6" y="T7"/>
                  </a:cxn>
                  <a:cxn ang="0">
                    <a:pos x="T8" y="T9"/>
                  </a:cxn>
                </a:cxnLst>
                <a:rect l="0" t="0" r="r" b="b"/>
                <a:pathLst>
                  <a:path w="163" h="234">
                    <a:moveTo>
                      <a:pt x="163" y="22"/>
                    </a:moveTo>
                    <a:lnTo>
                      <a:pt x="37" y="234"/>
                    </a:lnTo>
                    <a:lnTo>
                      <a:pt x="0" y="211"/>
                    </a:lnTo>
                    <a:lnTo>
                      <a:pt x="127" y="0"/>
                    </a:lnTo>
                    <a:lnTo>
                      <a:pt x="163"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grpSp>
          <p:nvGrpSpPr>
            <p:cNvPr id="1481" name="Group 1480">
              <a:extLst>
                <a:ext uri="{FF2B5EF4-FFF2-40B4-BE49-F238E27FC236}">
                  <a16:creationId xmlns:a16="http://schemas.microsoft.com/office/drawing/2014/main" id="{52CFF4A3-16EB-4B32-AB8A-1859DBF26120}"/>
                </a:ext>
              </a:extLst>
            </p:cNvPr>
            <p:cNvGrpSpPr/>
            <p:nvPr/>
          </p:nvGrpSpPr>
          <p:grpSpPr>
            <a:xfrm>
              <a:off x="5845176" y="1779588"/>
              <a:ext cx="566737" cy="157163"/>
              <a:chOff x="5845176" y="1779588"/>
              <a:chExt cx="566737" cy="157163"/>
            </a:xfrm>
            <a:grpFill/>
          </p:grpSpPr>
          <p:sp>
            <p:nvSpPr>
              <p:cNvPr id="1528" name="Freeform 184">
                <a:extLst>
                  <a:ext uri="{FF2B5EF4-FFF2-40B4-BE49-F238E27FC236}">
                    <a16:creationId xmlns:a16="http://schemas.microsoft.com/office/drawing/2014/main" id="{B8C3DC0A-523E-48E9-9F9F-DBCA273A02BD}"/>
                  </a:ext>
                </a:extLst>
              </p:cNvPr>
              <p:cNvSpPr>
                <a:spLocks/>
              </p:cNvSpPr>
              <p:nvPr/>
            </p:nvSpPr>
            <p:spPr bwMode="auto">
              <a:xfrm>
                <a:off x="6370638" y="1804988"/>
                <a:ext cx="41275" cy="131763"/>
              </a:xfrm>
              <a:custGeom>
                <a:avLst/>
                <a:gdLst>
                  <a:gd name="T0" fmla="*/ 79 w 79"/>
                  <a:gd name="T1" fmla="*/ 7 h 251"/>
                  <a:gd name="T2" fmla="*/ 42 w 79"/>
                  <a:gd name="T3" fmla="*/ 251 h 251"/>
                  <a:gd name="T4" fmla="*/ 0 w 79"/>
                  <a:gd name="T5" fmla="*/ 245 h 251"/>
                  <a:gd name="T6" fmla="*/ 37 w 79"/>
                  <a:gd name="T7" fmla="*/ 0 h 251"/>
                  <a:gd name="T8" fmla="*/ 79 w 79"/>
                  <a:gd name="T9" fmla="*/ 7 h 251"/>
                </a:gdLst>
                <a:ahLst/>
                <a:cxnLst>
                  <a:cxn ang="0">
                    <a:pos x="T0" y="T1"/>
                  </a:cxn>
                  <a:cxn ang="0">
                    <a:pos x="T2" y="T3"/>
                  </a:cxn>
                  <a:cxn ang="0">
                    <a:pos x="T4" y="T5"/>
                  </a:cxn>
                  <a:cxn ang="0">
                    <a:pos x="T6" y="T7"/>
                  </a:cxn>
                  <a:cxn ang="0">
                    <a:pos x="T8" y="T9"/>
                  </a:cxn>
                </a:cxnLst>
                <a:rect l="0" t="0" r="r" b="b"/>
                <a:pathLst>
                  <a:path w="79" h="251">
                    <a:moveTo>
                      <a:pt x="79" y="7"/>
                    </a:moveTo>
                    <a:lnTo>
                      <a:pt x="42" y="251"/>
                    </a:lnTo>
                    <a:lnTo>
                      <a:pt x="0" y="245"/>
                    </a:lnTo>
                    <a:lnTo>
                      <a:pt x="37" y="0"/>
                    </a:lnTo>
                    <a:lnTo>
                      <a:pt x="79"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29" name="Freeform 185">
                <a:extLst>
                  <a:ext uri="{FF2B5EF4-FFF2-40B4-BE49-F238E27FC236}">
                    <a16:creationId xmlns:a16="http://schemas.microsoft.com/office/drawing/2014/main" id="{D1D21F21-8E6A-4934-BD93-EDE8894C7803}"/>
                  </a:ext>
                </a:extLst>
              </p:cNvPr>
              <p:cNvSpPr>
                <a:spLocks/>
              </p:cNvSpPr>
              <p:nvPr/>
            </p:nvSpPr>
            <p:spPr bwMode="auto">
              <a:xfrm>
                <a:off x="6327776" y="1797051"/>
                <a:ext cx="39688" cy="133350"/>
              </a:xfrm>
              <a:custGeom>
                <a:avLst/>
                <a:gdLst>
                  <a:gd name="T0" fmla="*/ 73 w 73"/>
                  <a:gd name="T1" fmla="*/ 6 h 250"/>
                  <a:gd name="T2" fmla="*/ 44 w 73"/>
                  <a:gd name="T3" fmla="*/ 250 h 250"/>
                  <a:gd name="T4" fmla="*/ 0 w 73"/>
                  <a:gd name="T5" fmla="*/ 244 h 250"/>
                  <a:gd name="T6" fmla="*/ 31 w 73"/>
                  <a:gd name="T7" fmla="*/ 0 h 250"/>
                  <a:gd name="T8" fmla="*/ 73 w 73"/>
                  <a:gd name="T9" fmla="*/ 6 h 250"/>
                </a:gdLst>
                <a:ahLst/>
                <a:cxnLst>
                  <a:cxn ang="0">
                    <a:pos x="T0" y="T1"/>
                  </a:cxn>
                  <a:cxn ang="0">
                    <a:pos x="T2" y="T3"/>
                  </a:cxn>
                  <a:cxn ang="0">
                    <a:pos x="T4" y="T5"/>
                  </a:cxn>
                  <a:cxn ang="0">
                    <a:pos x="T6" y="T7"/>
                  </a:cxn>
                  <a:cxn ang="0">
                    <a:pos x="T8" y="T9"/>
                  </a:cxn>
                </a:cxnLst>
                <a:rect l="0" t="0" r="r" b="b"/>
                <a:pathLst>
                  <a:path w="73" h="250">
                    <a:moveTo>
                      <a:pt x="73" y="6"/>
                    </a:moveTo>
                    <a:lnTo>
                      <a:pt x="44" y="250"/>
                    </a:lnTo>
                    <a:lnTo>
                      <a:pt x="0" y="244"/>
                    </a:lnTo>
                    <a:lnTo>
                      <a:pt x="31" y="0"/>
                    </a:lnTo>
                    <a:lnTo>
                      <a:pt x="73"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30" name="Freeform 186">
                <a:extLst>
                  <a:ext uri="{FF2B5EF4-FFF2-40B4-BE49-F238E27FC236}">
                    <a16:creationId xmlns:a16="http://schemas.microsoft.com/office/drawing/2014/main" id="{7285BDED-BF6B-4A5E-A85F-76019794A69B}"/>
                  </a:ext>
                </a:extLst>
              </p:cNvPr>
              <p:cNvSpPr>
                <a:spLocks/>
              </p:cNvSpPr>
              <p:nvPr/>
            </p:nvSpPr>
            <p:spPr bwMode="auto">
              <a:xfrm>
                <a:off x="6286501" y="1792288"/>
                <a:ext cx="36513" cy="131763"/>
              </a:xfrm>
              <a:custGeom>
                <a:avLst/>
                <a:gdLst>
                  <a:gd name="T0" fmla="*/ 67 w 67"/>
                  <a:gd name="T1" fmla="*/ 4 h 249"/>
                  <a:gd name="T2" fmla="*/ 42 w 67"/>
                  <a:gd name="T3" fmla="*/ 249 h 249"/>
                  <a:gd name="T4" fmla="*/ 0 w 67"/>
                  <a:gd name="T5" fmla="*/ 245 h 249"/>
                  <a:gd name="T6" fmla="*/ 24 w 67"/>
                  <a:gd name="T7" fmla="*/ 0 h 249"/>
                  <a:gd name="T8" fmla="*/ 67 w 67"/>
                  <a:gd name="T9" fmla="*/ 4 h 249"/>
                </a:gdLst>
                <a:ahLst/>
                <a:cxnLst>
                  <a:cxn ang="0">
                    <a:pos x="T0" y="T1"/>
                  </a:cxn>
                  <a:cxn ang="0">
                    <a:pos x="T2" y="T3"/>
                  </a:cxn>
                  <a:cxn ang="0">
                    <a:pos x="T4" y="T5"/>
                  </a:cxn>
                  <a:cxn ang="0">
                    <a:pos x="T6" y="T7"/>
                  </a:cxn>
                  <a:cxn ang="0">
                    <a:pos x="T8" y="T9"/>
                  </a:cxn>
                </a:cxnLst>
                <a:rect l="0" t="0" r="r" b="b"/>
                <a:pathLst>
                  <a:path w="67" h="249">
                    <a:moveTo>
                      <a:pt x="67" y="4"/>
                    </a:moveTo>
                    <a:lnTo>
                      <a:pt x="42" y="249"/>
                    </a:lnTo>
                    <a:lnTo>
                      <a:pt x="0" y="245"/>
                    </a:lnTo>
                    <a:lnTo>
                      <a:pt x="24" y="0"/>
                    </a:lnTo>
                    <a:lnTo>
                      <a:pt x="67"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31" name="Freeform 187">
                <a:extLst>
                  <a:ext uri="{FF2B5EF4-FFF2-40B4-BE49-F238E27FC236}">
                    <a16:creationId xmlns:a16="http://schemas.microsoft.com/office/drawing/2014/main" id="{EBB6D16B-488E-4699-B685-D8E1A9442192}"/>
                  </a:ext>
                </a:extLst>
              </p:cNvPr>
              <p:cNvSpPr>
                <a:spLocks/>
              </p:cNvSpPr>
              <p:nvPr/>
            </p:nvSpPr>
            <p:spPr bwMode="auto">
              <a:xfrm>
                <a:off x="6245226" y="1785938"/>
                <a:ext cx="31750" cy="133350"/>
              </a:xfrm>
              <a:custGeom>
                <a:avLst/>
                <a:gdLst>
                  <a:gd name="T0" fmla="*/ 61 w 61"/>
                  <a:gd name="T1" fmla="*/ 3 h 250"/>
                  <a:gd name="T2" fmla="*/ 43 w 61"/>
                  <a:gd name="T3" fmla="*/ 250 h 250"/>
                  <a:gd name="T4" fmla="*/ 0 w 61"/>
                  <a:gd name="T5" fmla="*/ 246 h 250"/>
                  <a:gd name="T6" fmla="*/ 18 w 61"/>
                  <a:gd name="T7" fmla="*/ 0 h 250"/>
                  <a:gd name="T8" fmla="*/ 61 w 61"/>
                  <a:gd name="T9" fmla="*/ 3 h 250"/>
                </a:gdLst>
                <a:ahLst/>
                <a:cxnLst>
                  <a:cxn ang="0">
                    <a:pos x="T0" y="T1"/>
                  </a:cxn>
                  <a:cxn ang="0">
                    <a:pos x="T2" y="T3"/>
                  </a:cxn>
                  <a:cxn ang="0">
                    <a:pos x="T4" y="T5"/>
                  </a:cxn>
                  <a:cxn ang="0">
                    <a:pos x="T6" y="T7"/>
                  </a:cxn>
                  <a:cxn ang="0">
                    <a:pos x="T8" y="T9"/>
                  </a:cxn>
                </a:cxnLst>
                <a:rect l="0" t="0" r="r" b="b"/>
                <a:pathLst>
                  <a:path w="61" h="250">
                    <a:moveTo>
                      <a:pt x="61" y="3"/>
                    </a:moveTo>
                    <a:lnTo>
                      <a:pt x="43" y="250"/>
                    </a:lnTo>
                    <a:lnTo>
                      <a:pt x="0" y="246"/>
                    </a:lnTo>
                    <a:lnTo>
                      <a:pt x="18" y="0"/>
                    </a:lnTo>
                    <a:lnTo>
                      <a:pt x="6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32" name="Freeform 188">
                <a:extLst>
                  <a:ext uri="{FF2B5EF4-FFF2-40B4-BE49-F238E27FC236}">
                    <a16:creationId xmlns:a16="http://schemas.microsoft.com/office/drawing/2014/main" id="{C00A6D12-9421-4532-BFBD-47BDDF2FA430}"/>
                  </a:ext>
                </a:extLst>
              </p:cNvPr>
              <p:cNvSpPr>
                <a:spLocks/>
              </p:cNvSpPr>
              <p:nvPr/>
            </p:nvSpPr>
            <p:spPr bwMode="auto">
              <a:xfrm>
                <a:off x="6202363" y="1782763"/>
                <a:ext cx="28575" cy="131763"/>
              </a:xfrm>
              <a:custGeom>
                <a:avLst/>
                <a:gdLst>
                  <a:gd name="T0" fmla="*/ 54 w 54"/>
                  <a:gd name="T1" fmla="*/ 3 h 249"/>
                  <a:gd name="T2" fmla="*/ 42 w 54"/>
                  <a:gd name="T3" fmla="*/ 249 h 249"/>
                  <a:gd name="T4" fmla="*/ 0 w 54"/>
                  <a:gd name="T5" fmla="*/ 246 h 249"/>
                  <a:gd name="T6" fmla="*/ 12 w 54"/>
                  <a:gd name="T7" fmla="*/ 0 h 249"/>
                  <a:gd name="T8" fmla="*/ 54 w 54"/>
                  <a:gd name="T9" fmla="*/ 3 h 249"/>
                </a:gdLst>
                <a:ahLst/>
                <a:cxnLst>
                  <a:cxn ang="0">
                    <a:pos x="T0" y="T1"/>
                  </a:cxn>
                  <a:cxn ang="0">
                    <a:pos x="T2" y="T3"/>
                  </a:cxn>
                  <a:cxn ang="0">
                    <a:pos x="T4" y="T5"/>
                  </a:cxn>
                  <a:cxn ang="0">
                    <a:pos x="T6" y="T7"/>
                  </a:cxn>
                  <a:cxn ang="0">
                    <a:pos x="T8" y="T9"/>
                  </a:cxn>
                </a:cxnLst>
                <a:rect l="0" t="0" r="r" b="b"/>
                <a:pathLst>
                  <a:path w="54" h="249">
                    <a:moveTo>
                      <a:pt x="54" y="3"/>
                    </a:moveTo>
                    <a:lnTo>
                      <a:pt x="42" y="249"/>
                    </a:lnTo>
                    <a:lnTo>
                      <a:pt x="0" y="246"/>
                    </a:lnTo>
                    <a:lnTo>
                      <a:pt x="12" y="0"/>
                    </a:lnTo>
                    <a:lnTo>
                      <a:pt x="5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33" name="Freeform 189">
                <a:extLst>
                  <a:ext uri="{FF2B5EF4-FFF2-40B4-BE49-F238E27FC236}">
                    <a16:creationId xmlns:a16="http://schemas.microsoft.com/office/drawing/2014/main" id="{830916B3-DFB6-40FD-B987-6A2EFE2C7E65}"/>
                  </a:ext>
                </a:extLst>
              </p:cNvPr>
              <p:cNvSpPr>
                <a:spLocks/>
              </p:cNvSpPr>
              <p:nvPr/>
            </p:nvSpPr>
            <p:spPr bwMode="auto">
              <a:xfrm>
                <a:off x="6159501" y="1779588"/>
                <a:ext cx="26988" cy="131763"/>
              </a:xfrm>
              <a:custGeom>
                <a:avLst/>
                <a:gdLst>
                  <a:gd name="T0" fmla="*/ 49 w 49"/>
                  <a:gd name="T1" fmla="*/ 1 h 249"/>
                  <a:gd name="T2" fmla="*/ 44 w 49"/>
                  <a:gd name="T3" fmla="*/ 249 h 249"/>
                  <a:gd name="T4" fmla="*/ 0 w 49"/>
                  <a:gd name="T5" fmla="*/ 247 h 249"/>
                  <a:gd name="T6" fmla="*/ 5 w 49"/>
                  <a:gd name="T7" fmla="*/ 0 h 249"/>
                  <a:gd name="T8" fmla="*/ 49 w 49"/>
                  <a:gd name="T9" fmla="*/ 1 h 249"/>
                </a:gdLst>
                <a:ahLst/>
                <a:cxnLst>
                  <a:cxn ang="0">
                    <a:pos x="T0" y="T1"/>
                  </a:cxn>
                  <a:cxn ang="0">
                    <a:pos x="T2" y="T3"/>
                  </a:cxn>
                  <a:cxn ang="0">
                    <a:pos x="T4" y="T5"/>
                  </a:cxn>
                  <a:cxn ang="0">
                    <a:pos x="T6" y="T7"/>
                  </a:cxn>
                  <a:cxn ang="0">
                    <a:pos x="T8" y="T9"/>
                  </a:cxn>
                </a:cxnLst>
                <a:rect l="0" t="0" r="r" b="b"/>
                <a:pathLst>
                  <a:path w="49" h="249">
                    <a:moveTo>
                      <a:pt x="49" y="1"/>
                    </a:moveTo>
                    <a:lnTo>
                      <a:pt x="44" y="249"/>
                    </a:lnTo>
                    <a:lnTo>
                      <a:pt x="0" y="247"/>
                    </a:lnTo>
                    <a:lnTo>
                      <a:pt x="5" y="0"/>
                    </a:lnTo>
                    <a:lnTo>
                      <a:pt x="4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34" name="Freeform 190">
                <a:extLst>
                  <a:ext uri="{FF2B5EF4-FFF2-40B4-BE49-F238E27FC236}">
                    <a16:creationId xmlns:a16="http://schemas.microsoft.com/office/drawing/2014/main" id="{274171DD-E9CC-41E5-ABF8-7D98D4836E13}"/>
                  </a:ext>
                </a:extLst>
              </p:cNvPr>
              <p:cNvSpPr>
                <a:spLocks/>
              </p:cNvSpPr>
              <p:nvPr/>
            </p:nvSpPr>
            <p:spPr bwMode="auto">
              <a:xfrm>
                <a:off x="6118226" y="1779588"/>
                <a:ext cx="22225" cy="130175"/>
              </a:xfrm>
              <a:custGeom>
                <a:avLst/>
                <a:gdLst>
                  <a:gd name="T0" fmla="*/ 43 w 43"/>
                  <a:gd name="T1" fmla="*/ 0 h 247"/>
                  <a:gd name="T2" fmla="*/ 43 w 43"/>
                  <a:gd name="T3" fmla="*/ 247 h 247"/>
                  <a:gd name="T4" fmla="*/ 1 w 43"/>
                  <a:gd name="T5" fmla="*/ 247 h 247"/>
                  <a:gd name="T6" fmla="*/ 0 w 43"/>
                  <a:gd name="T7" fmla="*/ 1 h 247"/>
                  <a:gd name="T8" fmla="*/ 43 w 43"/>
                  <a:gd name="T9" fmla="*/ 0 h 247"/>
                </a:gdLst>
                <a:ahLst/>
                <a:cxnLst>
                  <a:cxn ang="0">
                    <a:pos x="T0" y="T1"/>
                  </a:cxn>
                  <a:cxn ang="0">
                    <a:pos x="T2" y="T3"/>
                  </a:cxn>
                  <a:cxn ang="0">
                    <a:pos x="T4" y="T5"/>
                  </a:cxn>
                  <a:cxn ang="0">
                    <a:pos x="T6" y="T7"/>
                  </a:cxn>
                  <a:cxn ang="0">
                    <a:pos x="T8" y="T9"/>
                  </a:cxn>
                </a:cxnLst>
                <a:rect l="0" t="0" r="r" b="b"/>
                <a:pathLst>
                  <a:path w="43" h="247">
                    <a:moveTo>
                      <a:pt x="43" y="0"/>
                    </a:moveTo>
                    <a:lnTo>
                      <a:pt x="43" y="247"/>
                    </a:lnTo>
                    <a:lnTo>
                      <a:pt x="1" y="247"/>
                    </a:lnTo>
                    <a:lnTo>
                      <a:pt x="0" y="1"/>
                    </a:lnTo>
                    <a:lnTo>
                      <a:pt x="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35" name="Freeform 191">
                <a:extLst>
                  <a:ext uri="{FF2B5EF4-FFF2-40B4-BE49-F238E27FC236}">
                    <a16:creationId xmlns:a16="http://schemas.microsoft.com/office/drawing/2014/main" id="{A91B7F26-B0EF-4F3F-9A95-7847B85B0CC0}"/>
                  </a:ext>
                </a:extLst>
              </p:cNvPr>
              <p:cNvSpPr>
                <a:spLocks/>
              </p:cNvSpPr>
              <p:nvPr/>
            </p:nvSpPr>
            <p:spPr bwMode="auto">
              <a:xfrm>
                <a:off x="6072188" y="1779588"/>
                <a:ext cx="26988" cy="130175"/>
              </a:xfrm>
              <a:custGeom>
                <a:avLst/>
                <a:gdLst>
                  <a:gd name="T0" fmla="*/ 42 w 50"/>
                  <a:gd name="T1" fmla="*/ 0 h 247"/>
                  <a:gd name="T2" fmla="*/ 50 w 50"/>
                  <a:gd name="T3" fmla="*/ 246 h 247"/>
                  <a:gd name="T4" fmla="*/ 7 w 50"/>
                  <a:gd name="T5" fmla="*/ 247 h 247"/>
                  <a:gd name="T6" fmla="*/ 0 w 50"/>
                  <a:gd name="T7" fmla="*/ 1 h 247"/>
                  <a:gd name="T8" fmla="*/ 42 w 50"/>
                  <a:gd name="T9" fmla="*/ 0 h 247"/>
                </a:gdLst>
                <a:ahLst/>
                <a:cxnLst>
                  <a:cxn ang="0">
                    <a:pos x="T0" y="T1"/>
                  </a:cxn>
                  <a:cxn ang="0">
                    <a:pos x="T2" y="T3"/>
                  </a:cxn>
                  <a:cxn ang="0">
                    <a:pos x="T4" y="T5"/>
                  </a:cxn>
                  <a:cxn ang="0">
                    <a:pos x="T6" y="T7"/>
                  </a:cxn>
                  <a:cxn ang="0">
                    <a:pos x="T8" y="T9"/>
                  </a:cxn>
                </a:cxnLst>
                <a:rect l="0" t="0" r="r" b="b"/>
                <a:pathLst>
                  <a:path w="50" h="247">
                    <a:moveTo>
                      <a:pt x="42" y="0"/>
                    </a:moveTo>
                    <a:lnTo>
                      <a:pt x="50" y="246"/>
                    </a:lnTo>
                    <a:lnTo>
                      <a:pt x="7" y="247"/>
                    </a:lnTo>
                    <a:lnTo>
                      <a:pt x="0" y="1"/>
                    </a:lnTo>
                    <a:lnTo>
                      <a:pt x="4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36" name="Freeform 192">
                <a:extLst>
                  <a:ext uri="{FF2B5EF4-FFF2-40B4-BE49-F238E27FC236}">
                    <a16:creationId xmlns:a16="http://schemas.microsoft.com/office/drawing/2014/main" id="{96B3568B-7C25-4FEB-AA1C-E5D9AA6141D0}"/>
                  </a:ext>
                </a:extLst>
              </p:cNvPr>
              <p:cNvSpPr>
                <a:spLocks/>
              </p:cNvSpPr>
              <p:nvPr/>
            </p:nvSpPr>
            <p:spPr bwMode="auto">
              <a:xfrm>
                <a:off x="6026151" y="1779588"/>
                <a:ext cx="30163" cy="130175"/>
              </a:xfrm>
              <a:custGeom>
                <a:avLst/>
                <a:gdLst>
                  <a:gd name="T0" fmla="*/ 42 w 56"/>
                  <a:gd name="T1" fmla="*/ 0 h 248"/>
                  <a:gd name="T2" fmla="*/ 56 w 56"/>
                  <a:gd name="T3" fmla="*/ 247 h 248"/>
                  <a:gd name="T4" fmla="*/ 14 w 56"/>
                  <a:gd name="T5" fmla="*/ 248 h 248"/>
                  <a:gd name="T6" fmla="*/ 0 w 56"/>
                  <a:gd name="T7" fmla="*/ 2 h 248"/>
                  <a:gd name="T8" fmla="*/ 42 w 56"/>
                  <a:gd name="T9" fmla="*/ 0 h 248"/>
                </a:gdLst>
                <a:ahLst/>
                <a:cxnLst>
                  <a:cxn ang="0">
                    <a:pos x="T0" y="T1"/>
                  </a:cxn>
                  <a:cxn ang="0">
                    <a:pos x="T2" y="T3"/>
                  </a:cxn>
                  <a:cxn ang="0">
                    <a:pos x="T4" y="T5"/>
                  </a:cxn>
                  <a:cxn ang="0">
                    <a:pos x="T6" y="T7"/>
                  </a:cxn>
                  <a:cxn ang="0">
                    <a:pos x="T8" y="T9"/>
                  </a:cxn>
                </a:cxnLst>
                <a:rect l="0" t="0" r="r" b="b"/>
                <a:pathLst>
                  <a:path w="56" h="248">
                    <a:moveTo>
                      <a:pt x="42" y="0"/>
                    </a:moveTo>
                    <a:lnTo>
                      <a:pt x="56" y="247"/>
                    </a:lnTo>
                    <a:lnTo>
                      <a:pt x="14" y="248"/>
                    </a:lnTo>
                    <a:lnTo>
                      <a:pt x="0" y="2"/>
                    </a:lnTo>
                    <a:lnTo>
                      <a:pt x="4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37" name="Freeform 193">
                <a:extLst>
                  <a:ext uri="{FF2B5EF4-FFF2-40B4-BE49-F238E27FC236}">
                    <a16:creationId xmlns:a16="http://schemas.microsoft.com/office/drawing/2014/main" id="{2DA8411B-3EFC-472E-A935-3443C28017BD}"/>
                  </a:ext>
                </a:extLst>
              </p:cNvPr>
              <p:cNvSpPr>
                <a:spLocks/>
              </p:cNvSpPr>
              <p:nvPr/>
            </p:nvSpPr>
            <p:spPr bwMode="auto">
              <a:xfrm>
                <a:off x="5981701" y="1781176"/>
                <a:ext cx="33338" cy="131763"/>
              </a:xfrm>
              <a:custGeom>
                <a:avLst/>
                <a:gdLst>
                  <a:gd name="T0" fmla="*/ 42 w 63"/>
                  <a:gd name="T1" fmla="*/ 0 h 250"/>
                  <a:gd name="T2" fmla="*/ 63 w 63"/>
                  <a:gd name="T3" fmla="*/ 246 h 250"/>
                  <a:gd name="T4" fmla="*/ 19 w 63"/>
                  <a:gd name="T5" fmla="*/ 250 h 250"/>
                  <a:gd name="T6" fmla="*/ 0 w 63"/>
                  <a:gd name="T7" fmla="*/ 4 h 250"/>
                  <a:gd name="T8" fmla="*/ 42 w 63"/>
                  <a:gd name="T9" fmla="*/ 0 h 250"/>
                </a:gdLst>
                <a:ahLst/>
                <a:cxnLst>
                  <a:cxn ang="0">
                    <a:pos x="T0" y="T1"/>
                  </a:cxn>
                  <a:cxn ang="0">
                    <a:pos x="T2" y="T3"/>
                  </a:cxn>
                  <a:cxn ang="0">
                    <a:pos x="T4" y="T5"/>
                  </a:cxn>
                  <a:cxn ang="0">
                    <a:pos x="T6" y="T7"/>
                  </a:cxn>
                  <a:cxn ang="0">
                    <a:pos x="T8" y="T9"/>
                  </a:cxn>
                </a:cxnLst>
                <a:rect l="0" t="0" r="r" b="b"/>
                <a:pathLst>
                  <a:path w="63" h="250">
                    <a:moveTo>
                      <a:pt x="42" y="0"/>
                    </a:moveTo>
                    <a:lnTo>
                      <a:pt x="63" y="246"/>
                    </a:lnTo>
                    <a:lnTo>
                      <a:pt x="19" y="250"/>
                    </a:lnTo>
                    <a:lnTo>
                      <a:pt x="0" y="4"/>
                    </a:lnTo>
                    <a:lnTo>
                      <a:pt x="4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38" name="Freeform 194">
                <a:extLst>
                  <a:ext uri="{FF2B5EF4-FFF2-40B4-BE49-F238E27FC236}">
                    <a16:creationId xmlns:a16="http://schemas.microsoft.com/office/drawing/2014/main" id="{054339D9-A480-4FF8-9593-379975AF596C}"/>
                  </a:ext>
                </a:extLst>
              </p:cNvPr>
              <p:cNvSpPr>
                <a:spLocks/>
              </p:cNvSpPr>
              <p:nvPr/>
            </p:nvSpPr>
            <p:spPr bwMode="auto">
              <a:xfrm>
                <a:off x="5935663" y="1784351"/>
                <a:ext cx="36513" cy="131763"/>
              </a:xfrm>
              <a:custGeom>
                <a:avLst/>
                <a:gdLst>
                  <a:gd name="T0" fmla="*/ 42 w 68"/>
                  <a:gd name="T1" fmla="*/ 0 h 250"/>
                  <a:gd name="T2" fmla="*/ 68 w 68"/>
                  <a:gd name="T3" fmla="*/ 245 h 250"/>
                  <a:gd name="T4" fmla="*/ 26 w 68"/>
                  <a:gd name="T5" fmla="*/ 250 h 250"/>
                  <a:gd name="T6" fmla="*/ 0 w 68"/>
                  <a:gd name="T7" fmla="*/ 4 h 250"/>
                  <a:gd name="T8" fmla="*/ 42 w 68"/>
                  <a:gd name="T9" fmla="*/ 0 h 250"/>
                </a:gdLst>
                <a:ahLst/>
                <a:cxnLst>
                  <a:cxn ang="0">
                    <a:pos x="T0" y="T1"/>
                  </a:cxn>
                  <a:cxn ang="0">
                    <a:pos x="T2" y="T3"/>
                  </a:cxn>
                  <a:cxn ang="0">
                    <a:pos x="T4" y="T5"/>
                  </a:cxn>
                  <a:cxn ang="0">
                    <a:pos x="T6" y="T7"/>
                  </a:cxn>
                  <a:cxn ang="0">
                    <a:pos x="T8" y="T9"/>
                  </a:cxn>
                </a:cxnLst>
                <a:rect l="0" t="0" r="r" b="b"/>
                <a:pathLst>
                  <a:path w="68" h="250">
                    <a:moveTo>
                      <a:pt x="42" y="0"/>
                    </a:moveTo>
                    <a:lnTo>
                      <a:pt x="68" y="245"/>
                    </a:lnTo>
                    <a:lnTo>
                      <a:pt x="26" y="250"/>
                    </a:lnTo>
                    <a:lnTo>
                      <a:pt x="0" y="4"/>
                    </a:lnTo>
                    <a:lnTo>
                      <a:pt x="4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39" name="Freeform 195">
                <a:extLst>
                  <a:ext uri="{FF2B5EF4-FFF2-40B4-BE49-F238E27FC236}">
                    <a16:creationId xmlns:a16="http://schemas.microsoft.com/office/drawing/2014/main" id="{861D3458-9071-4666-AFE7-802E8D72002B}"/>
                  </a:ext>
                </a:extLst>
              </p:cNvPr>
              <p:cNvSpPr>
                <a:spLocks/>
              </p:cNvSpPr>
              <p:nvPr/>
            </p:nvSpPr>
            <p:spPr bwMode="auto">
              <a:xfrm>
                <a:off x="5889626" y="1787526"/>
                <a:ext cx="39688" cy="133350"/>
              </a:xfrm>
              <a:custGeom>
                <a:avLst/>
                <a:gdLst>
                  <a:gd name="T0" fmla="*/ 43 w 75"/>
                  <a:gd name="T1" fmla="*/ 0 h 250"/>
                  <a:gd name="T2" fmla="*/ 75 w 75"/>
                  <a:gd name="T3" fmla="*/ 245 h 250"/>
                  <a:gd name="T4" fmla="*/ 32 w 75"/>
                  <a:gd name="T5" fmla="*/ 250 h 250"/>
                  <a:gd name="T6" fmla="*/ 0 w 75"/>
                  <a:gd name="T7" fmla="*/ 6 h 250"/>
                  <a:gd name="T8" fmla="*/ 43 w 75"/>
                  <a:gd name="T9" fmla="*/ 0 h 250"/>
                </a:gdLst>
                <a:ahLst/>
                <a:cxnLst>
                  <a:cxn ang="0">
                    <a:pos x="T0" y="T1"/>
                  </a:cxn>
                  <a:cxn ang="0">
                    <a:pos x="T2" y="T3"/>
                  </a:cxn>
                  <a:cxn ang="0">
                    <a:pos x="T4" y="T5"/>
                  </a:cxn>
                  <a:cxn ang="0">
                    <a:pos x="T6" y="T7"/>
                  </a:cxn>
                  <a:cxn ang="0">
                    <a:pos x="T8" y="T9"/>
                  </a:cxn>
                </a:cxnLst>
                <a:rect l="0" t="0" r="r" b="b"/>
                <a:pathLst>
                  <a:path w="75" h="250">
                    <a:moveTo>
                      <a:pt x="43" y="0"/>
                    </a:moveTo>
                    <a:lnTo>
                      <a:pt x="75" y="245"/>
                    </a:lnTo>
                    <a:lnTo>
                      <a:pt x="32" y="250"/>
                    </a:lnTo>
                    <a:lnTo>
                      <a:pt x="0" y="6"/>
                    </a:lnTo>
                    <a:lnTo>
                      <a:pt x="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40" name="Freeform 196">
                <a:extLst>
                  <a:ext uri="{FF2B5EF4-FFF2-40B4-BE49-F238E27FC236}">
                    <a16:creationId xmlns:a16="http://schemas.microsoft.com/office/drawing/2014/main" id="{4C3DCC61-76B1-4193-AD71-C9A36EA8F1B7}"/>
                  </a:ext>
                </a:extLst>
              </p:cNvPr>
              <p:cNvSpPr>
                <a:spLocks/>
              </p:cNvSpPr>
              <p:nvPr/>
            </p:nvSpPr>
            <p:spPr bwMode="auto">
              <a:xfrm>
                <a:off x="5845176" y="1793876"/>
                <a:ext cx="42863" cy="131763"/>
              </a:xfrm>
              <a:custGeom>
                <a:avLst/>
                <a:gdLst>
                  <a:gd name="T0" fmla="*/ 43 w 81"/>
                  <a:gd name="T1" fmla="*/ 0 h 250"/>
                  <a:gd name="T2" fmla="*/ 81 w 81"/>
                  <a:gd name="T3" fmla="*/ 243 h 250"/>
                  <a:gd name="T4" fmla="*/ 39 w 81"/>
                  <a:gd name="T5" fmla="*/ 250 h 250"/>
                  <a:gd name="T6" fmla="*/ 0 w 81"/>
                  <a:gd name="T7" fmla="*/ 6 h 250"/>
                  <a:gd name="T8" fmla="*/ 43 w 81"/>
                  <a:gd name="T9" fmla="*/ 0 h 250"/>
                </a:gdLst>
                <a:ahLst/>
                <a:cxnLst>
                  <a:cxn ang="0">
                    <a:pos x="T0" y="T1"/>
                  </a:cxn>
                  <a:cxn ang="0">
                    <a:pos x="T2" y="T3"/>
                  </a:cxn>
                  <a:cxn ang="0">
                    <a:pos x="T4" y="T5"/>
                  </a:cxn>
                  <a:cxn ang="0">
                    <a:pos x="T6" y="T7"/>
                  </a:cxn>
                  <a:cxn ang="0">
                    <a:pos x="T8" y="T9"/>
                  </a:cxn>
                </a:cxnLst>
                <a:rect l="0" t="0" r="r" b="b"/>
                <a:pathLst>
                  <a:path w="81" h="250">
                    <a:moveTo>
                      <a:pt x="43" y="0"/>
                    </a:moveTo>
                    <a:lnTo>
                      <a:pt x="81" y="243"/>
                    </a:lnTo>
                    <a:lnTo>
                      <a:pt x="39" y="250"/>
                    </a:lnTo>
                    <a:lnTo>
                      <a:pt x="0" y="6"/>
                    </a:lnTo>
                    <a:lnTo>
                      <a:pt x="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grpSp>
          <p:nvGrpSpPr>
            <p:cNvPr id="1482" name="Group 1481">
              <a:extLst>
                <a:ext uri="{FF2B5EF4-FFF2-40B4-BE49-F238E27FC236}">
                  <a16:creationId xmlns:a16="http://schemas.microsoft.com/office/drawing/2014/main" id="{7BAA4A8A-E46D-4914-9E3B-42AD1BCF4780}"/>
                </a:ext>
              </a:extLst>
            </p:cNvPr>
            <p:cNvGrpSpPr/>
            <p:nvPr/>
          </p:nvGrpSpPr>
          <p:grpSpPr>
            <a:xfrm>
              <a:off x="6384926" y="4635501"/>
              <a:ext cx="1019175" cy="657225"/>
              <a:chOff x="6384926" y="4635501"/>
              <a:chExt cx="1019175" cy="657225"/>
            </a:xfrm>
            <a:grpFill/>
          </p:grpSpPr>
          <p:sp>
            <p:nvSpPr>
              <p:cNvPr id="1505" name="Freeform 94">
                <a:extLst>
                  <a:ext uri="{FF2B5EF4-FFF2-40B4-BE49-F238E27FC236}">
                    <a16:creationId xmlns:a16="http://schemas.microsoft.com/office/drawing/2014/main" id="{0028F7C0-A71A-48F8-883E-3F4FF5BA3AF4}"/>
                  </a:ext>
                </a:extLst>
              </p:cNvPr>
              <p:cNvSpPr>
                <a:spLocks/>
              </p:cNvSpPr>
              <p:nvPr/>
            </p:nvSpPr>
            <p:spPr bwMode="auto">
              <a:xfrm>
                <a:off x="6384926" y="5160963"/>
                <a:ext cx="49213" cy="131763"/>
              </a:xfrm>
              <a:custGeom>
                <a:avLst/>
                <a:gdLst>
                  <a:gd name="T0" fmla="*/ 52 w 94"/>
                  <a:gd name="T1" fmla="*/ 250 h 250"/>
                  <a:gd name="T2" fmla="*/ 0 w 94"/>
                  <a:gd name="T3" fmla="*/ 9 h 250"/>
                  <a:gd name="T4" fmla="*/ 41 w 94"/>
                  <a:gd name="T5" fmla="*/ 0 h 250"/>
                  <a:gd name="T6" fmla="*/ 94 w 94"/>
                  <a:gd name="T7" fmla="*/ 241 h 250"/>
                  <a:gd name="T8" fmla="*/ 52 w 94"/>
                  <a:gd name="T9" fmla="*/ 250 h 250"/>
                </a:gdLst>
                <a:ahLst/>
                <a:cxnLst>
                  <a:cxn ang="0">
                    <a:pos x="T0" y="T1"/>
                  </a:cxn>
                  <a:cxn ang="0">
                    <a:pos x="T2" y="T3"/>
                  </a:cxn>
                  <a:cxn ang="0">
                    <a:pos x="T4" y="T5"/>
                  </a:cxn>
                  <a:cxn ang="0">
                    <a:pos x="T6" y="T7"/>
                  </a:cxn>
                  <a:cxn ang="0">
                    <a:pos x="T8" y="T9"/>
                  </a:cxn>
                </a:cxnLst>
                <a:rect l="0" t="0" r="r" b="b"/>
                <a:pathLst>
                  <a:path w="94" h="250">
                    <a:moveTo>
                      <a:pt x="52" y="250"/>
                    </a:moveTo>
                    <a:lnTo>
                      <a:pt x="0" y="9"/>
                    </a:lnTo>
                    <a:lnTo>
                      <a:pt x="41" y="0"/>
                    </a:lnTo>
                    <a:lnTo>
                      <a:pt x="94" y="241"/>
                    </a:lnTo>
                    <a:lnTo>
                      <a:pt x="52" y="2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06" name="Freeform 95">
                <a:extLst>
                  <a:ext uri="{FF2B5EF4-FFF2-40B4-BE49-F238E27FC236}">
                    <a16:creationId xmlns:a16="http://schemas.microsoft.com/office/drawing/2014/main" id="{369FBC36-582B-4DF4-A582-A75CAE35F7A6}"/>
                  </a:ext>
                </a:extLst>
              </p:cNvPr>
              <p:cNvSpPr>
                <a:spLocks/>
              </p:cNvSpPr>
              <p:nvPr/>
            </p:nvSpPr>
            <p:spPr bwMode="auto">
              <a:xfrm>
                <a:off x="6426201" y="5153026"/>
                <a:ext cx="52388" cy="131763"/>
              </a:xfrm>
              <a:custGeom>
                <a:avLst/>
                <a:gdLst>
                  <a:gd name="T0" fmla="*/ 57 w 98"/>
                  <a:gd name="T1" fmla="*/ 249 h 249"/>
                  <a:gd name="T2" fmla="*/ 0 w 98"/>
                  <a:gd name="T3" fmla="*/ 10 h 249"/>
                  <a:gd name="T4" fmla="*/ 41 w 98"/>
                  <a:gd name="T5" fmla="*/ 0 h 249"/>
                  <a:gd name="T6" fmla="*/ 98 w 98"/>
                  <a:gd name="T7" fmla="*/ 239 h 249"/>
                  <a:gd name="T8" fmla="*/ 57 w 98"/>
                  <a:gd name="T9" fmla="*/ 249 h 249"/>
                </a:gdLst>
                <a:ahLst/>
                <a:cxnLst>
                  <a:cxn ang="0">
                    <a:pos x="T0" y="T1"/>
                  </a:cxn>
                  <a:cxn ang="0">
                    <a:pos x="T2" y="T3"/>
                  </a:cxn>
                  <a:cxn ang="0">
                    <a:pos x="T4" y="T5"/>
                  </a:cxn>
                  <a:cxn ang="0">
                    <a:pos x="T6" y="T7"/>
                  </a:cxn>
                  <a:cxn ang="0">
                    <a:pos x="T8" y="T9"/>
                  </a:cxn>
                </a:cxnLst>
                <a:rect l="0" t="0" r="r" b="b"/>
                <a:pathLst>
                  <a:path w="98" h="249">
                    <a:moveTo>
                      <a:pt x="57" y="249"/>
                    </a:moveTo>
                    <a:lnTo>
                      <a:pt x="0" y="10"/>
                    </a:lnTo>
                    <a:lnTo>
                      <a:pt x="41" y="0"/>
                    </a:lnTo>
                    <a:lnTo>
                      <a:pt x="98" y="239"/>
                    </a:lnTo>
                    <a:lnTo>
                      <a:pt x="57" y="2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07" name="Freeform 96">
                <a:extLst>
                  <a:ext uri="{FF2B5EF4-FFF2-40B4-BE49-F238E27FC236}">
                    <a16:creationId xmlns:a16="http://schemas.microsoft.com/office/drawing/2014/main" id="{D565457E-4DEA-472E-9942-09A71461926A}"/>
                  </a:ext>
                </a:extLst>
              </p:cNvPr>
              <p:cNvSpPr>
                <a:spLocks/>
              </p:cNvSpPr>
              <p:nvPr/>
            </p:nvSpPr>
            <p:spPr bwMode="auto">
              <a:xfrm>
                <a:off x="6467476" y="5141913"/>
                <a:ext cx="55563" cy="131763"/>
              </a:xfrm>
              <a:custGeom>
                <a:avLst/>
                <a:gdLst>
                  <a:gd name="T0" fmla="*/ 64 w 105"/>
                  <a:gd name="T1" fmla="*/ 249 h 249"/>
                  <a:gd name="T2" fmla="*/ 0 w 105"/>
                  <a:gd name="T3" fmla="*/ 12 h 249"/>
                  <a:gd name="T4" fmla="*/ 41 w 105"/>
                  <a:gd name="T5" fmla="*/ 0 h 249"/>
                  <a:gd name="T6" fmla="*/ 105 w 105"/>
                  <a:gd name="T7" fmla="*/ 239 h 249"/>
                  <a:gd name="T8" fmla="*/ 64 w 105"/>
                  <a:gd name="T9" fmla="*/ 249 h 249"/>
                </a:gdLst>
                <a:ahLst/>
                <a:cxnLst>
                  <a:cxn ang="0">
                    <a:pos x="T0" y="T1"/>
                  </a:cxn>
                  <a:cxn ang="0">
                    <a:pos x="T2" y="T3"/>
                  </a:cxn>
                  <a:cxn ang="0">
                    <a:pos x="T4" y="T5"/>
                  </a:cxn>
                  <a:cxn ang="0">
                    <a:pos x="T6" y="T7"/>
                  </a:cxn>
                  <a:cxn ang="0">
                    <a:pos x="T8" y="T9"/>
                  </a:cxn>
                </a:cxnLst>
                <a:rect l="0" t="0" r="r" b="b"/>
                <a:pathLst>
                  <a:path w="105" h="249">
                    <a:moveTo>
                      <a:pt x="64" y="249"/>
                    </a:moveTo>
                    <a:lnTo>
                      <a:pt x="0" y="12"/>
                    </a:lnTo>
                    <a:lnTo>
                      <a:pt x="41" y="0"/>
                    </a:lnTo>
                    <a:lnTo>
                      <a:pt x="105" y="239"/>
                    </a:lnTo>
                    <a:lnTo>
                      <a:pt x="64" y="2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08" name="Freeform 97">
                <a:extLst>
                  <a:ext uri="{FF2B5EF4-FFF2-40B4-BE49-F238E27FC236}">
                    <a16:creationId xmlns:a16="http://schemas.microsoft.com/office/drawing/2014/main" id="{A5CAE6A9-ADB5-47E4-8D45-0364B01029C5}"/>
                  </a:ext>
                </a:extLst>
              </p:cNvPr>
              <p:cNvSpPr>
                <a:spLocks/>
              </p:cNvSpPr>
              <p:nvPr/>
            </p:nvSpPr>
            <p:spPr bwMode="auto">
              <a:xfrm>
                <a:off x="6508751" y="5130801"/>
                <a:ext cx="58738" cy="131763"/>
              </a:xfrm>
              <a:custGeom>
                <a:avLst/>
                <a:gdLst>
                  <a:gd name="T0" fmla="*/ 70 w 111"/>
                  <a:gd name="T1" fmla="*/ 248 h 248"/>
                  <a:gd name="T2" fmla="*/ 0 w 111"/>
                  <a:gd name="T3" fmla="*/ 11 h 248"/>
                  <a:gd name="T4" fmla="*/ 41 w 111"/>
                  <a:gd name="T5" fmla="*/ 0 h 248"/>
                  <a:gd name="T6" fmla="*/ 111 w 111"/>
                  <a:gd name="T7" fmla="*/ 236 h 248"/>
                  <a:gd name="T8" fmla="*/ 70 w 111"/>
                  <a:gd name="T9" fmla="*/ 248 h 248"/>
                </a:gdLst>
                <a:ahLst/>
                <a:cxnLst>
                  <a:cxn ang="0">
                    <a:pos x="T0" y="T1"/>
                  </a:cxn>
                  <a:cxn ang="0">
                    <a:pos x="T2" y="T3"/>
                  </a:cxn>
                  <a:cxn ang="0">
                    <a:pos x="T4" y="T5"/>
                  </a:cxn>
                  <a:cxn ang="0">
                    <a:pos x="T6" y="T7"/>
                  </a:cxn>
                  <a:cxn ang="0">
                    <a:pos x="T8" y="T9"/>
                  </a:cxn>
                </a:cxnLst>
                <a:rect l="0" t="0" r="r" b="b"/>
                <a:pathLst>
                  <a:path w="111" h="248">
                    <a:moveTo>
                      <a:pt x="70" y="248"/>
                    </a:moveTo>
                    <a:lnTo>
                      <a:pt x="0" y="11"/>
                    </a:lnTo>
                    <a:lnTo>
                      <a:pt x="41" y="0"/>
                    </a:lnTo>
                    <a:lnTo>
                      <a:pt x="111" y="236"/>
                    </a:lnTo>
                    <a:lnTo>
                      <a:pt x="70"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09" name="Freeform 98">
                <a:extLst>
                  <a:ext uri="{FF2B5EF4-FFF2-40B4-BE49-F238E27FC236}">
                    <a16:creationId xmlns:a16="http://schemas.microsoft.com/office/drawing/2014/main" id="{82567CDF-991A-40A3-B77B-3F316EEE5955}"/>
                  </a:ext>
                </a:extLst>
              </p:cNvPr>
              <p:cNvSpPr>
                <a:spLocks/>
              </p:cNvSpPr>
              <p:nvPr/>
            </p:nvSpPr>
            <p:spPr bwMode="auto">
              <a:xfrm>
                <a:off x="6548438" y="5119688"/>
                <a:ext cx="61913" cy="130175"/>
              </a:xfrm>
              <a:custGeom>
                <a:avLst/>
                <a:gdLst>
                  <a:gd name="T0" fmla="*/ 75 w 116"/>
                  <a:gd name="T1" fmla="*/ 247 h 247"/>
                  <a:gd name="T2" fmla="*/ 0 w 116"/>
                  <a:gd name="T3" fmla="*/ 13 h 247"/>
                  <a:gd name="T4" fmla="*/ 41 w 116"/>
                  <a:gd name="T5" fmla="*/ 0 h 247"/>
                  <a:gd name="T6" fmla="*/ 116 w 116"/>
                  <a:gd name="T7" fmla="*/ 233 h 247"/>
                  <a:gd name="T8" fmla="*/ 75 w 116"/>
                  <a:gd name="T9" fmla="*/ 247 h 247"/>
                </a:gdLst>
                <a:ahLst/>
                <a:cxnLst>
                  <a:cxn ang="0">
                    <a:pos x="T0" y="T1"/>
                  </a:cxn>
                  <a:cxn ang="0">
                    <a:pos x="T2" y="T3"/>
                  </a:cxn>
                  <a:cxn ang="0">
                    <a:pos x="T4" y="T5"/>
                  </a:cxn>
                  <a:cxn ang="0">
                    <a:pos x="T6" y="T7"/>
                  </a:cxn>
                  <a:cxn ang="0">
                    <a:pos x="T8" y="T9"/>
                  </a:cxn>
                </a:cxnLst>
                <a:rect l="0" t="0" r="r" b="b"/>
                <a:pathLst>
                  <a:path w="116" h="247">
                    <a:moveTo>
                      <a:pt x="75" y="247"/>
                    </a:moveTo>
                    <a:lnTo>
                      <a:pt x="0" y="13"/>
                    </a:lnTo>
                    <a:lnTo>
                      <a:pt x="41" y="0"/>
                    </a:lnTo>
                    <a:lnTo>
                      <a:pt x="116" y="233"/>
                    </a:lnTo>
                    <a:lnTo>
                      <a:pt x="75" y="2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10" name="Freeform 99">
                <a:extLst>
                  <a:ext uri="{FF2B5EF4-FFF2-40B4-BE49-F238E27FC236}">
                    <a16:creationId xmlns:a16="http://schemas.microsoft.com/office/drawing/2014/main" id="{51446C35-6242-4859-900F-10DE0E621E07}"/>
                  </a:ext>
                </a:extLst>
              </p:cNvPr>
              <p:cNvSpPr>
                <a:spLocks/>
              </p:cNvSpPr>
              <p:nvPr/>
            </p:nvSpPr>
            <p:spPr bwMode="auto">
              <a:xfrm>
                <a:off x="6589713" y="5105401"/>
                <a:ext cx="63500" cy="130175"/>
              </a:xfrm>
              <a:custGeom>
                <a:avLst/>
                <a:gdLst>
                  <a:gd name="T0" fmla="*/ 82 w 122"/>
                  <a:gd name="T1" fmla="*/ 247 h 247"/>
                  <a:gd name="T2" fmla="*/ 0 w 122"/>
                  <a:gd name="T3" fmla="*/ 16 h 247"/>
                  <a:gd name="T4" fmla="*/ 40 w 122"/>
                  <a:gd name="T5" fmla="*/ 0 h 247"/>
                  <a:gd name="T6" fmla="*/ 122 w 122"/>
                  <a:gd name="T7" fmla="*/ 232 h 247"/>
                  <a:gd name="T8" fmla="*/ 82 w 122"/>
                  <a:gd name="T9" fmla="*/ 247 h 247"/>
                </a:gdLst>
                <a:ahLst/>
                <a:cxnLst>
                  <a:cxn ang="0">
                    <a:pos x="T0" y="T1"/>
                  </a:cxn>
                  <a:cxn ang="0">
                    <a:pos x="T2" y="T3"/>
                  </a:cxn>
                  <a:cxn ang="0">
                    <a:pos x="T4" y="T5"/>
                  </a:cxn>
                  <a:cxn ang="0">
                    <a:pos x="T6" y="T7"/>
                  </a:cxn>
                  <a:cxn ang="0">
                    <a:pos x="T8" y="T9"/>
                  </a:cxn>
                </a:cxnLst>
                <a:rect l="0" t="0" r="r" b="b"/>
                <a:pathLst>
                  <a:path w="122" h="247">
                    <a:moveTo>
                      <a:pt x="82" y="247"/>
                    </a:moveTo>
                    <a:lnTo>
                      <a:pt x="0" y="16"/>
                    </a:lnTo>
                    <a:lnTo>
                      <a:pt x="40" y="0"/>
                    </a:lnTo>
                    <a:lnTo>
                      <a:pt x="122" y="232"/>
                    </a:lnTo>
                    <a:lnTo>
                      <a:pt x="82" y="2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11" name="Freeform 100">
                <a:extLst>
                  <a:ext uri="{FF2B5EF4-FFF2-40B4-BE49-F238E27FC236}">
                    <a16:creationId xmlns:a16="http://schemas.microsoft.com/office/drawing/2014/main" id="{3C0E16AB-D9EA-4D35-98C3-0A4CA4C312CF}"/>
                  </a:ext>
                </a:extLst>
              </p:cNvPr>
              <p:cNvSpPr>
                <a:spLocks/>
              </p:cNvSpPr>
              <p:nvPr/>
            </p:nvSpPr>
            <p:spPr bwMode="auto">
              <a:xfrm>
                <a:off x="6629401" y="5091113"/>
                <a:ext cx="68263" cy="130175"/>
              </a:xfrm>
              <a:custGeom>
                <a:avLst/>
                <a:gdLst>
                  <a:gd name="T0" fmla="*/ 87 w 128"/>
                  <a:gd name="T1" fmla="*/ 246 h 246"/>
                  <a:gd name="T2" fmla="*/ 0 w 128"/>
                  <a:gd name="T3" fmla="*/ 16 h 246"/>
                  <a:gd name="T4" fmla="*/ 40 w 128"/>
                  <a:gd name="T5" fmla="*/ 0 h 246"/>
                  <a:gd name="T6" fmla="*/ 128 w 128"/>
                  <a:gd name="T7" fmla="*/ 231 h 246"/>
                  <a:gd name="T8" fmla="*/ 87 w 128"/>
                  <a:gd name="T9" fmla="*/ 246 h 246"/>
                </a:gdLst>
                <a:ahLst/>
                <a:cxnLst>
                  <a:cxn ang="0">
                    <a:pos x="T0" y="T1"/>
                  </a:cxn>
                  <a:cxn ang="0">
                    <a:pos x="T2" y="T3"/>
                  </a:cxn>
                  <a:cxn ang="0">
                    <a:pos x="T4" y="T5"/>
                  </a:cxn>
                  <a:cxn ang="0">
                    <a:pos x="T6" y="T7"/>
                  </a:cxn>
                  <a:cxn ang="0">
                    <a:pos x="T8" y="T9"/>
                  </a:cxn>
                </a:cxnLst>
                <a:rect l="0" t="0" r="r" b="b"/>
                <a:pathLst>
                  <a:path w="128" h="246">
                    <a:moveTo>
                      <a:pt x="87" y="246"/>
                    </a:moveTo>
                    <a:lnTo>
                      <a:pt x="0" y="16"/>
                    </a:lnTo>
                    <a:lnTo>
                      <a:pt x="40" y="0"/>
                    </a:lnTo>
                    <a:lnTo>
                      <a:pt x="128" y="231"/>
                    </a:lnTo>
                    <a:lnTo>
                      <a:pt x="87" y="2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12" name="Freeform 101">
                <a:extLst>
                  <a:ext uri="{FF2B5EF4-FFF2-40B4-BE49-F238E27FC236}">
                    <a16:creationId xmlns:a16="http://schemas.microsoft.com/office/drawing/2014/main" id="{D0B6AB77-C780-458D-AC55-6CEEFDDF0528}"/>
                  </a:ext>
                </a:extLst>
              </p:cNvPr>
              <p:cNvSpPr>
                <a:spLocks/>
              </p:cNvSpPr>
              <p:nvPr/>
            </p:nvSpPr>
            <p:spPr bwMode="auto">
              <a:xfrm>
                <a:off x="6669088" y="5076826"/>
                <a:ext cx="69850" cy="128588"/>
              </a:xfrm>
              <a:custGeom>
                <a:avLst/>
                <a:gdLst>
                  <a:gd name="T0" fmla="*/ 95 w 134"/>
                  <a:gd name="T1" fmla="*/ 244 h 244"/>
                  <a:gd name="T2" fmla="*/ 0 w 134"/>
                  <a:gd name="T3" fmla="*/ 17 h 244"/>
                  <a:gd name="T4" fmla="*/ 40 w 134"/>
                  <a:gd name="T5" fmla="*/ 0 h 244"/>
                  <a:gd name="T6" fmla="*/ 134 w 134"/>
                  <a:gd name="T7" fmla="*/ 227 h 244"/>
                  <a:gd name="T8" fmla="*/ 95 w 134"/>
                  <a:gd name="T9" fmla="*/ 244 h 244"/>
                </a:gdLst>
                <a:ahLst/>
                <a:cxnLst>
                  <a:cxn ang="0">
                    <a:pos x="T0" y="T1"/>
                  </a:cxn>
                  <a:cxn ang="0">
                    <a:pos x="T2" y="T3"/>
                  </a:cxn>
                  <a:cxn ang="0">
                    <a:pos x="T4" y="T5"/>
                  </a:cxn>
                  <a:cxn ang="0">
                    <a:pos x="T6" y="T7"/>
                  </a:cxn>
                  <a:cxn ang="0">
                    <a:pos x="T8" y="T9"/>
                  </a:cxn>
                </a:cxnLst>
                <a:rect l="0" t="0" r="r" b="b"/>
                <a:pathLst>
                  <a:path w="134" h="244">
                    <a:moveTo>
                      <a:pt x="95" y="244"/>
                    </a:moveTo>
                    <a:lnTo>
                      <a:pt x="0" y="17"/>
                    </a:lnTo>
                    <a:lnTo>
                      <a:pt x="40" y="0"/>
                    </a:lnTo>
                    <a:lnTo>
                      <a:pt x="134" y="227"/>
                    </a:lnTo>
                    <a:lnTo>
                      <a:pt x="95"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13" name="Freeform 102">
                <a:extLst>
                  <a:ext uri="{FF2B5EF4-FFF2-40B4-BE49-F238E27FC236}">
                    <a16:creationId xmlns:a16="http://schemas.microsoft.com/office/drawing/2014/main" id="{DD284CDA-6698-4C31-8DBA-DF764BF5BD39}"/>
                  </a:ext>
                </a:extLst>
              </p:cNvPr>
              <p:cNvSpPr>
                <a:spLocks/>
              </p:cNvSpPr>
              <p:nvPr/>
            </p:nvSpPr>
            <p:spPr bwMode="auto">
              <a:xfrm>
                <a:off x="6708776" y="5059363"/>
                <a:ext cx="73025" cy="128588"/>
              </a:xfrm>
              <a:custGeom>
                <a:avLst/>
                <a:gdLst>
                  <a:gd name="T0" fmla="*/ 100 w 139"/>
                  <a:gd name="T1" fmla="*/ 243 h 243"/>
                  <a:gd name="T2" fmla="*/ 0 w 139"/>
                  <a:gd name="T3" fmla="*/ 18 h 243"/>
                  <a:gd name="T4" fmla="*/ 39 w 139"/>
                  <a:gd name="T5" fmla="*/ 0 h 243"/>
                  <a:gd name="T6" fmla="*/ 139 w 139"/>
                  <a:gd name="T7" fmla="*/ 226 h 243"/>
                  <a:gd name="T8" fmla="*/ 100 w 139"/>
                  <a:gd name="T9" fmla="*/ 243 h 243"/>
                </a:gdLst>
                <a:ahLst/>
                <a:cxnLst>
                  <a:cxn ang="0">
                    <a:pos x="T0" y="T1"/>
                  </a:cxn>
                  <a:cxn ang="0">
                    <a:pos x="T2" y="T3"/>
                  </a:cxn>
                  <a:cxn ang="0">
                    <a:pos x="T4" y="T5"/>
                  </a:cxn>
                  <a:cxn ang="0">
                    <a:pos x="T6" y="T7"/>
                  </a:cxn>
                  <a:cxn ang="0">
                    <a:pos x="T8" y="T9"/>
                  </a:cxn>
                </a:cxnLst>
                <a:rect l="0" t="0" r="r" b="b"/>
                <a:pathLst>
                  <a:path w="139" h="243">
                    <a:moveTo>
                      <a:pt x="100" y="243"/>
                    </a:moveTo>
                    <a:lnTo>
                      <a:pt x="0" y="18"/>
                    </a:lnTo>
                    <a:lnTo>
                      <a:pt x="39" y="0"/>
                    </a:lnTo>
                    <a:lnTo>
                      <a:pt x="139" y="226"/>
                    </a:lnTo>
                    <a:lnTo>
                      <a:pt x="100"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14" name="Freeform 103">
                <a:extLst>
                  <a:ext uri="{FF2B5EF4-FFF2-40B4-BE49-F238E27FC236}">
                    <a16:creationId xmlns:a16="http://schemas.microsoft.com/office/drawing/2014/main" id="{042A8358-F694-4741-B3BC-60C8B240C437}"/>
                  </a:ext>
                </a:extLst>
              </p:cNvPr>
              <p:cNvSpPr>
                <a:spLocks/>
              </p:cNvSpPr>
              <p:nvPr/>
            </p:nvSpPr>
            <p:spPr bwMode="auto">
              <a:xfrm>
                <a:off x="6746876" y="5041901"/>
                <a:ext cx="76200" cy="128588"/>
              </a:xfrm>
              <a:custGeom>
                <a:avLst/>
                <a:gdLst>
                  <a:gd name="T0" fmla="*/ 105 w 143"/>
                  <a:gd name="T1" fmla="*/ 241 h 241"/>
                  <a:gd name="T2" fmla="*/ 0 w 143"/>
                  <a:gd name="T3" fmla="*/ 19 h 241"/>
                  <a:gd name="T4" fmla="*/ 38 w 143"/>
                  <a:gd name="T5" fmla="*/ 0 h 241"/>
                  <a:gd name="T6" fmla="*/ 143 w 143"/>
                  <a:gd name="T7" fmla="*/ 222 h 241"/>
                  <a:gd name="T8" fmla="*/ 105 w 143"/>
                  <a:gd name="T9" fmla="*/ 241 h 241"/>
                </a:gdLst>
                <a:ahLst/>
                <a:cxnLst>
                  <a:cxn ang="0">
                    <a:pos x="T0" y="T1"/>
                  </a:cxn>
                  <a:cxn ang="0">
                    <a:pos x="T2" y="T3"/>
                  </a:cxn>
                  <a:cxn ang="0">
                    <a:pos x="T4" y="T5"/>
                  </a:cxn>
                  <a:cxn ang="0">
                    <a:pos x="T6" y="T7"/>
                  </a:cxn>
                  <a:cxn ang="0">
                    <a:pos x="T8" y="T9"/>
                  </a:cxn>
                </a:cxnLst>
                <a:rect l="0" t="0" r="r" b="b"/>
                <a:pathLst>
                  <a:path w="143" h="241">
                    <a:moveTo>
                      <a:pt x="105" y="241"/>
                    </a:moveTo>
                    <a:lnTo>
                      <a:pt x="0" y="19"/>
                    </a:lnTo>
                    <a:lnTo>
                      <a:pt x="38" y="0"/>
                    </a:lnTo>
                    <a:lnTo>
                      <a:pt x="143" y="222"/>
                    </a:lnTo>
                    <a:lnTo>
                      <a:pt x="105" y="2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15" name="Freeform 104">
                <a:extLst>
                  <a:ext uri="{FF2B5EF4-FFF2-40B4-BE49-F238E27FC236}">
                    <a16:creationId xmlns:a16="http://schemas.microsoft.com/office/drawing/2014/main" id="{8A0F493A-2160-4534-81A1-31526DDB07AC}"/>
                  </a:ext>
                </a:extLst>
              </p:cNvPr>
              <p:cNvSpPr>
                <a:spLocks/>
              </p:cNvSpPr>
              <p:nvPr/>
            </p:nvSpPr>
            <p:spPr bwMode="auto">
              <a:xfrm>
                <a:off x="6784976" y="5024438"/>
                <a:ext cx="79375" cy="125413"/>
              </a:xfrm>
              <a:custGeom>
                <a:avLst/>
                <a:gdLst>
                  <a:gd name="T0" fmla="*/ 111 w 150"/>
                  <a:gd name="T1" fmla="*/ 239 h 239"/>
                  <a:gd name="T2" fmla="*/ 0 w 150"/>
                  <a:gd name="T3" fmla="*/ 20 h 239"/>
                  <a:gd name="T4" fmla="*/ 38 w 150"/>
                  <a:gd name="T5" fmla="*/ 0 h 239"/>
                  <a:gd name="T6" fmla="*/ 150 w 150"/>
                  <a:gd name="T7" fmla="*/ 219 h 239"/>
                  <a:gd name="T8" fmla="*/ 111 w 150"/>
                  <a:gd name="T9" fmla="*/ 239 h 239"/>
                </a:gdLst>
                <a:ahLst/>
                <a:cxnLst>
                  <a:cxn ang="0">
                    <a:pos x="T0" y="T1"/>
                  </a:cxn>
                  <a:cxn ang="0">
                    <a:pos x="T2" y="T3"/>
                  </a:cxn>
                  <a:cxn ang="0">
                    <a:pos x="T4" y="T5"/>
                  </a:cxn>
                  <a:cxn ang="0">
                    <a:pos x="T6" y="T7"/>
                  </a:cxn>
                  <a:cxn ang="0">
                    <a:pos x="T8" y="T9"/>
                  </a:cxn>
                </a:cxnLst>
                <a:rect l="0" t="0" r="r" b="b"/>
                <a:pathLst>
                  <a:path w="150" h="239">
                    <a:moveTo>
                      <a:pt x="111" y="239"/>
                    </a:moveTo>
                    <a:lnTo>
                      <a:pt x="0" y="20"/>
                    </a:lnTo>
                    <a:lnTo>
                      <a:pt x="38" y="0"/>
                    </a:lnTo>
                    <a:lnTo>
                      <a:pt x="150" y="219"/>
                    </a:lnTo>
                    <a:lnTo>
                      <a:pt x="111" y="2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16" name="Freeform 105">
                <a:extLst>
                  <a:ext uri="{FF2B5EF4-FFF2-40B4-BE49-F238E27FC236}">
                    <a16:creationId xmlns:a16="http://schemas.microsoft.com/office/drawing/2014/main" id="{9B4D3FC0-0228-4D51-BE00-B9275601A0BC}"/>
                  </a:ext>
                </a:extLst>
              </p:cNvPr>
              <p:cNvSpPr>
                <a:spLocks/>
              </p:cNvSpPr>
              <p:nvPr/>
            </p:nvSpPr>
            <p:spPr bwMode="auto">
              <a:xfrm>
                <a:off x="6823076" y="5003801"/>
                <a:ext cx="82550" cy="125413"/>
              </a:xfrm>
              <a:custGeom>
                <a:avLst/>
                <a:gdLst>
                  <a:gd name="T0" fmla="*/ 117 w 156"/>
                  <a:gd name="T1" fmla="*/ 237 h 237"/>
                  <a:gd name="T2" fmla="*/ 0 w 156"/>
                  <a:gd name="T3" fmla="*/ 21 h 237"/>
                  <a:gd name="T4" fmla="*/ 39 w 156"/>
                  <a:gd name="T5" fmla="*/ 0 h 237"/>
                  <a:gd name="T6" fmla="*/ 156 w 156"/>
                  <a:gd name="T7" fmla="*/ 217 h 237"/>
                  <a:gd name="T8" fmla="*/ 117 w 156"/>
                  <a:gd name="T9" fmla="*/ 237 h 237"/>
                </a:gdLst>
                <a:ahLst/>
                <a:cxnLst>
                  <a:cxn ang="0">
                    <a:pos x="T0" y="T1"/>
                  </a:cxn>
                  <a:cxn ang="0">
                    <a:pos x="T2" y="T3"/>
                  </a:cxn>
                  <a:cxn ang="0">
                    <a:pos x="T4" y="T5"/>
                  </a:cxn>
                  <a:cxn ang="0">
                    <a:pos x="T6" y="T7"/>
                  </a:cxn>
                  <a:cxn ang="0">
                    <a:pos x="T8" y="T9"/>
                  </a:cxn>
                </a:cxnLst>
                <a:rect l="0" t="0" r="r" b="b"/>
                <a:pathLst>
                  <a:path w="156" h="237">
                    <a:moveTo>
                      <a:pt x="117" y="237"/>
                    </a:moveTo>
                    <a:lnTo>
                      <a:pt x="0" y="21"/>
                    </a:lnTo>
                    <a:lnTo>
                      <a:pt x="39" y="0"/>
                    </a:lnTo>
                    <a:lnTo>
                      <a:pt x="156" y="217"/>
                    </a:lnTo>
                    <a:lnTo>
                      <a:pt x="117" y="2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17" name="Freeform 106">
                <a:extLst>
                  <a:ext uri="{FF2B5EF4-FFF2-40B4-BE49-F238E27FC236}">
                    <a16:creationId xmlns:a16="http://schemas.microsoft.com/office/drawing/2014/main" id="{BC34BF3C-1042-44EB-A5E3-9F35186F2494}"/>
                  </a:ext>
                </a:extLst>
              </p:cNvPr>
              <p:cNvSpPr>
                <a:spLocks/>
              </p:cNvSpPr>
              <p:nvPr/>
            </p:nvSpPr>
            <p:spPr bwMode="auto">
              <a:xfrm>
                <a:off x="6861176" y="4984751"/>
                <a:ext cx="84138" cy="123825"/>
              </a:xfrm>
              <a:custGeom>
                <a:avLst/>
                <a:gdLst>
                  <a:gd name="T0" fmla="*/ 123 w 160"/>
                  <a:gd name="T1" fmla="*/ 234 h 234"/>
                  <a:gd name="T2" fmla="*/ 0 w 160"/>
                  <a:gd name="T3" fmla="*/ 21 h 234"/>
                  <a:gd name="T4" fmla="*/ 37 w 160"/>
                  <a:gd name="T5" fmla="*/ 0 h 234"/>
                  <a:gd name="T6" fmla="*/ 160 w 160"/>
                  <a:gd name="T7" fmla="*/ 212 h 234"/>
                  <a:gd name="T8" fmla="*/ 123 w 160"/>
                  <a:gd name="T9" fmla="*/ 234 h 234"/>
                </a:gdLst>
                <a:ahLst/>
                <a:cxnLst>
                  <a:cxn ang="0">
                    <a:pos x="T0" y="T1"/>
                  </a:cxn>
                  <a:cxn ang="0">
                    <a:pos x="T2" y="T3"/>
                  </a:cxn>
                  <a:cxn ang="0">
                    <a:pos x="T4" y="T5"/>
                  </a:cxn>
                  <a:cxn ang="0">
                    <a:pos x="T6" y="T7"/>
                  </a:cxn>
                  <a:cxn ang="0">
                    <a:pos x="T8" y="T9"/>
                  </a:cxn>
                </a:cxnLst>
                <a:rect l="0" t="0" r="r" b="b"/>
                <a:pathLst>
                  <a:path w="160" h="234">
                    <a:moveTo>
                      <a:pt x="123" y="234"/>
                    </a:moveTo>
                    <a:lnTo>
                      <a:pt x="0" y="21"/>
                    </a:lnTo>
                    <a:lnTo>
                      <a:pt x="37" y="0"/>
                    </a:lnTo>
                    <a:lnTo>
                      <a:pt x="160" y="212"/>
                    </a:lnTo>
                    <a:lnTo>
                      <a:pt x="123"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18" name="Freeform 107">
                <a:extLst>
                  <a:ext uri="{FF2B5EF4-FFF2-40B4-BE49-F238E27FC236}">
                    <a16:creationId xmlns:a16="http://schemas.microsoft.com/office/drawing/2014/main" id="{6624BA45-B619-4D41-AFFD-38FB81E1222C}"/>
                  </a:ext>
                </a:extLst>
              </p:cNvPr>
              <p:cNvSpPr>
                <a:spLocks/>
              </p:cNvSpPr>
              <p:nvPr/>
            </p:nvSpPr>
            <p:spPr bwMode="auto">
              <a:xfrm>
                <a:off x="6897688" y="4962526"/>
                <a:ext cx="87313" cy="123825"/>
              </a:xfrm>
              <a:custGeom>
                <a:avLst/>
                <a:gdLst>
                  <a:gd name="T0" fmla="*/ 129 w 164"/>
                  <a:gd name="T1" fmla="*/ 233 h 233"/>
                  <a:gd name="T2" fmla="*/ 0 w 164"/>
                  <a:gd name="T3" fmla="*/ 23 h 233"/>
                  <a:gd name="T4" fmla="*/ 36 w 164"/>
                  <a:gd name="T5" fmla="*/ 0 h 233"/>
                  <a:gd name="T6" fmla="*/ 164 w 164"/>
                  <a:gd name="T7" fmla="*/ 210 h 233"/>
                  <a:gd name="T8" fmla="*/ 129 w 164"/>
                  <a:gd name="T9" fmla="*/ 233 h 233"/>
                </a:gdLst>
                <a:ahLst/>
                <a:cxnLst>
                  <a:cxn ang="0">
                    <a:pos x="T0" y="T1"/>
                  </a:cxn>
                  <a:cxn ang="0">
                    <a:pos x="T2" y="T3"/>
                  </a:cxn>
                  <a:cxn ang="0">
                    <a:pos x="T4" y="T5"/>
                  </a:cxn>
                  <a:cxn ang="0">
                    <a:pos x="T6" y="T7"/>
                  </a:cxn>
                  <a:cxn ang="0">
                    <a:pos x="T8" y="T9"/>
                  </a:cxn>
                </a:cxnLst>
                <a:rect l="0" t="0" r="r" b="b"/>
                <a:pathLst>
                  <a:path w="164" h="233">
                    <a:moveTo>
                      <a:pt x="129" y="233"/>
                    </a:moveTo>
                    <a:lnTo>
                      <a:pt x="0" y="23"/>
                    </a:lnTo>
                    <a:lnTo>
                      <a:pt x="36" y="0"/>
                    </a:lnTo>
                    <a:lnTo>
                      <a:pt x="164" y="210"/>
                    </a:lnTo>
                    <a:lnTo>
                      <a:pt x="129" y="2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19" name="Freeform 108">
                <a:extLst>
                  <a:ext uri="{FF2B5EF4-FFF2-40B4-BE49-F238E27FC236}">
                    <a16:creationId xmlns:a16="http://schemas.microsoft.com/office/drawing/2014/main" id="{8A48009F-8C50-4854-810C-96610BB93613}"/>
                  </a:ext>
                </a:extLst>
              </p:cNvPr>
              <p:cNvSpPr>
                <a:spLocks/>
              </p:cNvSpPr>
              <p:nvPr/>
            </p:nvSpPr>
            <p:spPr bwMode="auto">
              <a:xfrm>
                <a:off x="6934201" y="4940301"/>
                <a:ext cx="88900" cy="122238"/>
              </a:xfrm>
              <a:custGeom>
                <a:avLst/>
                <a:gdLst>
                  <a:gd name="T0" fmla="*/ 132 w 167"/>
                  <a:gd name="T1" fmla="*/ 231 h 231"/>
                  <a:gd name="T2" fmla="*/ 0 w 167"/>
                  <a:gd name="T3" fmla="*/ 25 h 231"/>
                  <a:gd name="T4" fmla="*/ 36 w 167"/>
                  <a:gd name="T5" fmla="*/ 0 h 231"/>
                  <a:gd name="T6" fmla="*/ 167 w 167"/>
                  <a:gd name="T7" fmla="*/ 207 h 231"/>
                  <a:gd name="T8" fmla="*/ 132 w 167"/>
                  <a:gd name="T9" fmla="*/ 231 h 231"/>
                </a:gdLst>
                <a:ahLst/>
                <a:cxnLst>
                  <a:cxn ang="0">
                    <a:pos x="T0" y="T1"/>
                  </a:cxn>
                  <a:cxn ang="0">
                    <a:pos x="T2" y="T3"/>
                  </a:cxn>
                  <a:cxn ang="0">
                    <a:pos x="T4" y="T5"/>
                  </a:cxn>
                  <a:cxn ang="0">
                    <a:pos x="T6" y="T7"/>
                  </a:cxn>
                  <a:cxn ang="0">
                    <a:pos x="T8" y="T9"/>
                  </a:cxn>
                </a:cxnLst>
                <a:rect l="0" t="0" r="r" b="b"/>
                <a:pathLst>
                  <a:path w="167" h="231">
                    <a:moveTo>
                      <a:pt x="132" y="231"/>
                    </a:moveTo>
                    <a:lnTo>
                      <a:pt x="0" y="25"/>
                    </a:lnTo>
                    <a:lnTo>
                      <a:pt x="36" y="0"/>
                    </a:lnTo>
                    <a:lnTo>
                      <a:pt x="167" y="207"/>
                    </a:lnTo>
                    <a:lnTo>
                      <a:pt x="132" y="2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20" name="Freeform 109">
                <a:extLst>
                  <a:ext uri="{FF2B5EF4-FFF2-40B4-BE49-F238E27FC236}">
                    <a16:creationId xmlns:a16="http://schemas.microsoft.com/office/drawing/2014/main" id="{EB75C026-0046-431B-8079-28D055A0B09E}"/>
                  </a:ext>
                </a:extLst>
              </p:cNvPr>
              <p:cNvSpPr>
                <a:spLocks/>
              </p:cNvSpPr>
              <p:nvPr/>
            </p:nvSpPr>
            <p:spPr bwMode="auto">
              <a:xfrm>
                <a:off x="6969126" y="4916488"/>
                <a:ext cx="93663" cy="120650"/>
              </a:xfrm>
              <a:custGeom>
                <a:avLst/>
                <a:gdLst>
                  <a:gd name="T0" fmla="*/ 139 w 175"/>
                  <a:gd name="T1" fmla="*/ 227 h 227"/>
                  <a:gd name="T2" fmla="*/ 0 w 175"/>
                  <a:gd name="T3" fmla="*/ 24 h 227"/>
                  <a:gd name="T4" fmla="*/ 36 w 175"/>
                  <a:gd name="T5" fmla="*/ 0 h 227"/>
                  <a:gd name="T6" fmla="*/ 175 w 175"/>
                  <a:gd name="T7" fmla="*/ 202 h 227"/>
                  <a:gd name="T8" fmla="*/ 139 w 175"/>
                  <a:gd name="T9" fmla="*/ 227 h 227"/>
                </a:gdLst>
                <a:ahLst/>
                <a:cxnLst>
                  <a:cxn ang="0">
                    <a:pos x="T0" y="T1"/>
                  </a:cxn>
                  <a:cxn ang="0">
                    <a:pos x="T2" y="T3"/>
                  </a:cxn>
                  <a:cxn ang="0">
                    <a:pos x="T4" y="T5"/>
                  </a:cxn>
                  <a:cxn ang="0">
                    <a:pos x="T6" y="T7"/>
                  </a:cxn>
                  <a:cxn ang="0">
                    <a:pos x="T8" y="T9"/>
                  </a:cxn>
                </a:cxnLst>
                <a:rect l="0" t="0" r="r" b="b"/>
                <a:pathLst>
                  <a:path w="175" h="227">
                    <a:moveTo>
                      <a:pt x="139" y="227"/>
                    </a:moveTo>
                    <a:lnTo>
                      <a:pt x="0" y="24"/>
                    </a:lnTo>
                    <a:lnTo>
                      <a:pt x="36" y="0"/>
                    </a:lnTo>
                    <a:lnTo>
                      <a:pt x="175" y="202"/>
                    </a:lnTo>
                    <a:lnTo>
                      <a:pt x="139" y="2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21" name="Freeform 110">
                <a:extLst>
                  <a:ext uri="{FF2B5EF4-FFF2-40B4-BE49-F238E27FC236}">
                    <a16:creationId xmlns:a16="http://schemas.microsoft.com/office/drawing/2014/main" id="{C397720E-1D68-4C84-9229-95371C1EB3C3}"/>
                  </a:ext>
                </a:extLst>
              </p:cNvPr>
              <p:cNvSpPr>
                <a:spLocks/>
              </p:cNvSpPr>
              <p:nvPr/>
            </p:nvSpPr>
            <p:spPr bwMode="auto">
              <a:xfrm>
                <a:off x="7005638" y="4892676"/>
                <a:ext cx="93663" cy="119063"/>
              </a:xfrm>
              <a:custGeom>
                <a:avLst/>
                <a:gdLst>
                  <a:gd name="T0" fmla="*/ 143 w 178"/>
                  <a:gd name="T1" fmla="*/ 224 h 224"/>
                  <a:gd name="T2" fmla="*/ 0 w 178"/>
                  <a:gd name="T3" fmla="*/ 25 h 224"/>
                  <a:gd name="T4" fmla="*/ 34 w 178"/>
                  <a:gd name="T5" fmla="*/ 0 h 224"/>
                  <a:gd name="T6" fmla="*/ 178 w 178"/>
                  <a:gd name="T7" fmla="*/ 198 h 224"/>
                  <a:gd name="T8" fmla="*/ 143 w 178"/>
                  <a:gd name="T9" fmla="*/ 224 h 224"/>
                </a:gdLst>
                <a:ahLst/>
                <a:cxnLst>
                  <a:cxn ang="0">
                    <a:pos x="T0" y="T1"/>
                  </a:cxn>
                  <a:cxn ang="0">
                    <a:pos x="T2" y="T3"/>
                  </a:cxn>
                  <a:cxn ang="0">
                    <a:pos x="T4" y="T5"/>
                  </a:cxn>
                  <a:cxn ang="0">
                    <a:pos x="T6" y="T7"/>
                  </a:cxn>
                  <a:cxn ang="0">
                    <a:pos x="T8" y="T9"/>
                  </a:cxn>
                </a:cxnLst>
                <a:rect l="0" t="0" r="r" b="b"/>
                <a:pathLst>
                  <a:path w="178" h="224">
                    <a:moveTo>
                      <a:pt x="143" y="224"/>
                    </a:moveTo>
                    <a:lnTo>
                      <a:pt x="0" y="25"/>
                    </a:lnTo>
                    <a:lnTo>
                      <a:pt x="34" y="0"/>
                    </a:lnTo>
                    <a:lnTo>
                      <a:pt x="178" y="198"/>
                    </a:lnTo>
                    <a:lnTo>
                      <a:pt x="143"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22" name="Freeform 114">
                <a:extLst>
                  <a:ext uri="{FF2B5EF4-FFF2-40B4-BE49-F238E27FC236}">
                    <a16:creationId xmlns:a16="http://schemas.microsoft.com/office/drawing/2014/main" id="{03E74807-E14E-4D57-B02F-3F32C11057BE}"/>
                  </a:ext>
                </a:extLst>
              </p:cNvPr>
              <p:cNvSpPr>
                <a:spLocks/>
              </p:cNvSpPr>
              <p:nvPr/>
            </p:nvSpPr>
            <p:spPr bwMode="auto">
              <a:xfrm>
                <a:off x="7138988" y="4786313"/>
                <a:ext cx="103188" cy="112713"/>
              </a:xfrm>
              <a:custGeom>
                <a:avLst/>
                <a:gdLst>
                  <a:gd name="T0" fmla="*/ 164 w 194"/>
                  <a:gd name="T1" fmla="*/ 211 h 211"/>
                  <a:gd name="T2" fmla="*/ 0 w 194"/>
                  <a:gd name="T3" fmla="*/ 28 h 211"/>
                  <a:gd name="T4" fmla="*/ 32 w 194"/>
                  <a:gd name="T5" fmla="*/ 0 h 211"/>
                  <a:gd name="T6" fmla="*/ 194 w 194"/>
                  <a:gd name="T7" fmla="*/ 182 h 211"/>
                  <a:gd name="T8" fmla="*/ 164 w 194"/>
                  <a:gd name="T9" fmla="*/ 211 h 211"/>
                </a:gdLst>
                <a:ahLst/>
                <a:cxnLst>
                  <a:cxn ang="0">
                    <a:pos x="T0" y="T1"/>
                  </a:cxn>
                  <a:cxn ang="0">
                    <a:pos x="T2" y="T3"/>
                  </a:cxn>
                  <a:cxn ang="0">
                    <a:pos x="T4" y="T5"/>
                  </a:cxn>
                  <a:cxn ang="0">
                    <a:pos x="T6" y="T7"/>
                  </a:cxn>
                  <a:cxn ang="0">
                    <a:pos x="T8" y="T9"/>
                  </a:cxn>
                </a:cxnLst>
                <a:rect l="0" t="0" r="r" b="b"/>
                <a:pathLst>
                  <a:path w="194" h="211">
                    <a:moveTo>
                      <a:pt x="164" y="211"/>
                    </a:moveTo>
                    <a:lnTo>
                      <a:pt x="0" y="28"/>
                    </a:lnTo>
                    <a:lnTo>
                      <a:pt x="32" y="0"/>
                    </a:lnTo>
                    <a:lnTo>
                      <a:pt x="194" y="182"/>
                    </a:lnTo>
                    <a:lnTo>
                      <a:pt x="164" y="2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23" name="Freeform 115">
                <a:extLst>
                  <a:ext uri="{FF2B5EF4-FFF2-40B4-BE49-F238E27FC236}">
                    <a16:creationId xmlns:a16="http://schemas.microsoft.com/office/drawing/2014/main" id="{DEAA789E-7A06-42B3-8DEA-F4B6B14A8917}"/>
                  </a:ext>
                </a:extLst>
              </p:cNvPr>
              <p:cNvSpPr>
                <a:spLocks/>
              </p:cNvSpPr>
              <p:nvPr/>
            </p:nvSpPr>
            <p:spPr bwMode="auto">
              <a:xfrm>
                <a:off x="7170738" y="4757738"/>
                <a:ext cx="104775" cy="111125"/>
              </a:xfrm>
              <a:custGeom>
                <a:avLst/>
                <a:gdLst>
                  <a:gd name="T0" fmla="*/ 168 w 198"/>
                  <a:gd name="T1" fmla="*/ 209 h 209"/>
                  <a:gd name="T2" fmla="*/ 0 w 198"/>
                  <a:gd name="T3" fmla="*/ 30 h 209"/>
                  <a:gd name="T4" fmla="*/ 31 w 198"/>
                  <a:gd name="T5" fmla="*/ 0 h 209"/>
                  <a:gd name="T6" fmla="*/ 198 w 198"/>
                  <a:gd name="T7" fmla="*/ 178 h 209"/>
                  <a:gd name="T8" fmla="*/ 168 w 198"/>
                  <a:gd name="T9" fmla="*/ 209 h 209"/>
                </a:gdLst>
                <a:ahLst/>
                <a:cxnLst>
                  <a:cxn ang="0">
                    <a:pos x="T0" y="T1"/>
                  </a:cxn>
                  <a:cxn ang="0">
                    <a:pos x="T2" y="T3"/>
                  </a:cxn>
                  <a:cxn ang="0">
                    <a:pos x="T4" y="T5"/>
                  </a:cxn>
                  <a:cxn ang="0">
                    <a:pos x="T6" y="T7"/>
                  </a:cxn>
                  <a:cxn ang="0">
                    <a:pos x="T8" y="T9"/>
                  </a:cxn>
                </a:cxnLst>
                <a:rect l="0" t="0" r="r" b="b"/>
                <a:pathLst>
                  <a:path w="198" h="209">
                    <a:moveTo>
                      <a:pt x="168" y="209"/>
                    </a:moveTo>
                    <a:lnTo>
                      <a:pt x="0" y="30"/>
                    </a:lnTo>
                    <a:lnTo>
                      <a:pt x="31" y="0"/>
                    </a:lnTo>
                    <a:lnTo>
                      <a:pt x="198" y="178"/>
                    </a:lnTo>
                    <a:lnTo>
                      <a:pt x="168" y="2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24" name="Freeform 116">
                <a:extLst>
                  <a:ext uri="{FF2B5EF4-FFF2-40B4-BE49-F238E27FC236}">
                    <a16:creationId xmlns:a16="http://schemas.microsoft.com/office/drawing/2014/main" id="{27EB4189-85E3-4C7C-84D0-0D29CD98E931}"/>
                  </a:ext>
                </a:extLst>
              </p:cNvPr>
              <p:cNvSpPr>
                <a:spLocks/>
              </p:cNvSpPr>
              <p:nvPr/>
            </p:nvSpPr>
            <p:spPr bwMode="auto">
              <a:xfrm>
                <a:off x="7202488" y="4729163"/>
                <a:ext cx="106363" cy="106363"/>
              </a:xfrm>
              <a:custGeom>
                <a:avLst/>
                <a:gdLst>
                  <a:gd name="T0" fmla="*/ 173 w 202"/>
                  <a:gd name="T1" fmla="*/ 203 h 203"/>
                  <a:gd name="T2" fmla="*/ 0 w 202"/>
                  <a:gd name="T3" fmla="*/ 30 h 203"/>
                  <a:gd name="T4" fmla="*/ 31 w 202"/>
                  <a:gd name="T5" fmla="*/ 0 h 203"/>
                  <a:gd name="T6" fmla="*/ 202 w 202"/>
                  <a:gd name="T7" fmla="*/ 173 h 203"/>
                  <a:gd name="T8" fmla="*/ 173 w 202"/>
                  <a:gd name="T9" fmla="*/ 203 h 203"/>
                </a:gdLst>
                <a:ahLst/>
                <a:cxnLst>
                  <a:cxn ang="0">
                    <a:pos x="T0" y="T1"/>
                  </a:cxn>
                  <a:cxn ang="0">
                    <a:pos x="T2" y="T3"/>
                  </a:cxn>
                  <a:cxn ang="0">
                    <a:pos x="T4" y="T5"/>
                  </a:cxn>
                  <a:cxn ang="0">
                    <a:pos x="T6" y="T7"/>
                  </a:cxn>
                  <a:cxn ang="0">
                    <a:pos x="T8" y="T9"/>
                  </a:cxn>
                </a:cxnLst>
                <a:rect l="0" t="0" r="r" b="b"/>
                <a:pathLst>
                  <a:path w="202" h="203">
                    <a:moveTo>
                      <a:pt x="173" y="203"/>
                    </a:moveTo>
                    <a:lnTo>
                      <a:pt x="0" y="30"/>
                    </a:lnTo>
                    <a:lnTo>
                      <a:pt x="31" y="0"/>
                    </a:lnTo>
                    <a:lnTo>
                      <a:pt x="202" y="173"/>
                    </a:lnTo>
                    <a:lnTo>
                      <a:pt x="173" y="2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25" name="Freeform 117">
                <a:extLst>
                  <a:ext uri="{FF2B5EF4-FFF2-40B4-BE49-F238E27FC236}">
                    <a16:creationId xmlns:a16="http://schemas.microsoft.com/office/drawing/2014/main" id="{F0BBC00A-B3E0-4113-9764-FE2D59538B01}"/>
                  </a:ext>
                </a:extLst>
              </p:cNvPr>
              <p:cNvSpPr>
                <a:spLocks/>
              </p:cNvSpPr>
              <p:nvPr/>
            </p:nvSpPr>
            <p:spPr bwMode="auto">
              <a:xfrm>
                <a:off x="7232651" y="4697413"/>
                <a:ext cx="109538" cy="106363"/>
              </a:xfrm>
              <a:custGeom>
                <a:avLst/>
                <a:gdLst>
                  <a:gd name="T0" fmla="*/ 177 w 207"/>
                  <a:gd name="T1" fmla="*/ 201 h 201"/>
                  <a:gd name="T2" fmla="*/ 0 w 207"/>
                  <a:gd name="T3" fmla="*/ 32 h 201"/>
                  <a:gd name="T4" fmla="*/ 30 w 207"/>
                  <a:gd name="T5" fmla="*/ 0 h 201"/>
                  <a:gd name="T6" fmla="*/ 207 w 207"/>
                  <a:gd name="T7" fmla="*/ 169 h 201"/>
                  <a:gd name="T8" fmla="*/ 177 w 207"/>
                  <a:gd name="T9" fmla="*/ 201 h 201"/>
                </a:gdLst>
                <a:ahLst/>
                <a:cxnLst>
                  <a:cxn ang="0">
                    <a:pos x="T0" y="T1"/>
                  </a:cxn>
                  <a:cxn ang="0">
                    <a:pos x="T2" y="T3"/>
                  </a:cxn>
                  <a:cxn ang="0">
                    <a:pos x="T4" y="T5"/>
                  </a:cxn>
                  <a:cxn ang="0">
                    <a:pos x="T6" y="T7"/>
                  </a:cxn>
                  <a:cxn ang="0">
                    <a:pos x="T8" y="T9"/>
                  </a:cxn>
                </a:cxnLst>
                <a:rect l="0" t="0" r="r" b="b"/>
                <a:pathLst>
                  <a:path w="207" h="201">
                    <a:moveTo>
                      <a:pt x="177" y="201"/>
                    </a:moveTo>
                    <a:lnTo>
                      <a:pt x="0" y="32"/>
                    </a:lnTo>
                    <a:lnTo>
                      <a:pt x="30" y="0"/>
                    </a:lnTo>
                    <a:lnTo>
                      <a:pt x="207" y="169"/>
                    </a:lnTo>
                    <a:lnTo>
                      <a:pt x="177" y="2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26" name="Freeform 118">
                <a:extLst>
                  <a:ext uri="{FF2B5EF4-FFF2-40B4-BE49-F238E27FC236}">
                    <a16:creationId xmlns:a16="http://schemas.microsoft.com/office/drawing/2014/main" id="{C814772B-2968-4685-86E9-2C9D4FA7395E}"/>
                  </a:ext>
                </a:extLst>
              </p:cNvPr>
              <p:cNvSpPr>
                <a:spLocks/>
              </p:cNvSpPr>
              <p:nvPr/>
            </p:nvSpPr>
            <p:spPr bwMode="auto">
              <a:xfrm>
                <a:off x="7262813" y="4667251"/>
                <a:ext cx="111125" cy="103188"/>
              </a:xfrm>
              <a:custGeom>
                <a:avLst/>
                <a:gdLst>
                  <a:gd name="T0" fmla="*/ 180 w 209"/>
                  <a:gd name="T1" fmla="*/ 197 h 197"/>
                  <a:gd name="T2" fmla="*/ 0 w 209"/>
                  <a:gd name="T3" fmla="*/ 32 h 197"/>
                  <a:gd name="T4" fmla="*/ 28 w 209"/>
                  <a:gd name="T5" fmla="*/ 0 h 197"/>
                  <a:gd name="T6" fmla="*/ 209 w 209"/>
                  <a:gd name="T7" fmla="*/ 164 h 197"/>
                  <a:gd name="T8" fmla="*/ 180 w 209"/>
                  <a:gd name="T9" fmla="*/ 197 h 197"/>
                </a:gdLst>
                <a:ahLst/>
                <a:cxnLst>
                  <a:cxn ang="0">
                    <a:pos x="T0" y="T1"/>
                  </a:cxn>
                  <a:cxn ang="0">
                    <a:pos x="T2" y="T3"/>
                  </a:cxn>
                  <a:cxn ang="0">
                    <a:pos x="T4" y="T5"/>
                  </a:cxn>
                  <a:cxn ang="0">
                    <a:pos x="T6" y="T7"/>
                  </a:cxn>
                  <a:cxn ang="0">
                    <a:pos x="T8" y="T9"/>
                  </a:cxn>
                </a:cxnLst>
                <a:rect l="0" t="0" r="r" b="b"/>
                <a:pathLst>
                  <a:path w="209" h="197">
                    <a:moveTo>
                      <a:pt x="180" y="197"/>
                    </a:moveTo>
                    <a:lnTo>
                      <a:pt x="0" y="32"/>
                    </a:lnTo>
                    <a:lnTo>
                      <a:pt x="28" y="0"/>
                    </a:lnTo>
                    <a:lnTo>
                      <a:pt x="209" y="164"/>
                    </a:lnTo>
                    <a:lnTo>
                      <a:pt x="180" y="1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27" name="Freeform 119">
                <a:extLst>
                  <a:ext uri="{FF2B5EF4-FFF2-40B4-BE49-F238E27FC236}">
                    <a16:creationId xmlns:a16="http://schemas.microsoft.com/office/drawing/2014/main" id="{0846A502-6B00-4B3B-B790-8309C741615A}"/>
                  </a:ext>
                </a:extLst>
              </p:cNvPr>
              <p:cNvSpPr>
                <a:spLocks/>
              </p:cNvSpPr>
              <p:nvPr/>
            </p:nvSpPr>
            <p:spPr bwMode="auto">
              <a:xfrm>
                <a:off x="7291388" y="4635501"/>
                <a:ext cx="112713" cy="101600"/>
              </a:xfrm>
              <a:custGeom>
                <a:avLst/>
                <a:gdLst>
                  <a:gd name="T0" fmla="*/ 185 w 212"/>
                  <a:gd name="T1" fmla="*/ 192 h 192"/>
                  <a:gd name="T2" fmla="*/ 0 w 212"/>
                  <a:gd name="T3" fmla="*/ 33 h 192"/>
                  <a:gd name="T4" fmla="*/ 28 w 212"/>
                  <a:gd name="T5" fmla="*/ 0 h 192"/>
                  <a:gd name="T6" fmla="*/ 212 w 212"/>
                  <a:gd name="T7" fmla="*/ 159 h 192"/>
                  <a:gd name="T8" fmla="*/ 185 w 212"/>
                  <a:gd name="T9" fmla="*/ 192 h 192"/>
                </a:gdLst>
                <a:ahLst/>
                <a:cxnLst>
                  <a:cxn ang="0">
                    <a:pos x="T0" y="T1"/>
                  </a:cxn>
                  <a:cxn ang="0">
                    <a:pos x="T2" y="T3"/>
                  </a:cxn>
                  <a:cxn ang="0">
                    <a:pos x="T4" y="T5"/>
                  </a:cxn>
                  <a:cxn ang="0">
                    <a:pos x="T6" y="T7"/>
                  </a:cxn>
                  <a:cxn ang="0">
                    <a:pos x="T8" y="T9"/>
                  </a:cxn>
                </a:cxnLst>
                <a:rect l="0" t="0" r="r" b="b"/>
                <a:pathLst>
                  <a:path w="212" h="192">
                    <a:moveTo>
                      <a:pt x="185" y="192"/>
                    </a:moveTo>
                    <a:lnTo>
                      <a:pt x="0" y="33"/>
                    </a:lnTo>
                    <a:lnTo>
                      <a:pt x="28" y="0"/>
                    </a:lnTo>
                    <a:lnTo>
                      <a:pt x="212" y="159"/>
                    </a:lnTo>
                    <a:lnTo>
                      <a:pt x="185" y="1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grpSp>
          <p:nvGrpSpPr>
            <p:cNvPr id="1483" name="Group 1482">
              <a:extLst>
                <a:ext uri="{FF2B5EF4-FFF2-40B4-BE49-F238E27FC236}">
                  <a16:creationId xmlns:a16="http://schemas.microsoft.com/office/drawing/2014/main" id="{4B2591A3-74A5-41AE-8A16-F7102B4B3512}"/>
                </a:ext>
              </a:extLst>
            </p:cNvPr>
            <p:cNvGrpSpPr/>
            <p:nvPr/>
          </p:nvGrpSpPr>
          <p:grpSpPr>
            <a:xfrm>
              <a:off x="7038976" y="4814888"/>
              <a:ext cx="168275" cy="169863"/>
              <a:chOff x="7038976" y="4814888"/>
              <a:chExt cx="168275" cy="169863"/>
            </a:xfrm>
            <a:grpFill/>
          </p:grpSpPr>
          <p:sp>
            <p:nvSpPr>
              <p:cNvPr id="1502" name="Freeform 111">
                <a:extLst>
                  <a:ext uri="{FF2B5EF4-FFF2-40B4-BE49-F238E27FC236}">
                    <a16:creationId xmlns:a16="http://schemas.microsoft.com/office/drawing/2014/main" id="{820C01B6-6162-442C-B32C-D94FC048DF41}"/>
                  </a:ext>
                </a:extLst>
              </p:cNvPr>
              <p:cNvSpPr>
                <a:spLocks/>
              </p:cNvSpPr>
              <p:nvPr/>
            </p:nvSpPr>
            <p:spPr bwMode="auto">
              <a:xfrm>
                <a:off x="7038976" y="4867276"/>
                <a:ext cx="96838" cy="117475"/>
              </a:xfrm>
              <a:custGeom>
                <a:avLst/>
                <a:gdLst>
                  <a:gd name="T0" fmla="*/ 149 w 183"/>
                  <a:gd name="T1" fmla="*/ 222 h 222"/>
                  <a:gd name="T2" fmla="*/ 0 w 183"/>
                  <a:gd name="T3" fmla="*/ 27 h 222"/>
                  <a:gd name="T4" fmla="*/ 35 w 183"/>
                  <a:gd name="T5" fmla="*/ 0 h 222"/>
                  <a:gd name="T6" fmla="*/ 183 w 183"/>
                  <a:gd name="T7" fmla="*/ 195 h 222"/>
                  <a:gd name="T8" fmla="*/ 149 w 183"/>
                  <a:gd name="T9" fmla="*/ 222 h 222"/>
                </a:gdLst>
                <a:ahLst/>
                <a:cxnLst>
                  <a:cxn ang="0">
                    <a:pos x="T0" y="T1"/>
                  </a:cxn>
                  <a:cxn ang="0">
                    <a:pos x="T2" y="T3"/>
                  </a:cxn>
                  <a:cxn ang="0">
                    <a:pos x="T4" y="T5"/>
                  </a:cxn>
                  <a:cxn ang="0">
                    <a:pos x="T6" y="T7"/>
                  </a:cxn>
                  <a:cxn ang="0">
                    <a:pos x="T8" y="T9"/>
                  </a:cxn>
                </a:cxnLst>
                <a:rect l="0" t="0" r="r" b="b"/>
                <a:pathLst>
                  <a:path w="183" h="222">
                    <a:moveTo>
                      <a:pt x="149" y="222"/>
                    </a:moveTo>
                    <a:lnTo>
                      <a:pt x="0" y="27"/>
                    </a:lnTo>
                    <a:lnTo>
                      <a:pt x="35" y="0"/>
                    </a:lnTo>
                    <a:lnTo>
                      <a:pt x="183" y="195"/>
                    </a:lnTo>
                    <a:lnTo>
                      <a:pt x="149"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03" name="Freeform 112">
                <a:extLst>
                  <a:ext uri="{FF2B5EF4-FFF2-40B4-BE49-F238E27FC236}">
                    <a16:creationId xmlns:a16="http://schemas.microsoft.com/office/drawing/2014/main" id="{81D7626C-D1AA-423B-B2F3-863AE9E35543}"/>
                  </a:ext>
                </a:extLst>
              </p:cNvPr>
              <p:cNvSpPr>
                <a:spLocks/>
              </p:cNvSpPr>
              <p:nvPr/>
            </p:nvSpPr>
            <p:spPr bwMode="auto">
              <a:xfrm>
                <a:off x="7073901" y="4840288"/>
                <a:ext cx="98425" cy="115888"/>
              </a:xfrm>
              <a:custGeom>
                <a:avLst/>
                <a:gdLst>
                  <a:gd name="T0" fmla="*/ 154 w 187"/>
                  <a:gd name="T1" fmla="*/ 219 h 219"/>
                  <a:gd name="T2" fmla="*/ 0 w 187"/>
                  <a:gd name="T3" fmla="*/ 28 h 219"/>
                  <a:gd name="T4" fmla="*/ 34 w 187"/>
                  <a:gd name="T5" fmla="*/ 0 h 219"/>
                  <a:gd name="T6" fmla="*/ 187 w 187"/>
                  <a:gd name="T7" fmla="*/ 191 h 219"/>
                  <a:gd name="T8" fmla="*/ 154 w 187"/>
                  <a:gd name="T9" fmla="*/ 219 h 219"/>
                </a:gdLst>
                <a:ahLst/>
                <a:cxnLst>
                  <a:cxn ang="0">
                    <a:pos x="T0" y="T1"/>
                  </a:cxn>
                  <a:cxn ang="0">
                    <a:pos x="T2" y="T3"/>
                  </a:cxn>
                  <a:cxn ang="0">
                    <a:pos x="T4" y="T5"/>
                  </a:cxn>
                  <a:cxn ang="0">
                    <a:pos x="T6" y="T7"/>
                  </a:cxn>
                  <a:cxn ang="0">
                    <a:pos x="T8" y="T9"/>
                  </a:cxn>
                </a:cxnLst>
                <a:rect l="0" t="0" r="r" b="b"/>
                <a:pathLst>
                  <a:path w="187" h="219">
                    <a:moveTo>
                      <a:pt x="154" y="219"/>
                    </a:moveTo>
                    <a:lnTo>
                      <a:pt x="0" y="28"/>
                    </a:lnTo>
                    <a:lnTo>
                      <a:pt x="34" y="0"/>
                    </a:lnTo>
                    <a:lnTo>
                      <a:pt x="187" y="191"/>
                    </a:lnTo>
                    <a:lnTo>
                      <a:pt x="154" y="2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04" name="Freeform 113">
                <a:extLst>
                  <a:ext uri="{FF2B5EF4-FFF2-40B4-BE49-F238E27FC236}">
                    <a16:creationId xmlns:a16="http://schemas.microsoft.com/office/drawing/2014/main" id="{4F492B7C-0521-49D4-9F92-C581BBF19605}"/>
                  </a:ext>
                </a:extLst>
              </p:cNvPr>
              <p:cNvSpPr>
                <a:spLocks/>
              </p:cNvSpPr>
              <p:nvPr/>
            </p:nvSpPr>
            <p:spPr bwMode="auto">
              <a:xfrm>
                <a:off x="7107238" y="4814888"/>
                <a:ext cx="100013" cy="114300"/>
              </a:xfrm>
              <a:custGeom>
                <a:avLst/>
                <a:gdLst>
                  <a:gd name="T0" fmla="*/ 159 w 191"/>
                  <a:gd name="T1" fmla="*/ 216 h 216"/>
                  <a:gd name="T2" fmla="*/ 0 w 191"/>
                  <a:gd name="T3" fmla="*/ 28 h 216"/>
                  <a:gd name="T4" fmla="*/ 33 w 191"/>
                  <a:gd name="T5" fmla="*/ 0 h 216"/>
                  <a:gd name="T6" fmla="*/ 191 w 191"/>
                  <a:gd name="T7" fmla="*/ 186 h 216"/>
                  <a:gd name="T8" fmla="*/ 159 w 191"/>
                  <a:gd name="T9" fmla="*/ 216 h 216"/>
                </a:gdLst>
                <a:ahLst/>
                <a:cxnLst>
                  <a:cxn ang="0">
                    <a:pos x="T0" y="T1"/>
                  </a:cxn>
                  <a:cxn ang="0">
                    <a:pos x="T2" y="T3"/>
                  </a:cxn>
                  <a:cxn ang="0">
                    <a:pos x="T4" y="T5"/>
                  </a:cxn>
                  <a:cxn ang="0">
                    <a:pos x="T6" y="T7"/>
                  </a:cxn>
                  <a:cxn ang="0">
                    <a:pos x="T8" y="T9"/>
                  </a:cxn>
                </a:cxnLst>
                <a:rect l="0" t="0" r="r" b="b"/>
                <a:pathLst>
                  <a:path w="191" h="216">
                    <a:moveTo>
                      <a:pt x="159" y="216"/>
                    </a:moveTo>
                    <a:lnTo>
                      <a:pt x="0" y="28"/>
                    </a:lnTo>
                    <a:lnTo>
                      <a:pt x="33" y="0"/>
                    </a:lnTo>
                    <a:lnTo>
                      <a:pt x="191" y="186"/>
                    </a:lnTo>
                    <a:lnTo>
                      <a:pt x="159" y="2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grpSp>
          <p:nvGrpSpPr>
            <p:cNvPr id="1484" name="Group 1483">
              <a:extLst>
                <a:ext uri="{FF2B5EF4-FFF2-40B4-BE49-F238E27FC236}">
                  <a16:creationId xmlns:a16="http://schemas.microsoft.com/office/drawing/2014/main" id="{40536B5C-A1E2-4E8E-A787-347DD2B558F4}"/>
                </a:ext>
              </a:extLst>
            </p:cNvPr>
            <p:cNvGrpSpPr/>
            <p:nvPr/>
          </p:nvGrpSpPr>
          <p:grpSpPr>
            <a:xfrm>
              <a:off x="5911851" y="5168901"/>
              <a:ext cx="476250" cy="153988"/>
              <a:chOff x="5911851" y="5168901"/>
              <a:chExt cx="476250" cy="153988"/>
            </a:xfrm>
            <a:grpFill/>
          </p:grpSpPr>
          <p:sp>
            <p:nvSpPr>
              <p:cNvPr id="1485" name="Freeform 83">
                <a:extLst>
                  <a:ext uri="{FF2B5EF4-FFF2-40B4-BE49-F238E27FC236}">
                    <a16:creationId xmlns:a16="http://schemas.microsoft.com/office/drawing/2014/main" id="{E3C0C61E-1195-484D-B9C0-4000A8D7D95A}"/>
                  </a:ext>
                </a:extLst>
              </p:cNvPr>
              <p:cNvSpPr>
                <a:spLocks/>
              </p:cNvSpPr>
              <p:nvPr/>
            </p:nvSpPr>
            <p:spPr bwMode="auto">
              <a:xfrm>
                <a:off x="5911851" y="5183188"/>
                <a:ext cx="31750" cy="131763"/>
              </a:xfrm>
              <a:custGeom>
                <a:avLst/>
                <a:gdLst>
                  <a:gd name="T0" fmla="*/ 0 w 61"/>
                  <a:gd name="T1" fmla="*/ 246 h 250"/>
                  <a:gd name="T2" fmla="*/ 18 w 61"/>
                  <a:gd name="T3" fmla="*/ 0 h 250"/>
                  <a:gd name="T4" fmla="*/ 61 w 61"/>
                  <a:gd name="T5" fmla="*/ 4 h 250"/>
                  <a:gd name="T6" fmla="*/ 43 w 61"/>
                  <a:gd name="T7" fmla="*/ 250 h 250"/>
                  <a:gd name="T8" fmla="*/ 0 w 61"/>
                  <a:gd name="T9" fmla="*/ 246 h 250"/>
                </a:gdLst>
                <a:ahLst/>
                <a:cxnLst>
                  <a:cxn ang="0">
                    <a:pos x="T0" y="T1"/>
                  </a:cxn>
                  <a:cxn ang="0">
                    <a:pos x="T2" y="T3"/>
                  </a:cxn>
                  <a:cxn ang="0">
                    <a:pos x="T4" y="T5"/>
                  </a:cxn>
                  <a:cxn ang="0">
                    <a:pos x="T6" y="T7"/>
                  </a:cxn>
                  <a:cxn ang="0">
                    <a:pos x="T8" y="T9"/>
                  </a:cxn>
                </a:cxnLst>
                <a:rect l="0" t="0" r="r" b="b"/>
                <a:pathLst>
                  <a:path w="61" h="250">
                    <a:moveTo>
                      <a:pt x="0" y="246"/>
                    </a:moveTo>
                    <a:lnTo>
                      <a:pt x="18" y="0"/>
                    </a:lnTo>
                    <a:lnTo>
                      <a:pt x="61" y="4"/>
                    </a:lnTo>
                    <a:lnTo>
                      <a:pt x="43" y="250"/>
                    </a:lnTo>
                    <a:lnTo>
                      <a:pt x="0" y="2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86" name="Freeform 84">
                <a:extLst>
                  <a:ext uri="{FF2B5EF4-FFF2-40B4-BE49-F238E27FC236}">
                    <a16:creationId xmlns:a16="http://schemas.microsoft.com/office/drawing/2014/main" id="{D8DB78A2-6837-4316-8D92-4D63BD3413FA}"/>
                  </a:ext>
                </a:extLst>
              </p:cNvPr>
              <p:cNvSpPr>
                <a:spLocks/>
              </p:cNvSpPr>
              <p:nvPr/>
            </p:nvSpPr>
            <p:spPr bwMode="auto">
              <a:xfrm>
                <a:off x="5957888" y="5186363"/>
                <a:ext cx="28575" cy="131763"/>
              </a:xfrm>
              <a:custGeom>
                <a:avLst/>
                <a:gdLst>
                  <a:gd name="T0" fmla="*/ 0 w 54"/>
                  <a:gd name="T1" fmla="*/ 247 h 249"/>
                  <a:gd name="T2" fmla="*/ 12 w 54"/>
                  <a:gd name="T3" fmla="*/ 0 h 249"/>
                  <a:gd name="T4" fmla="*/ 54 w 54"/>
                  <a:gd name="T5" fmla="*/ 2 h 249"/>
                  <a:gd name="T6" fmla="*/ 42 w 54"/>
                  <a:gd name="T7" fmla="*/ 249 h 249"/>
                  <a:gd name="T8" fmla="*/ 0 w 54"/>
                  <a:gd name="T9" fmla="*/ 247 h 249"/>
                </a:gdLst>
                <a:ahLst/>
                <a:cxnLst>
                  <a:cxn ang="0">
                    <a:pos x="T0" y="T1"/>
                  </a:cxn>
                  <a:cxn ang="0">
                    <a:pos x="T2" y="T3"/>
                  </a:cxn>
                  <a:cxn ang="0">
                    <a:pos x="T4" y="T5"/>
                  </a:cxn>
                  <a:cxn ang="0">
                    <a:pos x="T6" y="T7"/>
                  </a:cxn>
                  <a:cxn ang="0">
                    <a:pos x="T8" y="T9"/>
                  </a:cxn>
                </a:cxnLst>
                <a:rect l="0" t="0" r="r" b="b"/>
                <a:pathLst>
                  <a:path w="54" h="249">
                    <a:moveTo>
                      <a:pt x="0" y="247"/>
                    </a:moveTo>
                    <a:lnTo>
                      <a:pt x="12" y="0"/>
                    </a:lnTo>
                    <a:lnTo>
                      <a:pt x="54" y="2"/>
                    </a:lnTo>
                    <a:lnTo>
                      <a:pt x="42" y="249"/>
                    </a:lnTo>
                    <a:lnTo>
                      <a:pt x="0" y="2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87" name="Freeform 85">
                <a:extLst>
                  <a:ext uri="{FF2B5EF4-FFF2-40B4-BE49-F238E27FC236}">
                    <a16:creationId xmlns:a16="http://schemas.microsoft.com/office/drawing/2014/main" id="{C2004527-D367-4AD0-9A66-DB7773AD42A1}"/>
                  </a:ext>
                </a:extLst>
              </p:cNvPr>
              <p:cNvSpPr>
                <a:spLocks/>
              </p:cNvSpPr>
              <p:nvPr/>
            </p:nvSpPr>
            <p:spPr bwMode="auto">
              <a:xfrm>
                <a:off x="6002338" y="5189538"/>
                <a:ext cx="25400" cy="131763"/>
              </a:xfrm>
              <a:custGeom>
                <a:avLst/>
                <a:gdLst>
                  <a:gd name="T0" fmla="*/ 0 w 47"/>
                  <a:gd name="T1" fmla="*/ 246 h 248"/>
                  <a:gd name="T2" fmla="*/ 5 w 47"/>
                  <a:gd name="T3" fmla="*/ 0 h 248"/>
                  <a:gd name="T4" fmla="*/ 47 w 47"/>
                  <a:gd name="T5" fmla="*/ 0 h 248"/>
                  <a:gd name="T6" fmla="*/ 42 w 47"/>
                  <a:gd name="T7" fmla="*/ 248 h 248"/>
                  <a:gd name="T8" fmla="*/ 0 w 47"/>
                  <a:gd name="T9" fmla="*/ 246 h 248"/>
                </a:gdLst>
                <a:ahLst/>
                <a:cxnLst>
                  <a:cxn ang="0">
                    <a:pos x="T0" y="T1"/>
                  </a:cxn>
                  <a:cxn ang="0">
                    <a:pos x="T2" y="T3"/>
                  </a:cxn>
                  <a:cxn ang="0">
                    <a:pos x="T4" y="T5"/>
                  </a:cxn>
                  <a:cxn ang="0">
                    <a:pos x="T6" y="T7"/>
                  </a:cxn>
                  <a:cxn ang="0">
                    <a:pos x="T8" y="T9"/>
                  </a:cxn>
                </a:cxnLst>
                <a:rect l="0" t="0" r="r" b="b"/>
                <a:pathLst>
                  <a:path w="47" h="248">
                    <a:moveTo>
                      <a:pt x="0" y="246"/>
                    </a:moveTo>
                    <a:lnTo>
                      <a:pt x="5" y="0"/>
                    </a:lnTo>
                    <a:lnTo>
                      <a:pt x="47" y="0"/>
                    </a:lnTo>
                    <a:lnTo>
                      <a:pt x="42" y="248"/>
                    </a:lnTo>
                    <a:lnTo>
                      <a:pt x="0" y="2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88" name="Freeform 86">
                <a:extLst>
                  <a:ext uri="{FF2B5EF4-FFF2-40B4-BE49-F238E27FC236}">
                    <a16:creationId xmlns:a16="http://schemas.microsoft.com/office/drawing/2014/main" id="{A11AC38C-6AF3-44E7-B93F-F07298562483}"/>
                  </a:ext>
                </a:extLst>
              </p:cNvPr>
              <p:cNvSpPr>
                <a:spLocks/>
              </p:cNvSpPr>
              <p:nvPr/>
            </p:nvSpPr>
            <p:spPr bwMode="auto">
              <a:xfrm>
                <a:off x="6048376" y="5191126"/>
                <a:ext cx="22225" cy="131763"/>
              </a:xfrm>
              <a:custGeom>
                <a:avLst/>
                <a:gdLst>
                  <a:gd name="T0" fmla="*/ 1 w 44"/>
                  <a:gd name="T1" fmla="*/ 247 h 247"/>
                  <a:gd name="T2" fmla="*/ 0 w 44"/>
                  <a:gd name="T3" fmla="*/ 0 h 247"/>
                  <a:gd name="T4" fmla="*/ 43 w 44"/>
                  <a:gd name="T5" fmla="*/ 0 h 247"/>
                  <a:gd name="T6" fmla="*/ 44 w 44"/>
                  <a:gd name="T7" fmla="*/ 247 h 247"/>
                  <a:gd name="T8" fmla="*/ 1 w 44"/>
                  <a:gd name="T9" fmla="*/ 247 h 247"/>
                </a:gdLst>
                <a:ahLst/>
                <a:cxnLst>
                  <a:cxn ang="0">
                    <a:pos x="T0" y="T1"/>
                  </a:cxn>
                  <a:cxn ang="0">
                    <a:pos x="T2" y="T3"/>
                  </a:cxn>
                  <a:cxn ang="0">
                    <a:pos x="T4" y="T5"/>
                  </a:cxn>
                  <a:cxn ang="0">
                    <a:pos x="T6" y="T7"/>
                  </a:cxn>
                  <a:cxn ang="0">
                    <a:pos x="T8" y="T9"/>
                  </a:cxn>
                </a:cxnLst>
                <a:rect l="0" t="0" r="r" b="b"/>
                <a:pathLst>
                  <a:path w="44" h="247">
                    <a:moveTo>
                      <a:pt x="1" y="247"/>
                    </a:moveTo>
                    <a:lnTo>
                      <a:pt x="0" y="0"/>
                    </a:lnTo>
                    <a:lnTo>
                      <a:pt x="43" y="0"/>
                    </a:lnTo>
                    <a:lnTo>
                      <a:pt x="44" y="247"/>
                    </a:lnTo>
                    <a:lnTo>
                      <a:pt x="1" y="2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89" name="Freeform 87">
                <a:extLst>
                  <a:ext uri="{FF2B5EF4-FFF2-40B4-BE49-F238E27FC236}">
                    <a16:creationId xmlns:a16="http://schemas.microsoft.com/office/drawing/2014/main" id="{F34A7A44-95D5-4952-8872-122AD4C132E9}"/>
                  </a:ext>
                </a:extLst>
              </p:cNvPr>
              <p:cNvSpPr>
                <a:spLocks/>
              </p:cNvSpPr>
              <p:nvPr/>
            </p:nvSpPr>
            <p:spPr bwMode="auto">
              <a:xfrm>
                <a:off x="6089651" y="5191126"/>
                <a:ext cx="26988" cy="131763"/>
              </a:xfrm>
              <a:custGeom>
                <a:avLst/>
                <a:gdLst>
                  <a:gd name="T0" fmla="*/ 8 w 50"/>
                  <a:gd name="T1" fmla="*/ 249 h 249"/>
                  <a:gd name="T2" fmla="*/ 0 w 50"/>
                  <a:gd name="T3" fmla="*/ 1 h 249"/>
                  <a:gd name="T4" fmla="*/ 43 w 50"/>
                  <a:gd name="T5" fmla="*/ 0 h 249"/>
                  <a:gd name="T6" fmla="*/ 50 w 50"/>
                  <a:gd name="T7" fmla="*/ 247 h 249"/>
                  <a:gd name="T8" fmla="*/ 8 w 50"/>
                  <a:gd name="T9" fmla="*/ 249 h 249"/>
                </a:gdLst>
                <a:ahLst/>
                <a:cxnLst>
                  <a:cxn ang="0">
                    <a:pos x="T0" y="T1"/>
                  </a:cxn>
                  <a:cxn ang="0">
                    <a:pos x="T2" y="T3"/>
                  </a:cxn>
                  <a:cxn ang="0">
                    <a:pos x="T4" y="T5"/>
                  </a:cxn>
                  <a:cxn ang="0">
                    <a:pos x="T6" y="T7"/>
                  </a:cxn>
                  <a:cxn ang="0">
                    <a:pos x="T8" y="T9"/>
                  </a:cxn>
                </a:cxnLst>
                <a:rect l="0" t="0" r="r" b="b"/>
                <a:pathLst>
                  <a:path w="50" h="249">
                    <a:moveTo>
                      <a:pt x="8" y="249"/>
                    </a:moveTo>
                    <a:lnTo>
                      <a:pt x="0" y="1"/>
                    </a:lnTo>
                    <a:lnTo>
                      <a:pt x="43" y="0"/>
                    </a:lnTo>
                    <a:lnTo>
                      <a:pt x="50" y="247"/>
                    </a:lnTo>
                    <a:lnTo>
                      <a:pt x="8" y="2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90" name="Freeform 88">
                <a:extLst>
                  <a:ext uri="{FF2B5EF4-FFF2-40B4-BE49-F238E27FC236}">
                    <a16:creationId xmlns:a16="http://schemas.microsoft.com/office/drawing/2014/main" id="{00AB9948-E58F-4364-998E-E714CD2E6C88}"/>
                  </a:ext>
                </a:extLst>
              </p:cNvPr>
              <p:cNvSpPr>
                <a:spLocks/>
              </p:cNvSpPr>
              <p:nvPr/>
            </p:nvSpPr>
            <p:spPr bwMode="auto">
              <a:xfrm>
                <a:off x="6132513" y="5191126"/>
                <a:ext cx="30163" cy="131763"/>
              </a:xfrm>
              <a:custGeom>
                <a:avLst/>
                <a:gdLst>
                  <a:gd name="T0" fmla="*/ 14 w 56"/>
                  <a:gd name="T1" fmla="*/ 248 h 248"/>
                  <a:gd name="T2" fmla="*/ 0 w 56"/>
                  <a:gd name="T3" fmla="*/ 2 h 248"/>
                  <a:gd name="T4" fmla="*/ 42 w 56"/>
                  <a:gd name="T5" fmla="*/ 0 h 248"/>
                  <a:gd name="T6" fmla="*/ 56 w 56"/>
                  <a:gd name="T7" fmla="*/ 246 h 248"/>
                  <a:gd name="T8" fmla="*/ 14 w 56"/>
                  <a:gd name="T9" fmla="*/ 248 h 248"/>
                </a:gdLst>
                <a:ahLst/>
                <a:cxnLst>
                  <a:cxn ang="0">
                    <a:pos x="T0" y="T1"/>
                  </a:cxn>
                  <a:cxn ang="0">
                    <a:pos x="T2" y="T3"/>
                  </a:cxn>
                  <a:cxn ang="0">
                    <a:pos x="T4" y="T5"/>
                  </a:cxn>
                  <a:cxn ang="0">
                    <a:pos x="T6" y="T7"/>
                  </a:cxn>
                  <a:cxn ang="0">
                    <a:pos x="T8" y="T9"/>
                  </a:cxn>
                </a:cxnLst>
                <a:rect l="0" t="0" r="r" b="b"/>
                <a:pathLst>
                  <a:path w="56" h="248">
                    <a:moveTo>
                      <a:pt x="14" y="248"/>
                    </a:moveTo>
                    <a:lnTo>
                      <a:pt x="0" y="2"/>
                    </a:lnTo>
                    <a:lnTo>
                      <a:pt x="42" y="0"/>
                    </a:lnTo>
                    <a:lnTo>
                      <a:pt x="56" y="246"/>
                    </a:lnTo>
                    <a:lnTo>
                      <a:pt x="14"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91" name="Freeform 89">
                <a:extLst>
                  <a:ext uri="{FF2B5EF4-FFF2-40B4-BE49-F238E27FC236}">
                    <a16:creationId xmlns:a16="http://schemas.microsoft.com/office/drawing/2014/main" id="{30114BB0-5184-434B-95CD-5CA528D6837F}"/>
                  </a:ext>
                </a:extLst>
              </p:cNvPr>
              <p:cNvSpPr>
                <a:spLocks/>
              </p:cNvSpPr>
              <p:nvPr/>
            </p:nvSpPr>
            <p:spPr bwMode="auto">
              <a:xfrm>
                <a:off x="6173788" y="5187951"/>
                <a:ext cx="33338" cy="131763"/>
              </a:xfrm>
              <a:custGeom>
                <a:avLst/>
                <a:gdLst>
                  <a:gd name="T0" fmla="*/ 21 w 63"/>
                  <a:gd name="T1" fmla="*/ 250 h 250"/>
                  <a:gd name="T2" fmla="*/ 0 w 63"/>
                  <a:gd name="T3" fmla="*/ 4 h 250"/>
                  <a:gd name="T4" fmla="*/ 44 w 63"/>
                  <a:gd name="T5" fmla="*/ 0 h 250"/>
                  <a:gd name="T6" fmla="*/ 63 w 63"/>
                  <a:gd name="T7" fmla="*/ 247 h 250"/>
                  <a:gd name="T8" fmla="*/ 21 w 63"/>
                  <a:gd name="T9" fmla="*/ 250 h 250"/>
                </a:gdLst>
                <a:ahLst/>
                <a:cxnLst>
                  <a:cxn ang="0">
                    <a:pos x="T0" y="T1"/>
                  </a:cxn>
                  <a:cxn ang="0">
                    <a:pos x="T2" y="T3"/>
                  </a:cxn>
                  <a:cxn ang="0">
                    <a:pos x="T4" y="T5"/>
                  </a:cxn>
                  <a:cxn ang="0">
                    <a:pos x="T6" y="T7"/>
                  </a:cxn>
                  <a:cxn ang="0">
                    <a:pos x="T8" y="T9"/>
                  </a:cxn>
                </a:cxnLst>
                <a:rect l="0" t="0" r="r" b="b"/>
                <a:pathLst>
                  <a:path w="63" h="250">
                    <a:moveTo>
                      <a:pt x="21" y="250"/>
                    </a:moveTo>
                    <a:lnTo>
                      <a:pt x="0" y="4"/>
                    </a:lnTo>
                    <a:lnTo>
                      <a:pt x="44" y="0"/>
                    </a:lnTo>
                    <a:lnTo>
                      <a:pt x="63" y="247"/>
                    </a:lnTo>
                    <a:lnTo>
                      <a:pt x="21" y="2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92" name="Freeform 90">
                <a:extLst>
                  <a:ext uri="{FF2B5EF4-FFF2-40B4-BE49-F238E27FC236}">
                    <a16:creationId xmlns:a16="http://schemas.microsoft.com/office/drawing/2014/main" id="{F89C7720-2B2D-4A8A-B2C2-B924363ADAD9}"/>
                  </a:ext>
                </a:extLst>
              </p:cNvPr>
              <p:cNvSpPr>
                <a:spLocks/>
              </p:cNvSpPr>
              <p:nvPr/>
            </p:nvSpPr>
            <p:spPr bwMode="auto">
              <a:xfrm>
                <a:off x="6216651" y="5184776"/>
                <a:ext cx="36513" cy="133350"/>
              </a:xfrm>
              <a:custGeom>
                <a:avLst/>
                <a:gdLst>
                  <a:gd name="T0" fmla="*/ 26 w 68"/>
                  <a:gd name="T1" fmla="*/ 250 h 250"/>
                  <a:gd name="T2" fmla="*/ 0 w 68"/>
                  <a:gd name="T3" fmla="*/ 4 h 250"/>
                  <a:gd name="T4" fmla="*/ 42 w 68"/>
                  <a:gd name="T5" fmla="*/ 0 h 250"/>
                  <a:gd name="T6" fmla="*/ 68 w 68"/>
                  <a:gd name="T7" fmla="*/ 245 h 250"/>
                  <a:gd name="T8" fmla="*/ 26 w 68"/>
                  <a:gd name="T9" fmla="*/ 250 h 250"/>
                </a:gdLst>
                <a:ahLst/>
                <a:cxnLst>
                  <a:cxn ang="0">
                    <a:pos x="T0" y="T1"/>
                  </a:cxn>
                  <a:cxn ang="0">
                    <a:pos x="T2" y="T3"/>
                  </a:cxn>
                  <a:cxn ang="0">
                    <a:pos x="T4" y="T5"/>
                  </a:cxn>
                  <a:cxn ang="0">
                    <a:pos x="T6" y="T7"/>
                  </a:cxn>
                  <a:cxn ang="0">
                    <a:pos x="T8" y="T9"/>
                  </a:cxn>
                </a:cxnLst>
                <a:rect l="0" t="0" r="r" b="b"/>
                <a:pathLst>
                  <a:path w="68" h="250">
                    <a:moveTo>
                      <a:pt x="26" y="250"/>
                    </a:moveTo>
                    <a:lnTo>
                      <a:pt x="0" y="4"/>
                    </a:lnTo>
                    <a:lnTo>
                      <a:pt x="42" y="0"/>
                    </a:lnTo>
                    <a:lnTo>
                      <a:pt x="68" y="245"/>
                    </a:lnTo>
                    <a:lnTo>
                      <a:pt x="26" y="2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93" name="Freeform 91">
                <a:extLst>
                  <a:ext uri="{FF2B5EF4-FFF2-40B4-BE49-F238E27FC236}">
                    <a16:creationId xmlns:a16="http://schemas.microsoft.com/office/drawing/2014/main" id="{606C0471-C470-456E-AA38-E729F17DE036}"/>
                  </a:ext>
                </a:extLst>
              </p:cNvPr>
              <p:cNvSpPr>
                <a:spLocks/>
              </p:cNvSpPr>
              <p:nvPr/>
            </p:nvSpPr>
            <p:spPr bwMode="auto">
              <a:xfrm>
                <a:off x="6259513" y="5180013"/>
                <a:ext cx="39688" cy="133350"/>
              </a:xfrm>
              <a:custGeom>
                <a:avLst/>
                <a:gdLst>
                  <a:gd name="T0" fmla="*/ 32 w 75"/>
                  <a:gd name="T1" fmla="*/ 250 h 250"/>
                  <a:gd name="T2" fmla="*/ 0 w 75"/>
                  <a:gd name="T3" fmla="*/ 7 h 250"/>
                  <a:gd name="T4" fmla="*/ 43 w 75"/>
                  <a:gd name="T5" fmla="*/ 0 h 250"/>
                  <a:gd name="T6" fmla="*/ 75 w 75"/>
                  <a:gd name="T7" fmla="*/ 245 h 250"/>
                  <a:gd name="T8" fmla="*/ 32 w 75"/>
                  <a:gd name="T9" fmla="*/ 250 h 250"/>
                </a:gdLst>
                <a:ahLst/>
                <a:cxnLst>
                  <a:cxn ang="0">
                    <a:pos x="T0" y="T1"/>
                  </a:cxn>
                  <a:cxn ang="0">
                    <a:pos x="T2" y="T3"/>
                  </a:cxn>
                  <a:cxn ang="0">
                    <a:pos x="T4" y="T5"/>
                  </a:cxn>
                  <a:cxn ang="0">
                    <a:pos x="T6" y="T7"/>
                  </a:cxn>
                  <a:cxn ang="0">
                    <a:pos x="T8" y="T9"/>
                  </a:cxn>
                </a:cxnLst>
                <a:rect l="0" t="0" r="r" b="b"/>
                <a:pathLst>
                  <a:path w="75" h="250">
                    <a:moveTo>
                      <a:pt x="32" y="250"/>
                    </a:moveTo>
                    <a:lnTo>
                      <a:pt x="0" y="7"/>
                    </a:lnTo>
                    <a:lnTo>
                      <a:pt x="43" y="0"/>
                    </a:lnTo>
                    <a:lnTo>
                      <a:pt x="75" y="245"/>
                    </a:lnTo>
                    <a:lnTo>
                      <a:pt x="32" y="2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94" name="Freeform 92">
                <a:extLst>
                  <a:ext uri="{FF2B5EF4-FFF2-40B4-BE49-F238E27FC236}">
                    <a16:creationId xmlns:a16="http://schemas.microsoft.com/office/drawing/2014/main" id="{E9623FBD-89D7-4E63-83C9-AC2AC7D90EE5}"/>
                  </a:ext>
                </a:extLst>
              </p:cNvPr>
              <p:cNvSpPr>
                <a:spLocks/>
              </p:cNvSpPr>
              <p:nvPr/>
            </p:nvSpPr>
            <p:spPr bwMode="auto">
              <a:xfrm>
                <a:off x="6300788" y="5175251"/>
                <a:ext cx="42863" cy="131763"/>
              </a:xfrm>
              <a:custGeom>
                <a:avLst/>
                <a:gdLst>
                  <a:gd name="T0" fmla="*/ 38 w 81"/>
                  <a:gd name="T1" fmla="*/ 250 h 250"/>
                  <a:gd name="T2" fmla="*/ 0 w 81"/>
                  <a:gd name="T3" fmla="*/ 7 h 250"/>
                  <a:gd name="T4" fmla="*/ 41 w 81"/>
                  <a:gd name="T5" fmla="*/ 0 h 250"/>
                  <a:gd name="T6" fmla="*/ 81 w 81"/>
                  <a:gd name="T7" fmla="*/ 244 h 250"/>
                  <a:gd name="T8" fmla="*/ 38 w 81"/>
                  <a:gd name="T9" fmla="*/ 250 h 250"/>
                </a:gdLst>
                <a:ahLst/>
                <a:cxnLst>
                  <a:cxn ang="0">
                    <a:pos x="T0" y="T1"/>
                  </a:cxn>
                  <a:cxn ang="0">
                    <a:pos x="T2" y="T3"/>
                  </a:cxn>
                  <a:cxn ang="0">
                    <a:pos x="T4" y="T5"/>
                  </a:cxn>
                  <a:cxn ang="0">
                    <a:pos x="T6" y="T7"/>
                  </a:cxn>
                  <a:cxn ang="0">
                    <a:pos x="T8" y="T9"/>
                  </a:cxn>
                </a:cxnLst>
                <a:rect l="0" t="0" r="r" b="b"/>
                <a:pathLst>
                  <a:path w="81" h="250">
                    <a:moveTo>
                      <a:pt x="38" y="250"/>
                    </a:moveTo>
                    <a:lnTo>
                      <a:pt x="0" y="7"/>
                    </a:lnTo>
                    <a:lnTo>
                      <a:pt x="41" y="0"/>
                    </a:lnTo>
                    <a:lnTo>
                      <a:pt x="81" y="244"/>
                    </a:lnTo>
                    <a:lnTo>
                      <a:pt x="38" y="2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95" name="Freeform 93">
                <a:extLst>
                  <a:ext uri="{FF2B5EF4-FFF2-40B4-BE49-F238E27FC236}">
                    <a16:creationId xmlns:a16="http://schemas.microsoft.com/office/drawing/2014/main" id="{36B05BC1-AAE6-470F-8EA9-D2403A786A91}"/>
                  </a:ext>
                </a:extLst>
              </p:cNvPr>
              <p:cNvSpPr>
                <a:spLocks/>
              </p:cNvSpPr>
              <p:nvPr/>
            </p:nvSpPr>
            <p:spPr bwMode="auto">
              <a:xfrm>
                <a:off x="6342063" y="5168901"/>
                <a:ext cx="46038" cy="131763"/>
              </a:xfrm>
              <a:custGeom>
                <a:avLst/>
                <a:gdLst>
                  <a:gd name="T0" fmla="*/ 46 w 87"/>
                  <a:gd name="T1" fmla="*/ 250 h 250"/>
                  <a:gd name="T2" fmla="*/ 0 w 87"/>
                  <a:gd name="T3" fmla="*/ 8 h 250"/>
                  <a:gd name="T4" fmla="*/ 42 w 87"/>
                  <a:gd name="T5" fmla="*/ 0 h 250"/>
                  <a:gd name="T6" fmla="*/ 87 w 87"/>
                  <a:gd name="T7" fmla="*/ 243 h 250"/>
                  <a:gd name="T8" fmla="*/ 46 w 87"/>
                  <a:gd name="T9" fmla="*/ 250 h 250"/>
                </a:gdLst>
                <a:ahLst/>
                <a:cxnLst>
                  <a:cxn ang="0">
                    <a:pos x="T0" y="T1"/>
                  </a:cxn>
                  <a:cxn ang="0">
                    <a:pos x="T2" y="T3"/>
                  </a:cxn>
                  <a:cxn ang="0">
                    <a:pos x="T4" y="T5"/>
                  </a:cxn>
                  <a:cxn ang="0">
                    <a:pos x="T6" y="T7"/>
                  </a:cxn>
                  <a:cxn ang="0">
                    <a:pos x="T8" y="T9"/>
                  </a:cxn>
                </a:cxnLst>
                <a:rect l="0" t="0" r="r" b="b"/>
                <a:pathLst>
                  <a:path w="87" h="250">
                    <a:moveTo>
                      <a:pt x="46" y="250"/>
                    </a:moveTo>
                    <a:lnTo>
                      <a:pt x="0" y="8"/>
                    </a:lnTo>
                    <a:lnTo>
                      <a:pt x="42" y="0"/>
                    </a:lnTo>
                    <a:lnTo>
                      <a:pt x="87" y="243"/>
                    </a:lnTo>
                    <a:lnTo>
                      <a:pt x="46" y="2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96" name="Freeform 269">
                <a:extLst>
                  <a:ext uri="{FF2B5EF4-FFF2-40B4-BE49-F238E27FC236}">
                    <a16:creationId xmlns:a16="http://schemas.microsoft.com/office/drawing/2014/main" id="{DD18ADF6-3188-49A1-96E4-68C36075E634}"/>
                  </a:ext>
                </a:extLst>
              </p:cNvPr>
              <p:cNvSpPr>
                <a:spLocks/>
              </p:cNvSpPr>
              <p:nvPr/>
            </p:nvSpPr>
            <p:spPr bwMode="auto">
              <a:xfrm>
                <a:off x="6002338" y="5189538"/>
                <a:ext cx="25400" cy="131763"/>
              </a:xfrm>
              <a:custGeom>
                <a:avLst/>
                <a:gdLst>
                  <a:gd name="T0" fmla="*/ 0 w 47"/>
                  <a:gd name="T1" fmla="*/ 246 h 248"/>
                  <a:gd name="T2" fmla="*/ 5 w 47"/>
                  <a:gd name="T3" fmla="*/ 0 h 248"/>
                  <a:gd name="T4" fmla="*/ 47 w 47"/>
                  <a:gd name="T5" fmla="*/ 0 h 248"/>
                  <a:gd name="T6" fmla="*/ 42 w 47"/>
                  <a:gd name="T7" fmla="*/ 248 h 248"/>
                  <a:gd name="T8" fmla="*/ 0 w 47"/>
                  <a:gd name="T9" fmla="*/ 246 h 248"/>
                </a:gdLst>
                <a:ahLst/>
                <a:cxnLst>
                  <a:cxn ang="0">
                    <a:pos x="T0" y="T1"/>
                  </a:cxn>
                  <a:cxn ang="0">
                    <a:pos x="T2" y="T3"/>
                  </a:cxn>
                  <a:cxn ang="0">
                    <a:pos x="T4" y="T5"/>
                  </a:cxn>
                  <a:cxn ang="0">
                    <a:pos x="T6" y="T7"/>
                  </a:cxn>
                  <a:cxn ang="0">
                    <a:pos x="T8" y="T9"/>
                  </a:cxn>
                </a:cxnLst>
                <a:rect l="0" t="0" r="r" b="b"/>
                <a:pathLst>
                  <a:path w="47" h="248">
                    <a:moveTo>
                      <a:pt x="0" y="246"/>
                    </a:moveTo>
                    <a:lnTo>
                      <a:pt x="5" y="0"/>
                    </a:lnTo>
                    <a:lnTo>
                      <a:pt x="47" y="0"/>
                    </a:lnTo>
                    <a:lnTo>
                      <a:pt x="42" y="248"/>
                    </a:lnTo>
                    <a:lnTo>
                      <a:pt x="0" y="2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97" name="Freeform 270">
                <a:extLst>
                  <a:ext uri="{FF2B5EF4-FFF2-40B4-BE49-F238E27FC236}">
                    <a16:creationId xmlns:a16="http://schemas.microsoft.com/office/drawing/2014/main" id="{AE2AD1AD-2A4B-4A91-A99A-9DD826DD526A}"/>
                  </a:ext>
                </a:extLst>
              </p:cNvPr>
              <p:cNvSpPr>
                <a:spLocks/>
              </p:cNvSpPr>
              <p:nvPr/>
            </p:nvSpPr>
            <p:spPr bwMode="auto">
              <a:xfrm>
                <a:off x="6048375" y="5191125"/>
                <a:ext cx="22225" cy="131763"/>
              </a:xfrm>
              <a:custGeom>
                <a:avLst/>
                <a:gdLst>
                  <a:gd name="T0" fmla="*/ 1 w 44"/>
                  <a:gd name="T1" fmla="*/ 247 h 247"/>
                  <a:gd name="T2" fmla="*/ 0 w 44"/>
                  <a:gd name="T3" fmla="*/ 0 h 247"/>
                  <a:gd name="T4" fmla="*/ 43 w 44"/>
                  <a:gd name="T5" fmla="*/ 0 h 247"/>
                  <a:gd name="T6" fmla="*/ 44 w 44"/>
                  <a:gd name="T7" fmla="*/ 247 h 247"/>
                  <a:gd name="T8" fmla="*/ 1 w 44"/>
                  <a:gd name="T9" fmla="*/ 247 h 247"/>
                </a:gdLst>
                <a:ahLst/>
                <a:cxnLst>
                  <a:cxn ang="0">
                    <a:pos x="T0" y="T1"/>
                  </a:cxn>
                  <a:cxn ang="0">
                    <a:pos x="T2" y="T3"/>
                  </a:cxn>
                  <a:cxn ang="0">
                    <a:pos x="T4" y="T5"/>
                  </a:cxn>
                  <a:cxn ang="0">
                    <a:pos x="T6" y="T7"/>
                  </a:cxn>
                  <a:cxn ang="0">
                    <a:pos x="T8" y="T9"/>
                  </a:cxn>
                </a:cxnLst>
                <a:rect l="0" t="0" r="r" b="b"/>
                <a:pathLst>
                  <a:path w="44" h="247">
                    <a:moveTo>
                      <a:pt x="1" y="247"/>
                    </a:moveTo>
                    <a:lnTo>
                      <a:pt x="0" y="0"/>
                    </a:lnTo>
                    <a:lnTo>
                      <a:pt x="43" y="0"/>
                    </a:lnTo>
                    <a:lnTo>
                      <a:pt x="44" y="247"/>
                    </a:lnTo>
                    <a:lnTo>
                      <a:pt x="1" y="2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98" name="Freeform 271">
                <a:extLst>
                  <a:ext uri="{FF2B5EF4-FFF2-40B4-BE49-F238E27FC236}">
                    <a16:creationId xmlns:a16="http://schemas.microsoft.com/office/drawing/2014/main" id="{29108EFD-D3BD-4630-A214-94B50A666850}"/>
                  </a:ext>
                </a:extLst>
              </p:cNvPr>
              <p:cNvSpPr>
                <a:spLocks/>
              </p:cNvSpPr>
              <p:nvPr/>
            </p:nvSpPr>
            <p:spPr bwMode="auto">
              <a:xfrm>
                <a:off x="6089650" y="5191125"/>
                <a:ext cx="26988" cy="131763"/>
              </a:xfrm>
              <a:custGeom>
                <a:avLst/>
                <a:gdLst>
                  <a:gd name="T0" fmla="*/ 8 w 50"/>
                  <a:gd name="T1" fmla="*/ 249 h 249"/>
                  <a:gd name="T2" fmla="*/ 0 w 50"/>
                  <a:gd name="T3" fmla="*/ 1 h 249"/>
                  <a:gd name="T4" fmla="*/ 43 w 50"/>
                  <a:gd name="T5" fmla="*/ 0 h 249"/>
                  <a:gd name="T6" fmla="*/ 50 w 50"/>
                  <a:gd name="T7" fmla="*/ 247 h 249"/>
                  <a:gd name="T8" fmla="*/ 8 w 50"/>
                  <a:gd name="T9" fmla="*/ 249 h 249"/>
                </a:gdLst>
                <a:ahLst/>
                <a:cxnLst>
                  <a:cxn ang="0">
                    <a:pos x="T0" y="T1"/>
                  </a:cxn>
                  <a:cxn ang="0">
                    <a:pos x="T2" y="T3"/>
                  </a:cxn>
                  <a:cxn ang="0">
                    <a:pos x="T4" y="T5"/>
                  </a:cxn>
                  <a:cxn ang="0">
                    <a:pos x="T6" y="T7"/>
                  </a:cxn>
                  <a:cxn ang="0">
                    <a:pos x="T8" y="T9"/>
                  </a:cxn>
                </a:cxnLst>
                <a:rect l="0" t="0" r="r" b="b"/>
                <a:pathLst>
                  <a:path w="50" h="249">
                    <a:moveTo>
                      <a:pt x="8" y="249"/>
                    </a:moveTo>
                    <a:lnTo>
                      <a:pt x="0" y="1"/>
                    </a:lnTo>
                    <a:lnTo>
                      <a:pt x="43" y="0"/>
                    </a:lnTo>
                    <a:lnTo>
                      <a:pt x="50" y="247"/>
                    </a:lnTo>
                    <a:lnTo>
                      <a:pt x="8" y="2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499" name="Freeform 272">
                <a:extLst>
                  <a:ext uri="{FF2B5EF4-FFF2-40B4-BE49-F238E27FC236}">
                    <a16:creationId xmlns:a16="http://schemas.microsoft.com/office/drawing/2014/main" id="{7DD0F1DF-E90F-40CF-A5E5-6B47912FD3F6}"/>
                  </a:ext>
                </a:extLst>
              </p:cNvPr>
              <p:cNvSpPr>
                <a:spLocks/>
              </p:cNvSpPr>
              <p:nvPr/>
            </p:nvSpPr>
            <p:spPr bwMode="auto">
              <a:xfrm>
                <a:off x="6132513" y="5191125"/>
                <a:ext cx="30163" cy="131763"/>
              </a:xfrm>
              <a:custGeom>
                <a:avLst/>
                <a:gdLst>
                  <a:gd name="T0" fmla="*/ 14 w 56"/>
                  <a:gd name="T1" fmla="*/ 248 h 248"/>
                  <a:gd name="T2" fmla="*/ 0 w 56"/>
                  <a:gd name="T3" fmla="*/ 2 h 248"/>
                  <a:gd name="T4" fmla="*/ 42 w 56"/>
                  <a:gd name="T5" fmla="*/ 0 h 248"/>
                  <a:gd name="T6" fmla="*/ 56 w 56"/>
                  <a:gd name="T7" fmla="*/ 246 h 248"/>
                  <a:gd name="T8" fmla="*/ 14 w 56"/>
                  <a:gd name="T9" fmla="*/ 248 h 248"/>
                </a:gdLst>
                <a:ahLst/>
                <a:cxnLst>
                  <a:cxn ang="0">
                    <a:pos x="T0" y="T1"/>
                  </a:cxn>
                  <a:cxn ang="0">
                    <a:pos x="T2" y="T3"/>
                  </a:cxn>
                  <a:cxn ang="0">
                    <a:pos x="T4" y="T5"/>
                  </a:cxn>
                  <a:cxn ang="0">
                    <a:pos x="T6" y="T7"/>
                  </a:cxn>
                  <a:cxn ang="0">
                    <a:pos x="T8" y="T9"/>
                  </a:cxn>
                </a:cxnLst>
                <a:rect l="0" t="0" r="r" b="b"/>
                <a:pathLst>
                  <a:path w="56" h="248">
                    <a:moveTo>
                      <a:pt x="14" y="248"/>
                    </a:moveTo>
                    <a:lnTo>
                      <a:pt x="0" y="2"/>
                    </a:lnTo>
                    <a:lnTo>
                      <a:pt x="42" y="0"/>
                    </a:lnTo>
                    <a:lnTo>
                      <a:pt x="56" y="246"/>
                    </a:lnTo>
                    <a:lnTo>
                      <a:pt x="14"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00" name="Freeform 273">
                <a:extLst>
                  <a:ext uri="{FF2B5EF4-FFF2-40B4-BE49-F238E27FC236}">
                    <a16:creationId xmlns:a16="http://schemas.microsoft.com/office/drawing/2014/main" id="{E1C6C140-290D-4E02-BC60-08F6F13ABE43}"/>
                  </a:ext>
                </a:extLst>
              </p:cNvPr>
              <p:cNvSpPr>
                <a:spLocks/>
              </p:cNvSpPr>
              <p:nvPr/>
            </p:nvSpPr>
            <p:spPr bwMode="auto">
              <a:xfrm>
                <a:off x="6173788" y="5187950"/>
                <a:ext cx="33338" cy="131763"/>
              </a:xfrm>
              <a:custGeom>
                <a:avLst/>
                <a:gdLst>
                  <a:gd name="T0" fmla="*/ 21 w 63"/>
                  <a:gd name="T1" fmla="*/ 250 h 250"/>
                  <a:gd name="T2" fmla="*/ 0 w 63"/>
                  <a:gd name="T3" fmla="*/ 4 h 250"/>
                  <a:gd name="T4" fmla="*/ 44 w 63"/>
                  <a:gd name="T5" fmla="*/ 0 h 250"/>
                  <a:gd name="T6" fmla="*/ 63 w 63"/>
                  <a:gd name="T7" fmla="*/ 247 h 250"/>
                  <a:gd name="T8" fmla="*/ 21 w 63"/>
                  <a:gd name="T9" fmla="*/ 250 h 250"/>
                </a:gdLst>
                <a:ahLst/>
                <a:cxnLst>
                  <a:cxn ang="0">
                    <a:pos x="T0" y="T1"/>
                  </a:cxn>
                  <a:cxn ang="0">
                    <a:pos x="T2" y="T3"/>
                  </a:cxn>
                  <a:cxn ang="0">
                    <a:pos x="T4" y="T5"/>
                  </a:cxn>
                  <a:cxn ang="0">
                    <a:pos x="T6" y="T7"/>
                  </a:cxn>
                  <a:cxn ang="0">
                    <a:pos x="T8" y="T9"/>
                  </a:cxn>
                </a:cxnLst>
                <a:rect l="0" t="0" r="r" b="b"/>
                <a:pathLst>
                  <a:path w="63" h="250">
                    <a:moveTo>
                      <a:pt x="21" y="250"/>
                    </a:moveTo>
                    <a:lnTo>
                      <a:pt x="0" y="4"/>
                    </a:lnTo>
                    <a:lnTo>
                      <a:pt x="44" y="0"/>
                    </a:lnTo>
                    <a:lnTo>
                      <a:pt x="63" y="247"/>
                    </a:lnTo>
                    <a:lnTo>
                      <a:pt x="21" y="2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501" name="Freeform 274">
                <a:extLst>
                  <a:ext uri="{FF2B5EF4-FFF2-40B4-BE49-F238E27FC236}">
                    <a16:creationId xmlns:a16="http://schemas.microsoft.com/office/drawing/2014/main" id="{A5641597-7699-43BD-8FA9-9EC871FB5F65}"/>
                  </a:ext>
                </a:extLst>
              </p:cNvPr>
              <p:cNvSpPr>
                <a:spLocks/>
              </p:cNvSpPr>
              <p:nvPr/>
            </p:nvSpPr>
            <p:spPr bwMode="auto">
              <a:xfrm>
                <a:off x="6216650" y="5184775"/>
                <a:ext cx="36513" cy="133350"/>
              </a:xfrm>
              <a:custGeom>
                <a:avLst/>
                <a:gdLst>
                  <a:gd name="T0" fmla="*/ 26 w 68"/>
                  <a:gd name="T1" fmla="*/ 250 h 250"/>
                  <a:gd name="T2" fmla="*/ 0 w 68"/>
                  <a:gd name="T3" fmla="*/ 4 h 250"/>
                  <a:gd name="T4" fmla="*/ 42 w 68"/>
                  <a:gd name="T5" fmla="*/ 0 h 250"/>
                  <a:gd name="T6" fmla="*/ 68 w 68"/>
                  <a:gd name="T7" fmla="*/ 245 h 250"/>
                  <a:gd name="T8" fmla="*/ 26 w 68"/>
                  <a:gd name="T9" fmla="*/ 250 h 250"/>
                </a:gdLst>
                <a:ahLst/>
                <a:cxnLst>
                  <a:cxn ang="0">
                    <a:pos x="T0" y="T1"/>
                  </a:cxn>
                  <a:cxn ang="0">
                    <a:pos x="T2" y="T3"/>
                  </a:cxn>
                  <a:cxn ang="0">
                    <a:pos x="T4" y="T5"/>
                  </a:cxn>
                  <a:cxn ang="0">
                    <a:pos x="T6" y="T7"/>
                  </a:cxn>
                  <a:cxn ang="0">
                    <a:pos x="T8" y="T9"/>
                  </a:cxn>
                </a:cxnLst>
                <a:rect l="0" t="0" r="r" b="b"/>
                <a:pathLst>
                  <a:path w="68" h="250">
                    <a:moveTo>
                      <a:pt x="26" y="250"/>
                    </a:moveTo>
                    <a:lnTo>
                      <a:pt x="0" y="4"/>
                    </a:lnTo>
                    <a:lnTo>
                      <a:pt x="42" y="0"/>
                    </a:lnTo>
                    <a:lnTo>
                      <a:pt x="68" y="245"/>
                    </a:lnTo>
                    <a:lnTo>
                      <a:pt x="26" y="2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grpSp>
      <p:grpSp>
        <p:nvGrpSpPr>
          <p:cNvPr id="1261" name="Group 1260">
            <a:extLst>
              <a:ext uri="{FF2B5EF4-FFF2-40B4-BE49-F238E27FC236}">
                <a16:creationId xmlns:a16="http://schemas.microsoft.com/office/drawing/2014/main" id="{43EA31A7-6160-4EC6-9B1F-92E1BB35D155}"/>
              </a:ext>
            </a:extLst>
          </p:cNvPr>
          <p:cNvGrpSpPr/>
          <p:nvPr/>
        </p:nvGrpSpPr>
        <p:grpSpPr>
          <a:xfrm>
            <a:off x="3497777" y="1719711"/>
            <a:ext cx="2138920" cy="2218713"/>
            <a:chOff x="4652963" y="2068513"/>
            <a:chExt cx="2851151" cy="2957513"/>
          </a:xfrm>
        </p:grpSpPr>
        <p:sp>
          <p:nvSpPr>
            <p:cNvPr id="1349" name="Freeform 63">
              <a:extLst>
                <a:ext uri="{FF2B5EF4-FFF2-40B4-BE49-F238E27FC236}">
                  <a16:creationId xmlns:a16="http://schemas.microsoft.com/office/drawing/2014/main" id="{9552C0DB-3C3C-4666-93CE-ACE9979C9E1B}"/>
                </a:ext>
              </a:extLst>
            </p:cNvPr>
            <p:cNvSpPr>
              <a:spLocks/>
            </p:cNvSpPr>
            <p:nvPr/>
          </p:nvSpPr>
          <p:spPr bwMode="auto">
            <a:xfrm>
              <a:off x="4719638" y="2354263"/>
              <a:ext cx="641350" cy="2181225"/>
            </a:xfrm>
            <a:custGeom>
              <a:avLst/>
              <a:gdLst>
                <a:gd name="T0" fmla="*/ 703 w 1214"/>
                <a:gd name="T1" fmla="*/ 4077 h 4122"/>
                <a:gd name="T2" fmla="*/ 621 w 1214"/>
                <a:gd name="T3" fmla="*/ 3982 h 4122"/>
                <a:gd name="T4" fmla="*/ 542 w 1214"/>
                <a:gd name="T5" fmla="*/ 3884 h 4122"/>
                <a:gd name="T6" fmla="*/ 469 w 1214"/>
                <a:gd name="T7" fmla="*/ 3782 h 4122"/>
                <a:gd name="T8" fmla="*/ 400 w 1214"/>
                <a:gd name="T9" fmla="*/ 3677 h 4122"/>
                <a:gd name="T10" fmla="*/ 337 w 1214"/>
                <a:gd name="T11" fmla="*/ 3567 h 4122"/>
                <a:gd name="T12" fmla="*/ 278 w 1214"/>
                <a:gd name="T13" fmla="*/ 3455 h 4122"/>
                <a:gd name="T14" fmla="*/ 225 w 1214"/>
                <a:gd name="T15" fmla="*/ 3340 h 4122"/>
                <a:gd name="T16" fmla="*/ 177 w 1214"/>
                <a:gd name="T17" fmla="*/ 3221 h 4122"/>
                <a:gd name="T18" fmla="*/ 134 w 1214"/>
                <a:gd name="T19" fmla="*/ 3099 h 4122"/>
                <a:gd name="T20" fmla="*/ 96 w 1214"/>
                <a:gd name="T21" fmla="*/ 2976 h 4122"/>
                <a:gd name="T22" fmla="*/ 66 w 1214"/>
                <a:gd name="T23" fmla="*/ 2849 h 4122"/>
                <a:gd name="T24" fmla="*/ 40 w 1214"/>
                <a:gd name="T25" fmla="*/ 2721 h 4122"/>
                <a:gd name="T26" fmla="*/ 21 w 1214"/>
                <a:gd name="T27" fmla="*/ 2589 h 4122"/>
                <a:gd name="T28" fmla="*/ 8 w 1214"/>
                <a:gd name="T29" fmla="*/ 2457 h 4122"/>
                <a:gd name="T30" fmla="*/ 2 w 1214"/>
                <a:gd name="T31" fmla="*/ 2322 h 4122"/>
                <a:gd name="T32" fmla="*/ 2 w 1214"/>
                <a:gd name="T33" fmla="*/ 2164 h 4122"/>
                <a:gd name="T34" fmla="*/ 13 w 1214"/>
                <a:gd name="T35" fmla="*/ 1990 h 4122"/>
                <a:gd name="T36" fmla="*/ 35 w 1214"/>
                <a:gd name="T37" fmla="*/ 1818 h 4122"/>
                <a:gd name="T38" fmla="*/ 67 w 1214"/>
                <a:gd name="T39" fmla="*/ 1650 h 4122"/>
                <a:gd name="T40" fmla="*/ 109 w 1214"/>
                <a:gd name="T41" fmla="*/ 1488 h 4122"/>
                <a:gd name="T42" fmla="*/ 162 w 1214"/>
                <a:gd name="T43" fmla="*/ 1329 h 4122"/>
                <a:gd name="T44" fmla="*/ 223 w 1214"/>
                <a:gd name="T45" fmla="*/ 1174 h 4122"/>
                <a:gd name="T46" fmla="*/ 294 w 1214"/>
                <a:gd name="T47" fmla="*/ 1025 h 4122"/>
                <a:gd name="T48" fmla="*/ 373 w 1214"/>
                <a:gd name="T49" fmla="*/ 880 h 4122"/>
                <a:gd name="T50" fmla="*/ 460 w 1214"/>
                <a:gd name="T51" fmla="*/ 742 h 4122"/>
                <a:gd name="T52" fmla="*/ 556 w 1214"/>
                <a:gd name="T53" fmla="*/ 610 h 4122"/>
                <a:gd name="T54" fmla="*/ 660 w 1214"/>
                <a:gd name="T55" fmla="*/ 483 h 4122"/>
                <a:gd name="T56" fmla="*/ 772 w 1214"/>
                <a:gd name="T57" fmla="*/ 362 h 4122"/>
                <a:gd name="T58" fmla="*/ 890 w 1214"/>
                <a:gd name="T59" fmla="*/ 250 h 4122"/>
                <a:gd name="T60" fmla="*/ 1014 w 1214"/>
                <a:gd name="T61" fmla="*/ 145 h 4122"/>
                <a:gd name="T62" fmla="*/ 1146 w 1214"/>
                <a:gd name="T63" fmla="*/ 46 h 4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14" h="4122">
                  <a:moveTo>
                    <a:pt x="745" y="4122"/>
                  </a:moveTo>
                  <a:lnTo>
                    <a:pt x="703" y="4077"/>
                  </a:lnTo>
                  <a:lnTo>
                    <a:pt x="660" y="4029"/>
                  </a:lnTo>
                  <a:lnTo>
                    <a:pt x="621" y="3982"/>
                  </a:lnTo>
                  <a:lnTo>
                    <a:pt x="581" y="3933"/>
                  </a:lnTo>
                  <a:lnTo>
                    <a:pt x="542" y="3884"/>
                  </a:lnTo>
                  <a:lnTo>
                    <a:pt x="505" y="3833"/>
                  </a:lnTo>
                  <a:lnTo>
                    <a:pt x="469" y="3782"/>
                  </a:lnTo>
                  <a:lnTo>
                    <a:pt x="435" y="3729"/>
                  </a:lnTo>
                  <a:lnTo>
                    <a:pt x="400" y="3677"/>
                  </a:lnTo>
                  <a:lnTo>
                    <a:pt x="368" y="3622"/>
                  </a:lnTo>
                  <a:lnTo>
                    <a:pt x="337" y="3567"/>
                  </a:lnTo>
                  <a:lnTo>
                    <a:pt x="307" y="3511"/>
                  </a:lnTo>
                  <a:lnTo>
                    <a:pt x="278" y="3455"/>
                  </a:lnTo>
                  <a:lnTo>
                    <a:pt x="252" y="3397"/>
                  </a:lnTo>
                  <a:lnTo>
                    <a:pt x="225" y="3340"/>
                  </a:lnTo>
                  <a:lnTo>
                    <a:pt x="200" y="3281"/>
                  </a:lnTo>
                  <a:lnTo>
                    <a:pt x="177" y="3221"/>
                  </a:lnTo>
                  <a:lnTo>
                    <a:pt x="154" y="3160"/>
                  </a:lnTo>
                  <a:lnTo>
                    <a:pt x="134" y="3099"/>
                  </a:lnTo>
                  <a:lnTo>
                    <a:pt x="114" y="3037"/>
                  </a:lnTo>
                  <a:lnTo>
                    <a:pt x="96" y="2976"/>
                  </a:lnTo>
                  <a:lnTo>
                    <a:pt x="81" y="2913"/>
                  </a:lnTo>
                  <a:lnTo>
                    <a:pt x="66" y="2849"/>
                  </a:lnTo>
                  <a:lnTo>
                    <a:pt x="52" y="2785"/>
                  </a:lnTo>
                  <a:lnTo>
                    <a:pt x="40" y="2721"/>
                  </a:lnTo>
                  <a:lnTo>
                    <a:pt x="30" y="2655"/>
                  </a:lnTo>
                  <a:lnTo>
                    <a:pt x="21" y="2589"/>
                  </a:lnTo>
                  <a:lnTo>
                    <a:pt x="13" y="2523"/>
                  </a:lnTo>
                  <a:lnTo>
                    <a:pt x="8" y="2457"/>
                  </a:lnTo>
                  <a:lnTo>
                    <a:pt x="4" y="2389"/>
                  </a:lnTo>
                  <a:lnTo>
                    <a:pt x="2" y="2322"/>
                  </a:lnTo>
                  <a:lnTo>
                    <a:pt x="0" y="2253"/>
                  </a:lnTo>
                  <a:lnTo>
                    <a:pt x="2" y="2164"/>
                  </a:lnTo>
                  <a:lnTo>
                    <a:pt x="5" y="2077"/>
                  </a:lnTo>
                  <a:lnTo>
                    <a:pt x="13" y="1990"/>
                  </a:lnTo>
                  <a:lnTo>
                    <a:pt x="22" y="1904"/>
                  </a:lnTo>
                  <a:lnTo>
                    <a:pt x="35" y="1818"/>
                  </a:lnTo>
                  <a:lnTo>
                    <a:pt x="49" y="1734"/>
                  </a:lnTo>
                  <a:lnTo>
                    <a:pt x="67" y="1650"/>
                  </a:lnTo>
                  <a:lnTo>
                    <a:pt x="86" y="1568"/>
                  </a:lnTo>
                  <a:lnTo>
                    <a:pt x="109" y="1488"/>
                  </a:lnTo>
                  <a:lnTo>
                    <a:pt x="134" y="1407"/>
                  </a:lnTo>
                  <a:lnTo>
                    <a:pt x="162" y="1329"/>
                  </a:lnTo>
                  <a:lnTo>
                    <a:pt x="191" y="1251"/>
                  </a:lnTo>
                  <a:lnTo>
                    <a:pt x="223" y="1174"/>
                  </a:lnTo>
                  <a:lnTo>
                    <a:pt x="257" y="1098"/>
                  </a:lnTo>
                  <a:lnTo>
                    <a:pt x="294" y="1025"/>
                  </a:lnTo>
                  <a:lnTo>
                    <a:pt x="332" y="952"/>
                  </a:lnTo>
                  <a:lnTo>
                    <a:pt x="373" y="880"/>
                  </a:lnTo>
                  <a:lnTo>
                    <a:pt x="416" y="811"/>
                  </a:lnTo>
                  <a:lnTo>
                    <a:pt x="460" y="742"/>
                  </a:lnTo>
                  <a:lnTo>
                    <a:pt x="508" y="675"/>
                  </a:lnTo>
                  <a:lnTo>
                    <a:pt x="556" y="610"/>
                  </a:lnTo>
                  <a:lnTo>
                    <a:pt x="608" y="546"/>
                  </a:lnTo>
                  <a:lnTo>
                    <a:pt x="660" y="483"/>
                  </a:lnTo>
                  <a:lnTo>
                    <a:pt x="714" y="423"/>
                  </a:lnTo>
                  <a:lnTo>
                    <a:pt x="772" y="362"/>
                  </a:lnTo>
                  <a:lnTo>
                    <a:pt x="829" y="306"/>
                  </a:lnTo>
                  <a:lnTo>
                    <a:pt x="890" y="250"/>
                  </a:lnTo>
                  <a:lnTo>
                    <a:pt x="951" y="196"/>
                  </a:lnTo>
                  <a:lnTo>
                    <a:pt x="1014" y="145"/>
                  </a:lnTo>
                  <a:lnTo>
                    <a:pt x="1079" y="95"/>
                  </a:lnTo>
                  <a:lnTo>
                    <a:pt x="1146" y="46"/>
                  </a:lnTo>
                  <a:lnTo>
                    <a:pt x="1214" y="0"/>
                  </a:lnTo>
                </a:path>
              </a:pathLst>
            </a:custGeom>
            <a:noFill/>
            <a:ln w="38100">
              <a:solidFill>
                <a:schemeClr val="accent4">
                  <a:alpha val="66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50" name="Freeform 64">
              <a:extLst>
                <a:ext uri="{FF2B5EF4-FFF2-40B4-BE49-F238E27FC236}">
                  <a16:creationId xmlns:a16="http://schemas.microsoft.com/office/drawing/2014/main" id="{1DDBE6CD-1DE8-48B7-BB03-7DE2966F4982}"/>
                </a:ext>
              </a:extLst>
            </p:cNvPr>
            <p:cNvSpPr>
              <a:spLocks/>
            </p:cNvSpPr>
            <p:nvPr/>
          </p:nvSpPr>
          <p:spPr bwMode="auto">
            <a:xfrm>
              <a:off x="5443538" y="3952876"/>
              <a:ext cx="1965325" cy="1004888"/>
            </a:xfrm>
            <a:custGeom>
              <a:avLst/>
              <a:gdLst>
                <a:gd name="T0" fmla="*/ 3714 w 3714"/>
                <a:gd name="T1" fmla="*/ 0 h 1901"/>
                <a:gd name="T2" fmla="*/ 3682 w 3714"/>
                <a:gd name="T3" fmla="*/ 102 h 1901"/>
                <a:gd name="T4" fmla="*/ 3646 w 3714"/>
                <a:gd name="T5" fmla="*/ 203 h 1901"/>
                <a:gd name="T6" fmla="*/ 3606 w 3714"/>
                <a:gd name="T7" fmla="*/ 301 h 1901"/>
                <a:gd name="T8" fmla="*/ 3564 w 3714"/>
                <a:gd name="T9" fmla="*/ 398 h 1901"/>
                <a:gd name="T10" fmla="*/ 3516 w 3714"/>
                <a:gd name="T11" fmla="*/ 491 h 1901"/>
                <a:gd name="T12" fmla="*/ 3466 w 3714"/>
                <a:gd name="T13" fmla="*/ 583 h 1901"/>
                <a:gd name="T14" fmla="*/ 3412 w 3714"/>
                <a:gd name="T15" fmla="*/ 673 h 1901"/>
                <a:gd name="T16" fmla="*/ 3355 w 3714"/>
                <a:gd name="T17" fmla="*/ 760 h 1901"/>
                <a:gd name="T18" fmla="*/ 3295 w 3714"/>
                <a:gd name="T19" fmla="*/ 846 h 1901"/>
                <a:gd name="T20" fmla="*/ 3232 w 3714"/>
                <a:gd name="T21" fmla="*/ 928 h 1901"/>
                <a:gd name="T22" fmla="*/ 3165 w 3714"/>
                <a:gd name="T23" fmla="*/ 1008 h 1901"/>
                <a:gd name="T24" fmla="*/ 3096 w 3714"/>
                <a:gd name="T25" fmla="*/ 1085 h 1901"/>
                <a:gd name="T26" fmla="*/ 3023 w 3714"/>
                <a:gd name="T27" fmla="*/ 1159 h 1901"/>
                <a:gd name="T28" fmla="*/ 2949 w 3714"/>
                <a:gd name="T29" fmla="*/ 1229 h 1901"/>
                <a:gd name="T30" fmla="*/ 2870 w 3714"/>
                <a:gd name="T31" fmla="*/ 1297 h 1901"/>
                <a:gd name="T32" fmla="*/ 2791 w 3714"/>
                <a:gd name="T33" fmla="*/ 1363 h 1901"/>
                <a:gd name="T34" fmla="*/ 2708 w 3714"/>
                <a:gd name="T35" fmla="*/ 1424 h 1901"/>
                <a:gd name="T36" fmla="*/ 2623 w 3714"/>
                <a:gd name="T37" fmla="*/ 1483 h 1901"/>
                <a:gd name="T38" fmla="*/ 2535 w 3714"/>
                <a:gd name="T39" fmla="*/ 1538 h 1901"/>
                <a:gd name="T40" fmla="*/ 2445 w 3714"/>
                <a:gd name="T41" fmla="*/ 1590 h 1901"/>
                <a:gd name="T42" fmla="*/ 2353 w 3714"/>
                <a:gd name="T43" fmla="*/ 1637 h 1901"/>
                <a:gd name="T44" fmla="*/ 2259 w 3714"/>
                <a:gd name="T45" fmla="*/ 1682 h 1901"/>
                <a:gd name="T46" fmla="*/ 2163 w 3714"/>
                <a:gd name="T47" fmla="*/ 1722 h 1901"/>
                <a:gd name="T48" fmla="*/ 2066 w 3714"/>
                <a:gd name="T49" fmla="*/ 1759 h 1901"/>
                <a:gd name="T50" fmla="*/ 1966 w 3714"/>
                <a:gd name="T51" fmla="*/ 1791 h 1901"/>
                <a:gd name="T52" fmla="*/ 1865 w 3714"/>
                <a:gd name="T53" fmla="*/ 1820 h 1901"/>
                <a:gd name="T54" fmla="*/ 1762 w 3714"/>
                <a:gd name="T55" fmla="*/ 1845 h 1901"/>
                <a:gd name="T56" fmla="*/ 1657 w 3714"/>
                <a:gd name="T57" fmla="*/ 1864 h 1901"/>
                <a:gd name="T58" fmla="*/ 1552 w 3714"/>
                <a:gd name="T59" fmla="*/ 1881 h 1901"/>
                <a:gd name="T60" fmla="*/ 1444 w 3714"/>
                <a:gd name="T61" fmla="*/ 1892 h 1901"/>
                <a:gd name="T62" fmla="*/ 1335 w 3714"/>
                <a:gd name="T63" fmla="*/ 1898 h 1901"/>
                <a:gd name="T64" fmla="*/ 1226 w 3714"/>
                <a:gd name="T65" fmla="*/ 1901 h 1901"/>
                <a:gd name="T66" fmla="*/ 1185 w 3714"/>
                <a:gd name="T67" fmla="*/ 1901 h 1901"/>
                <a:gd name="T68" fmla="*/ 1143 w 3714"/>
                <a:gd name="T69" fmla="*/ 1900 h 1901"/>
                <a:gd name="T70" fmla="*/ 1102 w 3714"/>
                <a:gd name="T71" fmla="*/ 1898 h 1901"/>
                <a:gd name="T72" fmla="*/ 1061 w 3714"/>
                <a:gd name="T73" fmla="*/ 1896 h 1901"/>
                <a:gd name="T74" fmla="*/ 1020 w 3714"/>
                <a:gd name="T75" fmla="*/ 1893 h 1901"/>
                <a:gd name="T76" fmla="*/ 980 w 3714"/>
                <a:gd name="T77" fmla="*/ 1889 h 1901"/>
                <a:gd name="T78" fmla="*/ 939 w 3714"/>
                <a:gd name="T79" fmla="*/ 1884 h 1901"/>
                <a:gd name="T80" fmla="*/ 900 w 3714"/>
                <a:gd name="T81" fmla="*/ 1881 h 1901"/>
                <a:gd name="T82" fmla="*/ 859 w 3714"/>
                <a:gd name="T83" fmla="*/ 1874 h 1901"/>
                <a:gd name="T84" fmla="*/ 819 w 3714"/>
                <a:gd name="T85" fmla="*/ 1869 h 1901"/>
                <a:gd name="T86" fmla="*/ 779 w 3714"/>
                <a:gd name="T87" fmla="*/ 1861 h 1901"/>
                <a:gd name="T88" fmla="*/ 740 w 3714"/>
                <a:gd name="T89" fmla="*/ 1855 h 1901"/>
                <a:gd name="T90" fmla="*/ 661 w 3714"/>
                <a:gd name="T91" fmla="*/ 1838 h 1901"/>
                <a:gd name="T92" fmla="*/ 584 w 3714"/>
                <a:gd name="T93" fmla="*/ 1819 h 1901"/>
                <a:gd name="T94" fmla="*/ 508 w 3714"/>
                <a:gd name="T95" fmla="*/ 1797 h 1901"/>
                <a:gd name="T96" fmla="*/ 432 w 3714"/>
                <a:gd name="T97" fmla="*/ 1774 h 1901"/>
                <a:gd name="T98" fmla="*/ 358 w 3714"/>
                <a:gd name="T99" fmla="*/ 1748 h 1901"/>
                <a:gd name="T100" fmla="*/ 283 w 3714"/>
                <a:gd name="T101" fmla="*/ 1720 h 1901"/>
                <a:gd name="T102" fmla="*/ 212 w 3714"/>
                <a:gd name="T103" fmla="*/ 1690 h 1901"/>
                <a:gd name="T104" fmla="*/ 140 w 3714"/>
                <a:gd name="T105" fmla="*/ 1657 h 1901"/>
                <a:gd name="T106" fmla="*/ 69 w 3714"/>
                <a:gd name="T107" fmla="*/ 1623 h 1901"/>
                <a:gd name="T108" fmla="*/ 0 w 3714"/>
                <a:gd name="T109" fmla="*/ 1586 h 1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14" h="1901">
                  <a:moveTo>
                    <a:pt x="3714" y="0"/>
                  </a:moveTo>
                  <a:lnTo>
                    <a:pt x="3682" y="102"/>
                  </a:lnTo>
                  <a:lnTo>
                    <a:pt x="3646" y="203"/>
                  </a:lnTo>
                  <a:lnTo>
                    <a:pt x="3606" y="301"/>
                  </a:lnTo>
                  <a:lnTo>
                    <a:pt x="3564" y="398"/>
                  </a:lnTo>
                  <a:lnTo>
                    <a:pt x="3516" y="491"/>
                  </a:lnTo>
                  <a:lnTo>
                    <a:pt x="3466" y="583"/>
                  </a:lnTo>
                  <a:lnTo>
                    <a:pt x="3412" y="673"/>
                  </a:lnTo>
                  <a:lnTo>
                    <a:pt x="3355" y="760"/>
                  </a:lnTo>
                  <a:lnTo>
                    <a:pt x="3295" y="846"/>
                  </a:lnTo>
                  <a:lnTo>
                    <a:pt x="3232" y="928"/>
                  </a:lnTo>
                  <a:lnTo>
                    <a:pt x="3165" y="1008"/>
                  </a:lnTo>
                  <a:lnTo>
                    <a:pt x="3096" y="1085"/>
                  </a:lnTo>
                  <a:lnTo>
                    <a:pt x="3023" y="1159"/>
                  </a:lnTo>
                  <a:lnTo>
                    <a:pt x="2949" y="1229"/>
                  </a:lnTo>
                  <a:lnTo>
                    <a:pt x="2870" y="1297"/>
                  </a:lnTo>
                  <a:lnTo>
                    <a:pt x="2791" y="1363"/>
                  </a:lnTo>
                  <a:lnTo>
                    <a:pt x="2708" y="1424"/>
                  </a:lnTo>
                  <a:lnTo>
                    <a:pt x="2623" y="1483"/>
                  </a:lnTo>
                  <a:lnTo>
                    <a:pt x="2535" y="1538"/>
                  </a:lnTo>
                  <a:lnTo>
                    <a:pt x="2445" y="1590"/>
                  </a:lnTo>
                  <a:lnTo>
                    <a:pt x="2353" y="1637"/>
                  </a:lnTo>
                  <a:lnTo>
                    <a:pt x="2259" y="1682"/>
                  </a:lnTo>
                  <a:lnTo>
                    <a:pt x="2163" y="1722"/>
                  </a:lnTo>
                  <a:lnTo>
                    <a:pt x="2066" y="1759"/>
                  </a:lnTo>
                  <a:lnTo>
                    <a:pt x="1966" y="1791"/>
                  </a:lnTo>
                  <a:lnTo>
                    <a:pt x="1865" y="1820"/>
                  </a:lnTo>
                  <a:lnTo>
                    <a:pt x="1762" y="1845"/>
                  </a:lnTo>
                  <a:lnTo>
                    <a:pt x="1657" y="1864"/>
                  </a:lnTo>
                  <a:lnTo>
                    <a:pt x="1552" y="1881"/>
                  </a:lnTo>
                  <a:lnTo>
                    <a:pt x="1444" y="1892"/>
                  </a:lnTo>
                  <a:lnTo>
                    <a:pt x="1335" y="1898"/>
                  </a:lnTo>
                  <a:lnTo>
                    <a:pt x="1226" y="1901"/>
                  </a:lnTo>
                  <a:lnTo>
                    <a:pt x="1185" y="1901"/>
                  </a:lnTo>
                  <a:lnTo>
                    <a:pt x="1143" y="1900"/>
                  </a:lnTo>
                  <a:lnTo>
                    <a:pt x="1102" y="1898"/>
                  </a:lnTo>
                  <a:lnTo>
                    <a:pt x="1061" y="1896"/>
                  </a:lnTo>
                  <a:lnTo>
                    <a:pt x="1020" y="1893"/>
                  </a:lnTo>
                  <a:lnTo>
                    <a:pt x="980" y="1889"/>
                  </a:lnTo>
                  <a:lnTo>
                    <a:pt x="939" y="1884"/>
                  </a:lnTo>
                  <a:lnTo>
                    <a:pt x="900" y="1881"/>
                  </a:lnTo>
                  <a:lnTo>
                    <a:pt x="859" y="1874"/>
                  </a:lnTo>
                  <a:lnTo>
                    <a:pt x="819" y="1869"/>
                  </a:lnTo>
                  <a:lnTo>
                    <a:pt x="779" y="1861"/>
                  </a:lnTo>
                  <a:lnTo>
                    <a:pt x="740" y="1855"/>
                  </a:lnTo>
                  <a:lnTo>
                    <a:pt x="661" y="1838"/>
                  </a:lnTo>
                  <a:lnTo>
                    <a:pt x="584" y="1819"/>
                  </a:lnTo>
                  <a:lnTo>
                    <a:pt x="508" y="1797"/>
                  </a:lnTo>
                  <a:lnTo>
                    <a:pt x="432" y="1774"/>
                  </a:lnTo>
                  <a:lnTo>
                    <a:pt x="358" y="1748"/>
                  </a:lnTo>
                  <a:lnTo>
                    <a:pt x="283" y="1720"/>
                  </a:lnTo>
                  <a:lnTo>
                    <a:pt x="212" y="1690"/>
                  </a:lnTo>
                  <a:lnTo>
                    <a:pt x="140" y="1657"/>
                  </a:lnTo>
                  <a:lnTo>
                    <a:pt x="69" y="1623"/>
                  </a:lnTo>
                  <a:lnTo>
                    <a:pt x="0" y="1586"/>
                  </a:lnTo>
                </a:path>
              </a:pathLst>
            </a:custGeom>
            <a:noFill/>
            <a:ln w="38100">
              <a:solidFill>
                <a:schemeClr val="accent4">
                  <a:alpha val="66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51" name="Freeform 65">
              <a:extLst>
                <a:ext uri="{FF2B5EF4-FFF2-40B4-BE49-F238E27FC236}">
                  <a16:creationId xmlns:a16="http://schemas.microsoft.com/office/drawing/2014/main" id="{8B7C793B-37A1-438B-8093-89F56B508C01}"/>
                </a:ext>
              </a:extLst>
            </p:cNvPr>
            <p:cNvSpPr>
              <a:spLocks/>
            </p:cNvSpPr>
            <p:nvPr/>
          </p:nvSpPr>
          <p:spPr bwMode="auto">
            <a:xfrm>
              <a:off x="5761038" y="2136776"/>
              <a:ext cx="1687513" cy="1185863"/>
            </a:xfrm>
            <a:custGeom>
              <a:avLst/>
              <a:gdLst>
                <a:gd name="T0" fmla="*/ 0 w 3189"/>
                <a:gd name="T1" fmla="*/ 76 h 2243"/>
                <a:gd name="T2" fmla="*/ 75 w 3189"/>
                <a:gd name="T3" fmla="*/ 58 h 2243"/>
                <a:gd name="T4" fmla="*/ 152 w 3189"/>
                <a:gd name="T5" fmla="*/ 42 h 2243"/>
                <a:gd name="T6" fmla="*/ 229 w 3189"/>
                <a:gd name="T7" fmla="*/ 29 h 2243"/>
                <a:gd name="T8" fmla="*/ 307 w 3189"/>
                <a:gd name="T9" fmla="*/ 19 h 2243"/>
                <a:gd name="T10" fmla="*/ 387 w 3189"/>
                <a:gd name="T11" fmla="*/ 10 h 2243"/>
                <a:gd name="T12" fmla="*/ 466 w 3189"/>
                <a:gd name="T13" fmla="*/ 5 h 2243"/>
                <a:gd name="T14" fmla="*/ 546 w 3189"/>
                <a:gd name="T15" fmla="*/ 1 h 2243"/>
                <a:gd name="T16" fmla="*/ 626 w 3189"/>
                <a:gd name="T17" fmla="*/ 0 h 2243"/>
                <a:gd name="T18" fmla="*/ 747 w 3189"/>
                <a:gd name="T19" fmla="*/ 3 h 2243"/>
                <a:gd name="T20" fmla="*/ 866 w 3189"/>
                <a:gd name="T21" fmla="*/ 12 h 2243"/>
                <a:gd name="T22" fmla="*/ 984 w 3189"/>
                <a:gd name="T23" fmla="*/ 26 h 2243"/>
                <a:gd name="T24" fmla="*/ 1099 w 3189"/>
                <a:gd name="T25" fmla="*/ 45 h 2243"/>
                <a:gd name="T26" fmla="*/ 1213 w 3189"/>
                <a:gd name="T27" fmla="*/ 69 h 2243"/>
                <a:gd name="T28" fmla="*/ 1326 w 3189"/>
                <a:gd name="T29" fmla="*/ 97 h 2243"/>
                <a:gd name="T30" fmla="*/ 1436 w 3189"/>
                <a:gd name="T31" fmla="*/ 132 h 2243"/>
                <a:gd name="T32" fmla="*/ 1545 w 3189"/>
                <a:gd name="T33" fmla="*/ 172 h 2243"/>
                <a:gd name="T34" fmla="*/ 1650 w 3189"/>
                <a:gd name="T35" fmla="*/ 215 h 2243"/>
                <a:gd name="T36" fmla="*/ 1754 w 3189"/>
                <a:gd name="T37" fmla="*/ 264 h 2243"/>
                <a:gd name="T38" fmla="*/ 1855 w 3189"/>
                <a:gd name="T39" fmla="*/ 317 h 2243"/>
                <a:gd name="T40" fmla="*/ 1954 w 3189"/>
                <a:gd name="T41" fmla="*/ 374 h 2243"/>
                <a:gd name="T42" fmla="*/ 2049 w 3189"/>
                <a:gd name="T43" fmla="*/ 436 h 2243"/>
                <a:gd name="T44" fmla="*/ 2142 w 3189"/>
                <a:gd name="T45" fmla="*/ 501 h 2243"/>
                <a:gd name="T46" fmla="*/ 2232 w 3189"/>
                <a:gd name="T47" fmla="*/ 572 h 2243"/>
                <a:gd name="T48" fmla="*/ 2319 w 3189"/>
                <a:gd name="T49" fmla="*/ 645 h 2243"/>
                <a:gd name="T50" fmla="*/ 2402 w 3189"/>
                <a:gd name="T51" fmla="*/ 722 h 2243"/>
                <a:gd name="T52" fmla="*/ 2483 w 3189"/>
                <a:gd name="T53" fmla="*/ 802 h 2243"/>
                <a:gd name="T54" fmla="*/ 2560 w 3189"/>
                <a:gd name="T55" fmla="*/ 887 h 2243"/>
                <a:gd name="T56" fmla="*/ 2633 w 3189"/>
                <a:gd name="T57" fmla="*/ 974 h 2243"/>
                <a:gd name="T58" fmla="*/ 2702 w 3189"/>
                <a:gd name="T59" fmla="*/ 1065 h 2243"/>
                <a:gd name="T60" fmla="*/ 2768 w 3189"/>
                <a:gd name="T61" fmla="*/ 1159 h 2243"/>
                <a:gd name="T62" fmla="*/ 2830 w 3189"/>
                <a:gd name="T63" fmla="*/ 1256 h 2243"/>
                <a:gd name="T64" fmla="*/ 2888 w 3189"/>
                <a:gd name="T65" fmla="*/ 1356 h 2243"/>
                <a:gd name="T66" fmla="*/ 2941 w 3189"/>
                <a:gd name="T67" fmla="*/ 1459 h 2243"/>
                <a:gd name="T68" fmla="*/ 2991 w 3189"/>
                <a:gd name="T69" fmla="*/ 1564 h 2243"/>
                <a:gd name="T70" fmla="*/ 3035 w 3189"/>
                <a:gd name="T71" fmla="*/ 1671 h 2243"/>
                <a:gd name="T72" fmla="*/ 3076 w 3189"/>
                <a:gd name="T73" fmla="*/ 1782 h 2243"/>
                <a:gd name="T74" fmla="*/ 3111 w 3189"/>
                <a:gd name="T75" fmla="*/ 1893 h 2243"/>
                <a:gd name="T76" fmla="*/ 3143 w 3189"/>
                <a:gd name="T77" fmla="*/ 2008 h 2243"/>
                <a:gd name="T78" fmla="*/ 3169 w 3189"/>
                <a:gd name="T79" fmla="*/ 2124 h 2243"/>
                <a:gd name="T80" fmla="*/ 3189 w 3189"/>
                <a:gd name="T81" fmla="*/ 2243 h 2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189" h="2243">
                  <a:moveTo>
                    <a:pt x="0" y="76"/>
                  </a:moveTo>
                  <a:lnTo>
                    <a:pt x="75" y="58"/>
                  </a:lnTo>
                  <a:lnTo>
                    <a:pt x="152" y="42"/>
                  </a:lnTo>
                  <a:lnTo>
                    <a:pt x="229" y="29"/>
                  </a:lnTo>
                  <a:lnTo>
                    <a:pt x="307" y="19"/>
                  </a:lnTo>
                  <a:lnTo>
                    <a:pt x="387" y="10"/>
                  </a:lnTo>
                  <a:lnTo>
                    <a:pt x="466" y="5"/>
                  </a:lnTo>
                  <a:lnTo>
                    <a:pt x="546" y="1"/>
                  </a:lnTo>
                  <a:lnTo>
                    <a:pt x="626" y="0"/>
                  </a:lnTo>
                  <a:lnTo>
                    <a:pt x="747" y="3"/>
                  </a:lnTo>
                  <a:lnTo>
                    <a:pt x="866" y="12"/>
                  </a:lnTo>
                  <a:lnTo>
                    <a:pt x="984" y="26"/>
                  </a:lnTo>
                  <a:lnTo>
                    <a:pt x="1099" y="45"/>
                  </a:lnTo>
                  <a:lnTo>
                    <a:pt x="1213" y="69"/>
                  </a:lnTo>
                  <a:lnTo>
                    <a:pt x="1326" y="97"/>
                  </a:lnTo>
                  <a:lnTo>
                    <a:pt x="1436" y="132"/>
                  </a:lnTo>
                  <a:lnTo>
                    <a:pt x="1545" y="172"/>
                  </a:lnTo>
                  <a:lnTo>
                    <a:pt x="1650" y="215"/>
                  </a:lnTo>
                  <a:lnTo>
                    <a:pt x="1754" y="264"/>
                  </a:lnTo>
                  <a:lnTo>
                    <a:pt x="1855" y="317"/>
                  </a:lnTo>
                  <a:lnTo>
                    <a:pt x="1954" y="374"/>
                  </a:lnTo>
                  <a:lnTo>
                    <a:pt x="2049" y="436"/>
                  </a:lnTo>
                  <a:lnTo>
                    <a:pt x="2142" y="501"/>
                  </a:lnTo>
                  <a:lnTo>
                    <a:pt x="2232" y="572"/>
                  </a:lnTo>
                  <a:lnTo>
                    <a:pt x="2319" y="645"/>
                  </a:lnTo>
                  <a:lnTo>
                    <a:pt x="2402" y="722"/>
                  </a:lnTo>
                  <a:lnTo>
                    <a:pt x="2483" y="802"/>
                  </a:lnTo>
                  <a:lnTo>
                    <a:pt x="2560" y="887"/>
                  </a:lnTo>
                  <a:lnTo>
                    <a:pt x="2633" y="974"/>
                  </a:lnTo>
                  <a:lnTo>
                    <a:pt x="2702" y="1065"/>
                  </a:lnTo>
                  <a:lnTo>
                    <a:pt x="2768" y="1159"/>
                  </a:lnTo>
                  <a:lnTo>
                    <a:pt x="2830" y="1256"/>
                  </a:lnTo>
                  <a:lnTo>
                    <a:pt x="2888" y="1356"/>
                  </a:lnTo>
                  <a:lnTo>
                    <a:pt x="2941" y="1459"/>
                  </a:lnTo>
                  <a:lnTo>
                    <a:pt x="2991" y="1564"/>
                  </a:lnTo>
                  <a:lnTo>
                    <a:pt x="3035" y="1671"/>
                  </a:lnTo>
                  <a:lnTo>
                    <a:pt x="3076" y="1782"/>
                  </a:lnTo>
                  <a:lnTo>
                    <a:pt x="3111" y="1893"/>
                  </a:lnTo>
                  <a:lnTo>
                    <a:pt x="3143" y="2008"/>
                  </a:lnTo>
                  <a:lnTo>
                    <a:pt x="3169" y="2124"/>
                  </a:lnTo>
                  <a:lnTo>
                    <a:pt x="3189" y="2243"/>
                  </a:lnTo>
                </a:path>
              </a:pathLst>
            </a:custGeom>
            <a:noFill/>
            <a:ln w="38100">
              <a:solidFill>
                <a:schemeClr val="accent4">
                  <a:alpha val="66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52" name="Freeform 67">
              <a:extLst>
                <a:ext uri="{FF2B5EF4-FFF2-40B4-BE49-F238E27FC236}">
                  <a16:creationId xmlns:a16="http://schemas.microsoft.com/office/drawing/2014/main" id="{9367EFBE-4497-44EF-BD1A-C8EC148C21CB}"/>
                </a:ext>
              </a:extLst>
            </p:cNvPr>
            <p:cNvSpPr>
              <a:spLocks/>
            </p:cNvSpPr>
            <p:nvPr/>
          </p:nvSpPr>
          <p:spPr bwMode="auto">
            <a:xfrm>
              <a:off x="5778501" y="3841751"/>
              <a:ext cx="1725613" cy="1184275"/>
            </a:xfrm>
            <a:custGeom>
              <a:avLst/>
              <a:gdLst>
                <a:gd name="T0" fmla="*/ 3261 w 3261"/>
                <a:gd name="T1" fmla="*/ 0 h 2237"/>
                <a:gd name="T2" fmla="*/ 3235 w 3261"/>
                <a:gd name="T3" fmla="*/ 120 h 2237"/>
                <a:gd name="T4" fmla="*/ 3204 w 3261"/>
                <a:gd name="T5" fmla="*/ 236 h 2237"/>
                <a:gd name="T6" fmla="*/ 3168 w 3261"/>
                <a:gd name="T7" fmla="*/ 352 h 2237"/>
                <a:gd name="T8" fmla="*/ 3129 w 3261"/>
                <a:gd name="T9" fmla="*/ 463 h 2237"/>
                <a:gd name="T10" fmla="*/ 3084 w 3261"/>
                <a:gd name="T11" fmla="*/ 573 h 2237"/>
                <a:gd name="T12" fmla="*/ 3034 w 3261"/>
                <a:gd name="T13" fmla="*/ 681 h 2237"/>
                <a:gd name="T14" fmla="*/ 2981 w 3261"/>
                <a:gd name="T15" fmla="*/ 786 h 2237"/>
                <a:gd name="T16" fmla="*/ 2924 w 3261"/>
                <a:gd name="T17" fmla="*/ 889 h 2237"/>
                <a:gd name="T18" fmla="*/ 2862 w 3261"/>
                <a:gd name="T19" fmla="*/ 989 h 2237"/>
                <a:gd name="T20" fmla="*/ 2797 w 3261"/>
                <a:gd name="T21" fmla="*/ 1085 h 2237"/>
                <a:gd name="T22" fmla="*/ 2728 w 3261"/>
                <a:gd name="T23" fmla="*/ 1178 h 2237"/>
                <a:gd name="T24" fmla="*/ 2655 w 3261"/>
                <a:gd name="T25" fmla="*/ 1269 h 2237"/>
                <a:gd name="T26" fmla="*/ 2578 w 3261"/>
                <a:gd name="T27" fmla="*/ 1356 h 2237"/>
                <a:gd name="T28" fmla="*/ 2497 w 3261"/>
                <a:gd name="T29" fmla="*/ 1440 h 2237"/>
                <a:gd name="T30" fmla="*/ 2414 w 3261"/>
                <a:gd name="T31" fmla="*/ 1520 h 2237"/>
                <a:gd name="T32" fmla="*/ 2328 w 3261"/>
                <a:gd name="T33" fmla="*/ 1597 h 2237"/>
                <a:gd name="T34" fmla="*/ 2238 w 3261"/>
                <a:gd name="T35" fmla="*/ 1670 h 2237"/>
                <a:gd name="T36" fmla="*/ 2145 w 3261"/>
                <a:gd name="T37" fmla="*/ 1740 h 2237"/>
                <a:gd name="T38" fmla="*/ 2050 w 3261"/>
                <a:gd name="T39" fmla="*/ 1805 h 2237"/>
                <a:gd name="T40" fmla="*/ 1951 w 3261"/>
                <a:gd name="T41" fmla="*/ 1866 h 2237"/>
                <a:gd name="T42" fmla="*/ 1850 w 3261"/>
                <a:gd name="T43" fmla="*/ 1923 h 2237"/>
                <a:gd name="T44" fmla="*/ 1746 w 3261"/>
                <a:gd name="T45" fmla="*/ 1975 h 2237"/>
                <a:gd name="T46" fmla="*/ 1640 w 3261"/>
                <a:gd name="T47" fmla="*/ 2024 h 2237"/>
                <a:gd name="T48" fmla="*/ 1532 w 3261"/>
                <a:gd name="T49" fmla="*/ 2068 h 2237"/>
                <a:gd name="T50" fmla="*/ 1421 w 3261"/>
                <a:gd name="T51" fmla="*/ 2106 h 2237"/>
                <a:gd name="T52" fmla="*/ 1309 w 3261"/>
                <a:gd name="T53" fmla="*/ 2139 h 2237"/>
                <a:gd name="T54" fmla="*/ 1194 w 3261"/>
                <a:gd name="T55" fmla="*/ 2169 h 2237"/>
                <a:gd name="T56" fmla="*/ 1077 w 3261"/>
                <a:gd name="T57" fmla="*/ 2193 h 2237"/>
                <a:gd name="T58" fmla="*/ 959 w 3261"/>
                <a:gd name="T59" fmla="*/ 2213 h 2237"/>
                <a:gd name="T60" fmla="*/ 839 w 3261"/>
                <a:gd name="T61" fmla="*/ 2227 h 2237"/>
                <a:gd name="T62" fmla="*/ 718 w 3261"/>
                <a:gd name="T63" fmla="*/ 2234 h 2237"/>
                <a:gd name="T64" fmla="*/ 595 w 3261"/>
                <a:gd name="T65" fmla="*/ 2237 h 2237"/>
                <a:gd name="T66" fmla="*/ 519 w 3261"/>
                <a:gd name="T67" fmla="*/ 2236 h 2237"/>
                <a:gd name="T68" fmla="*/ 443 w 3261"/>
                <a:gd name="T69" fmla="*/ 2233 h 2237"/>
                <a:gd name="T70" fmla="*/ 367 w 3261"/>
                <a:gd name="T71" fmla="*/ 2228 h 2237"/>
                <a:gd name="T72" fmla="*/ 292 w 3261"/>
                <a:gd name="T73" fmla="*/ 2220 h 2237"/>
                <a:gd name="T74" fmla="*/ 217 w 3261"/>
                <a:gd name="T75" fmla="*/ 2210 h 2237"/>
                <a:gd name="T76" fmla="*/ 144 w 3261"/>
                <a:gd name="T77" fmla="*/ 2198 h 2237"/>
                <a:gd name="T78" fmla="*/ 71 w 3261"/>
                <a:gd name="T79" fmla="*/ 2186 h 2237"/>
                <a:gd name="T80" fmla="*/ 0 w 3261"/>
                <a:gd name="T81" fmla="*/ 2170 h 2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61" h="2237">
                  <a:moveTo>
                    <a:pt x="3261" y="0"/>
                  </a:moveTo>
                  <a:lnTo>
                    <a:pt x="3235" y="120"/>
                  </a:lnTo>
                  <a:lnTo>
                    <a:pt x="3204" y="236"/>
                  </a:lnTo>
                  <a:lnTo>
                    <a:pt x="3168" y="352"/>
                  </a:lnTo>
                  <a:lnTo>
                    <a:pt x="3129" y="463"/>
                  </a:lnTo>
                  <a:lnTo>
                    <a:pt x="3084" y="573"/>
                  </a:lnTo>
                  <a:lnTo>
                    <a:pt x="3034" y="681"/>
                  </a:lnTo>
                  <a:lnTo>
                    <a:pt x="2981" y="786"/>
                  </a:lnTo>
                  <a:lnTo>
                    <a:pt x="2924" y="889"/>
                  </a:lnTo>
                  <a:lnTo>
                    <a:pt x="2862" y="989"/>
                  </a:lnTo>
                  <a:lnTo>
                    <a:pt x="2797" y="1085"/>
                  </a:lnTo>
                  <a:lnTo>
                    <a:pt x="2728" y="1178"/>
                  </a:lnTo>
                  <a:lnTo>
                    <a:pt x="2655" y="1269"/>
                  </a:lnTo>
                  <a:lnTo>
                    <a:pt x="2578" y="1356"/>
                  </a:lnTo>
                  <a:lnTo>
                    <a:pt x="2497" y="1440"/>
                  </a:lnTo>
                  <a:lnTo>
                    <a:pt x="2414" y="1520"/>
                  </a:lnTo>
                  <a:lnTo>
                    <a:pt x="2328" y="1597"/>
                  </a:lnTo>
                  <a:lnTo>
                    <a:pt x="2238" y="1670"/>
                  </a:lnTo>
                  <a:lnTo>
                    <a:pt x="2145" y="1740"/>
                  </a:lnTo>
                  <a:lnTo>
                    <a:pt x="2050" y="1805"/>
                  </a:lnTo>
                  <a:lnTo>
                    <a:pt x="1951" y="1866"/>
                  </a:lnTo>
                  <a:lnTo>
                    <a:pt x="1850" y="1923"/>
                  </a:lnTo>
                  <a:lnTo>
                    <a:pt x="1746" y="1975"/>
                  </a:lnTo>
                  <a:lnTo>
                    <a:pt x="1640" y="2024"/>
                  </a:lnTo>
                  <a:lnTo>
                    <a:pt x="1532" y="2068"/>
                  </a:lnTo>
                  <a:lnTo>
                    <a:pt x="1421" y="2106"/>
                  </a:lnTo>
                  <a:lnTo>
                    <a:pt x="1309" y="2139"/>
                  </a:lnTo>
                  <a:lnTo>
                    <a:pt x="1194" y="2169"/>
                  </a:lnTo>
                  <a:lnTo>
                    <a:pt x="1077" y="2193"/>
                  </a:lnTo>
                  <a:lnTo>
                    <a:pt x="959" y="2213"/>
                  </a:lnTo>
                  <a:lnTo>
                    <a:pt x="839" y="2227"/>
                  </a:lnTo>
                  <a:lnTo>
                    <a:pt x="718" y="2234"/>
                  </a:lnTo>
                  <a:lnTo>
                    <a:pt x="595" y="2237"/>
                  </a:lnTo>
                  <a:lnTo>
                    <a:pt x="519" y="2236"/>
                  </a:lnTo>
                  <a:lnTo>
                    <a:pt x="443" y="2233"/>
                  </a:lnTo>
                  <a:lnTo>
                    <a:pt x="367" y="2228"/>
                  </a:lnTo>
                  <a:lnTo>
                    <a:pt x="292" y="2220"/>
                  </a:lnTo>
                  <a:lnTo>
                    <a:pt x="217" y="2210"/>
                  </a:lnTo>
                  <a:lnTo>
                    <a:pt x="144" y="2198"/>
                  </a:lnTo>
                  <a:lnTo>
                    <a:pt x="71" y="2186"/>
                  </a:lnTo>
                  <a:lnTo>
                    <a:pt x="0" y="2170"/>
                  </a:lnTo>
                </a:path>
              </a:pathLst>
            </a:custGeom>
            <a:noFill/>
            <a:ln w="38100">
              <a:solidFill>
                <a:schemeClr val="accent4">
                  <a:alpha val="66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53" name="Freeform 68">
              <a:extLst>
                <a:ext uri="{FF2B5EF4-FFF2-40B4-BE49-F238E27FC236}">
                  <a16:creationId xmlns:a16="http://schemas.microsoft.com/office/drawing/2014/main" id="{DC1DE5CE-78D6-40DC-9C73-C38798DD4EE0}"/>
                </a:ext>
              </a:extLst>
            </p:cNvPr>
            <p:cNvSpPr>
              <a:spLocks/>
            </p:cNvSpPr>
            <p:nvPr/>
          </p:nvSpPr>
          <p:spPr bwMode="auto">
            <a:xfrm>
              <a:off x="5402263" y="2068513"/>
              <a:ext cx="2066925" cy="1042988"/>
            </a:xfrm>
            <a:custGeom>
              <a:avLst/>
              <a:gdLst>
                <a:gd name="T0" fmla="*/ 36 w 3904"/>
                <a:gd name="T1" fmla="*/ 322 h 1971"/>
                <a:gd name="T2" fmla="*/ 110 w 3904"/>
                <a:gd name="T3" fmla="*/ 283 h 1971"/>
                <a:gd name="T4" fmla="*/ 186 w 3904"/>
                <a:gd name="T5" fmla="*/ 246 h 1971"/>
                <a:gd name="T6" fmla="*/ 261 w 3904"/>
                <a:gd name="T7" fmla="*/ 213 h 1971"/>
                <a:gd name="T8" fmla="*/ 340 w 3904"/>
                <a:gd name="T9" fmla="*/ 181 h 1971"/>
                <a:gd name="T10" fmla="*/ 419 w 3904"/>
                <a:gd name="T11" fmla="*/ 151 h 1971"/>
                <a:gd name="T12" fmla="*/ 498 w 3904"/>
                <a:gd name="T13" fmla="*/ 124 h 1971"/>
                <a:gd name="T14" fmla="*/ 579 w 3904"/>
                <a:gd name="T15" fmla="*/ 100 h 1971"/>
                <a:gd name="T16" fmla="*/ 661 w 3904"/>
                <a:gd name="T17" fmla="*/ 78 h 1971"/>
                <a:gd name="T18" fmla="*/ 744 w 3904"/>
                <a:gd name="T19" fmla="*/ 59 h 1971"/>
                <a:gd name="T20" fmla="*/ 828 w 3904"/>
                <a:gd name="T21" fmla="*/ 42 h 1971"/>
                <a:gd name="T22" fmla="*/ 912 w 3904"/>
                <a:gd name="T23" fmla="*/ 28 h 1971"/>
                <a:gd name="T24" fmla="*/ 998 w 3904"/>
                <a:gd name="T25" fmla="*/ 17 h 1971"/>
                <a:gd name="T26" fmla="*/ 1085 w 3904"/>
                <a:gd name="T27" fmla="*/ 9 h 1971"/>
                <a:gd name="T28" fmla="*/ 1172 w 3904"/>
                <a:gd name="T29" fmla="*/ 3 h 1971"/>
                <a:gd name="T30" fmla="*/ 1260 w 3904"/>
                <a:gd name="T31" fmla="*/ 0 h 1971"/>
                <a:gd name="T32" fmla="*/ 1418 w 3904"/>
                <a:gd name="T33" fmla="*/ 3 h 1971"/>
                <a:gd name="T34" fmla="*/ 1643 w 3904"/>
                <a:gd name="T35" fmla="*/ 22 h 1971"/>
                <a:gd name="T36" fmla="*/ 1861 w 3904"/>
                <a:gd name="T37" fmla="*/ 59 h 1971"/>
                <a:gd name="T38" fmla="*/ 2073 w 3904"/>
                <a:gd name="T39" fmla="*/ 114 h 1971"/>
                <a:gd name="T40" fmla="*/ 2280 w 3904"/>
                <a:gd name="T41" fmla="*/ 186 h 1971"/>
                <a:gd name="T42" fmla="*/ 2477 w 3904"/>
                <a:gd name="T43" fmla="*/ 273 h 1971"/>
                <a:gd name="T44" fmla="*/ 2667 w 3904"/>
                <a:gd name="T45" fmla="*/ 377 h 1971"/>
                <a:gd name="T46" fmla="*/ 2847 w 3904"/>
                <a:gd name="T47" fmla="*/ 494 h 1971"/>
                <a:gd name="T48" fmla="*/ 3018 w 3904"/>
                <a:gd name="T49" fmla="*/ 626 h 1971"/>
                <a:gd name="T50" fmla="*/ 3178 w 3904"/>
                <a:gd name="T51" fmla="*/ 769 h 1971"/>
                <a:gd name="T52" fmla="*/ 3325 w 3904"/>
                <a:gd name="T53" fmla="*/ 925 h 1971"/>
                <a:gd name="T54" fmla="*/ 3462 w 3904"/>
                <a:gd name="T55" fmla="*/ 1093 h 1971"/>
                <a:gd name="T56" fmla="*/ 3585 w 3904"/>
                <a:gd name="T57" fmla="*/ 1273 h 1971"/>
                <a:gd name="T58" fmla="*/ 3694 w 3904"/>
                <a:gd name="T59" fmla="*/ 1461 h 1971"/>
                <a:gd name="T60" fmla="*/ 3790 w 3904"/>
                <a:gd name="T61" fmla="*/ 1659 h 1971"/>
                <a:gd name="T62" fmla="*/ 3870 w 3904"/>
                <a:gd name="T63" fmla="*/ 1865 h 1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04" h="1971">
                  <a:moveTo>
                    <a:pt x="0" y="342"/>
                  </a:moveTo>
                  <a:lnTo>
                    <a:pt x="36" y="322"/>
                  </a:lnTo>
                  <a:lnTo>
                    <a:pt x="73" y="303"/>
                  </a:lnTo>
                  <a:lnTo>
                    <a:pt x="110" y="283"/>
                  </a:lnTo>
                  <a:lnTo>
                    <a:pt x="147" y="264"/>
                  </a:lnTo>
                  <a:lnTo>
                    <a:pt x="186" y="246"/>
                  </a:lnTo>
                  <a:lnTo>
                    <a:pt x="224" y="230"/>
                  </a:lnTo>
                  <a:lnTo>
                    <a:pt x="261" y="213"/>
                  </a:lnTo>
                  <a:lnTo>
                    <a:pt x="301" y="196"/>
                  </a:lnTo>
                  <a:lnTo>
                    <a:pt x="340" y="181"/>
                  </a:lnTo>
                  <a:lnTo>
                    <a:pt x="379" y="165"/>
                  </a:lnTo>
                  <a:lnTo>
                    <a:pt x="419" y="151"/>
                  </a:lnTo>
                  <a:lnTo>
                    <a:pt x="459" y="137"/>
                  </a:lnTo>
                  <a:lnTo>
                    <a:pt x="498" y="124"/>
                  </a:lnTo>
                  <a:lnTo>
                    <a:pt x="538" y="112"/>
                  </a:lnTo>
                  <a:lnTo>
                    <a:pt x="579" y="100"/>
                  </a:lnTo>
                  <a:lnTo>
                    <a:pt x="620" y="89"/>
                  </a:lnTo>
                  <a:lnTo>
                    <a:pt x="661" y="78"/>
                  </a:lnTo>
                  <a:lnTo>
                    <a:pt x="702" y="68"/>
                  </a:lnTo>
                  <a:lnTo>
                    <a:pt x="744" y="59"/>
                  </a:lnTo>
                  <a:lnTo>
                    <a:pt x="785" y="50"/>
                  </a:lnTo>
                  <a:lnTo>
                    <a:pt x="828" y="42"/>
                  </a:lnTo>
                  <a:lnTo>
                    <a:pt x="870" y="35"/>
                  </a:lnTo>
                  <a:lnTo>
                    <a:pt x="912" y="28"/>
                  </a:lnTo>
                  <a:lnTo>
                    <a:pt x="956" y="22"/>
                  </a:lnTo>
                  <a:lnTo>
                    <a:pt x="998" y="17"/>
                  </a:lnTo>
                  <a:lnTo>
                    <a:pt x="1042" y="13"/>
                  </a:lnTo>
                  <a:lnTo>
                    <a:pt x="1085" y="9"/>
                  </a:lnTo>
                  <a:lnTo>
                    <a:pt x="1129" y="5"/>
                  </a:lnTo>
                  <a:lnTo>
                    <a:pt x="1172" y="3"/>
                  </a:lnTo>
                  <a:lnTo>
                    <a:pt x="1216" y="1"/>
                  </a:lnTo>
                  <a:lnTo>
                    <a:pt x="1260" y="0"/>
                  </a:lnTo>
                  <a:lnTo>
                    <a:pt x="1304" y="0"/>
                  </a:lnTo>
                  <a:lnTo>
                    <a:pt x="1418" y="3"/>
                  </a:lnTo>
                  <a:lnTo>
                    <a:pt x="1531" y="9"/>
                  </a:lnTo>
                  <a:lnTo>
                    <a:pt x="1643" y="22"/>
                  </a:lnTo>
                  <a:lnTo>
                    <a:pt x="1753" y="39"/>
                  </a:lnTo>
                  <a:lnTo>
                    <a:pt x="1861" y="59"/>
                  </a:lnTo>
                  <a:lnTo>
                    <a:pt x="1968" y="85"/>
                  </a:lnTo>
                  <a:lnTo>
                    <a:pt x="2073" y="114"/>
                  </a:lnTo>
                  <a:lnTo>
                    <a:pt x="2177" y="147"/>
                  </a:lnTo>
                  <a:lnTo>
                    <a:pt x="2280" y="186"/>
                  </a:lnTo>
                  <a:lnTo>
                    <a:pt x="2380" y="228"/>
                  </a:lnTo>
                  <a:lnTo>
                    <a:pt x="2477" y="273"/>
                  </a:lnTo>
                  <a:lnTo>
                    <a:pt x="2573" y="323"/>
                  </a:lnTo>
                  <a:lnTo>
                    <a:pt x="2667" y="377"/>
                  </a:lnTo>
                  <a:lnTo>
                    <a:pt x="2758" y="433"/>
                  </a:lnTo>
                  <a:lnTo>
                    <a:pt x="2847" y="494"/>
                  </a:lnTo>
                  <a:lnTo>
                    <a:pt x="2933" y="558"/>
                  </a:lnTo>
                  <a:lnTo>
                    <a:pt x="3018" y="626"/>
                  </a:lnTo>
                  <a:lnTo>
                    <a:pt x="3098" y="696"/>
                  </a:lnTo>
                  <a:lnTo>
                    <a:pt x="3178" y="769"/>
                  </a:lnTo>
                  <a:lnTo>
                    <a:pt x="3253" y="846"/>
                  </a:lnTo>
                  <a:lnTo>
                    <a:pt x="3325" y="925"/>
                  </a:lnTo>
                  <a:lnTo>
                    <a:pt x="3396" y="1009"/>
                  </a:lnTo>
                  <a:lnTo>
                    <a:pt x="3462" y="1093"/>
                  </a:lnTo>
                  <a:lnTo>
                    <a:pt x="3525" y="1182"/>
                  </a:lnTo>
                  <a:lnTo>
                    <a:pt x="3585" y="1273"/>
                  </a:lnTo>
                  <a:lnTo>
                    <a:pt x="3642" y="1365"/>
                  </a:lnTo>
                  <a:lnTo>
                    <a:pt x="3694" y="1461"/>
                  </a:lnTo>
                  <a:lnTo>
                    <a:pt x="3744" y="1559"/>
                  </a:lnTo>
                  <a:lnTo>
                    <a:pt x="3790" y="1659"/>
                  </a:lnTo>
                  <a:lnTo>
                    <a:pt x="3831" y="1761"/>
                  </a:lnTo>
                  <a:lnTo>
                    <a:pt x="3870" y="1865"/>
                  </a:lnTo>
                  <a:lnTo>
                    <a:pt x="3904" y="1971"/>
                  </a:lnTo>
                </a:path>
              </a:pathLst>
            </a:custGeom>
            <a:noFill/>
            <a:ln w="38100">
              <a:solidFill>
                <a:schemeClr val="accent4">
                  <a:alpha val="66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54" name="Freeform 66">
              <a:extLst>
                <a:ext uri="{FF2B5EF4-FFF2-40B4-BE49-F238E27FC236}">
                  <a16:creationId xmlns:a16="http://schemas.microsoft.com/office/drawing/2014/main" id="{8C588006-D60C-4E32-929A-A64E33746628}"/>
                </a:ext>
              </a:extLst>
            </p:cNvPr>
            <p:cNvSpPr>
              <a:spLocks/>
            </p:cNvSpPr>
            <p:nvPr/>
          </p:nvSpPr>
          <p:spPr bwMode="auto">
            <a:xfrm>
              <a:off x="4652963" y="2541588"/>
              <a:ext cx="633413" cy="2230438"/>
            </a:xfrm>
            <a:custGeom>
              <a:avLst/>
              <a:gdLst>
                <a:gd name="T0" fmla="*/ 1130 w 1197"/>
                <a:gd name="T1" fmla="*/ 4168 h 4216"/>
                <a:gd name="T2" fmla="*/ 1001 w 1197"/>
                <a:gd name="T3" fmla="*/ 4066 h 4216"/>
                <a:gd name="T4" fmla="*/ 877 w 1197"/>
                <a:gd name="T5" fmla="*/ 3956 h 4216"/>
                <a:gd name="T6" fmla="*/ 760 w 1197"/>
                <a:gd name="T7" fmla="*/ 3839 h 4216"/>
                <a:gd name="T8" fmla="*/ 651 w 1197"/>
                <a:gd name="T9" fmla="*/ 3715 h 4216"/>
                <a:gd name="T10" fmla="*/ 549 w 1197"/>
                <a:gd name="T11" fmla="*/ 3585 h 4216"/>
                <a:gd name="T12" fmla="*/ 454 w 1197"/>
                <a:gd name="T13" fmla="*/ 3448 h 4216"/>
                <a:gd name="T14" fmla="*/ 367 w 1197"/>
                <a:gd name="T15" fmla="*/ 3305 h 4216"/>
                <a:gd name="T16" fmla="*/ 288 w 1197"/>
                <a:gd name="T17" fmla="*/ 3157 h 4216"/>
                <a:gd name="T18" fmla="*/ 219 w 1197"/>
                <a:gd name="T19" fmla="*/ 3003 h 4216"/>
                <a:gd name="T20" fmla="*/ 159 w 1197"/>
                <a:gd name="T21" fmla="*/ 2844 h 4216"/>
                <a:gd name="T22" fmla="*/ 106 w 1197"/>
                <a:gd name="T23" fmla="*/ 2682 h 4216"/>
                <a:gd name="T24" fmla="*/ 65 w 1197"/>
                <a:gd name="T25" fmla="*/ 2514 h 4216"/>
                <a:gd name="T26" fmla="*/ 33 w 1197"/>
                <a:gd name="T27" fmla="*/ 2343 h 4216"/>
                <a:gd name="T28" fmla="*/ 13 w 1197"/>
                <a:gd name="T29" fmla="*/ 2169 h 4216"/>
                <a:gd name="T30" fmla="*/ 1 w 1197"/>
                <a:gd name="T31" fmla="*/ 1991 h 4216"/>
                <a:gd name="T32" fmla="*/ 1 w 1197"/>
                <a:gd name="T33" fmla="*/ 1832 h 4216"/>
                <a:gd name="T34" fmla="*/ 8 w 1197"/>
                <a:gd name="T35" fmla="*/ 1696 h 4216"/>
                <a:gd name="T36" fmla="*/ 21 w 1197"/>
                <a:gd name="T37" fmla="*/ 1561 h 4216"/>
                <a:gd name="T38" fmla="*/ 40 w 1197"/>
                <a:gd name="T39" fmla="*/ 1429 h 4216"/>
                <a:gd name="T40" fmla="*/ 65 w 1197"/>
                <a:gd name="T41" fmla="*/ 1299 h 4216"/>
                <a:gd name="T42" fmla="*/ 95 w 1197"/>
                <a:gd name="T43" fmla="*/ 1171 h 4216"/>
                <a:gd name="T44" fmla="*/ 132 w 1197"/>
                <a:gd name="T45" fmla="*/ 1046 h 4216"/>
                <a:gd name="T46" fmla="*/ 173 w 1197"/>
                <a:gd name="T47" fmla="*/ 923 h 4216"/>
                <a:gd name="T48" fmla="*/ 220 w 1197"/>
                <a:gd name="T49" fmla="*/ 803 h 4216"/>
                <a:gd name="T50" fmla="*/ 273 w 1197"/>
                <a:gd name="T51" fmla="*/ 685 h 4216"/>
                <a:gd name="T52" fmla="*/ 329 w 1197"/>
                <a:gd name="T53" fmla="*/ 571 h 4216"/>
                <a:gd name="T54" fmla="*/ 392 w 1197"/>
                <a:gd name="T55" fmla="*/ 459 h 4216"/>
                <a:gd name="T56" fmla="*/ 459 w 1197"/>
                <a:gd name="T57" fmla="*/ 350 h 4216"/>
                <a:gd name="T58" fmla="*/ 531 w 1197"/>
                <a:gd name="T59" fmla="*/ 247 h 4216"/>
                <a:gd name="T60" fmla="*/ 606 w 1197"/>
                <a:gd name="T61" fmla="*/ 145 h 4216"/>
                <a:gd name="T62" fmla="*/ 687 w 1197"/>
                <a:gd name="T63" fmla="*/ 48 h 4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97" h="4216">
                  <a:moveTo>
                    <a:pt x="1197" y="4216"/>
                  </a:moveTo>
                  <a:lnTo>
                    <a:pt x="1130" y="4168"/>
                  </a:lnTo>
                  <a:lnTo>
                    <a:pt x="1065" y="4118"/>
                  </a:lnTo>
                  <a:lnTo>
                    <a:pt x="1001" y="4066"/>
                  </a:lnTo>
                  <a:lnTo>
                    <a:pt x="938" y="4012"/>
                  </a:lnTo>
                  <a:lnTo>
                    <a:pt x="877" y="3956"/>
                  </a:lnTo>
                  <a:lnTo>
                    <a:pt x="818" y="3899"/>
                  </a:lnTo>
                  <a:lnTo>
                    <a:pt x="760" y="3839"/>
                  </a:lnTo>
                  <a:lnTo>
                    <a:pt x="705" y="3779"/>
                  </a:lnTo>
                  <a:lnTo>
                    <a:pt x="651" y="3715"/>
                  </a:lnTo>
                  <a:lnTo>
                    <a:pt x="598" y="3651"/>
                  </a:lnTo>
                  <a:lnTo>
                    <a:pt x="549" y="3585"/>
                  </a:lnTo>
                  <a:lnTo>
                    <a:pt x="500" y="3517"/>
                  </a:lnTo>
                  <a:lnTo>
                    <a:pt x="454" y="3448"/>
                  </a:lnTo>
                  <a:lnTo>
                    <a:pt x="409" y="3378"/>
                  </a:lnTo>
                  <a:lnTo>
                    <a:pt x="367" y="3305"/>
                  </a:lnTo>
                  <a:lnTo>
                    <a:pt x="327" y="3232"/>
                  </a:lnTo>
                  <a:lnTo>
                    <a:pt x="288" y="3157"/>
                  </a:lnTo>
                  <a:lnTo>
                    <a:pt x="253" y="3080"/>
                  </a:lnTo>
                  <a:lnTo>
                    <a:pt x="219" y="3003"/>
                  </a:lnTo>
                  <a:lnTo>
                    <a:pt x="187" y="2925"/>
                  </a:lnTo>
                  <a:lnTo>
                    <a:pt x="159" y="2844"/>
                  </a:lnTo>
                  <a:lnTo>
                    <a:pt x="132" y="2764"/>
                  </a:lnTo>
                  <a:lnTo>
                    <a:pt x="106" y="2682"/>
                  </a:lnTo>
                  <a:lnTo>
                    <a:pt x="85" y="2598"/>
                  </a:lnTo>
                  <a:lnTo>
                    <a:pt x="65" y="2514"/>
                  </a:lnTo>
                  <a:lnTo>
                    <a:pt x="49" y="2429"/>
                  </a:lnTo>
                  <a:lnTo>
                    <a:pt x="33" y="2343"/>
                  </a:lnTo>
                  <a:lnTo>
                    <a:pt x="22" y="2256"/>
                  </a:lnTo>
                  <a:lnTo>
                    <a:pt x="13" y="2169"/>
                  </a:lnTo>
                  <a:lnTo>
                    <a:pt x="5" y="2079"/>
                  </a:lnTo>
                  <a:lnTo>
                    <a:pt x="1" y="1991"/>
                  </a:lnTo>
                  <a:lnTo>
                    <a:pt x="0" y="1900"/>
                  </a:lnTo>
                  <a:lnTo>
                    <a:pt x="1" y="1832"/>
                  </a:lnTo>
                  <a:lnTo>
                    <a:pt x="4" y="1764"/>
                  </a:lnTo>
                  <a:lnTo>
                    <a:pt x="8" y="1696"/>
                  </a:lnTo>
                  <a:lnTo>
                    <a:pt x="14" y="1628"/>
                  </a:lnTo>
                  <a:lnTo>
                    <a:pt x="21" y="1561"/>
                  </a:lnTo>
                  <a:lnTo>
                    <a:pt x="30" y="1495"/>
                  </a:lnTo>
                  <a:lnTo>
                    <a:pt x="40" y="1429"/>
                  </a:lnTo>
                  <a:lnTo>
                    <a:pt x="51" y="1364"/>
                  </a:lnTo>
                  <a:lnTo>
                    <a:pt x="65" y="1299"/>
                  </a:lnTo>
                  <a:lnTo>
                    <a:pt x="80" y="1235"/>
                  </a:lnTo>
                  <a:lnTo>
                    <a:pt x="95" y="1171"/>
                  </a:lnTo>
                  <a:lnTo>
                    <a:pt x="113" y="1108"/>
                  </a:lnTo>
                  <a:lnTo>
                    <a:pt x="132" y="1046"/>
                  </a:lnTo>
                  <a:lnTo>
                    <a:pt x="151" y="983"/>
                  </a:lnTo>
                  <a:lnTo>
                    <a:pt x="173" y="923"/>
                  </a:lnTo>
                  <a:lnTo>
                    <a:pt x="196" y="862"/>
                  </a:lnTo>
                  <a:lnTo>
                    <a:pt x="220" y="803"/>
                  </a:lnTo>
                  <a:lnTo>
                    <a:pt x="246" y="743"/>
                  </a:lnTo>
                  <a:lnTo>
                    <a:pt x="273" y="685"/>
                  </a:lnTo>
                  <a:lnTo>
                    <a:pt x="301" y="627"/>
                  </a:lnTo>
                  <a:lnTo>
                    <a:pt x="329" y="571"/>
                  </a:lnTo>
                  <a:lnTo>
                    <a:pt x="360" y="514"/>
                  </a:lnTo>
                  <a:lnTo>
                    <a:pt x="392" y="459"/>
                  </a:lnTo>
                  <a:lnTo>
                    <a:pt x="425" y="404"/>
                  </a:lnTo>
                  <a:lnTo>
                    <a:pt x="459" y="350"/>
                  </a:lnTo>
                  <a:lnTo>
                    <a:pt x="493" y="298"/>
                  </a:lnTo>
                  <a:lnTo>
                    <a:pt x="531" y="247"/>
                  </a:lnTo>
                  <a:lnTo>
                    <a:pt x="568" y="195"/>
                  </a:lnTo>
                  <a:lnTo>
                    <a:pt x="606" y="145"/>
                  </a:lnTo>
                  <a:lnTo>
                    <a:pt x="646" y="95"/>
                  </a:lnTo>
                  <a:lnTo>
                    <a:pt x="687" y="48"/>
                  </a:lnTo>
                  <a:lnTo>
                    <a:pt x="728" y="0"/>
                  </a:lnTo>
                </a:path>
              </a:pathLst>
            </a:custGeom>
            <a:noFill/>
            <a:ln w="38100">
              <a:solidFill>
                <a:schemeClr val="accent4">
                  <a:alpha val="66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sp>
        <p:nvSpPr>
          <p:cNvPr id="1262" name="Freeform 62">
            <a:extLst>
              <a:ext uri="{FF2B5EF4-FFF2-40B4-BE49-F238E27FC236}">
                <a16:creationId xmlns:a16="http://schemas.microsoft.com/office/drawing/2014/main" id="{38D79FBF-F619-477C-A73C-9F04FADFF31A}"/>
              </a:ext>
            </a:extLst>
          </p:cNvPr>
          <p:cNvSpPr>
            <a:spLocks/>
          </p:cNvSpPr>
          <p:nvPr/>
        </p:nvSpPr>
        <p:spPr bwMode="auto">
          <a:xfrm>
            <a:off x="3158206" y="1378172"/>
            <a:ext cx="2934464" cy="3014257"/>
          </a:xfrm>
          <a:custGeom>
            <a:avLst/>
            <a:gdLst>
              <a:gd name="T0" fmla="*/ 4074 w 7393"/>
              <a:gd name="T1" fmla="*/ 19 h 7593"/>
              <a:gd name="T2" fmla="*/ 4620 w 7393"/>
              <a:gd name="T3" fmla="*/ 119 h 7593"/>
              <a:gd name="T4" fmla="*/ 5135 w 7393"/>
              <a:gd name="T5" fmla="*/ 298 h 7593"/>
              <a:gd name="T6" fmla="*/ 5613 w 7393"/>
              <a:gd name="T7" fmla="*/ 549 h 7593"/>
              <a:gd name="T8" fmla="*/ 6048 w 7393"/>
              <a:gd name="T9" fmla="*/ 867 h 7593"/>
              <a:gd name="T10" fmla="*/ 6432 w 7393"/>
              <a:gd name="T11" fmla="*/ 1244 h 7593"/>
              <a:gd name="T12" fmla="*/ 6761 w 7393"/>
              <a:gd name="T13" fmla="*/ 1673 h 7593"/>
              <a:gd name="T14" fmla="*/ 7028 w 7393"/>
              <a:gd name="T15" fmla="*/ 2150 h 7593"/>
              <a:gd name="T16" fmla="*/ 7227 w 7393"/>
              <a:gd name="T17" fmla="*/ 2668 h 7593"/>
              <a:gd name="T18" fmla="*/ 7350 w 7393"/>
              <a:gd name="T19" fmla="*/ 3218 h 7593"/>
              <a:gd name="T20" fmla="*/ 7393 w 7393"/>
              <a:gd name="T21" fmla="*/ 3796 h 7593"/>
              <a:gd name="T22" fmla="*/ 7350 w 7393"/>
              <a:gd name="T23" fmla="*/ 4375 h 7593"/>
              <a:gd name="T24" fmla="*/ 7227 w 7393"/>
              <a:gd name="T25" fmla="*/ 4925 h 7593"/>
              <a:gd name="T26" fmla="*/ 7028 w 7393"/>
              <a:gd name="T27" fmla="*/ 5443 h 7593"/>
              <a:gd name="T28" fmla="*/ 6761 w 7393"/>
              <a:gd name="T29" fmla="*/ 5920 h 7593"/>
              <a:gd name="T30" fmla="*/ 6432 w 7393"/>
              <a:gd name="T31" fmla="*/ 6349 h 7593"/>
              <a:gd name="T32" fmla="*/ 6048 w 7393"/>
              <a:gd name="T33" fmla="*/ 6726 h 7593"/>
              <a:gd name="T34" fmla="*/ 5613 w 7393"/>
              <a:gd name="T35" fmla="*/ 7044 h 7593"/>
              <a:gd name="T36" fmla="*/ 5135 w 7393"/>
              <a:gd name="T37" fmla="*/ 7295 h 7593"/>
              <a:gd name="T38" fmla="*/ 4620 w 7393"/>
              <a:gd name="T39" fmla="*/ 7474 h 7593"/>
              <a:gd name="T40" fmla="*/ 4074 w 7393"/>
              <a:gd name="T41" fmla="*/ 7574 h 7593"/>
              <a:gd name="T42" fmla="*/ 3507 w 7393"/>
              <a:gd name="T43" fmla="*/ 7588 h 7593"/>
              <a:gd name="T44" fmla="*/ 2952 w 7393"/>
              <a:gd name="T45" fmla="*/ 7517 h 7593"/>
              <a:gd name="T46" fmla="*/ 2425 w 7393"/>
              <a:gd name="T47" fmla="*/ 7363 h 7593"/>
              <a:gd name="T48" fmla="*/ 1935 w 7393"/>
              <a:gd name="T49" fmla="*/ 7135 h 7593"/>
              <a:gd name="T50" fmla="*/ 1485 w 7393"/>
              <a:gd name="T51" fmla="*/ 6839 h 7593"/>
              <a:gd name="T52" fmla="*/ 1082 w 7393"/>
              <a:gd name="T53" fmla="*/ 6481 h 7593"/>
              <a:gd name="T54" fmla="*/ 734 w 7393"/>
              <a:gd name="T55" fmla="*/ 6068 h 7593"/>
              <a:gd name="T56" fmla="*/ 446 w 7393"/>
              <a:gd name="T57" fmla="*/ 5607 h 7593"/>
              <a:gd name="T58" fmla="*/ 224 w 7393"/>
              <a:gd name="T59" fmla="*/ 5102 h 7593"/>
              <a:gd name="T60" fmla="*/ 75 w 7393"/>
              <a:gd name="T61" fmla="*/ 4562 h 7593"/>
              <a:gd name="T62" fmla="*/ 5 w 7393"/>
              <a:gd name="T63" fmla="*/ 3992 h 7593"/>
              <a:gd name="T64" fmla="*/ 19 w 7393"/>
              <a:gd name="T65" fmla="*/ 3409 h 7593"/>
              <a:gd name="T66" fmla="*/ 116 w 7393"/>
              <a:gd name="T67" fmla="*/ 2847 h 7593"/>
              <a:gd name="T68" fmla="*/ 291 w 7393"/>
              <a:gd name="T69" fmla="*/ 2318 h 7593"/>
              <a:gd name="T70" fmla="*/ 535 w 7393"/>
              <a:gd name="T71" fmla="*/ 1827 h 7593"/>
              <a:gd name="T72" fmla="*/ 844 w 7393"/>
              <a:gd name="T73" fmla="*/ 1381 h 7593"/>
              <a:gd name="T74" fmla="*/ 1211 w 7393"/>
              <a:gd name="T75" fmla="*/ 986 h 7593"/>
              <a:gd name="T76" fmla="*/ 1630 w 7393"/>
              <a:gd name="T77" fmla="*/ 648 h 7593"/>
              <a:gd name="T78" fmla="*/ 2093 w 7393"/>
              <a:gd name="T79" fmla="*/ 374 h 7593"/>
              <a:gd name="T80" fmla="*/ 2597 w 7393"/>
              <a:gd name="T81" fmla="*/ 170 h 7593"/>
              <a:gd name="T82" fmla="*/ 3134 w 7393"/>
              <a:gd name="T83" fmla="*/ 43 h 7593"/>
              <a:gd name="T84" fmla="*/ 3696 w 7393"/>
              <a:gd name="T85" fmla="*/ 0 h 7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393" h="7593">
                <a:moveTo>
                  <a:pt x="3696" y="0"/>
                </a:moveTo>
                <a:lnTo>
                  <a:pt x="3886" y="5"/>
                </a:lnTo>
                <a:lnTo>
                  <a:pt x="4074" y="19"/>
                </a:lnTo>
                <a:lnTo>
                  <a:pt x="4259" y="43"/>
                </a:lnTo>
                <a:lnTo>
                  <a:pt x="4441" y="76"/>
                </a:lnTo>
                <a:lnTo>
                  <a:pt x="4620" y="119"/>
                </a:lnTo>
                <a:lnTo>
                  <a:pt x="4796" y="170"/>
                </a:lnTo>
                <a:lnTo>
                  <a:pt x="4968" y="230"/>
                </a:lnTo>
                <a:lnTo>
                  <a:pt x="5135" y="298"/>
                </a:lnTo>
                <a:lnTo>
                  <a:pt x="5299" y="374"/>
                </a:lnTo>
                <a:lnTo>
                  <a:pt x="5458" y="458"/>
                </a:lnTo>
                <a:lnTo>
                  <a:pt x="5613" y="549"/>
                </a:lnTo>
                <a:lnTo>
                  <a:pt x="5763" y="648"/>
                </a:lnTo>
                <a:lnTo>
                  <a:pt x="5908" y="754"/>
                </a:lnTo>
                <a:lnTo>
                  <a:pt x="6048" y="867"/>
                </a:lnTo>
                <a:lnTo>
                  <a:pt x="6182" y="986"/>
                </a:lnTo>
                <a:lnTo>
                  <a:pt x="6310" y="1112"/>
                </a:lnTo>
                <a:lnTo>
                  <a:pt x="6432" y="1244"/>
                </a:lnTo>
                <a:lnTo>
                  <a:pt x="6549" y="1381"/>
                </a:lnTo>
                <a:lnTo>
                  <a:pt x="6659" y="1525"/>
                </a:lnTo>
                <a:lnTo>
                  <a:pt x="6761" y="1673"/>
                </a:lnTo>
                <a:lnTo>
                  <a:pt x="6858" y="1827"/>
                </a:lnTo>
                <a:lnTo>
                  <a:pt x="6947" y="1986"/>
                </a:lnTo>
                <a:lnTo>
                  <a:pt x="7028" y="2150"/>
                </a:lnTo>
                <a:lnTo>
                  <a:pt x="7102" y="2318"/>
                </a:lnTo>
                <a:lnTo>
                  <a:pt x="7169" y="2491"/>
                </a:lnTo>
                <a:lnTo>
                  <a:pt x="7227" y="2668"/>
                </a:lnTo>
                <a:lnTo>
                  <a:pt x="7277" y="2847"/>
                </a:lnTo>
                <a:lnTo>
                  <a:pt x="7318" y="3031"/>
                </a:lnTo>
                <a:lnTo>
                  <a:pt x="7350" y="3218"/>
                </a:lnTo>
                <a:lnTo>
                  <a:pt x="7374" y="3409"/>
                </a:lnTo>
                <a:lnTo>
                  <a:pt x="7388" y="3601"/>
                </a:lnTo>
                <a:lnTo>
                  <a:pt x="7393" y="3796"/>
                </a:lnTo>
                <a:lnTo>
                  <a:pt x="7388" y="3992"/>
                </a:lnTo>
                <a:lnTo>
                  <a:pt x="7374" y="4184"/>
                </a:lnTo>
                <a:lnTo>
                  <a:pt x="7350" y="4375"/>
                </a:lnTo>
                <a:lnTo>
                  <a:pt x="7318" y="4562"/>
                </a:lnTo>
                <a:lnTo>
                  <a:pt x="7277" y="4746"/>
                </a:lnTo>
                <a:lnTo>
                  <a:pt x="7227" y="4925"/>
                </a:lnTo>
                <a:lnTo>
                  <a:pt x="7169" y="5102"/>
                </a:lnTo>
                <a:lnTo>
                  <a:pt x="7102" y="5275"/>
                </a:lnTo>
                <a:lnTo>
                  <a:pt x="7028" y="5443"/>
                </a:lnTo>
                <a:lnTo>
                  <a:pt x="6947" y="5607"/>
                </a:lnTo>
                <a:lnTo>
                  <a:pt x="6858" y="5766"/>
                </a:lnTo>
                <a:lnTo>
                  <a:pt x="6761" y="5920"/>
                </a:lnTo>
                <a:lnTo>
                  <a:pt x="6659" y="6068"/>
                </a:lnTo>
                <a:lnTo>
                  <a:pt x="6549" y="6212"/>
                </a:lnTo>
                <a:lnTo>
                  <a:pt x="6432" y="6349"/>
                </a:lnTo>
                <a:lnTo>
                  <a:pt x="6310" y="6481"/>
                </a:lnTo>
                <a:lnTo>
                  <a:pt x="6182" y="6607"/>
                </a:lnTo>
                <a:lnTo>
                  <a:pt x="6048" y="6726"/>
                </a:lnTo>
                <a:lnTo>
                  <a:pt x="5908" y="6839"/>
                </a:lnTo>
                <a:lnTo>
                  <a:pt x="5763" y="6945"/>
                </a:lnTo>
                <a:lnTo>
                  <a:pt x="5613" y="7044"/>
                </a:lnTo>
                <a:lnTo>
                  <a:pt x="5458" y="7135"/>
                </a:lnTo>
                <a:lnTo>
                  <a:pt x="5299" y="7219"/>
                </a:lnTo>
                <a:lnTo>
                  <a:pt x="5135" y="7295"/>
                </a:lnTo>
                <a:lnTo>
                  <a:pt x="4968" y="7363"/>
                </a:lnTo>
                <a:lnTo>
                  <a:pt x="4796" y="7423"/>
                </a:lnTo>
                <a:lnTo>
                  <a:pt x="4620" y="7474"/>
                </a:lnTo>
                <a:lnTo>
                  <a:pt x="4441" y="7517"/>
                </a:lnTo>
                <a:lnTo>
                  <a:pt x="4259" y="7550"/>
                </a:lnTo>
                <a:lnTo>
                  <a:pt x="4074" y="7574"/>
                </a:lnTo>
                <a:lnTo>
                  <a:pt x="3886" y="7588"/>
                </a:lnTo>
                <a:lnTo>
                  <a:pt x="3696" y="7593"/>
                </a:lnTo>
                <a:lnTo>
                  <a:pt x="3507" y="7588"/>
                </a:lnTo>
                <a:lnTo>
                  <a:pt x="3318" y="7574"/>
                </a:lnTo>
                <a:lnTo>
                  <a:pt x="3134" y="7550"/>
                </a:lnTo>
                <a:lnTo>
                  <a:pt x="2952" y="7517"/>
                </a:lnTo>
                <a:lnTo>
                  <a:pt x="2773" y="7474"/>
                </a:lnTo>
                <a:lnTo>
                  <a:pt x="2597" y="7423"/>
                </a:lnTo>
                <a:lnTo>
                  <a:pt x="2425" y="7363"/>
                </a:lnTo>
                <a:lnTo>
                  <a:pt x="2257" y="7295"/>
                </a:lnTo>
                <a:lnTo>
                  <a:pt x="2093" y="7219"/>
                </a:lnTo>
                <a:lnTo>
                  <a:pt x="1935" y="7135"/>
                </a:lnTo>
                <a:lnTo>
                  <a:pt x="1780" y="7044"/>
                </a:lnTo>
                <a:lnTo>
                  <a:pt x="1630" y="6945"/>
                </a:lnTo>
                <a:lnTo>
                  <a:pt x="1485" y="6839"/>
                </a:lnTo>
                <a:lnTo>
                  <a:pt x="1345" y="6726"/>
                </a:lnTo>
                <a:lnTo>
                  <a:pt x="1211" y="6607"/>
                </a:lnTo>
                <a:lnTo>
                  <a:pt x="1082" y="6481"/>
                </a:lnTo>
                <a:lnTo>
                  <a:pt x="961" y="6349"/>
                </a:lnTo>
                <a:lnTo>
                  <a:pt x="844" y="6212"/>
                </a:lnTo>
                <a:lnTo>
                  <a:pt x="734" y="6068"/>
                </a:lnTo>
                <a:lnTo>
                  <a:pt x="631" y="5920"/>
                </a:lnTo>
                <a:lnTo>
                  <a:pt x="535" y="5766"/>
                </a:lnTo>
                <a:lnTo>
                  <a:pt x="446" y="5607"/>
                </a:lnTo>
                <a:lnTo>
                  <a:pt x="365" y="5443"/>
                </a:lnTo>
                <a:lnTo>
                  <a:pt x="291" y="5275"/>
                </a:lnTo>
                <a:lnTo>
                  <a:pt x="224" y="5102"/>
                </a:lnTo>
                <a:lnTo>
                  <a:pt x="166" y="4925"/>
                </a:lnTo>
                <a:lnTo>
                  <a:pt x="116" y="4746"/>
                </a:lnTo>
                <a:lnTo>
                  <a:pt x="75" y="4562"/>
                </a:lnTo>
                <a:lnTo>
                  <a:pt x="42" y="4375"/>
                </a:lnTo>
                <a:lnTo>
                  <a:pt x="19" y="4184"/>
                </a:lnTo>
                <a:lnTo>
                  <a:pt x="5" y="3992"/>
                </a:lnTo>
                <a:lnTo>
                  <a:pt x="0" y="3796"/>
                </a:lnTo>
                <a:lnTo>
                  <a:pt x="5" y="3601"/>
                </a:lnTo>
                <a:lnTo>
                  <a:pt x="19" y="3409"/>
                </a:lnTo>
                <a:lnTo>
                  <a:pt x="42" y="3218"/>
                </a:lnTo>
                <a:lnTo>
                  <a:pt x="75" y="3031"/>
                </a:lnTo>
                <a:lnTo>
                  <a:pt x="116" y="2847"/>
                </a:lnTo>
                <a:lnTo>
                  <a:pt x="166" y="2668"/>
                </a:lnTo>
                <a:lnTo>
                  <a:pt x="224" y="2491"/>
                </a:lnTo>
                <a:lnTo>
                  <a:pt x="291" y="2318"/>
                </a:lnTo>
                <a:lnTo>
                  <a:pt x="365" y="2150"/>
                </a:lnTo>
                <a:lnTo>
                  <a:pt x="446" y="1986"/>
                </a:lnTo>
                <a:lnTo>
                  <a:pt x="535" y="1827"/>
                </a:lnTo>
                <a:lnTo>
                  <a:pt x="631" y="1673"/>
                </a:lnTo>
                <a:lnTo>
                  <a:pt x="734" y="1525"/>
                </a:lnTo>
                <a:lnTo>
                  <a:pt x="844" y="1381"/>
                </a:lnTo>
                <a:lnTo>
                  <a:pt x="961" y="1244"/>
                </a:lnTo>
                <a:lnTo>
                  <a:pt x="1082" y="1112"/>
                </a:lnTo>
                <a:lnTo>
                  <a:pt x="1211" y="986"/>
                </a:lnTo>
                <a:lnTo>
                  <a:pt x="1345" y="867"/>
                </a:lnTo>
                <a:lnTo>
                  <a:pt x="1485" y="754"/>
                </a:lnTo>
                <a:lnTo>
                  <a:pt x="1630" y="648"/>
                </a:lnTo>
                <a:lnTo>
                  <a:pt x="1780" y="549"/>
                </a:lnTo>
                <a:lnTo>
                  <a:pt x="1935" y="458"/>
                </a:lnTo>
                <a:lnTo>
                  <a:pt x="2093" y="374"/>
                </a:lnTo>
                <a:lnTo>
                  <a:pt x="2257" y="298"/>
                </a:lnTo>
                <a:lnTo>
                  <a:pt x="2425" y="230"/>
                </a:lnTo>
                <a:lnTo>
                  <a:pt x="2597" y="170"/>
                </a:lnTo>
                <a:lnTo>
                  <a:pt x="2773" y="119"/>
                </a:lnTo>
                <a:lnTo>
                  <a:pt x="2952" y="76"/>
                </a:lnTo>
                <a:lnTo>
                  <a:pt x="3134" y="43"/>
                </a:lnTo>
                <a:lnTo>
                  <a:pt x="3318" y="19"/>
                </a:lnTo>
                <a:lnTo>
                  <a:pt x="3507" y="5"/>
                </a:lnTo>
                <a:lnTo>
                  <a:pt x="3696" y="0"/>
                </a:lnTo>
                <a:close/>
              </a:path>
            </a:pathLst>
          </a:custGeom>
          <a:solidFill>
            <a:schemeClr val="accent4">
              <a:alpha val="16000"/>
            </a:schemeClr>
          </a:solidFill>
          <a:ln w="25400">
            <a:noFill/>
            <a:prstDash val="solid"/>
            <a:round/>
            <a:headEnd/>
            <a:tailEnd/>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263" name="Freeform 62">
            <a:extLst>
              <a:ext uri="{FF2B5EF4-FFF2-40B4-BE49-F238E27FC236}">
                <a16:creationId xmlns:a16="http://schemas.microsoft.com/office/drawing/2014/main" id="{C0C7F083-6343-4674-A9D5-2E329B5926CE}"/>
              </a:ext>
            </a:extLst>
          </p:cNvPr>
          <p:cNvSpPr>
            <a:spLocks/>
          </p:cNvSpPr>
          <p:nvPr/>
        </p:nvSpPr>
        <p:spPr bwMode="auto">
          <a:xfrm>
            <a:off x="3537616" y="1765371"/>
            <a:ext cx="2119327" cy="2128565"/>
          </a:xfrm>
          <a:custGeom>
            <a:avLst/>
            <a:gdLst>
              <a:gd name="T0" fmla="*/ 4074 w 7393"/>
              <a:gd name="T1" fmla="*/ 19 h 7593"/>
              <a:gd name="T2" fmla="*/ 4620 w 7393"/>
              <a:gd name="T3" fmla="*/ 119 h 7593"/>
              <a:gd name="T4" fmla="*/ 5135 w 7393"/>
              <a:gd name="T5" fmla="*/ 298 h 7593"/>
              <a:gd name="T6" fmla="*/ 5613 w 7393"/>
              <a:gd name="T7" fmla="*/ 549 h 7593"/>
              <a:gd name="T8" fmla="*/ 6048 w 7393"/>
              <a:gd name="T9" fmla="*/ 867 h 7593"/>
              <a:gd name="T10" fmla="*/ 6432 w 7393"/>
              <a:gd name="T11" fmla="*/ 1244 h 7593"/>
              <a:gd name="T12" fmla="*/ 6761 w 7393"/>
              <a:gd name="T13" fmla="*/ 1673 h 7593"/>
              <a:gd name="T14" fmla="*/ 7028 w 7393"/>
              <a:gd name="T15" fmla="*/ 2150 h 7593"/>
              <a:gd name="T16" fmla="*/ 7227 w 7393"/>
              <a:gd name="T17" fmla="*/ 2668 h 7593"/>
              <a:gd name="T18" fmla="*/ 7350 w 7393"/>
              <a:gd name="T19" fmla="*/ 3218 h 7593"/>
              <a:gd name="T20" fmla="*/ 7393 w 7393"/>
              <a:gd name="T21" fmla="*/ 3796 h 7593"/>
              <a:gd name="T22" fmla="*/ 7350 w 7393"/>
              <a:gd name="T23" fmla="*/ 4375 h 7593"/>
              <a:gd name="T24" fmla="*/ 7227 w 7393"/>
              <a:gd name="T25" fmla="*/ 4925 h 7593"/>
              <a:gd name="T26" fmla="*/ 7028 w 7393"/>
              <a:gd name="T27" fmla="*/ 5443 h 7593"/>
              <a:gd name="T28" fmla="*/ 6761 w 7393"/>
              <a:gd name="T29" fmla="*/ 5920 h 7593"/>
              <a:gd name="T30" fmla="*/ 6432 w 7393"/>
              <a:gd name="T31" fmla="*/ 6349 h 7593"/>
              <a:gd name="T32" fmla="*/ 6048 w 7393"/>
              <a:gd name="T33" fmla="*/ 6726 h 7593"/>
              <a:gd name="T34" fmla="*/ 5613 w 7393"/>
              <a:gd name="T35" fmla="*/ 7044 h 7593"/>
              <a:gd name="T36" fmla="*/ 5135 w 7393"/>
              <a:gd name="T37" fmla="*/ 7295 h 7593"/>
              <a:gd name="T38" fmla="*/ 4620 w 7393"/>
              <a:gd name="T39" fmla="*/ 7474 h 7593"/>
              <a:gd name="T40" fmla="*/ 4074 w 7393"/>
              <a:gd name="T41" fmla="*/ 7574 h 7593"/>
              <a:gd name="T42" fmla="*/ 3507 w 7393"/>
              <a:gd name="T43" fmla="*/ 7588 h 7593"/>
              <a:gd name="T44" fmla="*/ 2952 w 7393"/>
              <a:gd name="T45" fmla="*/ 7517 h 7593"/>
              <a:gd name="T46" fmla="*/ 2425 w 7393"/>
              <a:gd name="T47" fmla="*/ 7363 h 7593"/>
              <a:gd name="T48" fmla="*/ 1935 w 7393"/>
              <a:gd name="T49" fmla="*/ 7135 h 7593"/>
              <a:gd name="T50" fmla="*/ 1485 w 7393"/>
              <a:gd name="T51" fmla="*/ 6839 h 7593"/>
              <a:gd name="T52" fmla="*/ 1082 w 7393"/>
              <a:gd name="T53" fmla="*/ 6481 h 7593"/>
              <a:gd name="T54" fmla="*/ 734 w 7393"/>
              <a:gd name="T55" fmla="*/ 6068 h 7593"/>
              <a:gd name="T56" fmla="*/ 446 w 7393"/>
              <a:gd name="T57" fmla="*/ 5607 h 7593"/>
              <a:gd name="T58" fmla="*/ 224 w 7393"/>
              <a:gd name="T59" fmla="*/ 5102 h 7593"/>
              <a:gd name="T60" fmla="*/ 75 w 7393"/>
              <a:gd name="T61" fmla="*/ 4562 h 7593"/>
              <a:gd name="T62" fmla="*/ 5 w 7393"/>
              <a:gd name="T63" fmla="*/ 3992 h 7593"/>
              <a:gd name="T64" fmla="*/ 19 w 7393"/>
              <a:gd name="T65" fmla="*/ 3409 h 7593"/>
              <a:gd name="T66" fmla="*/ 116 w 7393"/>
              <a:gd name="T67" fmla="*/ 2847 h 7593"/>
              <a:gd name="T68" fmla="*/ 291 w 7393"/>
              <a:gd name="T69" fmla="*/ 2318 h 7593"/>
              <a:gd name="T70" fmla="*/ 535 w 7393"/>
              <a:gd name="T71" fmla="*/ 1827 h 7593"/>
              <a:gd name="T72" fmla="*/ 844 w 7393"/>
              <a:gd name="T73" fmla="*/ 1381 h 7593"/>
              <a:gd name="T74" fmla="*/ 1211 w 7393"/>
              <a:gd name="T75" fmla="*/ 986 h 7593"/>
              <a:gd name="T76" fmla="*/ 1630 w 7393"/>
              <a:gd name="T77" fmla="*/ 648 h 7593"/>
              <a:gd name="T78" fmla="*/ 2093 w 7393"/>
              <a:gd name="T79" fmla="*/ 374 h 7593"/>
              <a:gd name="T80" fmla="*/ 2597 w 7393"/>
              <a:gd name="T81" fmla="*/ 170 h 7593"/>
              <a:gd name="T82" fmla="*/ 3134 w 7393"/>
              <a:gd name="T83" fmla="*/ 43 h 7593"/>
              <a:gd name="T84" fmla="*/ 3696 w 7393"/>
              <a:gd name="T85" fmla="*/ 0 h 7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393" h="7593">
                <a:moveTo>
                  <a:pt x="3696" y="0"/>
                </a:moveTo>
                <a:lnTo>
                  <a:pt x="3886" y="5"/>
                </a:lnTo>
                <a:lnTo>
                  <a:pt x="4074" y="19"/>
                </a:lnTo>
                <a:lnTo>
                  <a:pt x="4259" y="43"/>
                </a:lnTo>
                <a:lnTo>
                  <a:pt x="4441" y="76"/>
                </a:lnTo>
                <a:lnTo>
                  <a:pt x="4620" y="119"/>
                </a:lnTo>
                <a:lnTo>
                  <a:pt x="4796" y="170"/>
                </a:lnTo>
                <a:lnTo>
                  <a:pt x="4968" y="230"/>
                </a:lnTo>
                <a:lnTo>
                  <a:pt x="5135" y="298"/>
                </a:lnTo>
                <a:lnTo>
                  <a:pt x="5299" y="374"/>
                </a:lnTo>
                <a:lnTo>
                  <a:pt x="5458" y="458"/>
                </a:lnTo>
                <a:lnTo>
                  <a:pt x="5613" y="549"/>
                </a:lnTo>
                <a:lnTo>
                  <a:pt x="5763" y="648"/>
                </a:lnTo>
                <a:lnTo>
                  <a:pt x="5908" y="754"/>
                </a:lnTo>
                <a:lnTo>
                  <a:pt x="6048" y="867"/>
                </a:lnTo>
                <a:lnTo>
                  <a:pt x="6182" y="986"/>
                </a:lnTo>
                <a:lnTo>
                  <a:pt x="6310" y="1112"/>
                </a:lnTo>
                <a:lnTo>
                  <a:pt x="6432" y="1244"/>
                </a:lnTo>
                <a:lnTo>
                  <a:pt x="6549" y="1381"/>
                </a:lnTo>
                <a:lnTo>
                  <a:pt x="6659" y="1525"/>
                </a:lnTo>
                <a:lnTo>
                  <a:pt x="6761" y="1673"/>
                </a:lnTo>
                <a:lnTo>
                  <a:pt x="6858" y="1827"/>
                </a:lnTo>
                <a:lnTo>
                  <a:pt x="6947" y="1986"/>
                </a:lnTo>
                <a:lnTo>
                  <a:pt x="7028" y="2150"/>
                </a:lnTo>
                <a:lnTo>
                  <a:pt x="7102" y="2318"/>
                </a:lnTo>
                <a:lnTo>
                  <a:pt x="7169" y="2491"/>
                </a:lnTo>
                <a:lnTo>
                  <a:pt x="7227" y="2668"/>
                </a:lnTo>
                <a:lnTo>
                  <a:pt x="7277" y="2847"/>
                </a:lnTo>
                <a:lnTo>
                  <a:pt x="7318" y="3031"/>
                </a:lnTo>
                <a:lnTo>
                  <a:pt x="7350" y="3218"/>
                </a:lnTo>
                <a:lnTo>
                  <a:pt x="7374" y="3409"/>
                </a:lnTo>
                <a:lnTo>
                  <a:pt x="7388" y="3601"/>
                </a:lnTo>
                <a:lnTo>
                  <a:pt x="7393" y="3796"/>
                </a:lnTo>
                <a:lnTo>
                  <a:pt x="7388" y="3992"/>
                </a:lnTo>
                <a:lnTo>
                  <a:pt x="7374" y="4184"/>
                </a:lnTo>
                <a:lnTo>
                  <a:pt x="7350" y="4375"/>
                </a:lnTo>
                <a:lnTo>
                  <a:pt x="7318" y="4562"/>
                </a:lnTo>
                <a:lnTo>
                  <a:pt x="7277" y="4746"/>
                </a:lnTo>
                <a:lnTo>
                  <a:pt x="7227" y="4925"/>
                </a:lnTo>
                <a:lnTo>
                  <a:pt x="7169" y="5102"/>
                </a:lnTo>
                <a:lnTo>
                  <a:pt x="7102" y="5275"/>
                </a:lnTo>
                <a:lnTo>
                  <a:pt x="7028" y="5443"/>
                </a:lnTo>
                <a:lnTo>
                  <a:pt x="6947" y="5607"/>
                </a:lnTo>
                <a:lnTo>
                  <a:pt x="6858" y="5766"/>
                </a:lnTo>
                <a:lnTo>
                  <a:pt x="6761" y="5920"/>
                </a:lnTo>
                <a:lnTo>
                  <a:pt x="6659" y="6068"/>
                </a:lnTo>
                <a:lnTo>
                  <a:pt x="6549" y="6212"/>
                </a:lnTo>
                <a:lnTo>
                  <a:pt x="6432" y="6349"/>
                </a:lnTo>
                <a:lnTo>
                  <a:pt x="6310" y="6481"/>
                </a:lnTo>
                <a:lnTo>
                  <a:pt x="6182" y="6607"/>
                </a:lnTo>
                <a:lnTo>
                  <a:pt x="6048" y="6726"/>
                </a:lnTo>
                <a:lnTo>
                  <a:pt x="5908" y="6839"/>
                </a:lnTo>
                <a:lnTo>
                  <a:pt x="5763" y="6945"/>
                </a:lnTo>
                <a:lnTo>
                  <a:pt x="5613" y="7044"/>
                </a:lnTo>
                <a:lnTo>
                  <a:pt x="5458" y="7135"/>
                </a:lnTo>
                <a:lnTo>
                  <a:pt x="5299" y="7219"/>
                </a:lnTo>
                <a:lnTo>
                  <a:pt x="5135" y="7295"/>
                </a:lnTo>
                <a:lnTo>
                  <a:pt x="4968" y="7363"/>
                </a:lnTo>
                <a:lnTo>
                  <a:pt x="4796" y="7423"/>
                </a:lnTo>
                <a:lnTo>
                  <a:pt x="4620" y="7474"/>
                </a:lnTo>
                <a:lnTo>
                  <a:pt x="4441" y="7517"/>
                </a:lnTo>
                <a:lnTo>
                  <a:pt x="4259" y="7550"/>
                </a:lnTo>
                <a:lnTo>
                  <a:pt x="4074" y="7574"/>
                </a:lnTo>
                <a:lnTo>
                  <a:pt x="3886" y="7588"/>
                </a:lnTo>
                <a:lnTo>
                  <a:pt x="3696" y="7593"/>
                </a:lnTo>
                <a:lnTo>
                  <a:pt x="3507" y="7588"/>
                </a:lnTo>
                <a:lnTo>
                  <a:pt x="3318" y="7574"/>
                </a:lnTo>
                <a:lnTo>
                  <a:pt x="3134" y="7550"/>
                </a:lnTo>
                <a:lnTo>
                  <a:pt x="2952" y="7517"/>
                </a:lnTo>
                <a:lnTo>
                  <a:pt x="2773" y="7474"/>
                </a:lnTo>
                <a:lnTo>
                  <a:pt x="2597" y="7423"/>
                </a:lnTo>
                <a:lnTo>
                  <a:pt x="2425" y="7363"/>
                </a:lnTo>
                <a:lnTo>
                  <a:pt x="2257" y="7295"/>
                </a:lnTo>
                <a:lnTo>
                  <a:pt x="2093" y="7219"/>
                </a:lnTo>
                <a:lnTo>
                  <a:pt x="1935" y="7135"/>
                </a:lnTo>
                <a:lnTo>
                  <a:pt x="1780" y="7044"/>
                </a:lnTo>
                <a:lnTo>
                  <a:pt x="1630" y="6945"/>
                </a:lnTo>
                <a:lnTo>
                  <a:pt x="1485" y="6839"/>
                </a:lnTo>
                <a:lnTo>
                  <a:pt x="1345" y="6726"/>
                </a:lnTo>
                <a:lnTo>
                  <a:pt x="1211" y="6607"/>
                </a:lnTo>
                <a:lnTo>
                  <a:pt x="1082" y="6481"/>
                </a:lnTo>
                <a:lnTo>
                  <a:pt x="961" y="6349"/>
                </a:lnTo>
                <a:lnTo>
                  <a:pt x="844" y="6212"/>
                </a:lnTo>
                <a:lnTo>
                  <a:pt x="734" y="6068"/>
                </a:lnTo>
                <a:lnTo>
                  <a:pt x="631" y="5920"/>
                </a:lnTo>
                <a:lnTo>
                  <a:pt x="535" y="5766"/>
                </a:lnTo>
                <a:lnTo>
                  <a:pt x="446" y="5607"/>
                </a:lnTo>
                <a:lnTo>
                  <a:pt x="365" y="5443"/>
                </a:lnTo>
                <a:lnTo>
                  <a:pt x="291" y="5275"/>
                </a:lnTo>
                <a:lnTo>
                  <a:pt x="224" y="5102"/>
                </a:lnTo>
                <a:lnTo>
                  <a:pt x="166" y="4925"/>
                </a:lnTo>
                <a:lnTo>
                  <a:pt x="116" y="4746"/>
                </a:lnTo>
                <a:lnTo>
                  <a:pt x="75" y="4562"/>
                </a:lnTo>
                <a:lnTo>
                  <a:pt x="42" y="4375"/>
                </a:lnTo>
                <a:lnTo>
                  <a:pt x="19" y="4184"/>
                </a:lnTo>
                <a:lnTo>
                  <a:pt x="5" y="3992"/>
                </a:lnTo>
                <a:lnTo>
                  <a:pt x="0" y="3796"/>
                </a:lnTo>
                <a:lnTo>
                  <a:pt x="5" y="3601"/>
                </a:lnTo>
                <a:lnTo>
                  <a:pt x="19" y="3409"/>
                </a:lnTo>
                <a:lnTo>
                  <a:pt x="42" y="3218"/>
                </a:lnTo>
                <a:lnTo>
                  <a:pt x="75" y="3031"/>
                </a:lnTo>
                <a:lnTo>
                  <a:pt x="116" y="2847"/>
                </a:lnTo>
                <a:lnTo>
                  <a:pt x="166" y="2668"/>
                </a:lnTo>
                <a:lnTo>
                  <a:pt x="224" y="2491"/>
                </a:lnTo>
                <a:lnTo>
                  <a:pt x="291" y="2318"/>
                </a:lnTo>
                <a:lnTo>
                  <a:pt x="365" y="2150"/>
                </a:lnTo>
                <a:lnTo>
                  <a:pt x="446" y="1986"/>
                </a:lnTo>
                <a:lnTo>
                  <a:pt x="535" y="1827"/>
                </a:lnTo>
                <a:lnTo>
                  <a:pt x="631" y="1673"/>
                </a:lnTo>
                <a:lnTo>
                  <a:pt x="734" y="1525"/>
                </a:lnTo>
                <a:lnTo>
                  <a:pt x="844" y="1381"/>
                </a:lnTo>
                <a:lnTo>
                  <a:pt x="961" y="1244"/>
                </a:lnTo>
                <a:lnTo>
                  <a:pt x="1082" y="1112"/>
                </a:lnTo>
                <a:lnTo>
                  <a:pt x="1211" y="986"/>
                </a:lnTo>
                <a:lnTo>
                  <a:pt x="1345" y="867"/>
                </a:lnTo>
                <a:lnTo>
                  <a:pt x="1485" y="754"/>
                </a:lnTo>
                <a:lnTo>
                  <a:pt x="1630" y="648"/>
                </a:lnTo>
                <a:lnTo>
                  <a:pt x="1780" y="549"/>
                </a:lnTo>
                <a:lnTo>
                  <a:pt x="1935" y="458"/>
                </a:lnTo>
                <a:lnTo>
                  <a:pt x="2093" y="374"/>
                </a:lnTo>
                <a:lnTo>
                  <a:pt x="2257" y="298"/>
                </a:lnTo>
                <a:lnTo>
                  <a:pt x="2425" y="230"/>
                </a:lnTo>
                <a:lnTo>
                  <a:pt x="2597" y="170"/>
                </a:lnTo>
                <a:lnTo>
                  <a:pt x="2773" y="119"/>
                </a:lnTo>
                <a:lnTo>
                  <a:pt x="2952" y="76"/>
                </a:lnTo>
                <a:lnTo>
                  <a:pt x="3134" y="43"/>
                </a:lnTo>
                <a:lnTo>
                  <a:pt x="3318" y="19"/>
                </a:lnTo>
                <a:lnTo>
                  <a:pt x="3507" y="5"/>
                </a:lnTo>
                <a:lnTo>
                  <a:pt x="3696" y="0"/>
                </a:lnTo>
                <a:close/>
              </a:path>
            </a:pathLst>
          </a:custGeom>
          <a:gradFill>
            <a:gsLst>
              <a:gs pos="58000">
                <a:srgbClr val="0F3857">
                  <a:alpha val="65000"/>
                </a:srgbClr>
              </a:gs>
              <a:gs pos="100000">
                <a:srgbClr val="165584">
                  <a:alpha val="15000"/>
                </a:srgbClr>
              </a:gs>
            </a:gsLst>
            <a:path path="circle">
              <a:fillToRect l="50000" t="50000" r="50000" b="50000"/>
            </a:path>
          </a:gradFill>
          <a:ln w="3175">
            <a:noFill/>
            <a:prstDash val="solid"/>
            <a:round/>
            <a:headEnd/>
            <a:tailEnd/>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264" name="Rectangle 46">
            <a:extLst>
              <a:ext uri="{FF2B5EF4-FFF2-40B4-BE49-F238E27FC236}">
                <a16:creationId xmlns:a16="http://schemas.microsoft.com/office/drawing/2014/main" id="{36981A7D-2EFA-4260-8F5B-410CA30750AD}"/>
              </a:ext>
            </a:extLst>
          </p:cNvPr>
          <p:cNvSpPr>
            <a:spLocks noChangeArrowheads="1"/>
          </p:cNvSpPr>
          <p:nvPr/>
        </p:nvSpPr>
        <p:spPr bwMode="auto">
          <a:xfrm>
            <a:off x="3245299" y="221607"/>
            <a:ext cx="832464" cy="610950"/>
          </a:xfrm>
          <a:prstGeom prst="roundRect">
            <a:avLst>
              <a:gd name="adj" fmla="val 10679"/>
            </a:avLst>
          </a:prstGeom>
          <a:solidFill>
            <a:schemeClr val="accent4">
              <a:lumMod val="75000"/>
              <a:alpha val="30000"/>
            </a:schemeClr>
          </a:solidFill>
          <a:ln w="25400">
            <a:solidFill>
              <a:schemeClr val="accent4"/>
            </a:solidFill>
            <a:prstDash val="solid"/>
            <a:miter lim="800000"/>
            <a:headEnd/>
            <a:tailEnd/>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265" name="Rectangle 47">
            <a:extLst>
              <a:ext uri="{FF2B5EF4-FFF2-40B4-BE49-F238E27FC236}">
                <a16:creationId xmlns:a16="http://schemas.microsoft.com/office/drawing/2014/main" id="{DEB4B7CC-0D77-4659-B92D-9F7BC53E036F}"/>
              </a:ext>
            </a:extLst>
          </p:cNvPr>
          <p:cNvSpPr>
            <a:spLocks noChangeArrowheads="1"/>
          </p:cNvSpPr>
          <p:nvPr/>
        </p:nvSpPr>
        <p:spPr bwMode="auto">
          <a:xfrm>
            <a:off x="4174229" y="221607"/>
            <a:ext cx="832464" cy="610950"/>
          </a:xfrm>
          <a:prstGeom prst="roundRect">
            <a:avLst>
              <a:gd name="adj" fmla="val 9182"/>
            </a:avLst>
          </a:prstGeom>
          <a:solidFill>
            <a:schemeClr val="accent4">
              <a:lumMod val="75000"/>
              <a:alpha val="30000"/>
            </a:schemeClr>
          </a:solidFill>
          <a:ln w="25400">
            <a:solidFill>
              <a:schemeClr val="accent4"/>
            </a:solidFill>
            <a:prstDash val="solid"/>
            <a:miter lim="800000"/>
            <a:headEnd/>
            <a:tailEnd/>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266" name="Rectangle 48">
            <a:extLst>
              <a:ext uri="{FF2B5EF4-FFF2-40B4-BE49-F238E27FC236}">
                <a16:creationId xmlns:a16="http://schemas.microsoft.com/office/drawing/2014/main" id="{690BA060-36FE-4845-A9F5-454337496FBC}"/>
              </a:ext>
            </a:extLst>
          </p:cNvPr>
          <p:cNvSpPr>
            <a:spLocks noChangeArrowheads="1"/>
          </p:cNvSpPr>
          <p:nvPr/>
        </p:nvSpPr>
        <p:spPr bwMode="auto">
          <a:xfrm>
            <a:off x="5143426" y="210601"/>
            <a:ext cx="831273" cy="610950"/>
          </a:xfrm>
          <a:prstGeom prst="roundRect">
            <a:avLst>
              <a:gd name="adj" fmla="val 10679"/>
            </a:avLst>
          </a:prstGeom>
          <a:solidFill>
            <a:schemeClr val="accent4">
              <a:lumMod val="75000"/>
              <a:alpha val="30000"/>
            </a:schemeClr>
          </a:solidFill>
          <a:ln w="25400">
            <a:solidFill>
              <a:schemeClr val="accent4"/>
            </a:solidFill>
            <a:prstDash val="solid"/>
            <a:miter lim="800000"/>
            <a:headEnd/>
            <a:tailEnd/>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nvGrpSpPr>
          <p:cNvPr id="1267" name="Group 1266">
            <a:extLst>
              <a:ext uri="{FF2B5EF4-FFF2-40B4-BE49-F238E27FC236}">
                <a16:creationId xmlns:a16="http://schemas.microsoft.com/office/drawing/2014/main" id="{6D30903A-D6F4-4A82-A668-8BDD20AADC1D}"/>
              </a:ext>
            </a:extLst>
          </p:cNvPr>
          <p:cNvGrpSpPr/>
          <p:nvPr/>
        </p:nvGrpSpPr>
        <p:grpSpPr>
          <a:xfrm>
            <a:off x="3466813" y="314499"/>
            <a:ext cx="397772" cy="403727"/>
            <a:chOff x="4581525" y="1711325"/>
            <a:chExt cx="530225" cy="538163"/>
          </a:xfrm>
        </p:grpSpPr>
        <p:sp>
          <p:nvSpPr>
            <p:cNvPr id="1343" name="Freeform 301">
              <a:extLst>
                <a:ext uri="{FF2B5EF4-FFF2-40B4-BE49-F238E27FC236}">
                  <a16:creationId xmlns:a16="http://schemas.microsoft.com/office/drawing/2014/main" id="{6A9A0D4F-B4F3-4BDE-9638-6607E20AA851}"/>
                </a:ext>
              </a:extLst>
            </p:cNvPr>
            <p:cNvSpPr>
              <a:spLocks/>
            </p:cNvSpPr>
            <p:nvPr/>
          </p:nvSpPr>
          <p:spPr bwMode="auto">
            <a:xfrm>
              <a:off x="4618038" y="1716088"/>
              <a:ext cx="204788" cy="273050"/>
            </a:xfrm>
            <a:custGeom>
              <a:avLst/>
              <a:gdLst>
                <a:gd name="T0" fmla="*/ 388 w 388"/>
                <a:gd name="T1" fmla="*/ 515 h 515"/>
                <a:gd name="T2" fmla="*/ 0 w 388"/>
                <a:gd name="T3" fmla="*/ 515 h 515"/>
                <a:gd name="T4" fmla="*/ 1 w 388"/>
                <a:gd name="T5" fmla="*/ 453 h 515"/>
                <a:gd name="T6" fmla="*/ 4 w 388"/>
                <a:gd name="T7" fmla="*/ 394 h 515"/>
                <a:gd name="T8" fmla="*/ 9 w 388"/>
                <a:gd name="T9" fmla="*/ 341 h 515"/>
                <a:gd name="T10" fmla="*/ 17 w 388"/>
                <a:gd name="T11" fmla="*/ 289 h 515"/>
                <a:gd name="T12" fmla="*/ 26 w 388"/>
                <a:gd name="T13" fmla="*/ 243 h 515"/>
                <a:gd name="T14" fmla="*/ 36 w 388"/>
                <a:gd name="T15" fmla="*/ 201 h 515"/>
                <a:gd name="T16" fmla="*/ 48 w 388"/>
                <a:gd name="T17" fmla="*/ 164 h 515"/>
                <a:gd name="T18" fmla="*/ 60 w 388"/>
                <a:gd name="T19" fmla="*/ 129 h 515"/>
                <a:gd name="T20" fmla="*/ 74 w 388"/>
                <a:gd name="T21" fmla="*/ 98 h 515"/>
                <a:gd name="T22" fmla="*/ 90 w 388"/>
                <a:gd name="T23" fmla="*/ 73 h 515"/>
                <a:gd name="T24" fmla="*/ 107 w 388"/>
                <a:gd name="T25" fmla="*/ 51 h 515"/>
                <a:gd name="T26" fmla="*/ 123 w 388"/>
                <a:gd name="T27" fmla="*/ 32 h 515"/>
                <a:gd name="T28" fmla="*/ 141 w 388"/>
                <a:gd name="T29" fmla="*/ 18 h 515"/>
                <a:gd name="T30" fmla="*/ 158 w 388"/>
                <a:gd name="T31" fmla="*/ 9 h 515"/>
                <a:gd name="T32" fmla="*/ 176 w 388"/>
                <a:gd name="T33" fmla="*/ 2 h 515"/>
                <a:gd name="T34" fmla="*/ 195 w 388"/>
                <a:gd name="T35" fmla="*/ 0 h 515"/>
                <a:gd name="T36" fmla="*/ 213 w 388"/>
                <a:gd name="T37" fmla="*/ 2 h 515"/>
                <a:gd name="T38" fmla="*/ 231 w 388"/>
                <a:gd name="T39" fmla="*/ 9 h 515"/>
                <a:gd name="T40" fmla="*/ 249 w 388"/>
                <a:gd name="T41" fmla="*/ 19 h 515"/>
                <a:gd name="T42" fmla="*/ 265 w 388"/>
                <a:gd name="T43" fmla="*/ 33 h 515"/>
                <a:gd name="T44" fmla="*/ 282 w 388"/>
                <a:gd name="T45" fmla="*/ 51 h 515"/>
                <a:gd name="T46" fmla="*/ 299 w 388"/>
                <a:gd name="T47" fmla="*/ 73 h 515"/>
                <a:gd name="T48" fmla="*/ 314 w 388"/>
                <a:gd name="T49" fmla="*/ 98 h 515"/>
                <a:gd name="T50" fmla="*/ 328 w 388"/>
                <a:gd name="T51" fmla="*/ 129 h 515"/>
                <a:gd name="T52" fmla="*/ 341 w 388"/>
                <a:gd name="T53" fmla="*/ 164 h 515"/>
                <a:gd name="T54" fmla="*/ 353 w 388"/>
                <a:gd name="T55" fmla="*/ 201 h 515"/>
                <a:gd name="T56" fmla="*/ 363 w 388"/>
                <a:gd name="T57" fmla="*/ 243 h 515"/>
                <a:gd name="T58" fmla="*/ 372 w 388"/>
                <a:gd name="T59" fmla="*/ 289 h 515"/>
                <a:gd name="T60" fmla="*/ 379 w 388"/>
                <a:gd name="T61" fmla="*/ 341 h 515"/>
                <a:gd name="T62" fmla="*/ 385 w 388"/>
                <a:gd name="T63" fmla="*/ 394 h 515"/>
                <a:gd name="T64" fmla="*/ 388 w 388"/>
                <a:gd name="T65" fmla="*/ 453 h 515"/>
                <a:gd name="T66" fmla="*/ 388 w 388"/>
                <a:gd name="T67" fmla="*/ 515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8" h="515">
                  <a:moveTo>
                    <a:pt x="388" y="515"/>
                  </a:moveTo>
                  <a:lnTo>
                    <a:pt x="0" y="515"/>
                  </a:lnTo>
                  <a:lnTo>
                    <a:pt x="1" y="453"/>
                  </a:lnTo>
                  <a:lnTo>
                    <a:pt x="4" y="394"/>
                  </a:lnTo>
                  <a:lnTo>
                    <a:pt x="9" y="341"/>
                  </a:lnTo>
                  <a:lnTo>
                    <a:pt x="17" y="289"/>
                  </a:lnTo>
                  <a:lnTo>
                    <a:pt x="26" y="243"/>
                  </a:lnTo>
                  <a:lnTo>
                    <a:pt x="36" y="201"/>
                  </a:lnTo>
                  <a:lnTo>
                    <a:pt x="48" y="164"/>
                  </a:lnTo>
                  <a:lnTo>
                    <a:pt x="60" y="129"/>
                  </a:lnTo>
                  <a:lnTo>
                    <a:pt x="74" y="98"/>
                  </a:lnTo>
                  <a:lnTo>
                    <a:pt x="90" y="73"/>
                  </a:lnTo>
                  <a:lnTo>
                    <a:pt x="107" y="51"/>
                  </a:lnTo>
                  <a:lnTo>
                    <a:pt x="123" y="32"/>
                  </a:lnTo>
                  <a:lnTo>
                    <a:pt x="141" y="18"/>
                  </a:lnTo>
                  <a:lnTo>
                    <a:pt x="158" y="9"/>
                  </a:lnTo>
                  <a:lnTo>
                    <a:pt x="176" y="2"/>
                  </a:lnTo>
                  <a:lnTo>
                    <a:pt x="195" y="0"/>
                  </a:lnTo>
                  <a:lnTo>
                    <a:pt x="213" y="2"/>
                  </a:lnTo>
                  <a:lnTo>
                    <a:pt x="231" y="9"/>
                  </a:lnTo>
                  <a:lnTo>
                    <a:pt x="249" y="19"/>
                  </a:lnTo>
                  <a:lnTo>
                    <a:pt x="265" y="33"/>
                  </a:lnTo>
                  <a:lnTo>
                    <a:pt x="282" y="51"/>
                  </a:lnTo>
                  <a:lnTo>
                    <a:pt x="299" y="73"/>
                  </a:lnTo>
                  <a:lnTo>
                    <a:pt x="314" y="98"/>
                  </a:lnTo>
                  <a:lnTo>
                    <a:pt x="328" y="129"/>
                  </a:lnTo>
                  <a:lnTo>
                    <a:pt x="341" y="164"/>
                  </a:lnTo>
                  <a:lnTo>
                    <a:pt x="353" y="201"/>
                  </a:lnTo>
                  <a:lnTo>
                    <a:pt x="363" y="243"/>
                  </a:lnTo>
                  <a:lnTo>
                    <a:pt x="372" y="289"/>
                  </a:lnTo>
                  <a:lnTo>
                    <a:pt x="379" y="341"/>
                  </a:lnTo>
                  <a:lnTo>
                    <a:pt x="385" y="394"/>
                  </a:lnTo>
                  <a:lnTo>
                    <a:pt x="388" y="453"/>
                  </a:lnTo>
                  <a:lnTo>
                    <a:pt x="388" y="515"/>
                  </a:lnTo>
                  <a:close/>
                </a:path>
              </a:pathLst>
            </a:custGeom>
            <a:solidFill>
              <a:schemeClr val="accent2"/>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44" name="Freeform 302">
              <a:extLst>
                <a:ext uri="{FF2B5EF4-FFF2-40B4-BE49-F238E27FC236}">
                  <a16:creationId xmlns:a16="http://schemas.microsoft.com/office/drawing/2014/main" id="{A6EF4A29-D00F-4283-B157-794643F07FB6}"/>
                </a:ext>
              </a:extLst>
            </p:cNvPr>
            <p:cNvSpPr>
              <a:spLocks/>
            </p:cNvSpPr>
            <p:nvPr/>
          </p:nvSpPr>
          <p:spPr bwMode="auto">
            <a:xfrm>
              <a:off x="4872038" y="1989138"/>
              <a:ext cx="206375" cy="255588"/>
            </a:xfrm>
            <a:custGeom>
              <a:avLst/>
              <a:gdLst>
                <a:gd name="T0" fmla="*/ 390 w 390"/>
                <a:gd name="T1" fmla="*/ 0 h 484"/>
                <a:gd name="T2" fmla="*/ 0 w 390"/>
                <a:gd name="T3" fmla="*/ 0 h 484"/>
                <a:gd name="T4" fmla="*/ 1 w 390"/>
                <a:gd name="T5" fmla="*/ 59 h 484"/>
                <a:gd name="T6" fmla="*/ 5 w 390"/>
                <a:gd name="T7" fmla="*/ 114 h 484"/>
                <a:gd name="T8" fmla="*/ 10 w 390"/>
                <a:gd name="T9" fmla="*/ 165 h 484"/>
                <a:gd name="T10" fmla="*/ 17 w 390"/>
                <a:gd name="T11" fmla="*/ 213 h 484"/>
                <a:gd name="T12" fmla="*/ 26 w 390"/>
                <a:gd name="T13" fmla="*/ 256 h 484"/>
                <a:gd name="T14" fmla="*/ 36 w 390"/>
                <a:gd name="T15" fmla="*/ 296 h 484"/>
                <a:gd name="T16" fmla="*/ 49 w 390"/>
                <a:gd name="T17" fmla="*/ 332 h 484"/>
                <a:gd name="T18" fmla="*/ 61 w 390"/>
                <a:gd name="T19" fmla="*/ 364 h 484"/>
                <a:gd name="T20" fmla="*/ 76 w 390"/>
                <a:gd name="T21" fmla="*/ 392 h 484"/>
                <a:gd name="T22" fmla="*/ 91 w 390"/>
                <a:gd name="T23" fmla="*/ 416 h 484"/>
                <a:gd name="T24" fmla="*/ 106 w 390"/>
                <a:gd name="T25" fmla="*/ 437 h 484"/>
                <a:gd name="T26" fmla="*/ 123 w 390"/>
                <a:gd name="T27" fmla="*/ 455 h 484"/>
                <a:gd name="T28" fmla="*/ 141 w 390"/>
                <a:gd name="T29" fmla="*/ 468 h 484"/>
                <a:gd name="T30" fmla="*/ 159 w 390"/>
                <a:gd name="T31" fmla="*/ 477 h 484"/>
                <a:gd name="T32" fmla="*/ 177 w 390"/>
                <a:gd name="T33" fmla="*/ 483 h 484"/>
                <a:gd name="T34" fmla="*/ 195 w 390"/>
                <a:gd name="T35" fmla="*/ 484 h 484"/>
                <a:gd name="T36" fmla="*/ 213 w 390"/>
                <a:gd name="T37" fmla="*/ 483 h 484"/>
                <a:gd name="T38" fmla="*/ 231 w 390"/>
                <a:gd name="T39" fmla="*/ 477 h 484"/>
                <a:gd name="T40" fmla="*/ 249 w 390"/>
                <a:gd name="T41" fmla="*/ 468 h 484"/>
                <a:gd name="T42" fmla="*/ 266 w 390"/>
                <a:gd name="T43" fmla="*/ 455 h 484"/>
                <a:gd name="T44" fmla="*/ 283 w 390"/>
                <a:gd name="T45" fmla="*/ 437 h 484"/>
                <a:gd name="T46" fmla="*/ 299 w 390"/>
                <a:gd name="T47" fmla="*/ 416 h 484"/>
                <a:gd name="T48" fmla="*/ 314 w 390"/>
                <a:gd name="T49" fmla="*/ 392 h 484"/>
                <a:gd name="T50" fmla="*/ 328 w 390"/>
                <a:gd name="T51" fmla="*/ 364 h 484"/>
                <a:gd name="T52" fmla="*/ 342 w 390"/>
                <a:gd name="T53" fmla="*/ 332 h 484"/>
                <a:gd name="T54" fmla="*/ 354 w 390"/>
                <a:gd name="T55" fmla="*/ 296 h 484"/>
                <a:gd name="T56" fmla="*/ 364 w 390"/>
                <a:gd name="T57" fmla="*/ 256 h 484"/>
                <a:gd name="T58" fmla="*/ 373 w 390"/>
                <a:gd name="T59" fmla="*/ 213 h 484"/>
                <a:gd name="T60" fmla="*/ 379 w 390"/>
                <a:gd name="T61" fmla="*/ 165 h 484"/>
                <a:gd name="T62" fmla="*/ 384 w 390"/>
                <a:gd name="T63" fmla="*/ 114 h 484"/>
                <a:gd name="T64" fmla="*/ 388 w 390"/>
                <a:gd name="T65" fmla="*/ 59 h 484"/>
                <a:gd name="T66" fmla="*/ 390 w 390"/>
                <a:gd name="T67" fmla="*/ 0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0" h="484">
                  <a:moveTo>
                    <a:pt x="390" y="0"/>
                  </a:moveTo>
                  <a:lnTo>
                    <a:pt x="0" y="0"/>
                  </a:lnTo>
                  <a:lnTo>
                    <a:pt x="1" y="59"/>
                  </a:lnTo>
                  <a:lnTo>
                    <a:pt x="5" y="114"/>
                  </a:lnTo>
                  <a:lnTo>
                    <a:pt x="10" y="165"/>
                  </a:lnTo>
                  <a:lnTo>
                    <a:pt x="17" y="213"/>
                  </a:lnTo>
                  <a:lnTo>
                    <a:pt x="26" y="256"/>
                  </a:lnTo>
                  <a:lnTo>
                    <a:pt x="36" y="296"/>
                  </a:lnTo>
                  <a:lnTo>
                    <a:pt x="49" y="332"/>
                  </a:lnTo>
                  <a:lnTo>
                    <a:pt x="61" y="364"/>
                  </a:lnTo>
                  <a:lnTo>
                    <a:pt x="76" y="392"/>
                  </a:lnTo>
                  <a:lnTo>
                    <a:pt x="91" y="416"/>
                  </a:lnTo>
                  <a:lnTo>
                    <a:pt x="106" y="437"/>
                  </a:lnTo>
                  <a:lnTo>
                    <a:pt x="123" y="455"/>
                  </a:lnTo>
                  <a:lnTo>
                    <a:pt x="141" y="468"/>
                  </a:lnTo>
                  <a:lnTo>
                    <a:pt x="159" y="477"/>
                  </a:lnTo>
                  <a:lnTo>
                    <a:pt x="177" y="483"/>
                  </a:lnTo>
                  <a:lnTo>
                    <a:pt x="195" y="484"/>
                  </a:lnTo>
                  <a:lnTo>
                    <a:pt x="213" y="483"/>
                  </a:lnTo>
                  <a:lnTo>
                    <a:pt x="231" y="477"/>
                  </a:lnTo>
                  <a:lnTo>
                    <a:pt x="249" y="468"/>
                  </a:lnTo>
                  <a:lnTo>
                    <a:pt x="266" y="455"/>
                  </a:lnTo>
                  <a:lnTo>
                    <a:pt x="283" y="437"/>
                  </a:lnTo>
                  <a:lnTo>
                    <a:pt x="299" y="416"/>
                  </a:lnTo>
                  <a:lnTo>
                    <a:pt x="314" y="392"/>
                  </a:lnTo>
                  <a:lnTo>
                    <a:pt x="328" y="364"/>
                  </a:lnTo>
                  <a:lnTo>
                    <a:pt x="342" y="332"/>
                  </a:lnTo>
                  <a:lnTo>
                    <a:pt x="354" y="296"/>
                  </a:lnTo>
                  <a:lnTo>
                    <a:pt x="364" y="256"/>
                  </a:lnTo>
                  <a:lnTo>
                    <a:pt x="373" y="213"/>
                  </a:lnTo>
                  <a:lnTo>
                    <a:pt x="379" y="165"/>
                  </a:lnTo>
                  <a:lnTo>
                    <a:pt x="384" y="114"/>
                  </a:lnTo>
                  <a:lnTo>
                    <a:pt x="388" y="59"/>
                  </a:lnTo>
                  <a:lnTo>
                    <a:pt x="390" y="0"/>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45" name="Freeform 303">
              <a:extLst>
                <a:ext uri="{FF2B5EF4-FFF2-40B4-BE49-F238E27FC236}">
                  <a16:creationId xmlns:a16="http://schemas.microsoft.com/office/drawing/2014/main" id="{9F08B2EB-89F5-4C9D-8BE9-A29F9E65E148}"/>
                </a:ext>
              </a:extLst>
            </p:cNvPr>
            <p:cNvSpPr>
              <a:spLocks/>
            </p:cNvSpPr>
            <p:nvPr/>
          </p:nvSpPr>
          <p:spPr bwMode="auto">
            <a:xfrm>
              <a:off x="4584700" y="1909763"/>
              <a:ext cx="512763" cy="157163"/>
            </a:xfrm>
            <a:custGeom>
              <a:avLst/>
              <a:gdLst>
                <a:gd name="T0" fmla="*/ 0 w 969"/>
                <a:gd name="T1" fmla="*/ 135 h 298"/>
                <a:gd name="T2" fmla="*/ 16 w 969"/>
                <a:gd name="T3" fmla="*/ 116 h 298"/>
                <a:gd name="T4" fmla="*/ 31 w 969"/>
                <a:gd name="T5" fmla="*/ 98 h 298"/>
                <a:gd name="T6" fmla="*/ 48 w 969"/>
                <a:gd name="T7" fmla="*/ 83 h 298"/>
                <a:gd name="T8" fmla="*/ 63 w 969"/>
                <a:gd name="T9" fmla="*/ 69 h 298"/>
                <a:gd name="T10" fmla="*/ 79 w 969"/>
                <a:gd name="T11" fmla="*/ 56 h 298"/>
                <a:gd name="T12" fmla="*/ 95 w 969"/>
                <a:gd name="T13" fmla="*/ 44 h 298"/>
                <a:gd name="T14" fmla="*/ 111 w 969"/>
                <a:gd name="T15" fmla="*/ 34 h 298"/>
                <a:gd name="T16" fmla="*/ 126 w 969"/>
                <a:gd name="T17" fmla="*/ 25 h 298"/>
                <a:gd name="T18" fmla="*/ 141 w 969"/>
                <a:gd name="T19" fmla="*/ 19 h 298"/>
                <a:gd name="T20" fmla="*/ 158 w 969"/>
                <a:gd name="T21" fmla="*/ 12 h 298"/>
                <a:gd name="T22" fmla="*/ 173 w 969"/>
                <a:gd name="T23" fmla="*/ 7 h 298"/>
                <a:gd name="T24" fmla="*/ 189 w 969"/>
                <a:gd name="T25" fmla="*/ 3 h 298"/>
                <a:gd name="T26" fmla="*/ 205 w 969"/>
                <a:gd name="T27" fmla="*/ 1 h 298"/>
                <a:gd name="T28" fmla="*/ 221 w 969"/>
                <a:gd name="T29" fmla="*/ 0 h 298"/>
                <a:gd name="T30" fmla="*/ 236 w 969"/>
                <a:gd name="T31" fmla="*/ 0 h 298"/>
                <a:gd name="T32" fmla="*/ 252 w 969"/>
                <a:gd name="T33" fmla="*/ 0 h 298"/>
                <a:gd name="T34" fmla="*/ 277 w 969"/>
                <a:gd name="T35" fmla="*/ 2 h 298"/>
                <a:gd name="T36" fmla="*/ 302 w 969"/>
                <a:gd name="T37" fmla="*/ 9 h 298"/>
                <a:gd name="T38" fmla="*/ 326 w 969"/>
                <a:gd name="T39" fmla="*/ 16 h 298"/>
                <a:gd name="T40" fmla="*/ 349 w 969"/>
                <a:gd name="T41" fmla="*/ 28 h 298"/>
                <a:gd name="T42" fmla="*/ 371 w 969"/>
                <a:gd name="T43" fmla="*/ 41 h 298"/>
                <a:gd name="T44" fmla="*/ 394 w 969"/>
                <a:gd name="T45" fmla="*/ 55 h 298"/>
                <a:gd name="T46" fmla="*/ 414 w 969"/>
                <a:gd name="T47" fmla="*/ 70 h 298"/>
                <a:gd name="T48" fmla="*/ 436 w 969"/>
                <a:gd name="T49" fmla="*/ 87 h 298"/>
                <a:gd name="T50" fmla="*/ 476 w 969"/>
                <a:gd name="T51" fmla="*/ 123 h 298"/>
                <a:gd name="T52" fmla="*/ 517 w 969"/>
                <a:gd name="T53" fmla="*/ 161 h 298"/>
                <a:gd name="T54" fmla="*/ 555 w 969"/>
                <a:gd name="T55" fmla="*/ 198 h 298"/>
                <a:gd name="T56" fmla="*/ 595 w 969"/>
                <a:gd name="T57" fmla="*/ 232 h 298"/>
                <a:gd name="T58" fmla="*/ 614 w 969"/>
                <a:gd name="T59" fmla="*/ 247 h 298"/>
                <a:gd name="T60" fmla="*/ 635 w 969"/>
                <a:gd name="T61" fmla="*/ 261 h 298"/>
                <a:gd name="T62" fmla="*/ 655 w 969"/>
                <a:gd name="T63" fmla="*/ 274 h 298"/>
                <a:gd name="T64" fmla="*/ 676 w 969"/>
                <a:gd name="T65" fmla="*/ 283 h 298"/>
                <a:gd name="T66" fmla="*/ 696 w 969"/>
                <a:gd name="T67" fmla="*/ 291 h 298"/>
                <a:gd name="T68" fmla="*/ 718 w 969"/>
                <a:gd name="T69" fmla="*/ 296 h 298"/>
                <a:gd name="T70" fmla="*/ 740 w 969"/>
                <a:gd name="T71" fmla="*/ 298 h 298"/>
                <a:gd name="T72" fmla="*/ 762 w 969"/>
                <a:gd name="T73" fmla="*/ 298 h 298"/>
                <a:gd name="T74" fmla="*/ 785 w 969"/>
                <a:gd name="T75" fmla="*/ 293 h 298"/>
                <a:gd name="T76" fmla="*/ 809 w 969"/>
                <a:gd name="T77" fmla="*/ 285 h 298"/>
                <a:gd name="T78" fmla="*/ 833 w 969"/>
                <a:gd name="T79" fmla="*/ 274 h 298"/>
                <a:gd name="T80" fmla="*/ 859 w 969"/>
                <a:gd name="T81" fmla="*/ 257 h 298"/>
                <a:gd name="T82" fmla="*/ 885 w 969"/>
                <a:gd name="T83" fmla="*/ 237 h 298"/>
                <a:gd name="T84" fmla="*/ 911 w 969"/>
                <a:gd name="T85" fmla="*/ 211 h 298"/>
                <a:gd name="T86" fmla="*/ 940 w 969"/>
                <a:gd name="T87" fmla="*/ 182 h 298"/>
                <a:gd name="T88" fmla="*/ 969 w 969"/>
                <a:gd name="T89" fmla="*/ 146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69" h="298">
                  <a:moveTo>
                    <a:pt x="0" y="135"/>
                  </a:moveTo>
                  <a:lnTo>
                    <a:pt x="16" y="116"/>
                  </a:lnTo>
                  <a:lnTo>
                    <a:pt x="31" y="98"/>
                  </a:lnTo>
                  <a:lnTo>
                    <a:pt x="48" y="83"/>
                  </a:lnTo>
                  <a:lnTo>
                    <a:pt x="63" y="69"/>
                  </a:lnTo>
                  <a:lnTo>
                    <a:pt x="79" y="56"/>
                  </a:lnTo>
                  <a:lnTo>
                    <a:pt x="95" y="44"/>
                  </a:lnTo>
                  <a:lnTo>
                    <a:pt x="111" y="34"/>
                  </a:lnTo>
                  <a:lnTo>
                    <a:pt x="126" y="25"/>
                  </a:lnTo>
                  <a:lnTo>
                    <a:pt x="141" y="19"/>
                  </a:lnTo>
                  <a:lnTo>
                    <a:pt x="158" y="12"/>
                  </a:lnTo>
                  <a:lnTo>
                    <a:pt x="173" y="7"/>
                  </a:lnTo>
                  <a:lnTo>
                    <a:pt x="189" y="3"/>
                  </a:lnTo>
                  <a:lnTo>
                    <a:pt x="205" y="1"/>
                  </a:lnTo>
                  <a:lnTo>
                    <a:pt x="221" y="0"/>
                  </a:lnTo>
                  <a:lnTo>
                    <a:pt x="236" y="0"/>
                  </a:lnTo>
                  <a:lnTo>
                    <a:pt x="252" y="0"/>
                  </a:lnTo>
                  <a:lnTo>
                    <a:pt x="277" y="2"/>
                  </a:lnTo>
                  <a:lnTo>
                    <a:pt x="302" y="9"/>
                  </a:lnTo>
                  <a:lnTo>
                    <a:pt x="326" y="16"/>
                  </a:lnTo>
                  <a:lnTo>
                    <a:pt x="349" y="28"/>
                  </a:lnTo>
                  <a:lnTo>
                    <a:pt x="371" y="41"/>
                  </a:lnTo>
                  <a:lnTo>
                    <a:pt x="394" y="55"/>
                  </a:lnTo>
                  <a:lnTo>
                    <a:pt x="414" y="70"/>
                  </a:lnTo>
                  <a:lnTo>
                    <a:pt x="436" y="87"/>
                  </a:lnTo>
                  <a:lnTo>
                    <a:pt x="476" y="123"/>
                  </a:lnTo>
                  <a:lnTo>
                    <a:pt x="517" y="161"/>
                  </a:lnTo>
                  <a:lnTo>
                    <a:pt x="555" y="198"/>
                  </a:lnTo>
                  <a:lnTo>
                    <a:pt x="595" y="232"/>
                  </a:lnTo>
                  <a:lnTo>
                    <a:pt x="614" y="247"/>
                  </a:lnTo>
                  <a:lnTo>
                    <a:pt x="635" y="261"/>
                  </a:lnTo>
                  <a:lnTo>
                    <a:pt x="655" y="274"/>
                  </a:lnTo>
                  <a:lnTo>
                    <a:pt x="676" y="283"/>
                  </a:lnTo>
                  <a:lnTo>
                    <a:pt x="696" y="291"/>
                  </a:lnTo>
                  <a:lnTo>
                    <a:pt x="718" y="296"/>
                  </a:lnTo>
                  <a:lnTo>
                    <a:pt x="740" y="298"/>
                  </a:lnTo>
                  <a:lnTo>
                    <a:pt x="762" y="298"/>
                  </a:lnTo>
                  <a:lnTo>
                    <a:pt x="785" y="293"/>
                  </a:lnTo>
                  <a:lnTo>
                    <a:pt x="809" y="285"/>
                  </a:lnTo>
                  <a:lnTo>
                    <a:pt x="833" y="274"/>
                  </a:lnTo>
                  <a:lnTo>
                    <a:pt x="859" y="257"/>
                  </a:lnTo>
                  <a:lnTo>
                    <a:pt x="885" y="237"/>
                  </a:lnTo>
                  <a:lnTo>
                    <a:pt x="911" y="211"/>
                  </a:lnTo>
                  <a:lnTo>
                    <a:pt x="940" y="182"/>
                  </a:lnTo>
                  <a:lnTo>
                    <a:pt x="969" y="146"/>
                  </a:lnTo>
                </a:path>
              </a:pathLst>
            </a:custGeom>
            <a:noFill/>
            <a:ln w="2540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nvGrpSpPr>
            <p:cNvPr id="1346" name="Group 1345">
              <a:extLst>
                <a:ext uri="{FF2B5EF4-FFF2-40B4-BE49-F238E27FC236}">
                  <a16:creationId xmlns:a16="http://schemas.microsoft.com/office/drawing/2014/main" id="{1F7A8D42-C7BE-4EE4-8574-85B16E82EA01}"/>
                </a:ext>
              </a:extLst>
            </p:cNvPr>
            <p:cNvGrpSpPr/>
            <p:nvPr/>
          </p:nvGrpSpPr>
          <p:grpSpPr>
            <a:xfrm>
              <a:off x="4581525" y="1711325"/>
              <a:ext cx="530225" cy="538163"/>
              <a:chOff x="4581525" y="1711325"/>
              <a:chExt cx="530225" cy="538163"/>
            </a:xfrm>
          </p:grpSpPr>
          <p:sp>
            <p:nvSpPr>
              <p:cNvPr id="1347" name="Line 299">
                <a:extLst>
                  <a:ext uri="{FF2B5EF4-FFF2-40B4-BE49-F238E27FC236}">
                    <a16:creationId xmlns:a16="http://schemas.microsoft.com/office/drawing/2014/main" id="{01652AA6-211F-4AA5-9133-862AB63A3A00}"/>
                  </a:ext>
                </a:extLst>
              </p:cNvPr>
              <p:cNvSpPr>
                <a:spLocks noChangeShapeType="1"/>
              </p:cNvSpPr>
              <p:nvPr/>
            </p:nvSpPr>
            <p:spPr bwMode="auto">
              <a:xfrm>
                <a:off x="4581525" y="1711325"/>
                <a:ext cx="0" cy="538163"/>
              </a:xfrm>
              <a:prstGeom prst="line">
                <a:avLst/>
              </a:prstGeom>
              <a:noFill/>
              <a:ln w="158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48" name="Line 300">
                <a:extLst>
                  <a:ext uri="{FF2B5EF4-FFF2-40B4-BE49-F238E27FC236}">
                    <a16:creationId xmlns:a16="http://schemas.microsoft.com/office/drawing/2014/main" id="{9E8C5392-2A07-429E-90D9-43DE3EB68C06}"/>
                  </a:ext>
                </a:extLst>
              </p:cNvPr>
              <p:cNvSpPr>
                <a:spLocks noChangeShapeType="1"/>
              </p:cNvSpPr>
              <p:nvPr/>
            </p:nvSpPr>
            <p:spPr bwMode="auto">
              <a:xfrm flipH="1">
                <a:off x="4581525" y="1989138"/>
                <a:ext cx="530225" cy="0"/>
              </a:xfrm>
              <a:prstGeom prst="line">
                <a:avLst/>
              </a:prstGeom>
              <a:noFill/>
              <a:ln w="158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grpSp>
      <p:grpSp>
        <p:nvGrpSpPr>
          <p:cNvPr id="1268" name="Group 1267">
            <a:extLst>
              <a:ext uri="{FF2B5EF4-FFF2-40B4-BE49-F238E27FC236}">
                <a16:creationId xmlns:a16="http://schemas.microsoft.com/office/drawing/2014/main" id="{197C1F79-DC1E-486E-A2EC-7C2D1AC67388}"/>
              </a:ext>
            </a:extLst>
          </p:cNvPr>
          <p:cNvGrpSpPr/>
          <p:nvPr/>
        </p:nvGrpSpPr>
        <p:grpSpPr>
          <a:xfrm>
            <a:off x="4429088" y="316881"/>
            <a:ext cx="342989" cy="397772"/>
            <a:chOff x="5864225" y="1714500"/>
            <a:chExt cx="457200" cy="530225"/>
          </a:xfrm>
        </p:grpSpPr>
        <p:sp>
          <p:nvSpPr>
            <p:cNvPr id="1326" name="Freeform 304">
              <a:extLst>
                <a:ext uri="{FF2B5EF4-FFF2-40B4-BE49-F238E27FC236}">
                  <a16:creationId xmlns:a16="http://schemas.microsoft.com/office/drawing/2014/main" id="{D5B81360-4C0C-4BBB-AEF0-E46C0C558B56}"/>
                </a:ext>
              </a:extLst>
            </p:cNvPr>
            <p:cNvSpPr>
              <a:spLocks/>
            </p:cNvSpPr>
            <p:nvPr/>
          </p:nvSpPr>
          <p:spPr bwMode="auto">
            <a:xfrm>
              <a:off x="5935663" y="1824038"/>
              <a:ext cx="311150" cy="309563"/>
            </a:xfrm>
            <a:custGeom>
              <a:avLst/>
              <a:gdLst>
                <a:gd name="T0" fmla="*/ 323 w 587"/>
                <a:gd name="T1" fmla="*/ 1 h 587"/>
                <a:gd name="T2" fmla="*/ 367 w 587"/>
                <a:gd name="T3" fmla="*/ 9 h 587"/>
                <a:gd name="T4" fmla="*/ 408 w 587"/>
                <a:gd name="T5" fmla="*/ 23 h 587"/>
                <a:gd name="T6" fmla="*/ 446 w 587"/>
                <a:gd name="T7" fmla="*/ 42 h 587"/>
                <a:gd name="T8" fmla="*/ 481 w 587"/>
                <a:gd name="T9" fmla="*/ 67 h 587"/>
                <a:gd name="T10" fmla="*/ 511 w 587"/>
                <a:gd name="T11" fmla="*/ 96 h 587"/>
                <a:gd name="T12" fmla="*/ 537 w 587"/>
                <a:gd name="T13" fmla="*/ 130 h 587"/>
                <a:gd name="T14" fmla="*/ 558 w 587"/>
                <a:gd name="T15" fmla="*/ 167 h 587"/>
                <a:gd name="T16" fmla="*/ 574 w 587"/>
                <a:gd name="T17" fmla="*/ 206 h 587"/>
                <a:gd name="T18" fmla="*/ 583 w 587"/>
                <a:gd name="T19" fmla="*/ 249 h 587"/>
                <a:gd name="T20" fmla="*/ 587 w 587"/>
                <a:gd name="T21" fmla="*/ 294 h 587"/>
                <a:gd name="T22" fmla="*/ 583 w 587"/>
                <a:gd name="T23" fmla="*/ 339 h 587"/>
                <a:gd name="T24" fmla="*/ 574 w 587"/>
                <a:gd name="T25" fmla="*/ 381 h 587"/>
                <a:gd name="T26" fmla="*/ 558 w 587"/>
                <a:gd name="T27" fmla="*/ 421 h 587"/>
                <a:gd name="T28" fmla="*/ 537 w 587"/>
                <a:gd name="T29" fmla="*/ 458 h 587"/>
                <a:gd name="T30" fmla="*/ 511 w 587"/>
                <a:gd name="T31" fmla="*/ 491 h 587"/>
                <a:gd name="T32" fmla="*/ 481 w 587"/>
                <a:gd name="T33" fmla="*/ 521 h 587"/>
                <a:gd name="T34" fmla="*/ 446 w 587"/>
                <a:gd name="T35" fmla="*/ 545 h 587"/>
                <a:gd name="T36" fmla="*/ 408 w 587"/>
                <a:gd name="T37" fmla="*/ 564 h 587"/>
                <a:gd name="T38" fmla="*/ 367 w 587"/>
                <a:gd name="T39" fmla="*/ 578 h 587"/>
                <a:gd name="T40" fmla="*/ 323 w 587"/>
                <a:gd name="T41" fmla="*/ 586 h 587"/>
                <a:gd name="T42" fmla="*/ 278 w 587"/>
                <a:gd name="T43" fmla="*/ 587 h 587"/>
                <a:gd name="T44" fmla="*/ 235 w 587"/>
                <a:gd name="T45" fmla="*/ 581 h 587"/>
                <a:gd name="T46" fmla="*/ 192 w 587"/>
                <a:gd name="T47" fmla="*/ 569 h 587"/>
                <a:gd name="T48" fmla="*/ 154 w 587"/>
                <a:gd name="T49" fmla="*/ 551 h 587"/>
                <a:gd name="T50" fmla="*/ 118 w 587"/>
                <a:gd name="T51" fmla="*/ 528 h 587"/>
                <a:gd name="T52" fmla="*/ 86 w 587"/>
                <a:gd name="T53" fmla="*/ 501 h 587"/>
                <a:gd name="T54" fmla="*/ 59 w 587"/>
                <a:gd name="T55" fmla="*/ 469 h 587"/>
                <a:gd name="T56" fmla="*/ 36 w 587"/>
                <a:gd name="T57" fmla="*/ 433 h 587"/>
                <a:gd name="T58" fmla="*/ 18 w 587"/>
                <a:gd name="T59" fmla="*/ 395 h 587"/>
                <a:gd name="T60" fmla="*/ 7 w 587"/>
                <a:gd name="T61" fmla="*/ 353 h 587"/>
                <a:gd name="T62" fmla="*/ 0 w 587"/>
                <a:gd name="T63" fmla="*/ 309 h 587"/>
                <a:gd name="T64" fmla="*/ 1 w 587"/>
                <a:gd name="T65" fmla="*/ 263 h 587"/>
                <a:gd name="T66" fmla="*/ 9 w 587"/>
                <a:gd name="T67" fmla="*/ 221 h 587"/>
                <a:gd name="T68" fmla="*/ 23 w 587"/>
                <a:gd name="T69" fmla="*/ 180 h 587"/>
                <a:gd name="T70" fmla="*/ 42 w 587"/>
                <a:gd name="T71" fmla="*/ 141 h 587"/>
                <a:gd name="T72" fmla="*/ 67 w 587"/>
                <a:gd name="T73" fmla="*/ 107 h 587"/>
                <a:gd name="T74" fmla="*/ 96 w 587"/>
                <a:gd name="T75" fmla="*/ 76 h 587"/>
                <a:gd name="T76" fmla="*/ 130 w 587"/>
                <a:gd name="T77" fmla="*/ 50 h 587"/>
                <a:gd name="T78" fmla="*/ 167 w 587"/>
                <a:gd name="T79" fmla="*/ 30 h 587"/>
                <a:gd name="T80" fmla="*/ 206 w 587"/>
                <a:gd name="T81" fmla="*/ 13 h 587"/>
                <a:gd name="T82" fmla="*/ 249 w 587"/>
                <a:gd name="T83" fmla="*/ 4 h 587"/>
                <a:gd name="T84" fmla="*/ 294 w 587"/>
                <a:gd name="T85" fmla="*/ 0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87" h="587">
                  <a:moveTo>
                    <a:pt x="294" y="0"/>
                  </a:moveTo>
                  <a:lnTo>
                    <a:pt x="309" y="0"/>
                  </a:lnTo>
                  <a:lnTo>
                    <a:pt x="323" y="1"/>
                  </a:lnTo>
                  <a:lnTo>
                    <a:pt x="338" y="4"/>
                  </a:lnTo>
                  <a:lnTo>
                    <a:pt x="353" y="7"/>
                  </a:lnTo>
                  <a:lnTo>
                    <a:pt x="367" y="9"/>
                  </a:lnTo>
                  <a:lnTo>
                    <a:pt x="381" y="13"/>
                  </a:lnTo>
                  <a:lnTo>
                    <a:pt x="395" y="18"/>
                  </a:lnTo>
                  <a:lnTo>
                    <a:pt x="408" y="23"/>
                  </a:lnTo>
                  <a:lnTo>
                    <a:pt x="420" y="30"/>
                  </a:lnTo>
                  <a:lnTo>
                    <a:pt x="433" y="36"/>
                  </a:lnTo>
                  <a:lnTo>
                    <a:pt x="446" y="42"/>
                  </a:lnTo>
                  <a:lnTo>
                    <a:pt x="458" y="50"/>
                  </a:lnTo>
                  <a:lnTo>
                    <a:pt x="469" y="58"/>
                  </a:lnTo>
                  <a:lnTo>
                    <a:pt x="481" y="67"/>
                  </a:lnTo>
                  <a:lnTo>
                    <a:pt x="491" y="76"/>
                  </a:lnTo>
                  <a:lnTo>
                    <a:pt x="501" y="86"/>
                  </a:lnTo>
                  <a:lnTo>
                    <a:pt x="511" y="96"/>
                  </a:lnTo>
                  <a:lnTo>
                    <a:pt x="520" y="107"/>
                  </a:lnTo>
                  <a:lnTo>
                    <a:pt x="529" y="118"/>
                  </a:lnTo>
                  <a:lnTo>
                    <a:pt x="537" y="130"/>
                  </a:lnTo>
                  <a:lnTo>
                    <a:pt x="545" y="141"/>
                  </a:lnTo>
                  <a:lnTo>
                    <a:pt x="551" y="154"/>
                  </a:lnTo>
                  <a:lnTo>
                    <a:pt x="558" y="167"/>
                  </a:lnTo>
                  <a:lnTo>
                    <a:pt x="564" y="180"/>
                  </a:lnTo>
                  <a:lnTo>
                    <a:pt x="569" y="192"/>
                  </a:lnTo>
                  <a:lnTo>
                    <a:pt x="574" y="206"/>
                  </a:lnTo>
                  <a:lnTo>
                    <a:pt x="578" y="221"/>
                  </a:lnTo>
                  <a:lnTo>
                    <a:pt x="581" y="235"/>
                  </a:lnTo>
                  <a:lnTo>
                    <a:pt x="583" y="249"/>
                  </a:lnTo>
                  <a:lnTo>
                    <a:pt x="586" y="263"/>
                  </a:lnTo>
                  <a:lnTo>
                    <a:pt x="587" y="278"/>
                  </a:lnTo>
                  <a:lnTo>
                    <a:pt x="587" y="294"/>
                  </a:lnTo>
                  <a:lnTo>
                    <a:pt x="587" y="309"/>
                  </a:lnTo>
                  <a:lnTo>
                    <a:pt x="586" y="323"/>
                  </a:lnTo>
                  <a:lnTo>
                    <a:pt x="583" y="339"/>
                  </a:lnTo>
                  <a:lnTo>
                    <a:pt x="581" y="353"/>
                  </a:lnTo>
                  <a:lnTo>
                    <a:pt x="578" y="367"/>
                  </a:lnTo>
                  <a:lnTo>
                    <a:pt x="574" y="381"/>
                  </a:lnTo>
                  <a:lnTo>
                    <a:pt x="569" y="395"/>
                  </a:lnTo>
                  <a:lnTo>
                    <a:pt x="564" y="408"/>
                  </a:lnTo>
                  <a:lnTo>
                    <a:pt x="558" y="421"/>
                  </a:lnTo>
                  <a:lnTo>
                    <a:pt x="551" y="433"/>
                  </a:lnTo>
                  <a:lnTo>
                    <a:pt x="545" y="446"/>
                  </a:lnTo>
                  <a:lnTo>
                    <a:pt x="537" y="458"/>
                  </a:lnTo>
                  <a:lnTo>
                    <a:pt x="529" y="469"/>
                  </a:lnTo>
                  <a:lnTo>
                    <a:pt x="520" y="481"/>
                  </a:lnTo>
                  <a:lnTo>
                    <a:pt x="511" y="491"/>
                  </a:lnTo>
                  <a:lnTo>
                    <a:pt x="501" y="501"/>
                  </a:lnTo>
                  <a:lnTo>
                    <a:pt x="491" y="510"/>
                  </a:lnTo>
                  <a:lnTo>
                    <a:pt x="481" y="521"/>
                  </a:lnTo>
                  <a:lnTo>
                    <a:pt x="469" y="528"/>
                  </a:lnTo>
                  <a:lnTo>
                    <a:pt x="458" y="537"/>
                  </a:lnTo>
                  <a:lnTo>
                    <a:pt x="446" y="545"/>
                  </a:lnTo>
                  <a:lnTo>
                    <a:pt x="433" y="551"/>
                  </a:lnTo>
                  <a:lnTo>
                    <a:pt x="420" y="558"/>
                  </a:lnTo>
                  <a:lnTo>
                    <a:pt x="408" y="564"/>
                  </a:lnTo>
                  <a:lnTo>
                    <a:pt x="395" y="569"/>
                  </a:lnTo>
                  <a:lnTo>
                    <a:pt x="381" y="574"/>
                  </a:lnTo>
                  <a:lnTo>
                    <a:pt x="367" y="578"/>
                  </a:lnTo>
                  <a:lnTo>
                    <a:pt x="353" y="581"/>
                  </a:lnTo>
                  <a:lnTo>
                    <a:pt x="338" y="583"/>
                  </a:lnTo>
                  <a:lnTo>
                    <a:pt x="323" y="586"/>
                  </a:lnTo>
                  <a:lnTo>
                    <a:pt x="309" y="587"/>
                  </a:lnTo>
                  <a:lnTo>
                    <a:pt x="294" y="587"/>
                  </a:lnTo>
                  <a:lnTo>
                    <a:pt x="278" y="587"/>
                  </a:lnTo>
                  <a:lnTo>
                    <a:pt x="264" y="586"/>
                  </a:lnTo>
                  <a:lnTo>
                    <a:pt x="249" y="583"/>
                  </a:lnTo>
                  <a:lnTo>
                    <a:pt x="235" y="581"/>
                  </a:lnTo>
                  <a:lnTo>
                    <a:pt x="221" y="578"/>
                  </a:lnTo>
                  <a:lnTo>
                    <a:pt x="206" y="574"/>
                  </a:lnTo>
                  <a:lnTo>
                    <a:pt x="192" y="569"/>
                  </a:lnTo>
                  <a:lnTo>
                    <a:pt x="180" y="564"/>
                  </a:lnTo>
                  <a:lnTo>
                    <a:pt x="167" y="558"/>
                  </a:lnTo>
                  <a:lnTo>
                    <a:pt x="154" y="551"/>
                  </a:lnTo>
                  <a:lnTo>
                    <a:pt x="141" y="545"/>
                  </a:lnTo>
                  <a:lnTo>
                    <a:pt x="130" y="537"/>
                  </a:lnTo>
                  <a:lnTo>
                    <a:pt x="118" y="528"/>
                  </a:lnTo>
                  <a:lnTo>
                    <a:pt x="107" y="521"/>
                  </a:lnTo>
                  <a:lnTo>
                    <a:pt x="96" y="510"/>
                  </a:lnTo>
                  <a:lnTo>
                    <a:pt x="86" y="501"/>
                  </a:lnTo>
                  <a:lnTo>
                    <a:pt x="77" y="491"/>
                  </a:lnTo>
                  <a:lnTo>
                    <a:pt x="67" y="481"/>
                  </a:lnTo>
                  <a:lnTo>
                    <a:pt x="59" y="469"/>
                  </a:lnTo>
                  <a:lnTo>
                    <a:pt x="50" y="458"/>
                  </a:lnTo>
                  <a:lnTo>
                    <a:pt x="42" y="446"/>
                  </a:lnTo>
                  <a:lnTo>
                    <a:pt x="36" y="433"/>
                  </a:lnTo>
                  <a:lnTo>
                    <a:pt x="30" y="421"/>
                  </a:lnTo>
                  <a:lnTo>
                    <a:pt x="23" y="408"/>
                  </a:lnTo>
                  <a:lnTo>
                    <a:pt x="18" y="395"/>
                  </a:lnTo>
                  <a:lnTo>
                    <a:pt x="13" y="381"/>
                  </a:lnTo>
                  <a:lnTo>
                    <a:pt x="9" y="367"/>
                  </a:lnTo>
                  <a:lnTo>
                    <a:pt x="7" y="353"/>
                  </a:lnTo>
                  <a:lnTo>
                    <a:pt x="4" y="339"/>
                  </a:lnTo>
                  <a:lnTo>
                    <a:pt x="1" y="323"/>
                  </a:lnTo>
                  <a:lnTo>
                    <a:pt x="0" y="309"/>
                  </a:lnTo>
                  <a:lnTo>
                    <a:pt x="0" y="294"/>
                  </a:lnTo>
                  <a:lnTo>
                    <a:pt x="0" y="278"/>
                  </a:lnTo>
                  <a:lnTo>
                    <a:pt x="1" y="263"/>
                  </a:lnTo>
                  <a:lnTo>
                    <a:pt x="4" y="249"/>
                  </a:lnTo>
                  <a:lnTo>
                    <a:pt x="7" y="235"/>
                  </a:lnTo>
                  <a:lnTo>
                    <a:pt x="9" y="221"/>
                  </a:lnTo>
                  <a:lnTo>
                    <a:pt x="13" y="206"/>
                  </a:lnTo>
                  <a:lnTo>
                    <a:pt x="18" y="192"/>
                  </a:lnTo>
                  <a:lnTo>
                    <a:pt x="23" y="180"/>
                  </a:lnTo>
                  <a:lnTo>
                    <a:pt x="30" y="167"/>
                  </a:lnTo>
                  <a:lnTo>
                    <a:pt x="36" y="154"/>
                  </a:lnTo>
                  <a:lnTo>
                    <a:pt x="42" y="141"/>
                  </a:lnTo>
                  <a:lnTo>
                    <a:pt x="50" y="130"/>
                  </a:lnTo>
                  <a:lnTo>
                    <a:pt x="59" y="118"/>
                  </a:lnTo>
                  <a:lnTo>
                    <a:pt x="67" y="107"/>
                  </a:lnTo>
                  <a:lnTo>
                    <a:pt x="77" y="96"/>
                  </a:lnTo>
                  <a:lnTo>
                    <a:pt x="86" y="86"/>
                  </a:lnTo>
                  <a:lnTo>
                    <a:pt x="96" y="76"/>
                  </a:lnTo>
                  <a:lnTo>
                    <a:pt x="107" y="67"/>
                  </a:lnTo>
                  <a:lnTo>
                    <a:pt x="118" y="58"/>
                  </a:lnTo>
                  <a:lnTo>
                    <a:pt x="130" y="50"/>
                  </a:lnTo>
                  <a:lnTo>
                    <a:pt x="141" y="42"/>
                  </a:lnTo>
                  <a:lnTo>
                    <a:pt x="154" y="36"/>
                  </a:lnTo>
                  <a:lnTo>
                    <a:pt x="167" y="30"/>
                  </a:lnTo>
                  <a:lnTo>
                    <a:pt x="180" y="23"/>
                  </a:lnTo>
                  <a:lnTo>
                    <a:pt x="192" y="18"/>
                  </a:lnTo>
                  <a:lnTo>
                    <a:pt x="206" y="13"/>
                  </a:lnTo>
                  <a:lnTo>
                    <a:pt x="221" y="9"/>
                  </a:lnTo>
                  <a:lnTo>
                    <a:pt x="235" y="7"/>
                  </a:lnTo>
                  <a:lnTo>
                    <a:pt x="249" y="4"/>
                  </a:lnTo>
                  <a:lnTo>
                    <a:pt x="264" y="1"/>
                  </a:lnTo>
                  <a:lnTo>
                    <a:pt x="278" y="0"/>
                  </a:lnTo>
                  <a:lnTo>
                    <a:pt x="294" y="0"/>
                  </a:lnTo>
                  <a:close/>
                </a:path>
              </a:pathLst>
            </a:custGeom>
            <a:solidFill>
              <a:schemeClr val="accent2"/>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27" name="Freeform 305">
              <a:extLst>
                <a:ext uri="{FF2B5EF4-FFF2-40B4-BE49-F238E27FC236}">
                  <a16:creationId xmlns:a16="http://schemas.microsoft.com/office/drawing/2014/main" id="{50077B29-4D00-424D-AA42-1D640CEA1BEF}"/>
                </a:ext>
              </a:extLst>
            </p:cNvPr>
            <p:cNvSpPr>
              <a:spLocks noEditPoints="1"/>
            </p:cNvSpPr>
            <p:nvPr/>
          </p:nvSpPr>
          <p:spPr bwMode="auto">
            <a:xfrm>
              <a:off x="5916613" y="1770063"/>
              <a:ext cx="344488" cy="315913"/>
            </a:xfrm>
            <a:custGeom>
              <a:avLst/>
              <a:gdLst>
                <a:gd name="T0" fmla="*/ 386 w 650"/>
                <a:gd name="T1" fmla="*/ 201 h 598"/>
                <a:gd name="T2" fmla="*/ 432 w 650"/>
                <a:gd name="T3" fmla="*/ 221 h 598"/>
                <a:gd name="T4" fmla="*/ 473 w 650"/>
                <a:gd name="T5" fmla="*/ 252 h 598"/>
                <a:gd name="T6" fmla="*/ 508 w 650"/>
                <a:gd name="T7" fmla="*/ 300 h 598"/>
                <a:gd name="T8" fmla="*/ 528 w 650"/>
                <a:gd name="T9" fmla="*/ 355 h 598"/>
                <a:gd name="T10" fmla="*/ 532 w 650"/>
                <a:gd name="T11" fmla="*/ 407 h 598"/>
                <a:gd name="T12" fmla="*/ 527 w 650"/>
                <a:gd name="T13" fmla="*/ 442 h 598"/>
                <a:gd name="T14" fmla="*/ 650 w 650"/>
                <a:gd name="T15" fmla="*/ 562 h 598"/>
                <a:gd name="T16" fmla="*/ 487 w 650"/>
                <a:gd name="T17" fmla="*/ 524 h 598"/>
                <a:gd name="T18" fmla="*/ 442 w 650"/>
                <a:gd name="T19" fmla="*/ 564 h 598"/>
                <a:gd name="T20" fmla="*/ 390 w 650"/>
                <a:gd name="T21" fmla="*/ 589 h 598"/>
                <a:gd name="T22" fmla="*/ 330 w 650"/>
                <a:gd name="T23" fmla="*/ 598 h 598"/>
                <a:gd name="T24" fmla="*/ 269 w 650"/>
                <a:gd name="T25" fmla="*/ 589 h 598"/>
                <a:gd name="T26" fmla="*/ 217 w 650"/>
                <a:gd name="T27" fmla="*/ 564 h 598"/>
                <a:gd name="T28" fmla="*/ 171 w 650"/>
                <a:gd name="T29" fmla="*/ 521 h 598"/>
                <a:gd name="T30" fmla="*/ 0 w 650"/>
                <a:gd name="T31" fmla="*/ 558 h 598"/>
                <a:gd name="T32" fmla="*/ 132 w 650"/>
                <a:gd name="T33" fmla="*/ 439 h 598"/>
                <a:gd name="T34" fmla="*/ 128 w 650"/>
                <a:gd name="T35" fmla="*/ 375 h 598"/>
                <a:gd name="T36" fmla="*/ 143 w 650"/>
                <a:gd name="T37" fmla="*/ 316 h 598"/>
                <a:gd name="T38" fmla="*/ 173 w 650"/>
                <a:gd name="T39" fmla="*/ 266 h 598"/>
                <a:gd name="T40" fmla="*/ 216 w 650"/>
                <a:gd name="T41" fmla="*/ 228 h 598"/>
                <a:gd name="T42" fmla="*/ 267 w 650"/>
                <a:gd name="T43" fmla="*/ 203 h 598"/>
                <a:gd name="T44" fmla="*/ 324 w 650"/>
                <a:gd name="T45" fmla="*/ 193 h 598"/>
                <a:gd name="T46" fmla="*/ 350 w 650"/>
                <a:gd name="T47" fmla="*/ 194 h 598"/>
                <a:gd name="T48" fmla="*/ 262 w 650"/>
                <a:gd name="T49" fmla="*/ 344 h 598"/>
                <a:gd name="T50" fmla="*/ 155 w 650"/>
                <a:gd name="T51" fmla="*/ 369 h 598"/>
                <a:gd name="T52" fmla="*/ 154 w 650"/>
                <a:gd name="T53" fmla="*/ 411 h 598"/>
                <a:gd name="T54" fmla="*/ 262 w 650"/>
                <a:gd name="T55" fmla="*/ 319 h 598"/>
                <a:gd name="T56" fmla="*/ 231 w 650"/>
                <a:gd name="T57" fmla="*/ 248 h 598"/>
                <a:gd name="T58" fmla="*/ 195 w 650"/>
                <a:gd name="T59" fmla="*/ 282 h 598"/>
                <a:gd name="T60" fmla="*/ 171 w 650"/>
                <a:gd name="T61" fmla="*/ 319 h 598"/>
                <a:gd name="T62" fmla="*/ 372 w 650"/>
                <a:gd name="T63" fmla="*/ 319 h 598"/>
                <a:gd name="T64" fmla="*/ 351 w 650"/>
                <a:gd name="T65" fmla="*/ 220 h 598"/>
                <a:gd name="T66" fmla="*/ 319 w 650"/>
                <a:gd name="T67" fmla="*/ 219 h 598"/>
                <a:gd name="T68" fmla="*/ 287 w 650"/>
                <a:gd name="T69" fmla="*/ 224 h 598"/>
                <a:gd name="T70" fmla="*/ 488 w 650"/>
                <a:gd name="T71" fmla="*/ 319 h 598"/>
                <a:gd name="T72" fmla="*/ 464 w 650"/>
                <a:gd name="T73" fmla="*/ 282 h 598"/>
                <a:gd name="T74" fmla="*/ 428 w 650"/>
                <a:gd name="T75" fmla="*/ 248 h 598"/>
                <a:gd name="T76" fmla="*/ 499 w 650"/>
                <a:gd name="T77" fmla="*/ 344 h 598"/>
                <a:gd name="T78" fmla="*/ 504 w 650"/>
                <a:gd name="T79" fmla="*/ 428 h 598"/>
                <a:gd name="T80" fmla="*/ 505 w 650"/>
                <a:gd name="T81" fmla="*/ 383 h 598"/>
                <a:gd name="T82" fmla="*/ 499 w 650"/>
                <a:gd name="T83" fmla="*/ 344 h 598"/>
                <a:gd name="T84" fmla="*/ 398 w 650"/>
                <a:gd name="T85" fmla="*/ 558 h 598"/>
                <a:gd name="T86" fmla="*/ 442 w 650"/>
                <a:gd name="T87" fmla="*/ 532 h 598"/>
                <a:gd name="T88" fmla="*/ 480 w 650"/>
                <a:gd name="T89" fmla="*/ 489 h 598"/>
                <a:gd name="T90" fmla="*/ 372 w 650"/>
                <a:gd name="T91" fmla="*/ 567 h 598"/>
                <a:gd name="T92" fmla="*/ 287 w 650"/>
                <a:gd name="T93" fmla="*/ 567 h 598"/>
                <a:gd name="T94" fmla="*/ 319 w 650"/>
                <a:gd name="T95" fmla="*/ 571 h 598"/>
                <a:gd name="T96" fmla="*/ 351 w 650"/>
                <a:gd name="T97" fmla="*/ 571 h 598"/>
                <a:gd name="T98" fmla="*/ 262 w 650"/>
                <a:gd name="T99" fmla="*/ 558 h 598"/>
                <a:gd name="T100" fmla="*/ 171 w 650"/>
                <a:gd name="T101" fmla="*/ 471 h 598"/>
                <a:gd name="T102" fmla="*/ 205 w 650"/>
                <a:gd name="T103" fmla="*/ 520 h 598"/>
                <a:gd name="T104" fmla="*/ 246 w 650"/>
                <a:gd name="T105" fmla="*/ 551 h 598"/>
                <a:gd name="T106" fmla="*/ 372 w 650"/>
                <a:gd name="T107" fmla="*/ 428 h 598"/>
                <a:gd name="T108" fmla="*/ 287 w 650"/>
                <a:gd name="T109" fmla="*/ 428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50" h="598">
                  <a:moveTo>
                    <a:pt x="350" y="194"/>
                  </a:moveTo>
                  <a:lnTo>
                    <a:pt x="368" y="197"/>
                  </a:lnTo>
                  <a:lnTo>
                    <a:pt x="386" y="201"/>
                  </a:lnTo>
                  <a:lnTo>
                    <a:pt x="401" y="206"/>
                  </a:lnTo>
                  <a:lnTo>
                    <a:pt x="418" y="214"/>
                  </a:lnTo>
                  <a:lnTo>
                    <a:pt x="432" y="221"/>
                  </a:lnTo>
                  <a:lnTo>
                    <a:pt x="447" y="230"/>
                  </a:lnTo>
                  <a:lnTo>
                    <a:pt x="460" y="241"/>
                  </a:lnTo>
                  <a:lnTo>
                    <a:pt x="473" y="252"/>
                  </a:lnTo>
                  <a:lnTo>
                    <a:pt x="486" y="266"/>
                  </a:lnTo>
                  <a:lnTo>
                    <a:pt x="497" y="283"/>
                  </a:lnTo>
                  <a:lnTo>
                    <a:pt x="508" y="300"/>
                  </a:lnTo>
                  <a:lnTo>
                    <a:pt x="517" y="316"/>
                  </a:lnTo>
                  <a:lnTo>
                    <a:pt x="523" y="335"/>
                  </a:lnTo>
                  <a:lnTo>
                    <a:pt x="528" y="355"/>
                  </a:lnTo>
                  <a:lnTo>
                    <a:pt x="531" y="375"/>
                  </a:lnTo>
                  <a:lnTo>
                    <a:pt x="532" y="396"/>
                  </a:lnTo>
                  <a:lnTo>
                    <a:pt x="532" y="407"/>
                  </a:lnTo>
                  <a:lnTo>
                    <a:pt x="531" y="419"/>
                  </a:lnTo>
                  <a:lnTo>
                    <a:pt x="529" y="430"/>
                  </a:lnTo>
                  <a:lnTo>
                    <a:pt x="527" y="442"/>
                  </a:lnTo>
                  <a:lnTo>
                    <a:pt x="521" y="464"/>
                  </a:lnTo>
                  <a:lnTo>
                    <a:pt x="512" y="484"/>
                  </a:lnTo>
                  <a:lnTo>
                    <a:pt x="650" y="562"/>
                  </a:lnTo>
                  <a:lnTo>
                    <a:pt x="637" y="585"/>
                  </a:lnTo>
                  <a:lnTo>
                    <a:pt x="499" y="507"/>
                  </a:lnTo>
                  <a:lnTo>
                    <a:pt x="487" y="524"/>
                  </a:lnTo>
                  <a:lnTo>
                    <a:pt x="473" y="539"/>
                  </a:lnTo>
                  <a:lnTo>
                    <a:pt x="459" y="552"/>
                  </a:lnTo>
                  <a:lnTo>
                    <a:pt x="442" y="564"/>
                  </a:lnTo>
                  <a:lnTo>
                    <a:pt x="426" y="574"/>
                  </a:lnTo>
                  <a:lnTo>
                    <a:pt x="409" y="583"/>
                  </a:lnTo>
                  <a:lnTo>
                    <a:pt x="390" y="589"/>
                  </a:lnTo>
                  <a:lnTo>
                    <a:pt x="371" y="594"/>
                  </a:lnTo>
                  <a:lnTo>
                    <a:pt x="350" y="597"/>
                  </a:lnTo>
                  <a:lnTo>
                    <a:pt x="330" y="598"/>
                  </a:lnTo>
                  <a:lnTo>
                    <a:pt x="309" y="597"/>
                  </a:lnTo>
                  <a:lnTo>
                    <a:pt x="289" y="594"/>
                  </a:lnTo>
                  <a:lnTo>
                    <a:pt x="269" y="589"/>
                  </a:lnTo>
                  <a:lnTo>
                    <a:pt x="251" y="583"/>
                  </a:lnTo>
                  <a:lnTo>
                    <a:pt x="233" y="574"/>
                  </a:lnTo>
                  <a:lnTo>
                    <a:pt x="217" y="564"/>
                  </a:lnTo>
                  <a:lnTo>
                    <a:pt x="201" y="552"/>
                  </a:lnTo>
                  <a:lnTo>
                    <a:pt x="186" y="539"/>
                  </a:lnTo>
                  <a:lnTo>
                    <a:pt x="171" y="521"/>
                  </a:lnTo>
                  <a:lnTo>
                    <a:pt x="158" y="503"/>
                  </a:lnTo>
                  <a:lnTo>
                    <a:pt x="13" y="581"/>
                  </a:lnTo>
                  <a:lnTo>
                    <a:pt x="0" y="558"/>
                  </a:lnTo>
                  <a:lnTo>
                    <a:pt x="145" y="480"/>
                  </a:lnTo>
                  <a:lnTo>
                    <a:pt x="137" y="460"/>
                  </a:lnTo>
                  <a:lnTo>
                    <a:pt x="132" y="439"/>
                  </a:lnTo>
                  <a:lnTo>
                    <a:pt x="128" y="417"/>
                  </a:lnTo>
                  <a:lnTo>
                    <a:pt x="127" y="396"/>
                  </a:lnTo>
                  <a:lnTo>
                    <a:pt x="128" y="375"/>
                  </a:lnTo>
                  <a:lnTo>
                    <a:pt x="131" y="355"/>
                  </a:lnTo>
                  <a:lnTo>
                    <a:pt x="136" y="335"/>
                  </a:lnTo>
                  <a:lnTo>
                    <a:pt x="143" y="316"/>
                  </a:lnTo>
                  <a:lnTo>
                    <a:pt x="151" y="300"/>
                  </a:lnTo>
                  <a:lnTo>
                    <a:pt x="162" y="283"/>
                  </a:lnTo>
                  <a:lnTo>
                    <a:pt x="173" y="266"/>
                  </a:lnTo>
                  <a:lnTo>
                    <a:pt x="186" y="252"/>
                  </a:lnTo>
                  <a:lnTo>
                    <a:pt x="200" y="239"/>
                  </a:lnTo>
                  <a:lnTo>
                    <a:pt x="216" y="228"/>
                  </a:lnTo>
                  <a:lnTo>
                    <a:pt x="232" y="219"/>
                  </a:lnTo>
                  <a:lnTo>
                    <a:pt x="249" y="210"/>
                  </a:lnTo>
                  <a:lnTo>
                    <a:pt x="267" y="203"/>
                  </a:lnTo>
                  <a:lnTo>
                    <a:pt x="286" y="198"/>
                  </a:lnTo>
                  <a:lnTo>
                    <a:pt x="305" y="194"/>
                  </a:lnTo>
                  <a:lnTo>
                    <a:pt x="324" y="193"/>
                  </a:lnTo>
                  <a:lnTo>
                    <a:pt x="324" y="0"/>
                  </a:lnTo>
                  <a:lnTo>
                    <a:pt x="350" y="0"/>
                  </a:lnTo>
                  <a:lnTo>
                    <a:pt x="350" y="194"/>
                  </a:lnTo>
                  <a:close/>
                  <a:moveTo>
                    <a:pt x="155" y="428"/>
                  </a:moveTo>
                  <a:lnTo>
                    <a:pt x="262" y="428"/>
                  </a:lnTo>
                  <a:lnTo>
                    <a:pt x="262" y="344"/>
                  </a:lnTo>
                  <a:lnTo>
                    <a:pt x="160" y="344"/>
                  </a:lnTo>
                  <a:lnTo>
                    <a:pt x="158" y="357"/>
                  </a:lnTo>
                  <a:lnTo>
                    <a:pt x="155" y="369"/>
                  </a:lnTo>
                  <a:lnTo>
                    <a:pt x="154" y="383"/>
                  </a:lnTo>
                  <a:lnTo>
                    <a:pt x="153" y="396"/>
                  </a:lnTo>
                  <a:lnTo>
                    <a:pt x="154" y="411"/>
                  </a:lnTo>
                  <a:lnTo>
                    <a:pt x="155" y="428"/>
                  </a:lnTo>
                  <a:close/>
                  <a:moveTo>
                    <a:pt x="171" y="319"/>
                  </a:moveTo>
                  <a:lnTo>
                    <a:pt x="262" y="319"/>
                  </a:lnTo>
                  <a:lnTo>
                    <a:pt x="262" y="233"/>
                  </a:lnTo>
                  <a:lnTo>
                    <a:pt x="246" y="241"/>
                  </a:lnTo>
                  <a:lnTo>
                    <a:pt x="231" y="248"/>
                  </a:lnTo>
                  <a:lnTo>
                    <a:pt x="218" y="259"/>
                  </a:lnTo>
                  <a:lnTo>
                    <a:pt x="205" y="270"/>
                  </a:lnTo>
                  <a:lnTo>
                    <a:pt x="195" y="282"/>
                  </a:lnTo>
                  <a:lnTo>
                    <a:pt x="186" y="293"/>
                  </a:lnTo>
                  <a:lnTo>
                    <a:pt x="178" y="306"/>
                  </a:lnTo>
                  <a:lnTo>
                    <a:pt x="171" y="319"/>
                  </a:lnTo>
                  <a:close/>
                  <a:moveTo>
                    <a:pt x="287" y="224"/>
                  </a:moveTo>
                  <a:lnTo>
                    <a:pt x="287" y="319"/>
                  </a:lnTo>
                  <a:lnTo>
                    <a:pt x="372" y="319"/>
                  </a:lnTo>
                  <a:lnTo>
                    <a:pt x="372" y="224"/>
                  </a:lnTo>
                  <a:lnTo>
                    <a:pt x="362" y="221"/>
                  </a:lnTo>
                  <a:lnTo>
                    <a:pt x="351" y="220"/>
                  </a:lnTo>
                  <a:lnTo>
                    <a:pt x="340" y="219"/>
                  </a:lnTo>
                  <a:lnTo>
                    <a:pt x="330" y="219"/>
                  </a:lnTo>
                  <a:lnTo>
                    <a:pt x="319" y="219"/>
                  </a:lnTo>
                  <a:lnTo>
                    <a:pt x="308" y="220"/>
                  </a:lnTo>
                  <a:lnTo>
                    <a:pt x="298" y="221"/>
                  </a:lnTo>
                  <a:lnTo>
                    <a:pt x="287" y="224"/>
                  </a:lnTo>
                  <a:close/>
                  <a:moveTo>
                    <a:pt x="398" y="233"/>
                  </a:moveTo>
                  <a:lnTo>
                    <a:pt x="398" y="319"/>
                  </a:lnTo>
                  <a:lnTo>
                    <a:pt x="488" y="319"/>
                  </a:lnTo>
                  <a:lnTo>
                    <a:pt x="482" y="306"/>
                  </a:lnTo>
                  <a:lnTo>
                    <a:pt x="473" y="293"/>
                  </a:lnTo>
                  <a:lnTo>
                    <a:pt x="464" y="282"/>
                  </a:lnTo>
                  <a:lnTo>
                    <a:pt x="454" y="270"/>
                  </a:lnTo>
                  <a:lnTo>
                    <a:pt x="442" y="259"/>
                  </a:lnTo>
                  <a:lnTo>
                    <a:pt x="428" y="248"/>
                  </a:lnTo>
                  <a:lnTo>
                    <a:pt x="413" y="239"/>
                  </a:lnTo>
                  <a:lnTo>
                    <a:pt x="398" y="233"/>
                  </a:lnTo>
                  <a:close/>
                  <a:moveTo>
                    <a:pt x="499" y="344"/>
                  </a:moveTo>
                  <a:lnTo>
                    <a:pt x="398" y="344"/>
                  </a:lnTo>
                  <a:lnTo>
                    <a:pt x="398" y="428"/>
                  </a:lnTo>
                  <a:lnTo>
                    <a:pt x="504" y="428"/>
                  </a:lnTo>
                  <a:lnTo>
                    <a:pt x="505" y="411"/>
                  </a:lnTo>
                  <a:lnTo>
                    <a:pt x="506" y="396"/>
                  </a:lnTo>
                  <a:lnTo>
                    <a:pt x="505" y="383"/>
                  </a:lnTo>
                  <a:lnTo>
                    <a:pt x="504" y="369"/>
                  </a:lnTo>
                  <a:lnTo>
                    <a:pt x="501" y="357"/>
                  </a:lnTo>
                  <a:lnTo>
                    <a:pt x="499" y="344"/>
                  </a:lnTo>
                  <a:close/>
                  <a:moveTo>
                    <a:pt x="496" y="453"/>
                  </a:moveTo>
                  <a:lnTo>
                    <a:pt x="398" y="453"/>
                  </a:lnTo>
                  <a:lnTo>
                    <a:pt x="398" y="558"/>
                  </a:lnTo>
                  <a:lnTo>
                    <a:pt x="413" y="551"/>
                  </a:lnTo>
                  <a:lnTo>
                    <a:pt x="428" y="542"/>
                  </a:lnTo>
                  <a:lnTo>
                    <a:pt x="442" y="532"/>
                  </a:lnTo>
                  <a:lnTo>
                    <a:pt x="454" y="520"/>
                  </a:lnTo>
                  <a:lnTo>
                    <a:pt x="468" y="506"/>
                  </a:lnTo>
                  <a:lnTo>
                    <a:pt x="480" y="489"/>
                  </a:lnTo>
                  <a:lnTo>
                    <a:pt x="488" y="471"/>
                  </a:lnTo>
                  <a:lnTo>
                    <a:pt x="496" y="453"/>
                  </a:lnTo>
                  <a:close/>
                  <a:moveTo>
                    <a:pt x="372" y="567"/>
                  </a:moveTo>
                  <a:lnTo>
                    <a:pt x="372" y="453"/>
                  </a:lnTo>
                  <a:lnTo>
                    <a:pt x="287" y="453"/>
                  </a:lnTo>
                  <a:lnTo>
                    <a:pt x="287" y="567"/>
                  </a:lnTo>
                  <a:lnTo>
                    <a:pt x="298" y="569"/>
                  </a:lnTo>
                  <a:lnTo>
                    <a:pt x="308" y="571"/>
                  </a:lnTo>
                  <a:lnTo>
                    <a:pt x="319" y="571"/>
                  </a:lnTo>
                  <a:lnTo>
                    <a:pt x="330" y="573"/>
                  </a:lnTo>
                  <a:lnTo>
                    <a:pt x="340" y="571"/>
                  </a:lnTo>
                  <a:lnTo>
                    <a:pt x="351" y="571"/>
                  </a:lnTo>
                  <a:lnTo>
                    <a:pt x="362" y="569"/>
                  </a:lnTo>
                  <a:lnTo>
                    <a:pt x="372" y="567"/>
                  </a:lnTo>
                  <a:close/>
                  <a:moveTo>
                    <a:pt x="262" y="558"/>
                  </a:moveTo>
                  <a:lnTo>
                    <a:pt x="262" y="453"/>
                  </a:lnTo>
                  <a:lnTo>
                    <a:pt x="163" y="453"/>
                  </a:lnTo>
                  <a:lnTo>
                    <a:pt x="171" y="471"/>
                  </a:lnTo>
                  <a:lnTo>
                    <a:pt x="180" y="489"/>
                  </a:lnTo>
                  <a:lnTo>
                    <a:pt x="191" y="506"/>
                  </a:lnTo>
                  <a:lnTo>
                    <a:pt x="205" y="520"/>
                  </a:lnTo>
                  <a:lnTo>
                    <a:pt x="218" y="532"/>
                  </a:lnTo>
                  <a:lnTo>
                    <a:pt x="231" y="542"/>
                  </a:lnTo>
                  <a:lnTo>
                    <a:pt x="246" y="551"/>
                  </a:lnTo>
                  <a:lnTo>
                    <a:pt x="262" y="558"/>
                  </a:lnTo>
                  <a:close/>
                  <a:moveTo>
                    <a:pt x="287" y="428"/>
                  </a:moveTo>
                  <a:lnTo>
                    <a:pt x="372" y="428"/>
                  </a:lnTo>
                  <a:lnTo>
                    <a:pt x="372" y="344"/>
                  </a:lnTo>
                  <a:lnTo>
                    <a:pt x="287" y="344"/>
                  </a:lnTo>
                  <a:lnTo>
                    <a:pt x="287" y="428"/>
                  </a:lnTo>
                  <a:close/>
                </a:path>
              </a:pathLst>
            </a:cu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28" name="Rectangle 306">
              <a:extLst>
                <a:ext uri="{FF2B5EF4-FFF2-40B4-BE49-F238E27FC236}">
                  <a16:creationId xmlns:a16="http://schemas.microsoft.com/office/drawing/2014/main" id="{CEBE2D20-6642-459A-A8CA-B94C6C91FC02}"/>
                </a:ext>
              </a:extLst>
            </p:cNvPr>
            <p:cNvSpPr>
              <a:spLocks noChangeArrowheads="1"/>
            </p:cNvSpPr>
            <p:nvPr/>
          </p:nvSpPr>
          <p:spPr bwMode="auto">
            <a:xfrm>
              <a:off x="6084888" y="2133600"/>
              <a:ext cx="14288" cy="55563"/>
            </a:xfrm>
            <a:prstGeom prst="rect">
              <a:avLst/>
            </a:pr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29" name="Freeform 311">
              <a:extLst>
                <a:ext uri="{FF2B5EF4-FFF2-40B4-BE49-F238E27FC236}">
                  <a16:creationId xmlns:a16="http://schemas.microsoft.com/office/drawing/2014/main" id="{2D45BE7D-924B-43F5-A65C-CC9FF4FFC5FA}"/>
                </a:ext>
              </a:extLst>
            </p:cNvPr>
            <p:cNvSpPr>
              <a:spLocks noEditPoints="1"/>
            </p:cNvSpPr>
            <p:nvPr/>
          </p:nvSpPr>
          <p:spPr bwMode="auto">
            <a:xfrm>
              <a:off x="6253163" y="2058988"/>
              <a:ext cx="55563" cy="55563"/>
            </a:xfrm>
            <a:custGeom>
              <a:avLst/>
              <a:gdLst>
                <a:gd name="T0" fmla="*/ 64 w 106"/>
                <a:gd name="T1" fmla="*/ 1 h 106"/>
                <a:gd name="T2" fmla="*/ 83 w 106"/>
                <a:gd name="T3" fmla="*/ 9 h 106"/>
                <a:gd name="T4" fmla="*/ 97 w 106"/>
                <a:gd name="T5" fmla="*/ 23 h 106"/>
                <a:gd name="T6" fmla="*/ 105 w 106"/>
                <a:gd name="T7" fmla="*/ 42 h 106"/>
                <a:gd name="T8" fmla="*/ 105 w 106"/>
                <a:gd name="T9" fmla="*/ 64 h 106"/>
                <a:gd name="T10" fmla="*/ 97 w 106"/>
                <a:gd name="T11" fmla="*/ 83 h 106"/>
                <a:gd name="T12" fmla="*/ 83 w 106"/>
                <a:gd name="T13" fmla="*/ 97 h 106"/>
                <a:gd name="T14" fmla="*/ 64 w 106"/>
                <a:gd name="T15" fmla="*/ 105 h 106"/>
                <a:gd name="T16" fmla="*/ 42 w 106"/>
                <a:gd name="T17" fmla="*/ 105 h 106"/>
                <a:gd name="T18" fmla="*/ 23 w 106"/>
                <a:gd name="T19" fmla="*/ 97 h 106"/>
                <a:gd name="T20" fmla="*/ 9 w 106"/>
                <a:gd name="T21" fmla="*/ 83 h 106"/>
                <a:gd name="T22" fmla="*/ 1 w 106"/>
                <a:gd name="T23" fmla="*/ 64 h 106"/>
                <a:gd name="T24" fmla="*/ 1 w 106"/>
                <a:gd name="T25" fmla="*/ 42 h 106"/>
                <a:gd name="T26" fmla="*/ 9 w 106"/>
                <a:gd name="T27" fmla="*/ 23 h 106"/>
                <a:gd name="T28" fmla="*/ 23 w 106"/>
                <a:gd name="T29" fmla="*/ 9 h 106"/>
                <a:gd name="T30" fmla="*/ 42 w 106"/>
                <a:gd name="T31" fmla="*/ 1 h 106"/>
                <a:gd name="T32" fmla="*/ 54 w 106"/>
                <a:gd name="T33" fmla="*/ 28 h 106"/>
                <a:gd name="T34" fmla="*/ 63 w 106"/>
                <a:gd name="T35" fmla="*/ 31 h 106"/>
                <a:gd name="T36" fmla="*/ 72 w 106"/>
                <a:gd name="T37" fmla="*/ 36 h 106"/>
                <a:gd name="T38" fmla="*/ 77 w 106"/>
                <a:gd name="T39" fmla="*/ 43 h 106"/>
                <a:gd name="T40" fmla="*/ 78 w 106"/>
                <a:gd name="T41" fmla="*/ 54 h 106"/>
                <a:gd name="T42" fmla="*/ 77 w 106"/>
                <a:gd name="T43" fmla="*/ 63 h 106"/>
                <a:gd name="T44" fmla="*/ 72 w 106"/>
                <a:gd name="T45" fmla="*/ 72 h 106"/>
                <a:gd name="T46" fmla="*/ 63 w 106"/>
                <a:gd name="T47" fmla="*/ 77 h 106"/>
                <a:gd name="T48" fmla="*/ 54 w 106"/>
                <a:gd name="T49" fmla="*/ 78 h 106"/>
                <a:gd name="T50" fmla="*/ 43 w 106"/>
                <a:gd name="T51" fmla="*/ 77 h 106"/>
                <a:gd name="T52" fmla="*/ 36 w 106"/>
                <a:gd name="T53" fmla="*/ 72 h 106"/>
                <a:gd name="T54" fmla="*/ 31 w 106"/>
                <a:gd name="T55" fmla="*/ 63 h 106"/>
                <a:gd name="T56" fmla="*/ 28 w 106"/>
                <a:gd name="T57" fmla="*/ 54 h 106"/>
                <a:gd name="T58" fmla="*/ 31 w 106"/>
                <a:gd name="T59" fmla="*/ 43 h 106"/>
                <a:gd name="T60" fmla="*/ 36 w 106"/>
                <a:gd name="T61" fmla="*/ 36 h 106"/>
                <a:gd name="T62" fmla="*/ 43 w 106"/>
                <a:gd name="T63" fmla="*/ 31 h 106"/>
                <a:gd name="T64" fmla="*/ 54 w 106"/>
                <a:gd name="T65" fmla="*/ 2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106">
                  <a:moveTo>
                    <a:pt x="54" y="0"/>
                  </a:moveTo>
                  <a:lnTo>
                    <a:pt x="64" y="1"/>
                  </a:lnTo>
                  <a:lnTo>
                    <a:pt x="74" y="4"/>
                  </a:lnTo>
                  <a:lnTo>
                    <a:pt x="83" y="9"/>
                  </a:lnTo>
                  <a:lnTo>
                    <a:pt x="91" y="15"/>
                  </a:lnTo>
                  <a:lnTo>
                    <a:pt x="97" y="23"/>
                  </a:lnTo>
                  <a:lnTo>
                    <a:pt x="102" y="32"/>
                  </a:lnTo>
                  <a:lnTo>
                    <a:pt x="105" y="42"/>
                  </a:lnTo>
                  <a:lnTo>
                    <a:pt x="106" y="54"/>
                  </a:lnTo>
                  <a:lnTo>
                    <a:pt x="105" y="64"/>
                  </a:lnTo>
                  <a:lnTo>
                    <a:pt x="102" y="74"/>
                  </a:lnTo>
                  <a:lnTo>
                    <a:pt x="97" y="83"/>
                  </a:lnTo>
                  <a:lnTo>
                    <a:pt x="91" y="91"/>
                  </a:lnTo>
                  <a:lnTo>
                    <a:pt x="83" y="97"/>
                  </a:lnTo>
                  <a:lnTo>
                    <a:pt x="74" y="102"/>
                  </a:lnTo>
                  <a:lnTo>
                    <a:pt x="64" y="105"/>
                  </a:lnTo>
                  <a:lnTo>
                    <a:pt x="54" y="106"/>
                  </a:lnTo>
                  <a:lnTo>
                    <a:pt x="42" y="105"/>
                  </a:lnTo>
                  <a:lnTo>
                    <a:pt x="33" y="102"/>
                  </a:lnTo>
                  <a:lnTo>
                    <a:pt x="23" y="97"/>
                  </a:lnTo>
                  <a:lnTo>
                    <a:pt x="15" y="91"/>
                  </a:lnTo>
                  <a:lnTo>
                    <a:pt x="9" y="83"/>
                  </a:lnTo>
                  <a:lnTo>
                    <a:pt x="4" y="74"/>
                  </a:lnTo>
                  <a:lnTo>
                    <a:pt x="1" y="64"/>
                  </a:lnTo>
                  <a:lnTo>
                    <a:pt x="0" y="54"/>
                  </a:lnTo>
                  <a:lnTo>
                    <a:pt x="1" y="42"/>
                  </a:lnTo>
                  <a:lnTo>
                    <a:pt x="4" y="32"/>
                  </a:lnTo>
                  <a:lnTo>
                    <a:pt x="9" y="23"/>
                  </a:lnTo>
                  <a:lnTo>
                    <a:pt x="15" y="15"/>
                  </a:lnTo>
                  <a:lnTo>
                    <a:pt x="23" y="9"/>
                  </a:lnTo>
                  <a:lnTo>
                    <a:pt x="33" y="4"/>
                  </a:lnTo>
                  <a:lnTo>
                    <a:pt x="42" y="1"/>
                  </a:lnTo>
                  <a:lnTo>
                    <a:pt x="54" y="0"/>
                  </a:lnTo>
                  <a:close/>
                  <a:moveTo>
                    <a:pt x="54" y="28"/>
                  </a:moveTo>
                  <a:lnTo>
                    <a:pt x="59" y="28"/>
                  </a:lnTo>
                  <a:lnTo>
                    <a:pt x="63" y="31"/>
                  </a:lnTo>
                  <a:lnTo>
                    <a:pt x="68" y="32"/>
                  </a:lnTo>
                  <a:lnTo>
                    <a:pt x="72" y="36"/>
                  </a:lnTo>
                  <a:lnTo>
                    <a:pt x="74" y="40"/>
                  </a:lnTo>
                  <a:lnTo>
                    <a:pt x="77" y="43"/>
                  </a:lnTo>
                  <a:lnTo>
                    <a:pt x="78" y="49"/>
                  </a:lnTo>
                  <a:lnTo>
                    <a:pt x="78" y="54"/>
                  </a:lnTo>
                  <a:lnTo>
                    <a:pt x="78" y="59"/>
                  </a:lnTo>
                  <a:lnTo>
                    <a:pt x="77" y="63"/>
                  </a:lnTo>
                  <a:lnTo>
                    <a:pt x="74" y="68"/>
                  </a:lnTo>
                  <a:lnTo>
                    <a:pt x="72" y="72"/>
                  </a:lnTo>
                  <a:lnTo>
                    <a:pt x="68" y="74"/>
                  </a:lnTo>
                  <a:lnTo>
                    <a:pt x="63" y="77"/>
                  </a:lnTo>
                  <a:lnTo>
                    <a:pt x="59" y="78"/>
                  </a:lnTo>
                  <a:lnTo>
                    <a:pt x="54" y="78"/>
                  </a:lnTo>
                  <a:lnTo>
                    <a:pt x="49" y="78"/>
                  </a:lnTo>
                  <a:lnTo>
                    <a:pt x="43" y="77"/>
                  </a:lnTo>
                  <a:lnTo>
                    <a:pt x="40" y="74"/>
                  </a:lnTo>
                  <a:lnTo>
                    <a:pt x="36" y="72"/>
                  </a:lnTo>
                  <a:lnTo>
                    <a:pt x="32" y="68"/>
                  </a:lnTo>
                  <a:lnTo>
                    <a:pt x="31" y="63"/>
                  </a:lnTo>
                  <a:lnTo>
                    <a:pt x="28" y="59"/>
                  </a:lnTo>
                  <a:lnTo>
                    <a:pt x="28" y="54"/>
                  </a:lnTo>
                  <a:lnTo>
                    <a:pt x="28" y="49"/>
                  </a:lnTo>
                  <a:lnTo>
                    <a:pt x="31" y="43"/>
                  </a:lnTo>
                  <a:lnTo>
                    <a:pt x="32" y="40"/>
                  </a:lnTo>
                  <a:lnTo>
                    <a:pt x="36" y="36"/>
                  </a:lnTo>
                  <a:lnTo>
                    <a:pt x="40" y="32"/>
                  </a:lnTo>
                  <a:lnTo>
                    <a:pt x="43" y="31"/>
                  </a:lnTo>
                  <a:lnTo>
                    <a:pt x="49" y="28"/>
                  </a:lnTo>
                  <a:lnTo>
                    <a:pt x="54" y="28"/>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30" name="Freeform 313">
              <a:extLst>
                <a:ext uri="{FF2B5EF4-FFF2-40B4-BE49-F238E27FC236}">
                  <a16:creationId xmlns:a16="http://schemas.microsoft.com/office/drawing/2014/main" id="{2722A63E-3D41-4D9D-8DDF-2856D16A3B30}"/>
                </a:ext>
              </a:extLst>
            </p:cNvPr>
            <p:cNvSpPr>
              <a:spLocks noEditPoints="1"/>
            </p:cNvSpPr>
            <p:nvPr/>
          </p:nvSpPr>
          <p:spPr bwMode="auto">
            <a:xfrm>
              <a:off x="5868988" y="2054225"/>
              <a:ext cx="55563" cy="57150"/>
            </a:xfrm>
            <a:custGeom>
              <a:avLst/>
              <a:gdLst>
                <a:gd name="T0" fmla="*/ 64 w 107"/>
                <a:gd name="T1" fmla="*/ 1 h 107"/>
                <a:gd name="T2" fmla="*/ 84 w 107"/>
                <a:gd name="T3" fmla="*/ 9 h 107"/>
                <a:gd name="T4" fmla="*/ 98 w 107"/>
                <a:gd name="T5" fmla="*/ 23 h 107"/>
                <a:gd name="T6" fmla="*/ 105 w 107"/>
                <a:gd name="T7" fmla="*/ 42 h 107"/>
                <a:gd name="T8" fmla="*/ 105 w 107"/>
                <a:gd name="T9" fmla="*/ 64 h 107"/>
                <a:gd name="T10" fmla="*/ 98 w 107"/>
                <a:gd name="T11" fmla="*/ 84 h 107"/>
                <a:gd name="T12" fmla="*/ 84 w 107"/>
                <a:gd name="T13" fmla="*/ 98 h 107"/>
                <a:gd name="T14" fmla="*/ 64 w 107"/>
                <a:gd name="T15" fmla="*/ 105 h 107"/>
                <a:gd name="T16" fmla="*/ 43 w 107"/>
                <a:gd name="T17" fmla="*/ 105 h 107"/>
                <a:gd name="T18" fmla="*/ 23 w 107"/>
                <a:gd name="T19" fmla="*/ 98 h 107"/>
                <a:gd name="T20" fmla="*/ 9 w 107"/>
                <a:gd name="T21" fmla="*/ 84 h 107"/>
                <a:gd name="T22" fmla="*/ 2 w 107"/>
                <a:gd name="T23" fmla="*/ 64 h 107"/>
                <a:gd name="T24" fmla="*/ 2 w 107"/>
                <a:gd name="T25" fmla="*/ 42 h 107"/>
                <a:gd name="T26" fmla="*/ 9 w 107"/>
                <a:gd name="T27" fmla="*/ 23 h 107"/>
                <a:gd name="T28" fmla="*/ 23 w 107"/>
                <a:gd name="T29" fmla="*/ 9 h 107"/>
                <a:gd name="T30" fmla="*/ 43 w 107"/>
                <a:gd name="T31" fmla="*/ 1 h 107"/>
                <a:gd name="T32" fmla="*/ 54 w 107"/>
                <a:gd name="T33" fmla="*/ 28 h 107"/>
                <a:gd name="T34" fmla="*/ 63 w 107"/>
                <a:gd name="T35" fmla="*/ 30 h 107"/>
                <a:gd name="T36" fmla="*/ 72 w 107"/>
                <a:gd name="T37" fmla="*/ 36 h 107"/>
                <a:gd name="T38" fmla="*/ 77 w 107"/>
                <a:gd name="T39" fmla="*/ 44 h 107"/>
                <a:gd name="T40" fmla="*/ 78 w 107"/>
                <a:gd name="T41" fmla="*/ 54 h 107"/>
                <a:gd name="T42" fmla="*/ 77 w 107"/>
                <a:gd name="T43" fmla="*/ 63 h 107"/>
                <a:gd name="T44" fmla="*/ 72 w 107"/>
                <a:gd name="T45" fmla="*/ 72 h 107"/>
                <a:gd name="T46" fmla="*/ 63 w 107"/>
                <a:gd name="T47" fmla="*/ 77 h 107"/>
                <a:gd name="T48" fmla="*/ 54 w 107"/>
                <a:gd name="T49" fmla="*/ 78 h 107"/>
                <a:gd name="T50" fmla="*/ 44 w 107"/>
                <a:gd name="T51" fmla="*/ 77 h 107"/>
                <a:gd name="T52" fmla="*/ 36 w 107"/>
                <a:gd name="T53" fmla="*/ 72 h 107"/>
                <a:gd name="T54" fmla="*/ 31 w 107"/>
                <a:gd name="T55" fmla="*/ 63 h 107"/>
                <a:gd name="T56" fmla="*/ 28 w 107"/>
                <a:gd name="T57" fmla="*/ 54 h 107"/>
                <a:gd name="T58" fmla="*/ 31 w 107"/>
                <a:gd name="T59" fmla="*/ 44 h 107"/>
                <a:gd name="T60" fmla="*/ 36 w 107"/>
                <a:gd name="T61" fmla="*/ 36 h 107"/>
                <a:gd name="T62" fmla="*/ 44 w 107"/>
                <a:gd name="T63" fmla="*/ 30 h 107"/>
                <a:gd name="T64" fmla="*/ 54 w 107"/>
                <a:gd name="T65" fmla="*/ 2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7" h="107">
                  <a:moveTo>
                    <a:pt x="54" y="0"/>
                  </a:moveTo>
                  <a:lnTo>
                    <a:pt x="64" y="1"/>
                  </a:lnTo>
                  <a:lnTo>
                    <a:pt x="75" y="4"/>
                  </a:lnTo>
                  <a:lnTo>
                    <a:pt x="84" y="9"/>
                  </a:lnTo>
                  <a:lnTo>
                    <a:pt x="91" y="16"/>
                  </a:lnTo>
                  <a:lnTo>
                    <a:pt x="98" y="23"/>
                  </a:lnTo>
                  <a:lnTo>
                    <a:pt x="103" y="32"/>
                  </a:lnTo>
                  <a:lnTo>
                    <a:pt x="105" y="42"/>
                  </a:lnTo>
                  <a:lnTo>
                    <a:pt x="107" y="54"/>
                  </a:lnTo>
                  <a:lnTo>
                    <a:pt x="105" y="64"/>
                  </a:lnTo>
                  <a:lnTo>
                    <a:pt x="103" y="75"/>
                  </a:lnTo>
                  <a:lnTo>
                    <a:pt x="98" y="84"/>
                  </a:lnTo>
                  <a:lnTo>
                    <a:pt x="91" y="91"/>
                  </a:lnTo>
                  <a:lnTo>
                    <a:pt x="84" y="98"/>
                  </a:lnTo>
                  <a:lnTo>
                    <a:pt x="75" y="103"/>
                  </a:lnTo>
                  <a:lnTo>
                    <a:pt x="64" y="105"/>
                  </a:lnTo>
                  <a:lnTo>
                    <a:pt x="54" y="107"/>
                  </a:lnTo>
                  <a:lnTo>
                    <a:pt x="43" y="105"/>
                  </a:lnTo>
                  <a:lnTo>
                    <a:pt x="34" y="103"/>
                  </a:lnTo>
                  <a:lnTo>
                    <a:pt x="23" y="98"/>
                  </a:lnTo>
                  <a:lnTo>
                    <a:pt x="16" y="91"/>
                  </a:lnTo>
                  <a:lnTo>
                    <a:pt x="9" y="84"/>
                  </a:lnTo>
                  <a:lnTo>
                    <a:pt x="4" y="75"/>
                  </a:lnTo>
                  <a:lnTo>
                    <a:pt x="2" y="64"/>
                  </a:lnTo>
                  <a:lnTo>
                    <a:pt x="0" y="54"/>
                  </a:lnTo>
                  <a:lnTo>
                    <a:pt x="2" y="42"/>
                  </a:lnTo>
                  <a:lnTo>
                    <a:pt x="4" y="32"/>
                  </a:lnTo>
                  <a:lnTo>
                    <a:pt x="9" y="23"/>
                  </a:lnTo>
                  <a:lnTo>
                    <a:pt x="16" y="16"/>
                  </a:lnTo>
                  <a:lnTo>
                    <a:pt x="23" y="9"/>
                  </a:lnTo>
                  <a:lnTo>
                    <a:pt x="34" y="4"/>
                  </a:lnTo>
                  <a:lnTo>
                    <a:pt x="43" y="1"/>
                  </a:lnTo>
                  <a:lnTo>
                    <a:pt x="54" y="0"/>
                  </a:lnTo>
                  <a:close/>
                  <a:moveTo>
                    <a:pt x="54" y="28"/>
                  </a:moveTo>
                  <a:lnTo>
                    <a:pt x="59" y="28"/>
                  </a:lnTo>
                  <a:lnTo>
                    <a:pt x="63" y="30"/>
                  </a:lnTo>
                  <a:lnTo>
                    <a:pt x="68" y="32"/>
                  </a:lnTo>
                  <a:lnTo>
                    <a:pt x="72" y="36"/>
                  </a:lnTo>
                  <a:lnTo>
                    <a:pt x="75" y="40"/>
                  </a:lnTo>
                  <a:lnTo>
                    <a:pt x="77" y="44"/>
                  </a:lnTo>
                  <a:lnTo>
                    <a:pt x="78" y="49"/>
                  </a:lnTo>
                  <a:lnTo>
                    <a:pt x="78" y="54"/>
                  </a:lnTo>
                  <a:lnTo>
                    <a:pt x="78" y="59"/>
                  </a:lnTo>
                  <a:lnTo>
                    <a:pt x="77" y="63"/>
                  </a:lnTo>
                  <a:lnTo>
                    <a:pt x="75" y="68"/>
                  </a:lnTo>
                  <a:lnTo>
                    <a:pt x="72" y="72"/>
                  </a:lnTo>
                  <a:lnTo>
                    <a:pt x="68" y="75"/>
                  </a:lnTo>
                  <a:lnTo>
                    <a:pt x="63" y="77"/>
                  </a:lnTo>
                  <a:lnTo>
                    <a:pt x="59" y="78"/>
                  </a:lnTo>
                  <a:lnTo>
                    <a:pt x="54" y="78"/>
                  </a:lnTo>
                  <a:lnTo>
                    <a:pt x="49" y="78"/>
                  </a:lnTo>
                  <a:lnTo>
                    <a:pt x="44" y="77"/>
                  </a:lnTo>
                  <a:lnTo>
                    <a:pt x="40" y="75"/>
                  </a:lnTo>
                  <a:lnTo>
                    <a:pt x="36" y="72"/>
                  </a:lnTo>
                  <a:lnTo>
                    <a:pt x="32" y="68"/>
                  </a:lnTo>
                  <a:lnTo>
                    <a:pt x="31" y="63"/>
                  </a:lnTo>
                  <a:lnTo>
                    <a:pt x="28" y="59"/>
                  </a:lnTo>
                  <a:lnTo>
                    <a:pt x="28" y="54"/>
                  </a:lnTo>
                  <a:lnTo>
                    <a:pt x="28" y="49"/>
                  </a:lnTo>
                  <a:lnTo>
                    <a:pt x="31" y="44"/>
                  </a:lnTo>
                  <a:lnTo>
                    <a:pt x="32" y="40"/>
                  </a:lnTo>
                  <a:lnTo>
                    <a:pt x="36" y="36"/>
                  </a:lnTo>
                  <a:lnTo>
                    <a:pt x="40" y="32"/>
                  </a:lnTo>
                  <a:lnTo>
                    <a:pt x="44" y="30"/>
                  </a:lnTo>
                  <a:lnTo>
                    <a:pt x="49" y="28"/>
                  </a:lnTo>
                  <a:lnTo>
                    <a:pt x="54" y="28"/>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31" name="Freeform 314">
              <a:extLst>
                <a:ext uri="{FF2B5EF4-FFF2-40B4-BE49-F238E27FC236}">
                  <a16:creationId xmlns:a16="http://schemas.microsoft.com/office/drawing/2014/main" id="{B78B063D-76F2-455A-9289-210F7683A760}"/>
                </a:ext>
              </a:extLst>
            </p:cNvPr>
            <p:cNvSpPr>
              <a:spLocks noEditPoints="1"/>
            </p:cNvSpPr>
            <p:nvPr/>
          </p:nvSpPr>
          <p:spPr bwMode="auto">
            <a:xfrm>
              <a:off x="6062663" y="2187575"/>
              <a:ext cx="57150" cy="57150"/>
            </a:xfrm>
            <a:custGeom>
              <a:avLst/>
              <a:gdLst>
                <a:gd name="T0" fmla="*/ 64 w 106"/>
                <a:gd name="T1" fmla="*/ 2 h 107"/>
                <a:gd name="T2" fmla="*/ 83 w 106"/>
                <a:gd name="T3" fmla="*/ 9 h 107"/>
                <a:gd name="T4" fmla="*/ 97 w 106"/>
                <a:gd name="T5" fmla="*/ 25 h 107"/>
                <a:gd name="T6" fmla="*/ 105 w 106"/>
                <a:gd name="T7" fmla="*/ 43 h 107"/>
                <a:gd name="T8" fmla="*/ 105 w 106"/>
                <a:gd name="T9" fmla="*/ 64 h 107"/>
                <a:gd name="T10" fmla="*/ 97 w 106"/>
                <a:gd name="T11" fmla="*/ 84 h 107"/>
                <a:gd name="T12" fmla="*/ 83 w 106"/>
                <a:gd name="T13" fmla="*/ 98 h 107"/>
                <a:gd name="T14" fmla="*/ 64 w 106"/>
                <a:gd name="T15" fmla="*/ 105 h 107"/>
                <a:gd name="T16" fmla="*/ 42 w 106"/>
                <a:gd name="T17" fmla="*/ 105 h 107"/>
                <a:gd name="T18" fmla="*/ 23 w 106"/>
                <a:gd name="T19" fmla="*/ 98 h 107"/>
                <a:gd name="T20" fmla="*/ 9 w 106"/>
                <a:gd name="T21" fmla="*/ 84 h 107"/>
                <a:gd name="T22" fmla="*/ 1 w 106"/>
                <a:gd name="T23" fmla="*/ 64 h 107"/>
                <a:gd name="T24" fmla="*/ 1 w 106"/>
                <a:gd name="T25" fmla="*/ 43 h 107"/>
                <a:gd name="T26" fmla="*/ 9 w 106"/>
                <a:gd name="T27" fmla="*/ 25 h 107"/>
                <a:gd name="T28" fmla="*/ 23 w 106"/>
                <a:gd name="T29" fmla="*/ 9 h 107"/>
                <a:gd name="T30" fmla="*/ 42 w 106"/>
                <a:gd name="T31" fmla="*/ 2 h 107"/>
                <a:gd name="T32" fmla="*/ 54 w 106"/>
                <a:gd name="T33" fmla="*/ 29 h 107"/>
                <a:gd name="T34" fmla="*/ 63 w 106"/>
                <a:gd name="T35" fmla="*/ 31 h 107"/>
                <a:gd name="T36" fmla="*/ 72 w 106"/>
                <a:gd name="T37" fmla="*/ 36 h 107"/>
                <a:gd name="T38" fmla="*/ 77 w 106"/>
                <a:gd name="T39" fmla="*/ 44 h 107"/>
                <a:gd name="T40" fmla="*/ 78 w 106"/>
                <a:gd name="T41" fmla="*/ 54 h 107"/>
                <a:gd name="T42" fmla="*/ 77 w 106"/>
                <a:gd name="T43" fmla="*/ 63 h 107"/>
                <a:gd name="T44" fmla="*/ 72 w 106"/>
                <a:gd name="T45" fmla="*/ 72 h 107"/>
                <a:gd name="T46" fmla="*/ 63 w 106"/>
                <a:gd name="T47" fmla="*/ 77 h 107"/>
                <a:gd name="T48" fmla="*/ 54 w 106"/>
                <a:gd name="T49" fmla="*/ 79 h 107"/>
                <a:gd name="T50" fmla="*/ 44 w 106"/>
                <a:gd name="T51" fmla="*/ 77 h 107"/>
                <a:gd name="T52" fmla="*/ 36 w 106"/>
                <a:gd name="T53" fmla="*/ 72 h 107"/>
                <a:gd name="T54" fmla="*/ 30 w 106"/>
                <a:gd name="T55" fmla="*/ 63 h 107"/>
                <a:gd name="T56" fmla="*/ 28 w 106"/>
                <a:gd name="T57" fmla="*/ 54 h 107"/>
                <a:gd name="T58" fmla="*/ 30 w 106"/>
                <a:gd name="T59" fmla="*/ 44 h 107"/>
                <a:gd name="T60" fmla="*/ 36 w 106"/>
                <a:gd name="T61" fmla="*/ 36 h 107"/>
                <a:gd name="T62" fmla="*/ 44 w 106"/>
                <a:gd name="T63" fmla="*/ 31 h 107"/>
                <a:gd name="T64" fmla="*/ 54 w 106"/>
                <a:gd name="T65" fmla="*/ 2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107">
                  <a:moveTo>
                    <a:pt x="54" y="0"/>
                  </a:moveTo>
                  <a:lnTo>
                    <a:pt x="64" y="2"/>
                  </a:lnTo>
                  <a:lnTo>
                    <a:pt x="74" y="6"/>
                  </a:lnTo>
                  <a:lnTo>
                    <a:pt x="83" y="9"/>
                  </a:lnTo>
                  <a:lnTo>
                    <a:pt x="91" y="17"/>
                  </a:lnTo>
                  <a:lnTo>
                    <a:pt x="97" y="25"/>
                  </a:lnTo>
                  <a:lnTo>
                    <a:pt x="103" y="34"/>
                  </a:lnTo>
                  <a:lnTo>
                    <a:pt x="105" y="43"/>
                  </a:lnTo>
                  <a:lnTo>
                    <a:pt x="106" y="54"/>
                  </a:lnTo>
                  <a:lnTo>
                    <a:pt x="105" y="64"/>
                  </a:lnTo>
                  <a:lnTo>
                    <a:pt x="103" y="75"/>
                  </a:lnTo>
                  <a:lnTo>
                    <a:pt x="97" y="84"/>
                  </a:lnTo>
                  <a:lnTo>
                    <a:pt x="91" y="91"/>
                  </a:lnTo>
                  <a:lnTo>
                    <a:pt x="83" y="98"/>
                  </a:lnTo>
                  <a:lnTo>
                    <a:pt x="74" y="103"/>
                  </a:lnTo>
                  <a:lnTo>
                    <a:pt x="64" y="105"/>
                  </a:lnTo>
                  <a:lnTo>
                    <a:pt x="54" y="107"/>
                  </a:lnTo>
                  <a:lnTo>
                    <a:pt x="42" y="105"/>
                  </a:lnTo>
                  <a:lnTo>
                    <a:pt x="32" y="103"/>
                  </a:lnTo>
                  <a:lnTo>
                    <a:pt x="23" y="98"/>
                  </a:lnTo>
                  <a:lnTo>
                    <a:pt x="15" y="91"/>
                  </a:lnTo>
                  <a:lnTo>
                    <a:pt x="9" y="84"/>
                  </a:lnTo>
                  <a:lnTo>
                    <a:pt x="4" y="75"/>
                  </a:lnTo>
                  <a:lnTo>
                    <a:pt x="1" y="64"/>
                  </a:lnTo>
                  <a:lnTo>
                    <a:pt x="0" y="54"/>
                  </a:lnTo>
                  <a:lnTo>
                    <a:pt x="1" y="43"/>
                  </a:lnTo>
                  <a:lnTo>
                    <a:pt x="4" y="34"/>
                  </a:lnTo>
                  <a:lnTo>
                    <a:pt x="9" y="25"/>
                  </a:lnTo>
                  <a:lnTo>
                    <a:pt x="15" y="17"/>
                  </a:lnTo>
                  <a:lnTo>
                    <a:pt x="23" y="9"/>
                  </a:lnTo>
                  <a:lnTo>
                    <a:pt x="32" y="6"/>
                  </a:lnTo>
                  <a:lnTo>
                    <a:pt x="42" y="2"/>
                  </a:lnTo>
                  <a:lnTo>
                    <a:pt x="54" y="0"/>
                  </a:lnTo>
                  <a:close/>
                  <a:moveTo>
                    <a:pt x="54" y="29"/>
                  </a:moveTo>
                  <a:lnTo>
                    <a:pt x="59" y="30"/>
                  </a:lnTo>
                  <a:lnTo>
                    <a:pt x="63" y="31"/>
                  </a:lnTo>
                  <a:lnTo>
                    <a:pt x="68" y="34"/>
                  </a:lnTo>
                  <a:lnTo>
                    <a:pt x="72" y="36"/>
                  </a:lnTo>
                  <a:lnTo>
                    <a:pt x="74" y="40"/>
                  </a:lnTo>
                  <a:lnTo>
                    <a:pt x="77" y="44"/>
                  </a:lnTo>
                  <a:lnTo>
                    <a:pt x="78" y="49"/>
                  </a:lnTo>
                  <a:lnTo>
                    <a:pt x="78" y="54"/>
                  </a:lnTo>
                  <a:lnTo>
                    <a:pt x="78" y="59"/>
                  </a:lnTo>
                  <a:lnTo>
                    <a:pt x="77" y="63"/>
                  </a:lnTo>
                  <a:lnTo>
                    <a:pt x="74" y="68"/>
                  </a:lnTo>
                  <a:lnTo>
                    <a:pt x="72" y="72"/>
                  </a:lnTo>
                  <a:lnTo>
                    <a:pt x="68" y="75"/>
                  </a:lnTo>
                  <a:lnTo>
                    <a:pt x="63" y="77"/>
                  </a:lnTo>
                  <a:lnTo>
                    <a:pt x="59" y="79"/>
                  </a:lnTo>
                  <a:lnTo>
                    <a:pt x="54" y="79"/>
                  </a:lnTo>
                  <a:lnTo>
                    <a:pt x="49" y="79"/>
                  </a:lnTo>
                  <a:lnTo>
                    <a:pt x="44" y="77"/>
                  </a:lnTo>
                  <a:lnTo>
                    <a:pt x="40" y="75"/>
                  </a:lnTo>
                  <a:lnTo>
                    <a:pt x="36" y="72"/>
                  </a:lnTo>
                  <a:lnTo>
                    <a:pt x="32" y="68"/>
                  </a:lnTo>
                  <a:lnTo>
                    <a:pt x="30" y="63"/>
                  </a:lnTo>
                  <a:lnTo>
                    <a:pt x="28" y="59"/>
                  </a:lnTo>
                  <a:lnTo>
                    <a:pt x="28" y="54"/>
                  </a:lnTo>
                  <a:lnTo>
                    <a:pt x="28" y="49"/>
                  </a:lnTo>
                  <a:lnTo>
                    <a:pt x="30" y="44"/>
                  </a:lnTo>
                  <a:lnTo>
                    <a:pt x="32" y="40"/>
                  </a:lnTo>
                  <a:lnTo>
                    <a:pt x="36" y="36"/>
                  </a:lnTo>
                  <a:lnTo>
                    <a:pt x="40" y="34"/>
                  </a:lnTo>
                  <a:lnTo>
                    <a:pt x="44" y="31"/>
                  </a:lnTo>
                  <a:lnTo>
                    <a:pt x="49" y="30"/>
                  </a:lnTo>
                  <a:lnTo>
                    <a:pt x="54" y="29"/>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32" name="Rectangle 315">
              <a:extLst>
                <a:ext uri="{FF2B5EF4-FFF2-40B4-BE49-F238E27FC236}">
                  <a16:creationId xmlns:a16="http://schemas.microsoft.com/office/drawing/2014/main" id="{3F650CE7-9761-4550-AAA3-11923099F092}"/>
                </a:ext>
              </a:extLst>
            </p:cNvPr>
            <p:cNvSpPr>
              <a:spLocks noChangeArrowheads="1"/>
            </p:cNvSpPr>
            <p:nvPr/>
          </p:nvSpPr>
          <p:spPr bwMode="auto">
            <a:xfrm>
              <a:off x="5894388" y="1912938"/>
              <a:ext cx="14288" cy="130175"/>
            </a:xfrm>
            <a:prstGeom prst="rect">
              <a:avLst/>
            </a:pr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33" name="Freeform 309">
              <a:extLst>
                <a:ext uri="{FF2B5EF4-FFF2-40B4-BE49-F238E27FC236}">
                  <a16:creationId xmlns:a16="http://schemas.microsoft.com/office/drawing/2014/main" id="{6FEF8A15-34A4-4695-8B96-2C9F2F60D75A}"/>
                </a:ext>
              </a:extLst>
            </p:cNvPr>
            <p:cNvSpPr>
              <a:spLocks noEditPoints="1"/>
            </p:cNvSpPr>
            <p:nvPr/>
          </p:nvSpPr>
          <p:spPr bwMode="auto">
            <a:xfrm>
              <a:off x="6069013" y="1714500"/>
              <a:ext cx="55563" cy="55563"/>
            </a:xfrm>
            <a:custGeom>
              <a:avLst/>
              <a:gdLst>
                <a:gd name="T0" fmla="*/ 64 w 107"/>
                <a:gd name="T1" fmla="*/ 1 h 106"/>
                <a:gd name="T2" fmla="*/ 82 w 107"/>
                <a:gd name="T3" fmla="*/ 8 h 106"/>
                <a:gd name="T4" fmla="*/ 98 w 107"/>
                <a:gd name="T5" fmla="*/ 23 h 106"/>
                <a:gd name="T6" fmla="*/ 105 w 107"/>
                <a:gd name="T7" fmla="*/ 42 h 106"/>
                <a:gd name="T8" fmla="*/ 105 w 107"/>
                <a:gd name="T9" fmla="*/ 64 h 106"/>
                <a:gd name="T10" fmla="*/ 98 w 107"/>
                <a:gd name="T11" fmla="*/ 83 h 106"/>
                <a:gd name="T12" fmla="*/ 82 w 107"/>
                <a:gd name="T13" fmla="*/ 97 h 106"/>
                <a:gd name="T14" fmla="*/ 64 w 107"/>
                <a:gd name="T15" fmla="*/ 105 h 106"/>
                <a:gd name="T16" fmla="*/ 43 w 107"/>
                <a:gd name="T17" fmla="*/ 105 h 106"/>
                <a:gd name="T18" fmla="*/ 23 w 107"/>
                <a:gd name="T19" fmla="*/ 97 h 106"/>
                <a:gd name="T20" fmla="*/ 9 w 107"/>
                <a:gd name="T21" fmla="*/ 83 h 106"/>
                <a:gd name="T22" fmla="*/ 2 w 107"/>
                <a:gd name="T23" fmla="*/ 64 h 106"/>
                <a:gd name="T24" fmla="*/ 2 w 107"/>
                <a:gd name="T25" fmla="*/ 42 h 106"/>
                <a:gd name="T26" fmla="*/ 9 w 107"/>
                <a:gd name="T27" fmla="*/ 23 h 106"/>
                <a:gd name="T28" fmla="*/ 23 w 107"/>
                <a:gd name="T29" fmla="*/ 8 h 106"/>
                <a:gd name="T30" fmla="*/ 43 w 107"/>
                <a:gd name="T31" fmla="*/ 1 h 106"/>
                <a:gd name="T32" fmla="*/ 53 w 107"/>
                <a:gd name="T33" fmla="*/ 28 h 106"/>
                <a:gd name="T34" fmla="*/ 63 w 107"/>
                <a:gd name="T35" fmla="*/ 29 h 106"/>
                <a:gd name="T36" fmla="*/ 71 w 107"/>
                <a:gd name="T37" fmla="*/ 35 h 106"/>
                <a:gd name="T38" fmla="*/ 76 w 107"/>
                <a:gd name="T39" fmla="*/ 43 h 106"/>
                <a:gd name="T40" fmla="*/ 78 w 107"/>
                <a:gd name="T41" fmla="*/ 52 h 106"/>
                <a:gd name="T42" fmla="*/ 76 w 107"/>
                <a:gd name="T43" fmla="*/ 62 h 106"/>
                <a:gd name="T44" fmla="*/ 71 w 107"/>
                <a:gd name="T45" fmla="*/ 70 h 106"/>
                <a:gd name="T46" fmla="*/ 63 w 107"/>
                <a:gd name="T47" fmla="*/ 76 h 106"/>
                <a:gd name="T48" fmla="*/ 53 w 107"/>
                <a:gd name="T49" fmla="*/ 78 h 106"/>
                <a:gd name="T50" fmla="*/ 44 w 107"/>
                <a:gd name="T51" fmla="*/ 76 h 106"/>
                <a:gd name="T52" fmla="*/ 35 w 107"/>
                <a:gd name="T53" fmla="*/ 70 h 106"/>
                <a:gd name="T54" fmla="*/ 30 w 107"/>
                <a:gd name="T55" fmla="*/ 62 h 106"/>
                <a:gd name="T56" fmla="*/ 27 w 107"/>
                <a:gd name="T57" fmla="*/ 52 h 106"/>
                <a:gd name="T58" fmla="*/ 30 w 107"/>
                <a:gd name="T59" fmla="*/ 43 h 106"/>
                <a:gd name="T60" fmla="*/ 35 w 107"/>
                <a:gd name="T61" fmla="*/ 35 h 106"/>
                <a:gd name="T62" fmla="*/ 44 w 107"/>
                <a:gd name="T63" fmla="*/ 29 h 106"/>
                <a:gd name="T64" fmla="*/ 53 w 107"/>
                <a:gd name="T65" fmla="*/ 2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7" h="106">
                  <a:moveTo>
                    <a:pt x="53" y="0"/>
                  </a:moveTo>
                  <a:lnTo>
                    <a:pt x="64" y="1"/>
                  </a:lnTo>
                  <a:lnTo>
                    <a:pt x="73" y="3"/>
                  </a:lnTo>
                  <a:lnTo>
                    <a:pt x="82" y="8"/>
                  </a:lnTo>
                  <a:lnTo>
                    <a:pt x="90" y="15"/>
                  </a:lnTo>
                  <a:lnTo>
                    <a:pt x="98" y="23"/>
                  </a:lnTo>
                  <a:lnTo>
                    <a:pt x="102" y="32"/>
                  </a:lnTo>
                  <a:lnTo>
                    <a:pt x="105" y="42"/>
                  </a:lnTo>
                  <a:lnTo>
                    <a:pt x="107" y="52"/>
                  </a:lnTo>
                  <a:lnTo>
                    <a:pt x="105" y="64"/>
                  </a:lnTo>
                  <a:lnTo>
                    <a:pt x="102" y="74"/>
                  </a:lnTo>
                  <a:lnTo>
                    <a:pt x="98" y="83"/>
                  </a:lnTo>
                  <a:lnTo>
                    <a:pt x="90" y="91"/>
                  </a:lnTo>
                  <a:lnTo>
                    <a:pt x="82" y="97"/>
                  </a:lnTo>
                  <a:lnTo>
                    <a:pt x="73" y="102"/>
                  </a:lnTo>
                  <a:lnTo>
                    <a:pt x="64" y="105"/>
                  </a:lnTo>
                  <a:lnTo>
                    <a:pt x="53" y="106"/>
                  </a:lnTo>
                  <a:lnTo>
                    <a:pt x="43" y="105"/>
                  </a:lnTo>
                  <a:lnTo>
                    <a:pt x="32" y="102"/>
                  </a:lnTo>
                  <a:lnTo>
                    <a:pt x="23" y="97"/>
                  </a:lnTo>
                  <a:lnTo>
                    <a:pt x="16" y="91"/>
                  </a:lnTo>
                  <a:lnTo>
                    <a:pt x="9" y="83"/>
                  </a:lnTo>
                  <a:lnTo>
                    <a:pt x="4" y="74"/>
                  </a:lnTo>
                  <a:lnTo>
                    <a:pt x="2" y="64"/>
                  </a:lnTo>
                  <a:lnTo>
                    <a:pt x="0" y="52"/>
                  </a:lnTo>
                  <a:lnTo>
                    <a:pt x="2" y="42"/>
                  </a:lnTo>
                  <a:lnTo>
                    <a:pt x="4" y="32"/>
                  </a:lnTo>
                  <a:lnTo>
                    <a:pt x="9" y="23"/>
                  </a:lnTo>
                  <a:lnTo>
                    <a:pt x="16" y="15"/>
                  </a:lnTo>
                  <a:lnTo>
                    <a:pt x="23" y="8"/>
                  </a:lnTo>
                  <a:lnTo>
                    <a:pt x="32" y="3"/>
                  </a:lnTo>
                  <a:lnTo>
                    <a:pt x="43" y="1"/>
                  </a:lnTo>
                  <a:lnTo>
                    <a:pt x="53" y="0"/>
                  </a:lnTo>
                  <a:close/>
                  <a:moveTo>
                    <a:pt x="53" y="28"/>
                  </a:moveTo>
                  <a:lnTo>
                    <a:pt x="58" y="28"/>
                  </a:lnTo>
                  <a:lnTo>
                    <a:pt x="63" y="29"/>
                  </a:lnTo>
                  <a:lnTo>
                    <a:pt x="67" y="32"/>
                  </a:lnTo>
                  <a:lnTo>
                    <a:pt x="71" y="35"/>
                  </a:lnTo>
                  <a:lnTo>
                    <a:pt x="73" y="38"/>
                  </a:lnTo>
                  <a:lnTo>
                    <a:pt x="76" y="43"/>
                  </a:lnTo>
                  <a:lnTo>
                    <a:pt x="77" y="47"/>
                  </a:lnTo>
                  <a:lnTo>
                    <a:pt x="78" y="52"/>
                  </a:lnTo>
                  <a:lnTo>
                    <a:pt x="77" y="57"/>
                  </a:lnTo>
                  <a:lnTo>
                    <a:pt x="76" y="62"/>
                  </a:lnTo>
                  <a:lnTo>
                    <a:pt x="73" y="66"/>
                  </a:lnTo>
                  <a:lnTo>
                    <a:pt x="71" y="70"/>
                  </a:lnTo>
                  <a:lnTo>
                    <a:pt x="67" y="74"/>
                  </a:lnTo>
                  <a:lnTo>
                    <a:pt x="63" y="76"/>
                  </a:lnTo>
                  <a:lnTo>
                    <a:pt x="58" y="78"/>
                  </a:lnTo>
                  <a:lnTo>
                    <a:pt x="53" y="78"/>
                  </a:lnTo>
                  <a:lnTo>
                    <a:pt x="48" y="78"/>
                  </a:lnTo>
                  <a:lnTo>
                    <a:pt x="44" y="76"/>
                  </a:lnTo>
                  <a:lnTo>
                    <a:pt x="39" y="74"/>
                  </a:lnTo>
                  <a:lnTo>
                    <a:pt x="35" y="70"/>
                  </a:lnTo>
                  <a:lnTo>
                    <a:pt x="32" y="66"/>
                  </a:lnTo>
                  <a:lnTo>
                    <a:pt x="30" y="62"/>
                  </a:lnTo>
                  <a:lnTo>
                    <a:pt x="28" y="57"/>
                  </a:lnTo>
                  <a:lnTo>
                    <a:pt x="27" y="52"/>
                  </a:lnTo>
                  <a:lnTo>
                    <a:pt x="28" y="47"/>
                  </a:lnTo>
                  <a:lnTo>
                    <a:pt x="30" y="43"/>
                  </a:lnTo>
                  <a:lnTo>
                    <a:pt x="32" y="38"/>
                  </a:lnTo>
                  <a:lnTo>
                    <a:pt x="35" y="35"/>
                  </a:lnTo>
                  <a:lnTo>
                    <a:pt x="39" y="32"/>
                  </a:lnTo>
                  <a:lnTo>
                    <a:pt x="44" y="29"/>
                  </a:lnTo>
                  <a:lnTo>
                    <a:pt x="48" y="28"/>
                  </a:lnTo>
                  <a:lnTo>
                    <a:pt x="53" y="28"/>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34" name="Freeform 312">
              <a:extLst>
                <a:ext uri="{FF2B5EF4-FFF2-40B4-BE49-F238E27FC236}">
                  <a16:creationId xmlns:a16="http://schemas.microsoft.com/office/drawing/2014/main" id="{515F29E1-038B-403E-8D12-28A1175808A6}"/>
                </a:ext>
              </a:extLst>
            </p:cNvPr>
            <p:cNvSpPr>
              <a:spLocks noEditPoints="1"/>
            </p:cNvSpPr>
            <p:nvPr/>
          </p:nvSpPr>
          <p:spPr bwMode="auto">
            <a:xfrm>
              <a:off x="5864225" y="1830388"/>
              <a:ext cx="55563" cy="57150"/>
            </a:xfrm>
            <a:custGeom>
              <a:avLst/>
              <a:gdLst>
                <a:gd name="T0" fmla="*/ 63 w 105"/>
                <a:gd name="T1" fmla="*/ 2 h 107"/>
                <a:gd name="T2" fmla="*/ 82 w 105"/>
                <a:gd name="T3" fmla="*/ 9 h 107"/>
                <a:gd name="T4" fmla="*/ 96 w 105"/>
                <a:gd name="T5" fmla="*/ 25 h 107"/>
                <a:gd name="T6" fmla="*/ 105 w 105"/>
                <a:gd name="T7" fmla="*/ 43 h 107"/>
                <a:gd name="T8" fmla="*/ 105 w 105"/>
                <a:gd name="T9" fmla="*/ 64 h 107"/>
                <a:gd name="T10" fmla="*/ 96 w 105"/>
                <a:gd name="T11" fmla="*/ 84 h 107"/>
                <a:gd name="T12" fmla="*/ 82 w 105"/>
                <a:gd name="T13" fmla="*/ 98 h 107"/>
                <a:gd name="T14" fmla="*/ 63 w 105"/>
                <a:gd name="T15" fmla="*/ 105 h 107"/>
                <a:gd name="T16" fmla="*/ 43 w 105"/>
                <a:gd name="T17" fmla="*/ 105 h 107"/>
                <a:gd name="T18" fmla="*/ 23 w 105"/>
                <a:gd name="T19" fmla="*/ 98 h 107"/>
                <a:gd name="T20" fmla="*/ 9 w 105"/>
                <a:gd name="T21" fmla="*/ 84 h 107"/>
                <a:gd name="T22" fmla="*/ 0 w 105"/>
                <a:gd name="T23" fmla="*/ 64 h 107"/>
                <a:gd name="T24" fmla="*/ 0 w 105"/>
                <a:gd name="T25" fmla="*/ 43 h 107"/>
                <a:gd name="T26" fmla="*/ 9 w 105"/>
                <a:gd name="T27" fmla="*/ 25 h 107"/>
                <a:gd name="T28" fmla="*/ 23 w 105"/>
                <a:gd name="T29" fmla="*/ 9 h 107"/>
                <a:gd name="T30" fmla="*/ 43 w 105"/>
                <a:gd name="T31" fmla="*/ 2 h 107"/>
                <a:gd name="T32" fmla="*/ 53 w 105"/>
                <a:gd name="T33" fmla="*/ 28 h 107"/>
                <a:gd name="T34" fmla="*/ 63 w 105"/>
                <a:gd name="T35" fmla="*/ 31 h 107"/>
                <a:gd name="T36" fmla="*/ 71 w 105"/>
                <a:gd name="T37" fmla="*/ 36 h 107"/>
                <a:gd name="T38" fmla="*/ 76 w 105"/>
                <a:gd name="T39" fmla="*/ 44 h 107"/>
                <a:gd name="T40" fmla="*/ 78 w 105"/>
                <a:gd name="T41" fmla="*/ 54 h 107"/>
                <a:gd name="T42" fmla="*/ 76 w 105"/>
                <a:gd name="T43" fmla="*/ 63 h 107"/>
                <a:gd name="T44" fmla="*/ 71 w 105"/>
                <a:gd name="T45" fmla="*/ 72 h 107"/>
                <a:gd name="T46" fmla="*/ 63 w 105"/>
                <a:gd name="T47" fmla="*/ 77 h 107"/>
                <a:gd name="T48" fmla="*/ 53 w 105"/>
                <a:gd name="T49" fmla="*/ 78 h 107"/>
                <a:gd name="T50" fmla="*/ 43 w 105"/>
                <a:gd name="T51" fmla="*/ 77 h 107"/>
                <a:gd name="T52" fmla="*/ 35 w 105"/>
                <a:gd name="T53" fmla="*/ 72 h 107"/>
                <a:gd name="T54" fmla="*/ 30 w 105"/>
                <a:gd name="T55" fmla="*/ 63 h 107"/>
                <a:gd name="T56" fmla="*/ 27 w 105"/>
                <a:gd name="T57" fmla="*/ 54 h 107"/>
                <a:gd name="T58" fmla="*/ 30 w 105"/>
                <a:gd name="T59" fmla="*/ 44 h 107"/>
                <a:gd name="T60" fmla="*/ 35 w 105"/>
                <a:gd name="T61" fmla="*/ 36 h 107"/>
                <a:gd name="T62" fmla="*/ 43 w 105"/>
                <a:gd name="T63" fmla="*/ 31 h 107"/>
                <a:gd name="T64" fmla="*/ 53 w 105"/>
                <a:gd name="T65" fmla="*/ 2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5" h="107">
                  <a:moveTo>
                    <a:pt x="53" y="0"/>
                  </a:moveTo>
                  <a:lnTo>
                    <a:pt x="63" y="2"/>
                  </a:lnTo>
                  <a:lnTo>
                    <a:pt x="73" y="5"/>
                  </a:lnTo>
                  <a:lnTo>
                    <a:pt x="82" y="9"/>
                  </a:lnTo>
                  <a:lnTo>
                    <a:pt x="90" y="16"/>
                  </a:lnTo>
                  <a:lnTo>
                    <a:pt x="96" y="25"/>
                  </a:lnTo>
                  <a:lnTo>
                    <a:pt x="102" y="34"/>
                  </a:lnTo>
                  <a:lnTo>
                    <a:pt x="105" y="43"/>
                  </a:lnTo>
                  <a:lnTo>
                    <a:pt x="105" y="54"/>
                  </a:lnTo>
                  <a:lnTo>
                    <a:pt x="105" y="64"/>
                  </a:lnTo>
                  <a:lnTo>
                    <a:pt x="102" y="75"/>
                  </a:lnTo>
                  <a:lnTo>
                    <a:pt x="96" y="84"/>
                  </a:lnTo>
                  <a:lnTo>
                    <a:pt x="90" y="91"/>
                  </a:lnTo>
                  <a:lnTo>
                    <a:pt x="82" y="98"/>
                  </a:lnTo>
                  <a:lnTo>
                    <a:pt x="73" y="103"/>
                  </a:lnTo>
                  <a:lnTo>
                    <a:pt x="63" y="105"/>
                  </a:lnTo>
                  <a:lnTo>
                    <a:pt x="53" y="107"/>
                  </a:lnTo>
                  <a:lnTo>
                    <a:pt x="43" y="105"/>
                  </a:lnTo>
                  <a:lnTo>
                    <a:pt x="32" y="103"/>
                  </a:lnTo>
                  <a:lnTo>
                    <a:pt x="23" y="98"/>
                  </a:lnTo>
                  <a:lnTo>
                    <a:pt x="16" y="91"/>
                  </a:lnTo>
                  <a:lnTo>
                    <a:pt x="9" y="84"/>
                  </a:lnTo>
                  <a:lnTo>
                    <a:pt x="4" y="75"/>
                  </a:lnTo>
                  <a:lnTo>
                    <a:pt x="0" y="64"/>
                  </a:lnTo>
                  <a:lnTo>
                    <a:pt x="0" y="54"/>
                  </a:lnTo>
                  <a:lnTo>
                    <a:pt x="0" y="43"/>
                  </a:lnTo>
                  <a:lnTo>
                    <a:pt x="4" y="34"/>
                  </a:lnTo>
                  <a:lnTo>
                    <a:pt x="9" y="25"/>
                  </a:lnTo>
                  <a:lnTo>
                    <a:pt x="16" y="16"/>
                  </a:lnTo>
                  <a:lnTo>
                    <a:pt x="23" y="9"/>
                  </a:lnTo>
                  <a:lnTo>
                    <a:pt x="32" y="5"/>
                  </a:lnTo>
                  <a:lnTo>
                    <a:pt x="43" y="2"/>
                  </a:lnTo>
                  <a:lnTo>
                    <a:pt x="53" y="0"/>
                  </a:lnTo>
                  <a:close/>
                  <a:moveTo>
                    <a:pt x="53" y="28"/>
                  </a:moveTo>
                  <a:lnTo>
                    <a:pt x="58" y="28"/>
                  </a:lnTo>
                  <a:lnTo>
                    <a:pt x="63" y="31"/>
                  </a:lnTo>
                  <a:lnTo>
                    <a:pt x="67" y="32"/>
                  </a:lnTo>
                  <a:lnTo>
                    <a:pt x="71" y="36"/>
                  </a:lnTo>
                  <a:lnTo>
                    <a:pt x="73" y="40"/>
                  </a:lnTo>
                  <a:lnTo>
                    <a:pt x="76" y="44"/>
                  </a:lnTo>
                  <a:lnTo>
                    <a:pt x="77" y="49"/>
                  </a:lnTo>
                  <a:lnTo>
                    <a:pt x="78" y="54"/>
                  </a:lnTo>
                  <a:lnTo>
                    <a:pt x="77" y="59"/>
                  </a:lnTo>
                  <a:lnTo>
                    <a:pt x="76" y="63"/>
                  </a:lnTo>
                  <a:lnTo>
                    <a:pt x="73" y="68"/>
                  </a:lnTo>
                  <a:lnTo>
                    <a:pt x="71" y="72"/>
                  </a:lnTo>
                  <a:lnTo>
                    <a:pt x="67" y="75"/>
                  </a:lnTo>
                  <a:lnTo>
                    <a:pt x="63" y="77"/>
                  </a:lnTo>
                  <a:lnTo>
                    <a:pt x="58" y="78"/>
                  </a:lnTo>
                  <a:lnTo>
                    <a:pt x="53" y="78"/>
                  </a:lnTo>
                  <a:lnTo>
                    <a:pt x="48" y="78"/>
                  </a:lnTo>
                  <a:lnTo>
                    <a:pt x="43" y="77"/>
                  </a:lnTo>
                  <a:lnTo>
                    <a:pt x="39" y="75"/>
                  </a:lnTo>
                  <a:lnTo>
                    <a:pt x="35" y="72"/>
                  </a:lnTo>
                  <a:lnTo>
                    <a:pt x="32" y="68"/>
                  </a:lnTo>
                  <a:lnTo>
                    <a:pt x="30" y="63"/>
                  </a:lnTo>
                  <a:lnTo>
                    <a:pt x="29" y="59"/>
                  </a:lnTo>
                  <a:lnTo>
                    <a:pt x="27" y="54"/>
                  </a:lnTo>
                  <a:lnTo>
                    <a:pt x="29" y="49"/>
                  </a:lnTo>
                  <a:lnTo>
                    <a:pt x="30" y="44"/>
                  </a:lnTo>
                  <a:lnTo>
                    <a:pt x="32" y="40"/>
                  </a:lnTo>
                  <a:lnTo>
                    <a:pt x="35" y="36"/>
                  </a:lnTo>
                  <a:lnTo>
                    <a:pt x="39" y="32"/>
                  </a:lnTo>
                  <a:lnTo>
                    <a:pt x="43" y="31"/>
                  </a:lnTo>
                  <a:lnTo>
                    <a:pt x="48" y="28"/>
                  </a:lnTo>
                  <a:lnTo>
                    <a:pt x="53" y="28"/>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35" name="Freeform 316">
              <a:extLst>
                <a:ext uri="{FF2B5EF4-FFF2-40B4-BE49-F238E27FC236}">
                  <a16:creationId xmlns:a16="http://schemas.microsoft.com/office/drawing/2014/main" id="{4FD3F61F-1B9C-4424-98BF-42E4AAC74704}"/>
                </a:ext>
              </a:extLst>
            </p:cNvPr>
            <p:cNvSpPr>
              <a:spLocks/>
            </p:cNvSpPr>
            <p:nvPr/>
          </p:nvSpPr>
          <p:spPr bwMode="auto">
            <a:xfrm>
              <a:off x="5940425" y="1757363"/>
              <a:ext cx="107950" cy="85725"/>
            </a:xfrm>
            <a:custGeom>
              <a:avLst/>
              <a:gdLst>
                <a:gd name="T0" fmla="*/ 0 w 206"/>
                <a:gd name="T1" fmla="*/ 142 h 162"/>
                <a:gd name="T2" fmla="*/ 191 w 206"/>
                <a:gd name="T3" fmla="*/ 0 h 162"/>
                <a:gd name="T4" fmla="*/ 206 w 206"/>
                <a:gd name="T5" fmla="*/ 20 h 162"/>
                <a:gd name="T6" fmla="*/ 15 w 206"/>
                <a:gd name="T7" fmla="*/ 162 h 162"/>
                <a:gd name="T8" fmla="*/ 0 w 206"/>
                <a:gd name="T9" fmla="*/ 142 h 162"/>
              </a:gdLst>
              <a:ahLst/>
              <a:cxnLst>
                <a:cxn ang="0">
                  <a:pos x="T0" y="T1"/>
                </a:cxn>
                <a:cxn ang="0">
                  <a:pos x="T2" y="T3"/>
                </a:cxn>
                <a:cxn ang="0">
                  <a:pos x="T4" y="T5"/>
                </a:cxn>
                <a:cxn ang="0">
                  <a:pos x="T6" y="T7"/>
                </a:cxn>
                <a:cxn ang="0">
                  <a:pos x="T8" y="T9"/>
                </a:cxn>
              </a:cxnLst>
              <a:rect l="0" t="0" r="r" b="b"/>
              <a:pathLst>
                <a:path w="206" h="162">
                  <a:moveTo>
                    <a:pt x="0" y="142"/>
                  </a:moveTo>
                  <a:lnTo>
                    <a:pt x="191" y="0"/>
                  </a:lnTo>
                  <a:lnTo>
                    <a:pt x="206" y="20"/>
                  </a:lnTo>
                  <a:lnTo>
                    <a:pt x="15" y="162"/>
                  </a:lnTo>
                  <a:lnTo>
                    <a:pt x="0" y="142"/>
                  </a:lnTo>
                  <a:close/>
                </a:path>
              </a:pathLst>
            </a:cu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36" name="Freeform 317">
              <a:extLst>
                <a:ext uri="{FF2B5EF4-FFF2-40B4-BE49-F238E27FC236}">
                  <a16:creationId xmlns:a16="http://schemas.microsoft.com/office/drawing/2014/main" id="{04B94A10-CD9C-4F38-AC65-CEDA65487C48}"/>
                </a:ext>
              </a:extLst>
            </p:cNvPr>
            <p:cNvSpPr>
              <a:spLocks/>
            </p:cNvSpPr>
            <p:nvPr/>
          </p:nvSpPr>
          <p:spPr bwMode="auto">
            <a:xfrm>
              <a:off x="6138863" y="1760538"/>
              <a:ext cx="112713" cy="84138"/>
            </a:xfrm>
            <a:custGeom>
              <a:avLst/>
              <a:gdLst>
                <a:gd name="T0" fmla="*/ 196 w 211"/>
                <a:gd name="T1" fmla="*/ 160 h 160"/>
                <a:gd name="T2" fmla="*/ 0 w 211"/>
                <a:gd name="T3" fmla="*/ 22 h 160"/>
                <a:gd name="T4" fmla="*/ 15 w 211"/>
                <a:gd name="T5" fmla="*/ 0 h 160"/>
                <a:gd name="T6" fmla="*/ 211 w 211"/>
                <a:gd name="T7" fmla="*/ 138 h 160"/>
                <a:gd name="T8" fmla="*/ 196 w 211"/>
                <a:gd name="T9" fmla="*/ 160 h 160"/>
              </a:gdLst>
              <a:ahLst/>
              <a:cxnLst>
                <a:cxn ang="0">
                  <a:pos x="T0" y="T1"/>
                </a:cxn>
                <a:cxn ang="0">
                  <a:pos x="T2" y="T3"/>
                </a:cxn>
                <a:cxn ang="0">
                  <a:pos x="T4" y="T5"/>
                </a:cxn>
                <a:cxn ang="0">
                  <a:pos x="T6" y="T7"/>
                </a:cxn>
                <a:cxn ang="0">
                  <a:pos x="T8" y="T9"/>
                </a:cxn>
              </a:cxnLst>
              <a:rect l="0" t="0" r="r" b="b"/>
              <a:pathLst>
                <a:path w="211" h="160">
                  <a:moveTo>
                    <a:pt x="196" y="160"/>
                  </a:moveTo>
                  <a:lnTo>
                    <a:pt x="0" y="22"/>
                  </a:lnTo>
                  <a:lnTo>
                    <a:pt x="15" y="0"/>
                  </a:lnTo>
                  <a:lnTo>
                    <a:pt x="211" y="138"/>
                  </a:lnTo>
                  <a:lnTo>
                    <a:pt x="196" y="160"/>
                  </a:lnTo>
                  <a:close/>
                </a:path>
              </a:pathLst>
            </a:cu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37" name="Freeform 318">
              <a:extLst>
                <a:ext uri="{FF2B5EF4-FFF2-40B4-BE49-F238E27FC236}">
                  <a16:creationId xmlns:a16="http://schemas.microsoft.com/office/drawing/2014/main" id="{723CB73D-7548-434E-8588-6183230D109A}"/>
                </a:ext>
              </a:extLst>
            </p:cNvPr>
            <p:cNvSpPr>
              <a:spLocks/>
            </p:cNvSpPr>
            <p:nvPr/>
          </p:nvSpPr>
          <p:spPr bwMode="auto">
            <a:xfrm>
              <a:off x="5935663" y="2114550"/>
              <a:ext cx="111125" cy="77788"/>
            </a:xfrm>
            <a:custGeom>
              <a:avLst/>
              <a:gdLst>
                <a:gd name="T0" fmla="*/ 15 w 209"/>
                <a:gd name="T1" fmla="*/ 0 h 147"/>
                <a:gd name="T2" fmla="*/ 209 w 209"/>
                <a:gd name="T3" fmla="*/ 125 h 147"/>
                <a:gd name="T4" fmla="*/ 195 w 209"/>
                <a:gd name="T5" fmla="*/ 147 h 147"/>
                <a:gd name="T6" fmla="*/ 0 w 209"/>
                <a:gd name="T7" fmla="*/ 21 h 147"/>
                <a:gd name="T8" fmla="*/ 15 w 209"/>
                <a:gd name="T9" fmla="*/ 0 h 147"/>
              </a:gdLst>
              <a:ahLst/>
              <a:cxnLst>
                <a:cxn ang="0">
                  <a:pos x="T0" y="T1"/>
                </a:cxn>
                <a:cxn ang="0">
                  <a:pos x="T2" y="T3"/>
                </a:cxn>
                <a:cxn ang="0">
                  <a:pos x="T4" y="T5"/>
                </a:cxn>
                <a:cxn ang="0">
                  <a:pos x="T6" y="T7"/>
                </a:cxn>
                <a:cxn ang="0">
                  <a:pos x="T8" y="T9"/>
                </a:cxn>
              </a:cxnLst>
              <a:rect l="0" t="0" r="r" b="b"/>
              <a:pathLst>
                <a:path w="209" h="147">
                  <a:moveTo>
                    <a:pt x="15" y="0"/>
                  </a:moveTo>
                  <a:lnTo>
                    <a:pt x="209" y="125"/>
                  </a:lnTo>
                  <a:lnTo>
                    <a:pt x="195" y="147"/>
                  </a:lnTo>
                  <a:lnTo>
                    <a:pt x="0" y="21"/>
                  </a:lnTo>
                  <a:lnTo>
                    <a:pt x="15" y="0"/>
                  </a:lnTo>
                  <a:close/>
                </a:path>
              </a:pathLst>
            </a:cu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38" name="Freeform 319">
              <a:extLst>
                <a:ext uri="{FF2B5EF4-FFF2-40B4-BE49-F238E27FC236}">
                  <a16:creationId xmlns:a16="http://schemas.microsoft.com/office/drawing/2014/main" id="{6056B2F3-C938-4BA9-93D0-AFDC1643FE72}"/>
                </a:ext>
              </a:extLst>
            </p:cNvPr>
            <p:cNvSpPr>
              <a:spLocks/>
            </p:cNvSpPr>
            <p:nvPr/>
          </p:nvSpPr>
          <p:spPr bwMode="auto">
            <a:xfrm>
              <a:off x="6135688" y="2117725"/>
              <a:ext cx="106363" cy="76200"/>
            </a:xfrm>
            <a:custGeom>
              <a:avLst/>
              <a:gdLst>
                <a:gd name="T0" fmla="*/ 0 w 201"/>
                <a:gd name="T1" fmla="*/ 125 h 145"/>
                <a:gd name="T2" fmla="*/ 187 w 201"/>
                <a:gd name="T3" fmla="*/ 0 h 145"/>
                <a:gd name="T4" fmla="*/ 201 w 201"/>
                <a:gd name="T5" fmla="*/ 21 h 145"/>
                <a:gd name="T6" fmla="*/ 14 w 201"/>
                <a:gd name="T7" fmla="*/ 145 h 145"/>
                <a:gd name="T8" fmla="*/ 0 w 201"/>
                <a:gd name="T9" fmla="*/ 125 h 145"/>
              </a:gdLst>
              <a:ahLst/>
              <a:cxnLst>
                <a:cxn ang="0">
                  <a:pos x="T0" y="T1"/>
                </a:cxn>
                <a:cxn ang="0">
                  <a:pos x="T2" y="T3"/>
                </a:cxn>
                <a:cxn ang="0">
                  <a:pos x="T4" y="T5"/>
                </a:cxn>
                <a:cxn ang="0">
                  <a:pos x="T6" y="T7"/>
                </a:cxn>
                <a:cxn ang="0">
                  <a:pos x="T8" y="T9"/>
                </a:cxn>
              </a:cxnLst>
              <a:rect l="0" t="0" r="r" b="b"/>
              <a:pathLst>
                <a:path w="201" h="145">
                  <a:moveTo>
                    <a:pt x="0" y="125"/>
                  </a:moveTo>
                  <a:lnTo>
                    <a:pt x="187" y="0"/>
                  </a:lnTo>
                  <a:lnTo>
                    <a:pt x="201" y="21"/>
                  </a:lnTo>
                  <a:lnTo>
                    <a:pt x="14" y="145"/>
                  </a:lnTo>
                  <a:lnTo>
                    <a:pt x="0" y="125"/>
                  </a:lnTo>
                  <a:close/>
                </a:path>
              </a:pathLst>
            </a:cu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39" name="Rectangle 320">
              <a:extLst>
                <a:ext uri="{FF2B5EF4-FFF2-40B4-BE49-F238E27FC236}">
                  <a16:creationId xmlns:a16="http://schemas.microsoft.com/office/drawing/2014/main" id="{9E3D19DB-A69B-44E8-8095-012948C74B14}"/>
                </a:ext>
              </a:extLst>
            </p:cNvPr>
            <p:cNvSpPr>
              <a:spLocks noChangeArrowheads="1"/>
            </p:cNvSpPr>
            <p:nvPr/>
          </p:nvSpPr>
          <p:spPr bwMode="auto">
            <a:xfrm>
              <a:off x="6276975" y="1924050"/>
              <a:ext cx="14288" cy="111125"/>
            </a:xfrm>
            <a:prstGeom prst="rect">
              <a:avLst/>
            </a:pr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40" name="Freeform 307">
              <a:extLst>
                <a:ext uri="{FF2B5EF4-FFF2-40B4-BE49-F238E27FC236}">
                  <a16:creationId xmlns:a16="http://schemas.microsoft.com/office/drawing/2014/main" id="{6D741506-3719-42FE-9332-01E93E1EFD59}"/>
                </a:ext>
              </a:extLst>
            </p:cNvPr>
            <p:cNvSpPr>
              <a:spLocks/>
            </p:cNvSpPr>
            <p:nvPr/>
          </p:nvSpPr>
          <p:spPr bwMode="auto">
            <a:xfrm>
              <a:off x="5910263" y="1866900"/>
              <a:ext cx="50800" cy="38100"/>
            </a:xfrm>
            <a:custGeom>
              <a:avLst/>
              <a:gdLst>
                <a:gd name="T0" fmla="*/ 14 w 96"/>
                <a:gd name="T1" fmla="*/ 0 h 72"/>
                <a:gd name="T2" fmla="*/ 96 w 96"/>
                <a:gd name="T3" fmla="*/ 50 h 72"/>
                <a:gd name="T4" fmla="*/ 82 w 96"/>
                <a:gd name="T5" fmla="*/ 72 h 72"/>
                <a:gd name="T6" fmla="*/ 0 w 96"/>
                <a:gd name="T7" fmla="*/ 23 h 72"/>
                <a:gd name="T8" fmla="*/ 14 w 96"/>
                <a:gd name="T9" fmla="*/ 0 h 72"/>
              </a:gdLst>
              <a:ahLst/>
              <a:cxnLst>
                <a:cxn ang="0">
                  <a:pos x="T0" y="T1"/>
                </a:cxn>
                <a:cxn ang="0">
                  <a:pos x="T2" y="T3"/>
                </a:cxn>
                <a:cxn ang="0">
                  <a:pos x="T4" y="T5"/>
                </a:cxn>
                <a:cxn ang="0">
                  <a:pos x="T6" y="T7"/>
                </a:cxn>
                <a:cxn ang="0">
                  <a:pos x="T8" y="T9"/>
                </a:cxn>
              </a:cxnLst>
              <a:rect l="0" t="0" r="r" b="b"/>
              <a:pathLst>
                <a:path w="96" h="72">
                  <a:moveTo>
                    <a:pt x="14" y="0"/>
                  </a:moveTo>
                  <a:lnTo>
                    <a:pt x="96" y="50"/>
                  </a:lnTo>
                  <a:lnTo>
                    <a:pt x="82" y="72"/>
                  </a:lnTo>
                  <a:lnTo>
                    <a:pt x="0" y="23"/>
                  </a:lnTo>
                  <a:lnTo>
                    <a:pt x="14" y="0"/>
                  </a:lnTo>
                  <a:close/>
                </a:path>
              </a:pathLst>
            </a:cu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41" name="Freeform 308">
              <a:extLst>
                <a:ext uri="{FF2B5EF4-FFF2-40B4-BE49-F238E27FC236}">
                  <a16:creationId xmlns:a16="http://schemas.microsoft.com/office/drawing/2014/main" id="{D494A00E-B1E1-4999-80FD-92788E791764}"/>
                </a:ext>
              </a:extLst>
            </p:cNvPr>
            <p:cNvSpPr>
              <a:spLocks/>
            </p:cNvSpPr>
            <p:nvPr/>
          </p:nvSpPr>
          <p:spPr bwMode="auto">
            <a:xfrm>
              <a:off x="6224588" y="1873250"/>
              <a:ext cx="50800" cy="38100"/>
            </a:xfrm>
            <a:custGeom>
              <a:avLst/>
              <a:gdLst>
                <a:gd name="T0" fmla="*/ 0 w 97"/>
                <a:gd name="T1" fmla="*/ 50 h 71"/>
                <a:gd name="T2" fmla="*/ 85 w 97"/>
                <a:gd name="T3" fmla="*/ 0 h 71"/>
                <a:gd name="T4" fmla="*/ 97 w 97"/>
                <a:gd name="T5" fmla="*/ 21 h 71"/>
                <a:gd name="T6" fmla="*/ 13 w 97"/>
                <a:gd name="T7" fmla="*/ 71 h 71"/>
                <a:gd name="T8" fmla="*/ 0 w 97"/>
                <a:gd name="T9" fmla="*/ 50 h 71"/>
              </a:gdLst>
              <a:ahLst/>
              <a:cxnLst>
                <a:cxn ang="0">
                  <a:pos x="T0" y="T1"/>
                </a:cxn>
                <a:cxn ang="0">
                  <a:pos x="T2" y="T3"/>
                </a:cxn>
                <a:cxn ang="0">
                  <a:pos x="T4" y="T5"/>
                </a:cxn>
                <a:cxn ang="0">
                  <a:pos x="T6" y="T7"/>
                </a:cxn>
                <a:cxn ang="0">
                  <a:pos x="T8" y="T9"/>
                </a:cxn>
              </a:cxnLst>
              <a:rect l="0" t="0" r="r" b="b"/>
              <a:pathLst>
                <a:path w="97" h="71">
                  <a:moveTo>
                    <a:pt x="0" y="50"/>
                  </a:moveTo>
                  <a:lnTo>
                    <a:pt x="85" y="0"/>
                  </a:lnTo>
                  <a:lnTo>
                    <a:pt x="97" y="21"/>
                  </a:lnTo>
                  <a:lnTo>
                    <a:pt x="13" y="71"/>
                  </a:lnTo>
                  <a:lnTo>
                    <a:pt x="0" y="50"/>
                  </a:lnTo>
                  <a:close/>
                </a:path>
              </a:pathLst>
            </a:cu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42" name="Freeform 310">
              <a:extLst>
                <a:ext uri="{FF2B5EF4-FFF2-40B4-BE49-F238E27FC236}">
                  <a16:creationId xmlns:a16="http://schemas.microsoft.com/office/drawing/2014/main" id="{BA30D74B-9073-4A5A-A77D-367E5BC7B133}"/>
                </a:ext>
              </a:extLst>
            </p:cNvPr>
            <p:cNvSpPr>
              <a:spLocks noEditPoints="1"/>
            </p:cNvSpPr>
            <p:nvPr/>
          </p:nvSpPr>
          <p:spPr bwMode="auto">
            <a:xfrm>
              <a:off x="6264275" y="1839913"/>
              <a:ext cx="57150" cy="55563"/>
            </a:xfrm>
            <a:custGeom>
              <a:avLst/>
              <a:gdLst>
                <a:gd name="T0" fmla="*/ 64 w 106"/>
                <a:gd name="T1" fmla="*/ 1 h 106"/>
                <a:gd name="T2" fmla="*/ 83 w 106"/>
                <a:gd name="T3" fmla="*/ 10 h 106"/>
                <a:gd name="T4" fmla="*/ 97 w 106"/>
                <a:gd name="T5" fmla="*/ 24 h 106"/>
                <a:gd name="T6" fmla="*/ 105 w 106"/>
                <a:gd name="T7" fmla="*/ 43 h 106"/>
                <a:gd name="T8" fmla="*/ 105 w 106"/>
                <a:gd name="T9" fmla="*/ 64 h 106"/>
                <a:gd name="T10" fmla="*/ 97 w 106"/>
                <a:gd name="T11" fmla="*/ 83 h 106"/>
                <a:gd name="T12" fmla="*/ 83 w 106"/>
                <a:gd name="T13" fmla="*/ 97 h 106"/>
                <a:gd name="T14" fmla="*/ 64 w 106"/>
                <a:gd name="T15" fmla="*/ 105 h 106"/>
                <a:gd name="T16" fmla="*/ 42 w 106"/>
                <a:gd name="T17" fmla="*/ 105 h 106"/>
                <a:gd name="T18" fmla="*/ 23 w 106"/>
                <a:gd name="T19" fmla="*/ 97 h 106"/>
                <a:gd name="T20" fmla="*/ 9 w 106"/>
                <a:gd name="T21" fmla="*/ 83 h 106"/>
                <a:gd name="T22" fmla="*/ 1 w 106"/>
                <a:gd name="T23" fmla="*/ 64 h 106"/>
                <a:gd name="T24" fmla="*/ 1 w 106"/>
                <a:gd name="T25" fmla="*/ 43 h 106"/>
                <a:gd name="T26" fmla="*/ 9 w 106"/>
                <a:gd name="T27" fmla="*/ 24 h 106"/>
                <a:gd name="T28" fmla="*/ 23 w 106"/>
                <a:gd name="T29" fmla="*/ 10 h 106"/>
                <a:gd name="T30" fmla="*/ 42 w 106"/>
                <a:gd name="T31" fmla="*/ 1 h 106"/>
                <a:gd name="T32" fmla="*/ 53 w 106"/>
                <a:gd name="T33" fmla="*/ 28 h 106"/>
                <a:gd name="T34" fmla="*/ 62 w 106"/>
                <a:gd name="T35" fmla="*/ 30 h 106"/>
                <a:gd name="T36" fmla="*/ 70 w 106"/>
                <a:gd name="T37" fmla="*/ 36 h 106"/>
                <a:gd name="T38" fmla="*/ 77 w 106"/>
                <a:gd name="T39" fmla="*/ 43 h 106"/>
                <a:gd name="T40" fmla="*/ 78 w 106"/>
                <a:gd name="T41" fmla="*/ 53 h 106"/>
                <a:gd name="T42" fmla="*/ 77 w 106"/>
                <a:gd name="T43" fmla="*/ 64 h 106"/>
                <a:gd name="T44" fmla="*/ 70 w 106"/>
                <a:gd name="T45" fmla="*/ 71 h 106"/>
                <a:gd name="T46" fmla="*/ 62 w 106"/>
                <a:gd name="T47" fmla="*/ 77 h 106"/>
                <a:gd name="T48" fmla="*/ 53 w 106"/>
                <a:gd name="T49" fmla="*/ 79 h 106"/>
                <a:gd name="T50" fmla="*/ 43 w 106"/>
                <a:gd name="T51" fmla="*/ 77 h 106"/>
                <a:gd name="T52" fmla="*/ 36 w 106"/>
                <a:gd name="T53" fmla="*/ 71 h 106"/>
                <a:gd name="T54" fmla="*/ 29 w 106"/>
                <a:gd name="T55" fmla="*/ 64 h 106"/>
                <a:gd name="T56" fmla="*/ 28 w 106"/>
                <a:gd name="T57" fmla="*/ 53 h 106"/>
                <a:gd name="T58" fmla="*/ 29 w 106"/>
                <a:gd name="T59" fmla="*/ 43 h 106"/>
                <a:gd name="T60" fmla="*/ 36 w 106"/>
                <a:gd name="T61" fmla="*/ 36 h 106"/>
                <a:gd name="T62" fmla="*/ 43 w 106"/>
                <a:gd name="T63" fmla="*/ 30 h 106"/>
                <a:gd name="T64" fmla="*/ 53 w 106"/>
                <a:gd name="T65" fmla="*/ 2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106">
                  <a:moveTo>
                    <a:pt x="53" y="0"/>
                  </a:moveTo>
                  <a:lnTo>
                    <a:pt x="64" y="1"/>
                  </a:lnTo>
                  <a:lnTo>
                    <a:pt x="74" y="5"/>
                  </a:lnTo>
                  <a:lnTo>
                    <a:pt x="83" y="10"/>
                  </a:lnTo>
                  <a:lnTo>
                    <a:pt x="91" y="16"/>
                  </a:lnTo>
                  <a:lnTo>
                    <a:pt x="97" y="24"/>
                  </a:lnTo>
                  <a:lnTo>
                    <a:pt x="102" y="33"/>
                  </a:lnTo>
                  <a:lnTo>
                    <a:pt x="105" y="43"/>
                  </a:lnTo>
                  <a:lnTo>
                    <a:pt x="106" y="53"/>
                  </a:lnTo>
                  <a:lnTo>
                    <a:pt x="105" y="64"/>
                  </a:lnTo>
                  <a:lnTo>
                    <a:pt x="102" y="74"/>
                  </a:lnTo>
                  <a:lnTo>
                    <a:pt x="97" y="83"/>
                  </a:lnTo>
                  <a:lnTo>
                    <a:pt x="91" y="91"/>
                  </a:lnTo>
                  <a:lnTo>
                    <a:pt x="83" y="97"/>
                  </a:lnTo>
                  <a:lnTo>
                    <a:pt x="74" y="102"/>
                  </a:lnTo>
                  <a:lnTo>
                    <a:pt x="64" y="105"/>
                  </a:lnTo>
                  <a:lnTo>
                    <a:pt x="53" y="106"/>
                  </a:lnTo>
                  <a:lnTo>
                    <a:pt x="42" y="105"/>
                  </a:lnTo>
                  <a:lnTo>
                    <a:pt x="32" y="102"/>
                  </a:lnTo>
                  <a:lnTo>
                    <a:pt x="23" y="97"/>
                  </a:lnTo>
                  <a:lnTo>
                    <a:pt x="15" y="91"/>
                  </a:lnTo>
                  <a:lnTo>
                    <a:pt x="9" y="83"/>
                  </a:lnTo>
                  <a:lnTo>
                    <a:pt x="3" y="74"/>
                  </a:lnTo>
                  <a:lnTo>
                    <a:pt x="1" y="64"/>
                  </a:lnTo>
                  <a:lnTo>
                    <a:pt x="0" y="53"/>
                  </a:lnTo>
                  <a:lnTo>
                    <a:pt x="1" y="43"/>
                  </a:lnTo>
                  <a:lnTo>
                    <a:pt x="3" y="33"/>
                  </a:lnTo>
                  <a:lnTo>
                    <a:pt x="9" y="24"/>
                  </a:lnTo>
                  <a:lnTo>
                    <a:pt x="15" y="16"/>
                  </a:lnTo>
                  <a:lnTo>
                    <a:pt x="23" y="10"/>
                  </a:lnTo>
                  <a:lnTo>
                    <a:pt x="32" y="5"/>
                  </a:lnTo>
                  <a:lnTo>
                    <a:pt x="42" y="1"/>
                  </a:lnTo>
                  <a:lnTo>
                    <a:pt x="53" y="0"/>
                  </a:lnTo>
                  <a:close/>
                  <a:moveTo>
                    <a:pt x="53" y="28"/>
                  </a:moveTo>
                  <a:lnTo>
                    <a:pt x="57" y="29"/>
                  </a:lnTo>
                  <a:lnTo>
                    <a:pt x="62" y="30"/>
                  </a:lnTo>
                  <a:lnTo>
                    <a:pt x="68" y="33"/>
                  </a:lnTo>
                  <a:lnTo>
                    <a:pt x="70" y="36"/>
                  </a:lnTo>
                  <a:lnTo>
                    <a:pt x="74" y="39"/>
                  </a:lnTo>
                  <a:lnTo>
                    <a:pt x="77" y="43"/>
                  </a:lnTo>
                  <a:lnTo>
                    <a:pt x="78" y="48"/>
                  </a:lnTo>
                  <a:lnTo>
                    <a:pt x="78" y="53"/>
                  </a:lnTo>
                  <a:lnTo>
                    <a:pt x="78" y="59"/>
                  </a:lnTo>
                  <a:lnTo>
                    <a:pt x="77" y="64"/>
                  </a:lnTo>
                  <a:lnTo>
                    <a:pt x="74" y="68"/>
                  </a:lnTo>
                  <a:lnTo>
                    <a:pt x="70" y="71"/>
                  </a:lnTo>
                  <a:lnTo>
                    <a:pt x="68" y="74"/>
                  </a:lnTo>
                  <a:lnTo>
                    <a:pt x="62" y="77"/>
                  </a:lnTo>
                  <a:lnTo>
                    <a:pt x="57" y="78"/>
                  </a:lnTo>
                  <a:lnTo>
                    <a:pt x="53" y="79"/>
                  </a:lnTo>
                  <a:lnTo>
                    <a:pt x="48" y="78"/>
                  </a:lnTo>
                  <a:lnTo>
                    <a:pt x="43" y="77"/>
                  </a:lnTo>
                  <a:lnTo>
                    <a:pt x="39" y="74"/>
                  </a:lnTo>
                  <a:lnTo>
                    <a:pt x="36" y="71"/>
                  </a:lnTo>
                  <a:lnTo>
                    <a:pt x="32" y="68"/>
                  </a:lnTo>
                  <a:lnTo>
                    <a:pt x="29" y="64"/>
                  </a:lnTo>
                  <a:lnTo>
                    <a:pt x="28" y="59"/>
                  </a:lnTo>
                  <a:lnTo>
                    <a:pt x="28" y="53"/>
                  </a:lnTo>
                  <a:lnTo>
                    <a:pt x="28" y="48"/>
                  </a:lnTo>
                  <a:lnTo>
                    <a:pt x="29" y="43"/>
                  </a:lnTo>
                  <a:lnTo>
                    <a:pt x="32" y="39"/>
                  </a:lnTo>
                  <a:lnTo>
                    <a:pt x="36" y="36"/>
                  </a:lnTo>
                  <a:lnTo>
                    <a:pt x="39" y="33"/>
                  </a:lnTo>
                  <a:lnTo>
                    <a:pt x="43" y="30"/>
                  </a:lnTo>
                  <a:lnTo>
                    <a:pt x="48" y="29"/>
                  </a:lnTo>
                  <a:lnTo>
                    <a:pt x="53" y="28"/>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grpSp>
        <p:nvGrpSpPr>
          <p:cNvPr id="1269" name="Group 1268">
            <a:extLst>
              <a:ext uri="{FF2B5EF4-FFF2-40B4-BE49-F238E27FC236}">
                <a16:creationId xmlns:a16="http://schemas.microsoft.com/office/drawing/2014/main" id="{E65CA2E5-0A51-4E28-B722-D62A67559A53}"/>
              </a:ext>
            </a:extLst>
          </p:cNvPr>
          <p:cNvGrpSpPr/>
          <p:nvPr/>
        </p:nvGrpSpPr>
        <p:grpSpPr>
          <a:xfrm>
            <a:off x="5371118" y="307353"/>
            <a:ext cx="346563" cy="415637"/>
            <a:chOff x="7119938" y="1701800"/>
            <a:chExt cx="461963" cy="554038"/>
          </a:xfrm>
        </p:grpSpPr>
        <p:sp>
          <p:nvSpPr>
            <p:cNvPr id="1309" name="Rectangle 321">
              <a:extLst>
                <a:ext uri="{FF2B5EF4-FFF2-40B4-BE49-F238E27FC236}">
                  <a16:creationId xmlns:a16="http://schemas.microsoft.com/office/drawing/2014/main" id="{EC8779F3-612C-4C02-BB35-966BC092C4EA}"/>
                </a:ext>
              </a:extLst>
            </p:cNvPr>
            <p:cNvSpPr>
              <a:spLocks noChangeArrowheads="1"/>
            </p:cNvSpPr>
            <p:nvPr/>
          </p:nvSpPr>
          <p:spPr bwMode="auto">
            <a:xfrm>
              <a:off x="7180263" y="1701800"/>
              <a:ext cx="333375" cy="53975"/>
            </a:xfrm>
            <a:prstGeom prst="rect">
              <a:avLst/>
            </a:pr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10" name="Rectangle 322">
              <a:extLst>
                <a:ext uri="{FF2B5EF4-FFF2-40B4-BE49-F238E27FC236}">
                  <a16:creationId xmlns:a16="http://schemas.microsoft.com/office/drawing/2014/main" id="{F87329BC-DE3E-4A6A-906D-12186206570C}"/>
                </a:ext>
              </a:extLst>
            </p:cNvPr>
            <p:cNvSpPr>
              <a:spLocks noChangeArrowheads="1"/>
            </p:cNvSpPr>
            <p:nvPr/>
          </p:nvSpPr>
          <p:spPr bwMode="auto">
            <a:xfrm>
              <a:off x="7180263" y="1755775"/>
              <a:ext cx="333375" cy="168275"/>
            </a:xfrm>
            <a:prstGeom prst="rect">
              <a:avLst/>
            </a:prstGeom>
            <a:solidFill>
              <a:schemeClr val="accent2"/>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11" name="Freeform 323">
              <a:extLst>
                <a:ext uri="{FF2B5EF4-FFF2-40B4-BE49-F238E27FC236}">
                  <a16:creationId xmlns:a16="http://schemas.microsoft.com/office/drawing/2014/main" id="{97C7BCC8-D263-4F76-8A5D-7863E460B3F5}"/>
                </a:ext>
              </a:extLst>
            </p:cNvPr>
            <p:cNvSpPr>
              <a:spLocks/>
            </p:cNvSpPr>
            <p:nvPr/>
          </p:nvSpPr>
          <p:spPr bwMode="auto">
            <a:xfrm>
              <a:off x="7119938" y="1927225"/>
              <a:ext cx="460375" cy="180975"/>
            </a:xfrm>
            <a:custGeom>
              <a:avLst/>
              <a:gdLst>
                <a:gd name="T0" fmla="*/ 0 w 872"/>
                <a:gd name="T1" fmla="*/ 0 h 343"/>
                <a:gd name="T2" fmla="*/ 872 w 872"/>
                <a:gd name="T3" fmla="*/ 0 h 343"/>
                <a:gd name="T4" fmla="*/ 872 w 872"/>
                <a:gd name="T5" fmla="*/ 295 h 343"/>
                <a:gd name="T6" fmla="*/ 726 w 872"/>
                <a:gd name="T7" fmla="*/ 295 h 343"/>
                <a:gd name="T8" fmla="*/ 726 w 872"/>
                <a:gd name="T9" fmla="*/ 343 h 343"/>
                <a:gd name="T10" fmla="*/ 704 w 872"/>
                <a:gd name="T11" fmla="*/ 343 h 343"/>
                <a:gd name="T12" fmla="*/ 704 w 872"/>
                <a:gd name="T13" fmla="*/ 295 h 343"/>
                <a:gd name="T14" fmla="*/ 457 w 872"/>
                <a:gd name="T15" fmla="*/ 295 h 343"/>
                <a:gd name="T16" fmla="*/ 457 w 872"/>
                <a:gd name="T17" fmla="*/ 343 h 343"/>
                <a:gd name="T18" fmla="*/ 435 w 872"/>
                <a:gd name="T19" fmla="*/ 343 h 343"/>
                <a:gd name="T20" fmla="*/ 435 w 872"/>
                <a:gd name="T21" fmla="*/ 295 h 343"/>
                <a:gd name="T22" fmla="*/ 154 w 872"/>
                <a:gd name="T23" fmla="*/ 295 h 343"/>
                <a:gd name="T24" fmla="*/ 154 w 872"/>
                <a:gd name="T25" fmla="*/ 343 h 343"/>
                <a:gd name="T26" fmla="*/ 132 w 872"/>
                <a:gd name="T27" fmla="*/ 343 h 343"/>
                <a:gd name="T28" fmla="*/ 132 w 872"/>
                <a:gd name="T29" fmla="*/ 295 h 343"/>
                <a:gd name="T30" fmla="*/ 0 w 872"/>
                <a:gd name="T31" fmla="*/ 295 h 343"/>
                <a:gd name="T32" fmla="*/ 0 w 872"/>
                <a:gd name="T33"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2" h="343">
                  <a:moveTo>
                    <a:pt x="0" y="0"/>
                  </a:moveTo>
                  <a:lnTo>
                    <a:pt x="872" y="0"/>
                  </a:lnTo>
                  <a:lnTo>
                    <a:pt x="872" y="295"/>
                  </a:lnTo>
                  <a:lnTo>
                    <a:pt x="726" y="295"/>
                  </a:lnTo>
                  <a:lnTo>
                    <a:pt x="726" y="343"/>
                  </a:lnTo>
                  <a:lnTo>
                    <a:pt x="704" y="343"/>
                  </a:lnTo>
                  <a:lnTo>
                    <a:pt x="704" y="295"/>
                  </a:lnTo>
                  <a:lnTo>
                    <a:pt x="457" y="295"/>
                  </a:lnTo>
                  <a:lnTo>
                    <a:pt x="457" y="343"/>
                  </a:lnTo>
                  <a:lnTo>
                    <a:pt x="435" y="343"/>
                  </a:lnTo>
                  <a:lnTo>
                    <a:pt x="435" y="295"/>
                  </a:lnTo>
                  <a:lnTo>
                    <a:pt x="154" y="295"/>
                  </a:lnTo>
                  <a:lnTo>
                    <a:pt x="154" y="343"/>
                  </a:lnTo>
                  <a:lnTo>
                    <a:pt x="132" y="343"/>
                  </a:lnTo>
                  <a:lnTo>
                    <a:pt x="132" y="295"/>
                  </a:lnTo>
                  <a:lnTo>
                    <a:pt x="0" y="295"/>
                  </a:lnTo>
                  <a:lnTo>
                    <a:pt x="0" y="0"/>
                  </a:lnTo>
                  <a:close/>
                </a:path>
              </a:pathLst>
            </a:cu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12" name="Rectangle 324">
              <a:extLst>
                <a:ext uri="{FF2B5EF4-FFF2-40B4-BE49-F238E27FC236}">
                  <a16:creationId xmlns:a16="http://schemas.microsoft.com/office/drawing/2014/main" id="{4AAF773D-971F-471F-ACDD-53059DE96AE7}"/>
                </a:ext>
              </a:extLst>
            </p:cNvPr>
            <p:cNvSpPr>
              <a:spLocks noChangeArrowheads="1"/>
            </p:cNvSpPr>
            <p:nvPr/>
          </p:nvSpPr>
          <p:spPr bwMode="auto">
            <a:xfrm>
              <a:off x="7150100" y="1952625"/>
              <a:ext cx="400050" cy="103188"/>
            </a:xfrm>
            <a:prstGeom prst="rect">
              <a:avLst/>
            </a:prstGeom>
            <a:solidFill>
              <a:schemeClr val="accent2"/>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13" name="Rectangle 326">
              <a:extLst>
                <a:ext uri="{FF2B5EF4-FFF2-40B4-BE49-F238E27FC236}">
                  <a16:creationId xmlns:a16="http://schemas.microsoft.com/office/drawing/2014/main" id="{ABC14F38-E6E6-4ED7-B77B-89395C0F6DAF}"/>
                </a:ext>
              </a:extLst>
            </p:cNvPr>
            <p:cNvSpPr>
              <a:spLocks noChangeArrowheads="1"/>
            </p:cNvSpPr>
            <p:nvPr/>
          </p:nvSpPr>
          <p:spPr bwMode="auto">
            <a:xfrm>
              <a:off x="7291388" y="2108200"/>
              <a:ext cx="290513" cy="147638"/>
            </a:xfrm>
            <a:prstGeom prst="rect">
              <a:avLst/>
            </a:pr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14" name="Rectangle 327">
              <a:extLst>
                <a:ext uri="{FF2B5EF4-FFF2-40B4-BE49-F238E27FC236}">
                  <a16:creationId xmlns:a16="http://schemas.microsoft.com/office/drawing/2014/main" id="{EDC5A06A-C221-4668-9F2E-90F15900AAEF}"/>
                </a:ext>
              </a:extLst>
            </p:cNvPr>
            <p:cNvSpPr>
              <a:spLocks noChangeArrowheads="1"/>
            </p:cNvSpPr>
            <p:nvPr/>
          </p:nvSpPr>
          <p:spPr bwMode="auto">
            <a:xfrm>
              <a:off x="7212013" y="1728788"/>
              <a:ext cx="100013" cy="11113"/>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15" name="Rectangle 328">
              <a:extLst>
                <a:ext uri="{FF2B5EF4-FFF2-40B4-BE49-F238E27FC236}">
                  <a16:creationId xmlns:a16="http://schemas.microsoft.com/office/drawing/2014/main" id="{4A030989-9849-4992-8C40-C9DDE5C77162}"/>
                </a:ext>
              </a:extLst>
            </p:cNvPr>
            <p:cNvSpPr>
              <a:spLocks noChangeArrowheads="1"/>
            </p:cNvSpPr>
            <p:nvPr/>
          </p:nvSpPr>
          <p:spPr bwMode="auto">
            <a:xfrm>
              <a:off x="7212013" y="1793875"/>
              <a:ext cx="150813" cy="15875"/>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16" name="Rectangle 329">
              <a:extLst>
                <a:ext uri="{FF2B5EF4-FFF2-40B4-BE49-F238E27FC236}">
                  <a16:creationId xmlns:a16="http://schemas.microsoft.com/office/drawing/2014/main" id="{EF3703F4-03A6-44DB-9256-0447E1273AE0}"/>
                </a:ext>
              </a:extLst>
            </p:cNvPr>
            <p:cNvSpPr>
              <a:spLocks noChangeArrowheads="1"/>
            </p:cNvSpPr>
            <p:nvPr/>
          </p:nvSpPr>
          <p:spPr bwMode="auto">
            <a:xfrm>
              <a:off x="7212013" y="1836738"/>
              <a:ext cx="249238" cy="17463"/>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17" name="Rectangle 330">
              <a:extLst>
                <a:ext uri="{FF2B5EF4-FFF2-40B4-BE49-F238E27FC236}">
                  <a16:creationId xmlns:a16="http://schemas.microsoft.com/office/drawing/2014/main" id="{6A6164F5-1CCF-4397-808E-3F1CF68279A8}"/>
                </a:ext>
              </a:extLst>
            </p:cNvPr>
            <p:cNvSpPr>
              <a:spLocks noChangeArrowheads="1"/>
            </p:cNvSpPr>
            <p:nvPr/>
          </p:nvSpPr>
          <p:spPr bwMode="auto">
            <a:xfrm>
              <a:off x="7212013" y="1876425"/>
              <a:ext cx="249238" cy="17463"/>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18" name="Rectangle 331">
              <a:extLst>
                <a:ext uri="{FF2B5EF4-FFF2-40B4-BE49-F238E27FC236}">
                  <a16:creationId xmlns:a16="http://schemas.microsoft.com/office/drawing/2014/main" id="{F2CA72EF-D7E6-4589-B0CB-AA083C39BC84}"/>
                </a:ext>
              </a:extLst>
            </p:cNvPr>
            <p:cNvSpPr>
              <a:spLocks noChangeArrowheads="1"/>
            </p:cNvSpPr>
            <p:nvPr/>
          </p:nvSpPr>
          <p:spPr bwMode="auto">
            <a:xfrm>
              <a:off x="7297738" y="2006600"/>
              <a:ext cx="95250" cy="17463"/>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19" name="Rectangle 332">
              <a:extLst>
                <a:ext uri="{FF2B5EF4-FFF2-40B4-BE49-F238E27FC236}">
                  <a16:creationId xmlns:a16="http://schemas.microsoft.com/office/drawing/2014/main" id="{36B8222A-6303-4365-9884-43FF1E3B28EB}"/>
                </a:ext>
              </a:extLst>
            </p:cNvPr>
            <p:cNvSpPr>
              <a:spLocks noChangeArrowheads="1"/>
            </p:cNvSpPr>
            <p:nvPr/>
          </p:nvSpPr>
          <p:spPr bwMode="auto">
            <a:xfrm>
              <a:off x="7150100" y="2149475"/>
              <a:ext cx="79375" cy="28575"/>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20" name="Rectangle 325">
              <a:extLst>
                <a:ext uri="{FF2B5EF4-FFF2-40B4-BE49-F238E27FC236}">
                  <a16:creationId xmlns:a16="http://schemas.microsoft.com/office/drawing/2014/main" id="{5FA89D29-C4A3-42A7-B336-A730FADE57F0}"/>
                </a:ext>
              </a:extLst>
            </p:cNvPr>
            <p:cNvSpPr>
              <a:spLocks noChangeArrowheads="1"/>
            </p:cNvSpPr>
            <p:nvPr/>
          </p:nvSpPr>
          <p:spPr bwMode="auto">
            <a:xfrm>
              <a:off x="7124700" y="2108200"/>
              <a:ext cx="139700" cy="147638"/>
            </a:xfrm>
            <a:prstGeom prst="rect">
              <a:avLst/>
            </a:pr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21" name="Rectangle 333">
              <a:extLst>
                <a:ext uri="{FF2B5EF4-FFF2-40B4-BE49-F238E27FC236}">
                  <a16:creationId xmlns:a16="http://schemas.microsoft.com/office/drawing/2014/main" id="{F6354635-4C22-4D7B-9C0C-476D2CC3686B}"/>
                </a:ext>
              </a:extLst>
            </p:cNvPr>
            <p:cNvSpPr>
              <a:spLocks noChangeArrowheads="1"/>
            </p:cNvSpPr>
            <p:nvPr/>
          </p:nvSpPr>
          <p:spPr bwMode="auto">
            <a:xfrm>
              <a:off x="7170337" y="2181224"/>
              <a:ext cx="52388" cy="12700"/>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22" name="Rectangle 334">
              <a:extLst>
                <a:ext uri="{FF2B5EF4-FFF2-40B4-BE49-F238E27FC236}">
                  <a16:creationId xmlns:a16="http://schemas.microsoft.com/office/drawing/2014/main" id="{209C7E5E-D624-4456-A887-02C01D4E6CF6}"/>
                </a:ext>
              </a:extLst>
            </p:cNvPr>
            <p:cNvSpPr>
              <a:spLocks noChangeArrowheads="1"/>
            </p:cNvSpPr>
            <p:nvPr/>
          </p:nvSpPr>
          <p:spPr bwMode="auto">
            <a:xfrm>
              <a:off x="7315200" y="2149475"/>
              <a:ext cx="77788" cy="28575"/>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23" name="Rectangle 335">
              <a:extLst>
                <a:ext uri="{FF2B5EF4-FFF2-40B4-BE49-F238E27FC236}">
                  <a16:creationId xmlns:a16="http://schemas.microsoft.com/office/drawing/2014/main" id="{9A187F9D-90DC-44A7-9EC7-CE25A352CE22}"/>
                </a:ext>
              </a:extLst>
            </p:cNvPr>
            <p:cNvSpPr>
              <a:spLocks noChangeArrowheads="1"/>
            </p:cNvSpPr>
            <p:nvPr/>
          </p:nvSpPr>
          <p:spPr bwMode="auto">
            <a:xfrm>
              <a:off x="7315200" y="2190750"/>
              <a:ext cx="52388" cy="12700"/>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24" name="Rectangle 336">
              <a:extLst>
                <a:ext uri="{FF2B5EF4-FFF2-40B4-BE49-F238E27FC236}">
                  <a16:creationId xmlns:a16="http://schemas.microsoft.com/office/drawing/2014/main" id="{D8F2D184-CA93-429B-AC20-54E4798D6809}"/>
                </a:ext>
              </a:extLst>
            </p:cNvPr>
            <p:cNvSpPr>
              <a:spLocks noChangeArrowheads="1"/>
            </p:cNvSpPr>
            <p:nvPr/>
          </p:nvSpPr>
          <p:spPr bwMode="auto">
            <a:xfrm>
              <a:off x="7456488" y="2149475"/>
              <a:ext cx="77788" cy="28575"/>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25" name="Rectangle 337">
              <a:extLst>
                <a:ext uri="{FF2B5EF4-FFF2-40B4-BE49-F238E27FC236}">
                  <a16:creationId xmlns:a16="http://schemas.microsoft.com/office/drawing/2014/main" id="{E9A1B68F-DE63-4341-AF0C-D0D01898C698}"/>
                </a:ext>
              </a:extLst>
            </p:cNvPr>
            <p:cNvSpPr>
              <a:spLocks noChangeArrowheads="1"/>
            </p:cNvSpPr>
            <p:nvPr/>
          </p:nvSpPr>
          <p:spPr bwMode="auto">
            <a:xfrm>
              <a:off x="7456488" y="2190750"/>
              <a:ext cx="52388" cy="12700"/>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sp>
        <p:nvSpPr>
          <p:cNvPr id="1270" name="Rectangle 49">
            <a:extLst>
              <a:ext uri="{FF2B5EF4-FFF2-40B4-BE49-F238E27FC236}">
                <a16:creationId xmlns:a16="http://schemas.microsoft.com/office/drawing/2014/main" id="{B359C586-B36A-472F-8558-DD8C422CA87F}"/>
              </a:ext>
            </a:extLst>
          </p:cNvPr>
          <p:cNvSpPr>
            <a:spLocks noChangeArrowheads="1"/>
          </p:cNvSpPr>
          <p:nvPr/>
        </p:nvSpPr>
        <p:spPr bwMode="auto">
          <a:xfrm>
            <a:off x="3166698" y="4482765"/>
            <a:ext cx="832464" cy="610950"/>
          </a:xfrm>
          <a:prstGeom prst="roundRect">
            <a:avLst>
              <a:gd name="adj" fmla="val 11427"/>
            </a:avLst>
          </a:prstGeom>
          <a:solidFill>
            <a:schemeClr val="accent4">
              <a:lumMod val="75000"/>
              <a:alpha val="30000"/>
            </a:schemeClr>
          </a:solidFill>
          <a:ln w="25400">
            <a:solidFill>
              <a:schemeClr val="accent4"/>
            </a:solidFill>
            <a:prstDash val="solid"/>
            <a:miter lim="800000"/>
            <a:headEnd/>
            <a:tailEnd/>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271" name="Rectangle 50">
            <a:extLst>
              <a:ext uri="{FF2B5EF4-FFF2-40B4-BE49-F238E27FC236}">
                <a16:creationId xmlns:a16="http://schemas.microsoft.com/office/drawing/2014/main" id="{D292EB11-0D00-4A6E-9F72-45F2841E7B76}"/>
              </a:ext>
            </a:extLst>
          </p:cNvPr>
          <p:cNvSpPr>
            <a:spLocks noChangeArrowheads="1"/>
          </p:cNvSpPr>
          <p:nvPr/>
        </p:nvSpPr>
        <p:spPr bwMode="auto">
          <a:xfrm>
            <a:off x="4184749" y="4482765"/>
            <a:ext cx="832464" cy="610950"/>
          </a:xfrm>
          <a:prstGeom prst="roundRect">
            <a:avLst>
              <a:gd name="adj" fmla="val 8433"/>
            </a:avLst>
          </a:prstGeom>
          <a:solidFill>
            <a:schemeClr val="accent4">
              <a:lumMod val="75000"/>
              <a:alpha val="30000"/>
            </a:schemeClr>
          </a:solidFill>
          <a:ln w="25400">
            <a:solidFill>
              <a:schemeClr val="accent4"/>
            </a:solidFill>
            <a:prstDash val="solid"/>
            <a:miter lim="800000"/>
            <a:headEnd/>
            <a:tailEnd/>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272" name="Rectangle 51">
            <a:extLst>
              <a:ext uri="{FF2B5EF4-FFF2-40B4-BE49-F238E27FC236}">
                <a16:creationId xmlns:a16="http://schemas.microsoft.com/office/drawing/2014/main" id="{BA987082-0F46-46B8-9D5C-85D54D12BD88}"/>
              </a:ext>
            </a:extLst>
          </p:cNvPr>
          <p:cNvSpPr>
            <a:spLocks noChangeArrowheads="1"/>
          </p:cNvSpPr>
          <p:nvPr/>
        </p:nvSpPr>
        <p:spPr bwMode="auto">
          <a:xfrm>
            <a:off x="5255596" y="4448997"/>
            <a:ext cx="831273" cy="610950"/>
          </a:xfrm>
          <a:prstGeom prst="roundRect">
            <a:avLst>
              <a:gd name="adj" fmla="val 9930"/>
            </a:avLst>
          </a:prstGeom>
          <a:solidFill>
            <a:schemeClr val="accent4">
              <a:lumMod val="75000"/>
              <a:alpha val="30000"/>
            </a:schemeClr>
          </a:solidFill>
          <a:ln w="25400">
            <a:solidFill>
              <a:schemeClr val="accent4"/>
            </a:solidFill>
            <a:prstDash val="solid"/>
            <a:miter lim="800000"/>
            <a:headEnd/>
            <a:tailEnd/>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nvGrpSpPr>
          <p:cNvPr id="1273" name="Group 1272">
            <a:extLst>
              <a:ext uri="{FF2B5EF4-FFF2-40B4-BE49-F238E27FC236}">
                <a16:creationId xmlns:a16="http://schemas.microsoft.com/office/drawing/2014/main" id="{4D3F7821-C62B-4480-A242-2C96D31D5442}"/>
              </a:ext>
            </a:extLst>
          </p:cNvPr>
          <p:cNvGrpSpPr/>
          <p:nvPr/>
        </p:nvGrpSpPr>
        <p:grpSpPr>
          <a:xfrm>
            <a:off x="3392668" y="4581643"/>
            <a:ext cx="394200" cy="403727"/>
            <a:chOff x="4572000" y="4859338"/>
            <a:chExt cx="525463" cy="538162"/>
          </a:xfrm>
        </p:grpSpPr>
        <p:sp>
          <p:nvSpPr>
            <p:cNvPr id="1300" name="Freeform 275">
              <a:extLst>
                <a:ext uri="{FF2B5EF4-FFF2-40B4-BE49-F238E27FC236}">
                  <a16:creationId xmlns:a16="http://schemas.microsoft.com/office/drawing/2014/main" id="{57F2E2EB-DDB2-4B00-9DC9-60D1945371C6}"/>
                </a:ext>
              </a:extLst>
            </p:cNvPr>
            <p:cNvSpPr>
              <a:spLocks/>
            </p:cNvSpPr>
            <p:nvPr/>
          </p:nvSpPr>
          <p:spPr bwMode="auto">
            <a:xfrm>
              <a:off x="4572000" y="4873625"/>
              <a:ext cx="523875" cy="522288"/>
            </a:xfrm>
            <a:custGeom>
              <a:avLst/>
              <a:gdLst>
                <a:gd name="T0" fmla="*/ 0 w 990"/>
                <a:gd name="T1" fmla="*/ 343 h 989"/>
                <a:gd name="T2" fmla="*/ 385 w 990"/>
                <a:gd name="T3" fmla="*/ 343 h 989"/>
                <a:gd name="T4" fmla="*/ 385 w 990"/>
                <a:gd name="T5" fmla="*/ 0 h 989"/>
                <a:gd name="T6" fmla="*/ 637 w 990"/>
                <a:gd name="T7" fmla="*/ 0 h 989"/>
                <a:gd name="T8" fmla="*/ 637 w 990"/>
                <a:gd name="T9" fmla="*/ 343 h 989"/>
                <a:gd name="T10" fmla="*/ 990 w 990"/>
                <a:gd name="T11" fmla="*/ 343 h 989"/>
                <a:gd name="T12" fmla="*/ 990 w 990"/>
                <a:gd name="T13" fmla="*/ 595 h 989"/>
                <a:gd name="T14" fmla="*/ 637 w 990"/>
                <a:gd name="T15" fmla="*/ 595 h 989"/>
                <a:gd name="T16" fmla="*/ 637 w 990"/>
                <a:gd name="T17" fmla="*/ 989 h 989"/>
                <a:gd name="T18" fmla="*/ 385 w 990"/>
                <a:gd name="T19" fmla="*/ 989 h 989"/>
                <a:gd name="T20" fmla="*/ 385 w 990"/>
                <a:gd name="T21" fmla="*/ 595 h 989"/>
                <a:gd name="T22" fmla="*/ 0 w 990"/>
                <a:gd name="T23" fmla="*/ 595 h 989"/>
                <a:gd name="T24" fmla="*/ 0 w 990"/>
                <a:gd name="T25" fmla="*/ 343 h 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0" h="989">
                  <a:moveTo>
                    <a:pt x="0" y="343"/>
                  </a:moveTo>
                  <a:lnTo>
                    <a:pt x="385" y="343"/>
                  </a:lnTo>
                  <a:lnTo>
                    <a:pt x="385" y="0"/>
                  </a:lnTo>
                  <a:lnTo>
                    <a:pt x="637" y="0"/>
                  </a:lnTo>
                  <a:lnTo>
                    <a:pt x="637" y="343"/>
                  </a:lnTo>
                  <a:lnTo>
                    <a:pt x="990" y="343"/>
                  </a:lnTo>
                  <a:lnTo>
                    <a:pt x="990" y="595"/>
                  </a:lnTo>
                  <a:lnTo>
                    <a:pt x="637" y="595"/>
                  </a:lnTo>
                  <a:lnTo>
                    <a:pt x="637" y="989"/>
                  </a:lnTo>
                  <a:lnTo>
                    <a:pt x="385" y="989"/>
                  </a:lnTo>
                  <a:lnTo>
                    <a:pt x="385" y="595"/>
                  </a:lnTo>
                  <a:lnTo>
                    <a:pt x="0" y="595"/>
                  </a:lnTo>
                  <a:lnTo>
                    <a:pt x="0" y="343"/>
                  </a:lnTo>
                  <a:close/>
                </a:path>
              </a:pathLst>
            </a:custGeom>
            <a:solidFill>
              <a:schemeClr val="accent2"/>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01" name="Rectangle 276">
              <a:extLst>
                <a:ext uri="{FF2B5EF4-FFF2-40B4-BE49-F238E27FC236}">
                  <a16:creationId xmlns:a16="http://schemas.microsoft.com/office/drawing/2014/main" id="{993AD5CE-844F-4312-A69F-BCBF60EF9BF7}"/>
                </a:ext>
              </a:extLst>
            </p:cNvPr>
            <p:cNvSpPr>
              <a:spLocks noChangeArrowheads="1"/>
            </p:cNvSpPr>
            <p:nvPr/>
          </p:nvSpPr>
          <p:spPr bwMode="auto">
            <a:xfrm>
              <a:off x="4572000" y="5121275"/>
              <a:ext cx="257175" cy="11113"/>
            </a:xfrm>
            <a:prstGeom prst="rect">
              <a:avLst/>
            </a:pr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02" name="Rectangle 277">
              <a:extLst>
                <a:ext uri="{FF2B5EF4-FFF2-40B4-BE49-F238E27FC236}">
                  <a16:creationId xmlns:a16="http://schemas.microsoft.com/office/drawing/2014/main" id="{B722CB53-0904-4399-869E-DFDD00D58BDC}"/>
                </a:ext>
              </a:extLst>
            </p:cNvPr>
            <p:cNvSpPr>
              <a:spLocks noChangeArrowheads="1"/>
            </p:cNvSpPr>
            <p:nvPr/>
          </p:nvSpPr>
          <p:spPr bwMode="auto">
            <a:xfrm>
              <a:off x="4843463" y="5121275"/>
              <a:ext cx="254000" cy="11113"/>
            </a:xfrm>
            <a:prstGeom prst="rect">
              <a:avLst/>
            </a:pr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03" name="Rectangle 278">
              <a:extLst>
                <a:ext uri="{FF2B5EF4-FFF2-40B4-BE49-F238E27FC236}">
                  <a16:creationId xmlns:a16="http://schemas.microsoft.com/office/drawing/2014/main" id="{9A6D64F5-61AE-4BF9-AE8C-EEFA26D790FC}"/>
                </a:ext>
              </a:extLst>
            </p:cNvPr>
            <p:cNvSpPr>
              <a:spLocks noChangeArrowheads="1"/>
            </p:cNvSpPr>
            <p:nvPr/>
          </p:nvSpPr>
          <p:spPr bwMode="auto">
            <a:xfrm>
              <a:off x="4830763" y="5133975"/>
              <a:ext cx="11113" cy="263525"/>
            </a:xfrm>
            <a:prstGeom prst="rect">
              <a:avLst/>
            </a:pr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04" name="Rectangle 279">
              <a:extLst>
                <a:ext uri="{FF2B5EF4-FFF2-40B4-BE49-F238E27FC236}">
                  <a16:creationId xmlns:a16="http://schemas.microsoft.com/office/drawing/2014/main" id="{4A6E02E1-EBCC-4174-A8C3-919230A0E5C5}"/>
                </a:ext>
              </a:extLst>
            </p:cNvPr>
            <p:cNvSpPr>
              <a:spLocks noChangeArrowheads="1"/>
            </p:cNvSpPr>
            <p:nvPr/>
          </p:nvSpPr>
          <p:spPr bwMode="auto">
            <a:xfrm>
              <a:off x="4830763" y="4870450"/>
              <a:ext cx="11113" cy="249238"/>
            </a:xfrm>
            <a:prstGeom prst="rect">
              <a:avLst/>
            </a:pr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05" name="Freeform 280">
              <a:extLst>
                <a:ext uri="{FF2B5EF4-FFF2-40B4-BE49-F238E27FC236}">
                  <a16:creationId xmlns:a16="http://schemas.microsoft.com/office/drawing/2014/main" id="{5427A972-91F3-497E-880E-CA1E787F0868}"/>
                </a:ext>
              </a:extLst>
            </p:cNvPr>
            <p:cNvSpPr>
              <a:spLocks noEditPoints="1"/>
            </p:cNvSpPr>
            <p:nvPr/>
          </p:nvSpPr>
          <p:spPr bwMode="auto">
            <a:xfrm>
              <a:off x="4595813" y="4859338"/>
              <a:ext cx="168275" cy="182563"/>
            </a:xfrm>
            <a:custGeom>
              <a:avLst/>
              <a:gdLst>
                <a:gd name="T0" fmla="*/ 69 w 319"/>
                <a:gd name="T1" fmla="*/ 241 h 345"/>
                <a:gd name="T2" fmla="*/ 91 w 319"/>
                <a:gd name="T3" fmla="*/ 254 h 345"/>
                <a:gd name="T4" fmla="*/ 104 w 319"/>
                <a:gd name="T5" fmla="*/ 275 h 345"/>
                <a:gd name="T6" fmla="*/ 236 w 319"/>
                <a:gd name="T7" fmla="*/ 97 h 345"/>
                <a:gd name="T8" fmla="*/ 221 w 319"/>
                <a:gd name="T9" fmla="*/ 82 h 345"/>
                <a:gd name="T10" fmla="*/ 213 w 319"/>
                <a:gd name="T11" fmla="*/ 60 h 345"/>
                <a:gd name="T12" fmla="*/ 217 w 319"/>
                <a:gd name="T13" fmla="*/ 32 h 345"/>
                <a:gd name="T14" fmla="*/ 236 w 319"/>
                <a:gd name="T15" fmla="*/ 9 h 345"/>
                <a:gd name="T16" fmla="*/ 265 w 319"/>
                <a:gd name="T17" fmla="*/ 0 h 345"/>
                <a:gd name="T18" fmla="*/ 295 w 319"/>
                <a:gd name="T19" fmla="*/ 9 h 345"/>
                <a:gd name="T20" fmla="*/ 314 w 319"/>
                <a:gd name="T21" fmla="*/ 32 h 345"/>
                <a:gd name="T22" fmla="*/ 318 w 319"/>
                <a:gd name="T23" fmla="*/ 60 h 345"/>
                <a:gd name="T24" fmla="*/ 310 w 319"/>
                <a:gd name="T25" fmla="*/ 82 h 345"/>
                <a:gd name="T26" fmla="*/ 295 w 319"/>
                <a:gd name="T27" fmla="*/ 97 h 345"/>
                <a:gd name="T28" fmla="*/ 287 w 319"/>
                <a:gd name="T29" fmla="*/ 320 h 345"/>
                <a:gd name="T30" fmla="*/ 94 w 319"/>
                <a:gd name="T31" fmla="*/ 325 h 345"/>
                <a:gd name="T32" fmla="*/ 78 w 319"/>
                <a:gd name="T33" fmla="*/ 337 h 345"/>
                <a:gd name="T34" fmla="*/ 59 w 319"/>
                <a:gd name="T35" fmla="*/ 343 h 345"/>
                <a:gd name="T36" fmla="*/ 32 w 319"/>
                <a:gd name="T37" fmla="*/ 340 h 345"/>
                <a:gd name="T38" fmla="*/ 9 w 319"/>
                <a:gd name="T39" fmla="*/ 320 h 345"/>
                <a:gd name="T40" fmla="*/ 0 w 319"/>
                <a:gd name="T41" fmla="*/ 291 h 345"/>
                <a:gd name="T42" fmla="*/ 9 w 319"/>
                <a:gd name="T43" fmla="*/ 261 h 345"/>
                <a:gd name="T44" fmla="*/ 32 w 319"/>
                <a:gd name="T45" fmla="*/ 242 h 345"/>
                <a:gd name="T46" fmla="*/ 265 w 319"/>
                <a:gd name="T47" fmla="*/ 27 h 345"/>
                <a:gd name="T48" fmla="*/ 280 w 319"/>
                <a:gd name="T49" fmla="*/ 32 h 345"/>
                <a:gd name="T50" fmla="*/ 290 w 319"/>
                <a:gd name="T51" fmla="*/ 43 h 345"/>
                <a:gd name="T52" fmla="*/ 291 w 319"/>
                <a:gd name="T53" fmla="*/ 58 h 345"/>
                <a:gd name="T54" fmla="*/ 283 w 319"/>
                <a:gd name="T55" fmla="*/ 70 h 345"/>
                <a:gd name="T56" fmla="*/ 271 w 319"/>
                <a:gd name="T57" fmla="*/ 78 h 345"/>
                <a:gd name="T58" fmla="*/ 255 w 319"/>
                <a:gd name="T59" fmla="*/ 77 h 345"/>
                <a:gd name="T60" fmla="*/ 244 w 319"/>
                <a:gd name="T61" fmla="*/ 68 h 345"/>
                <a:gd name="T62" fmla="*/ 240 w 319"/>
                <a:gd name="T63" fmla="*/ 52 h 345"/>
                <a:gd name="T64" fmla="*/ 244 w 319"/>
                <a:gd name="T65" fmla="*/ 38 h 345"/>
                <a:gd name="T66" fmla="*/ 255 w 319"/>
                <a:gd name="T67" fmla="*/ 29 h 345"/>
                <a:gd name="T68" fmla="*/ 53 w 319"/>
                <a:gd name="T69" fmla="*/ 265 h 345"/>
                <a:gd name="T70" fmla="*/ 67 w 319"/>
                <a:gd name="T71" fmla="*/ 270 h 345"/>
                <a:gd name="T72" fmla="*/ 76 w 319"/>
                <a:gd name="T73" fmla="*/ 281 h 345"/>
                <a:gd name="T74" fmla="*/ 78 w 319"/>
                <a:gd name="T75" fmla="*/ 296 h 345"/>
                <a:gd name="T76" fmla="*/ 71 w 319"/>
                <a:gd name="T77" fmla="*/ 309 h 345"/>
                <a:gd name="T78" fmla="*/ 58 w 319"/>
                <a:gd name="T79" fmla="*/ 316 h 345"/>
                <a:gd name="T80" fmla="*/ 42 w 319"/>
                <a:gd name="T81" fmla="*/ 315 h 345"/>
                <a:gd name="T82" fmla="*/ 31 w 319"/>
                <a:gd name="T83" fmla="*/ 305 h 345"/>
                <a:gd name="T84" fmla="*/ 27 w 319"/>
                <a:gd name="T85" fmla="*/ 291 h 345"/>
                <a:gd name="T86" fmla="*/ 31 w 319"/>
                <a:gd name="T87" fmla="*/ 277 h 345"/>
                <a:gd name="T88" fmla="*/ 42 w 319"/>
                <a:gd name="T89" fmla="*/ 268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19" h="345">
                  <a:moveTo>
                    <a:pt x="53" y="238"/>
                  </a:moveTo>
                  <a:lnTo>
                    <a:pt x="62" y="238"/>
                  </a:lnTo>
                  <a:lnTo>
                    <a:pt x="69" y="241"/>
                  </a:lnTo>
                  <a:lnTo>
                    <a:pt x="77" y="243"/>
                  </a:lnTo>
                  <a:lnTo>
                    <a:pt x="85" y="249"/>
                  </a:lnTo>
                  <a:lnTo>
                    <a:pt x="91" y="254"/>
                  </a:lnTo>
                  <a:lnTo>
                    <a:pt x="96" y="260"/>
                  </a:lnTo>
                  <a:lnTo>
                    <a:pt x="100" y="268"/>
                  </a:lnTo>
                  <a:lnTo>
                    <a:pt x="104" y="275"/>
                  </a:lnTo>
                  <a:lnTo>
                    <a:pt x="244" y="275"/>
                  </a:lnTo>
                  <a:lnTo>
                    <a:pt x="244" y="101"/>
                  </a:lnTo>
                  <a:lnTo>
                    <a:pt x="236" y="97"/>
                  </a:lnTo>
                  <a:lnTo>
                    <a:pt x="231" y="93"/>
                  </a:lnTo>
                  <a:lnTo>
                    <a:pt x="226" y="87"/>
                  </a:lnTo>
                  <a:lnTo>
                    <a:pt x="221" y="82"/>
                  </a:lnTo>
                  <a:lnTo>
                    <a:pt x="217" y="76"/>
                  </a:lnTo>
                  <a:lnTo>
                    <a:pt x="214" y="68"/>
                  </a:lnTo>
                  <a:lnTo>
                    <a:pt x="213" y="60"/>
                  </a:lnTo>
                  <a:lnTo>
                    <a:pt x="213" y="52"/>
                  </a:lnTo>
                  <a:lnTo>
                    <a:pt x="213" y="42"/>
                  </a:lnTo>
                  <a:lnTo>
                    <a:pt x="217" y="32"/>
                  </a:lnTo>
                  <a:lnTo>
                    <a:pt x="222" y="23"/>
                  </a:lnTo>
                  <a:lnTo>
                    <a:pt x="228" y="15"/>
                  </a:lnTo>
                  <a:lnTo>
                    <a:pt x="236" y="9"/>
                  </a:lnTo>
                  <a:lnTo>
                    <a:pt x="245" y="4"/>
                  </a:lnTo>
                  <a:lnTo>
                    <a:pt x="255" y="1"/>
                  </a:lnTo>
                  <a:lnTo>
                    <a:pt x="265" y="0"/>
                  </a:lnTo>
                  <a:lnTo>
                    <a:pt x="276" y="1"/>
                  </a:lnTo>
                  <a:lnTo>
                    <a:pt x="286" y="4"/>
                  </a:lnTo>
                  <a:lnTo>
                    <a:pt x="295" y="9"/>
                  </a:lnTo>
                  <a:lnTo>
                    <a:pt x="303" y="15"/>
                  </a:lnTo>
                  <a:lnTo>
                    <a:pt x="309" y="23"/>
                  </a:lnTo>
                  <a:lnTo>
                    <a:pt x="314" y="32"/>
                  </a:lnTo>
                  <a:lnTo>
                    <a:pt x="318" y="42"/>
                  </a:lnTo>
                  <a:lnTo>
                    <a:pt x="319" y="52"/>
                  </a:lnTo>
                  <a:lnTo>
                    <a:pt x="318" y="60"/>
                  </a:lnTo>
                  <a:lnTo>
                    <a:pt x="317" y="68"/>
                  </a:lnTo>
                  <a:lnTo>
                    <a:pt x="314" y="76"/>
                  </a:lnTo>
                  <a:lnTo>
                    <a:pt x="310" y="82"/>
                  </a:lnTo>
                  <a:lnTo>
                    <a:pt x="305" y="87"/>
                  </a:lnTo>
                  <a:lnTo>
                    <a:pt x="300" y="93"/>
                  </a:lnTo>
                  <a:lnTo>
                    <a:pt x="295" y="97"/>
                  </a:lnTo>
                  <a:lnTo>
                    <a:pt x="288" y="101"/>
                  </a:lnTo>
                  <a:lnTo>
                    <a:pt x="288" y="320"/>
                  </a:lnTo>
                  <a:lnTo>
                    <a:pt x="287" y="320"/>
                  </a:lnTo>
                  <a:lnTo>
                    <a:pt x="287" y="320"/>
                  </a:lnTo>
                  <a:lnTo>
                    <a:pt x="98" y="320"/>
                  </a:lnTo>
                  <a:lnTo>
                    <a:pt x="94" y="325"/>
                  </a:lnTo>
                  <a:lnTo>
                    <a:pt x="89" y="331"/>
                  </a:lnTo>
                  <a:lnTo>
                    <a:pt x="83" y="334"/>
                  </a:lnTo>
                  <a:lnTo>
                    <a:pt x="78" y="337"/>
                  </a:lnTo>
                  <a:lnTo>
                    <a:pt x="72" y="341"/>
                  </a:lnTo>
                  <a:lnTo>
                    <a:pt x="66" y="342"/>
                  </a:lnTo>
                  <a:lnTo>
                    <a:pt x="59" y="343"/>
                  </a:lnTo>
                  <a:lnTo>
                    <a:pt x="53" y="345"/>
                  </a:lnTo>
                  <a:lnTo>
                    <a:pt x="42" y="343"/>
                  </a:lnTo>
                  <a:lnTo>
                    <a:pt x="32" y="340"/>
                  </a:lnTo>
                  <a:lnTo>
                    <a:pt x="23" y="334"/>
                  </a:lnTo>
                  <a:lnTo>
                    <a:pt x="16" y="328"/>
                  </a:lnTo>
                  <a:lnTo>
                    <a:pt x="9" y="320"/>
                  </a:lnTo>
                  <a:lnTo>
                    <a:pt x="4" y="311"/>
                  </a:lnTo>
                  <a:lnTo>
                    <a:pt x="0" y="301"/>
                  </a:lnTo>
                  <a:lnTo>
                    <a:pt x="0" y="291"/>
                  </a:lnTo>
                  <a:lnTo>
                    <a:pt x="0" y="281"/>
                  </a:lnTo>
                  <a:lnTo>
                    <a:pt x="4" y="270"/>
                  </a:lnTo>
                  <a:lnTo>
                    <a:pt x="9" y="261"/>
                  </a:lnTo>
                  <a:lnTo>
                    <a:pt x="16" y="254"/>
                  </a:lnTo>
                  <a:lnTo>
                    <a:pt x="23" y="247"/>
                  </a:lnTo>
                  <a:lnTo>
                    <a:pt x="32" y="242"/>
                  </a:lnTo>
                  <a:lnTo>
                    <a:pt x="42" y="240"/>
                  </a:lnTo>
                  <a:lnTo>
                    <a:pt x="53" y="238"/>
                  </a:lnTo>
                  <a:close/>
                  <a:moveTo>
                    <a:pt x="265" y="27"/>
                  </a:moveTo>
                  <a:lnTo>
                    <a:pt x="271" y="28"/>
                  </a:lnTo>
                  <a:lnTo>
                    <a:pt x="276" y="29"/>
                  </a:lnTo>
                  <a:lnTo>
                    <a:pt x="280" y="32"/>
                  </a:lnTo>
                  <a:lnTo>
                    <a:pt x="283" y="34"/>
                  </a:lnTo>
                  <a:lnTo>
                    <a:pt x="287" y="38"/>
                  </a:lnTo>
                  <a:lnTo>
                    <a:pt x="290" y="43"/>
                  </a:lnTo>
                  <a:lnTo>
                    <a:pt x="291" y="47"/>
                  </a:lnTo>
                  <a:lnTo>
                    <a:pt x="291" y="52"/>
                  </a:lnTo>
                  <a:lnTo>
                    <a:pt x="291" y="58"/>
                  </a:lnTo>
                  <a:lnTo>
                    <a:pt x="290" y="63"/>
                  </a:lnTo>
                  <a:lnTo>
                    <a:pt x="287" y="68"/>
                  </a:lnTo>
                  <a:lnTo>
                    <a:pt x="283" y="70"/>
                  </a:lnTo>
                  <a:lnTo>
                    <a:pt x="280" y="74"/>
                  </a:lnTo>
                  <a:lnTo>
                    <a:pt x="276" y="77"/>
                  </a:lnTo>
                  <a:lnTo>
                    <a:pt x="271" y="78"/>
                  </a:lnTo>
                  <a:lnTo>
                    <a:pt x="265" y="78"/>
                  </a:lnTo>
                  <a:lnTo>
                    <a:pt x="260" y="78"/>
                  </a:lnTo>
                  <a:lnTo>
                    <a:pt x="255" y="77"/>
                  </a:lnTo>
                  <a:lnTo>
                    <a:pt x="251" y="74"/>
                  </a:lnTo>
                  <a:lnTo>
                    <a:pt x="247" y="70"/>
                  </a:lnTo>
                  <a:lnTo>
                    <a:pt x="244" y="68"/>
                  </a:lnTo>
                  <a:lnTo>
                    <a:pt x="242" y="63"/>
                  </a:lnTo>
                  <a:lnTo>
                    <a:pt x="240" y="58"/>
                  </a:lnTo>
                  <a:lnTo>
                    <a:pt x="240" y="52"/>
                  </a:lnTo>
                  <a:lnTo>
                    <a:pt x="240" y="47"/>
                  </a:lnTo>
                  <a:lnTo>
                    <a:pt x="242" y="43"/>
                  </a:lnTo>
                  <a:lnTo>
                    <a:pt x="244" y="38"/>
                  </a:lnTo>
                  <a:lnTo>
                    <a:pt x="247" y="34"/>
                  </a:lnTo>
                  <a:lnTo>
                    <a:pt x="251" y="32"/>
                  </a:lnTo>
                  <a:lnTo>
                    <a:pt x="255" y="29"/>
                  </a:lnTo>
                  <a:lnTo>
                    <a:pt x="260" y="28"/>
                  </a:lnTo>
                  <a:lnTo>
                    <a:pt x="265" y="27"/>
                  </a:lnTo>
                  <a:close/>
                  <a:moveTo>
                    <a:pt x="53" y="265"/>
                  </a:moveTo>
                  <a:lnTo>
                    <a:pt x="58" y="266"/>
                  </a:lnTo>
                  <a:lnTo>
                    <a:pt x="63" y="268"/>
                  </a:lnTo>
                  <a:lnTo>
                    <a:pt x="67" y="270"/>
                  </a:lnTo>
                  <a:lnTo>
                    <a:pt x="71" y="273"/>
                  </a:lnTo>
                  <a:lnTo>
                    <a:pt x="74" y="277"/>
                  </a:lnTo>
                  <a:lnTo>
                    <a:pt x="76" y="281"/>
                  </a:lnTo>
                  <a:lnTo>
                    <a:pt x="78" y="286"/>
                  </a:lnTo>
                  <a:lnTo>
                    <a:pt x="78" y="291"/>
                  </a:lnTo>
                  <a:lnTo>
                    <a:pt x="78" y="296"/>
                  </a:lnTo>
                  <a:lnTo>
                    <a:pt x="76" y="301"/>
                  </a:lnTo>
                  <a:lnTo>
                    <a:pt x="74" y="305"/>
                  </a:lnTo>
                  <a:lnTo>
                    <a:pt x="71" y="309"/>
                  </a:lnTo>
                  <a:lnTo>
                    <a:pt x="67" y="313"/>
                  </a:lnTo>
                  <a:lnTo>
                    <a:pt x="63" y="315"/>
                  </a:lnTo>
                  <a:lnTo>
                    <a:pt x="58" y="316"/>
                  </a:lnTo>
                  <a:lnTo>
                    <a:pt x="53" y="316"/>
                  </a:lnTo>
                  <a:lnTo>
                    <a:pt x="48" y="316"/>
                  </a:lnTo>
                  <a:lnTo>
                    <a:pt x="42" y="315"/>
                  </a:lnTo>
                  <a:lnTo>
                    <a:pt x="39" y="313"/>
                  </a:lnTo>
                  <a:lnTo>
                    <a:pt x="35" y="309"/>
                  </a:lnTo>
                  <a:lnTo>
                    <a:pt x="31" y="305"/>
                  </a:lnTo>
                  <a:lnTo>
                    <a:pt x="30" y="301"/>
                  </a:lnTo>
                  <a:lnTo>
                    <a:pt x="27" y="296"/>
                  </a:lnTo>
                  <a:lnTo>
                    <a:pt x="27" y="291"/>
                  </a:lnTo>
                  <a:lnTo>
                    <a:pt x="27" y="286"/>
                  </a:lnTo>
                  <a:lnTo>
                    <a:pt x="30" y="281"/>
                  </a:lnTo>
                  <a:lnTo>
                    <a:pt x="31" y="277"/>
                  </a:lnTo>
                  <a:lnTo>
                    <a:pt x="35" y="273"/>
                  </a:lnTo>
                  <a:lnTo>
                    <a:pt x="39" y="270"/>
                  </a:lnTo>
                  <a:lnTo>
                    <a:pt x="42" y="268"/>
                  </a:lnTo>
                  <a:lnTo>
                    <a:pt x="48" y="266"/>
                  </a:lnTo>
                  <a:lnTo>
                    <a:pt x="53" y="265"/>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06" name="Freeform 281">
              <a:extLst>
                <a:ext uri="{FF2B5EF4-FFF2-40B4-BE49-F238E27FC236}">
                  <a16:creationId xmlns:a16="http://schemas.microsoft.com/office/drawing/2014/main" id="{37A29E8E-3931-4EBA-9564-18D61FAE3C89}"/>
                </a:ext>
              </a:extLst>
            </p:cNvPr>
            <p:cNvSpPr>
              <a:spLocks noEditPoints="1"/>
            </p:cNvSpPr>
            <p:nvPr/>
          </p:nvSpPr>
          <p:spPr bwMode="auto">
            <a:xfrm>
              <a:off x="4916488" y="4859338"/>
              <a:ext cx="168275" cy="182563"/>
            </a:xfrm>
            <a:custGeom>
              <a:avLst/>
              <a:gdLst>
                <a:gd name="T0" fmla="*/ 249 w 319"/>
                <a:gd name="T1" fmla="*/ 241 h 345"/>
                <a:gd name="T2" fmla="*/ 228 w 319"/>
                <a:gd name="T3" fmla="*/ 254 h 345"/>
                <a:gd name="T4" fmla="*/ 215 w 319"/>
                <a:gd name="T5" fmla="*/ 275 h 345"/>
                <a:gd name="T6" fmla="*/ 82 w 319"/>
                <a:gd name="T7" fmla="*/ 97 h 345"/>
                <a:gd name="T8" fmla="*/ 97 w 319"/>
                <a:gd name="T9" fmla="*/ 82 h 345"/>
                <a:gd name="T10" fmla="*/ 106 w 319"/>
                <a:gd name="T11" fmla="*/ 60 h 345"/>
                <a:gd name="T12" fmla="*/ 102 w 319"/>
                <a:gd name="T13" fmla="*/ 32 h 345"/>
                <a:gd name="T14" fmla="*/ 83 w 319"/>
                <a:gd name="T15" fmla="*/ 9 h 345"/>
                <a:gd name="T16" fmla="*/ 54 w 319"/>
                <a:gd name="T17" fmla="*/ 0 h 345"/>
                <a:gd name="T18" fmla="*/ 23 w 319"/>
                <a:gd name="T19" fmla="*/ 9 h 345"/>
                <a:gd name="T20" fmla="*/ 4 w 319"/>
                <a:gd name="T21" fmla="*/ 32 h 345"/>
                <a:gd name="T22" fmla="*/ 1 w 319"/>
                <a:gd name="T23" fmla="*/ 60 h 345"/>
                <a:gd name="T24" fmla="*/ 9 w 319"/>
                <a:gd name="T25" fmla="*/ 82 h 345"/>
                <a:gd name="T26" fmla="*/ 24 w 319"/>
                <a:gd name="T27" fmla="*/ 97 h 345"/>
                <a:gd name="T28" fmla="*/ 31 w 319"/>
                <a:gd name="T29" fmla="*/ 320 h 345"/>
                <a:gd name="T30" fmla="*/ 225 w 319"/>
                <a:gd name="T31" fmla="*/ 325 h 345"/>
                <a:gd name="T32" fmla="*/ 241 w 319"/>
                <a:gd name="T33" fmla="*/ 337 h 345"/>
                <a:gd name="T34" fmla="*/ 259 w 319"/>
                <a:gd name="T35" fmla="*/ 343 h 345"/>
                <a:gd name="T36" fmla="*/ 287 w 319"/>
                <a:gd name="T37" fmla="*/ 340 h 345"/>
                <a:gd name="T38" fmla="*/ 310 w 319"/>
                <a:gd name="T39" fmla="*/ 320 h 345"/>
                <a:gd name="T40" fmla="*/ 319 w 319"/>
                <a:gd name="T41" fmla="*/ 291 h 345"/>
                <a:gd name="T42" fmla="*/ 310 w 319"/>
                <a:gd name="T43" fmla="*/ 261 h 345"/>
                <a:gd name="T44" fmla="*/ 287 w 319"/>
                <a:gd name="T45" fmla="*/ 242 h 345"/>
                <a:gd name="T46" fmla="*/ 54 w 319"/>
                <a:gd name="T47" fmla="*/ 27 h 345"/>
                <a:gd name="T48" fmla="*/ 38 w 319"/>
                <a:gd name="T49" fmla="*/ 32 h 345"/>
                <a:gd name="T50" fmla="*/ 29 w 319"/>
                <a:gd name="T51" fmla="*/ 43 h 345"/>
                <a:gd name="T52" fmla="*/ 28 w 319"/>
                <a:gd name="T53" fmla="*/ 58 h 345"/>
                <a:gd name="T54" fmla="*/ 35 w 319"/>
                <a:gd name="T55" fmla="*/ 70 h 345"/>
                <a:gd name="T56" fmla="*/ 49 w 319"/>
                <a:gd name="T57" fmla="*/ 78 h 345"/>
                <a:gd name="T58" fmla="*/ 63 w 319"/>
                <a:gd name="T59" fmla="*/ 77 h 345"/>
                <a:gd name="T60" fmla="*/ 74 w 319"/>
                <a:gd name="T61" fmla="*/ 68 h 345"/>
                <a:gd name="T62" fmla="*/ 79 w 319"/>
                <a:gd name="T63" fmla="*/ 52 h 345"/>
                <a:gd name="T64" fmla="*/ 74 w 319"/>
                <a:gd name="T65" fmla="*/ 38 h 345"/>
                <a:gd name="T66" fmla="*/ 63 w 319"/>
                <a:gd name="T67" fmla="*/ 29 h 345"/>
                <a:gd name="T68" fmla="*/ 266 w 319"/>
                <a:gd name="T69" fmla="*/ 265 h 345"/>
                <a:gd name="T70" fmla="*/ 252 w 319"/>
                <a:gd name="T71" fmla="*/ 270 h 345"/>
                <a:gd name="T72" fmla="*/ 242 w 319"/>
                <a:gd name="T73" fmla="*/ 281 h 345"/>
                <a:gd name="T74" fmla="*/ 241 w 319"/>
                <a:gd name="T75" fmla="*/ 296 h 345"/>
                <a:gd name="T76" fmla="*/ 249 w 319"/>
                <a:gd name="T77" fmla="*/ 309 h 345"/>
                <a:gd name="T78" fmla="*/ 261 w 319"/>
                <a:gd name="T79" fmla="*/ 316 h 345"/>
                <a:gd name="T80" fmla="*/ 277 w 319"/>
                <a:gd name="T81" fmla="*/ 315 h 345"/>
                <a:gd name="T82" fmla="*/ 287 w 319"/>
                <a:gd name="T83" fmla="*/ 305 h 345"/>
                <a:gd name="T84" fmla="*/ 292 w 319"/>
                <a:gd name="T85" fmla="*/ 291 h 345"/>
                <a:gd name="T86" fmla="*/ 287 w 319"/>
                <a:gd name="T87" fmla="*/ 277 h 345"/>
                <a:gd name="T88" fmla="*/ 277 w 319"/>
                <a:gd name="T89" fmla="*/ 268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19" h="345">
                  <a:moveTo>
                    <a:pt x="266" y="238"/>
                  </a:moveTo>
                  <a:lnTo>
                    <a:pt x="258" y="238"/>
                  </a:lnTo>
                  <a:lnTo>
                    <a:pt x="249" y="241"/>
                  </a:lnTo>
                  <a:lnTo>
                    <a:pt x="241" y="243"/>
                  </a:lnTo>
                  <a:lnTo>
                    <a:pt x="234" y="249"/>
                  </a:lnTo>
                  <a:lnTo>
                    <a:pt x="228" y="254"/>
                  </a:lnTo>
                  <a:lnTo>
                    <a:pt x="223" y="260"/>
                  </a:lnTo>
                  <a:lnTo>
                    <a:pt x="219" y="268"/>
                  </a:lnTo>
                  <a:lnTo>
                    <a:pt x="215" y="275"/>
                  </a:lnTo>
                  <a:lnTo>
                    <a:pt x="76" y="275"/>
                  </a:lnTo>
                  <a:lnTo>
                    <a:pt x="76" y="101"/>
                  </a:lnTo>
                  <a:lnTo>
                    <a:pt x="82" y="97"/>
                  </a:lnTo>
                  <a:lnTo>
                    <a:pt x="88" y="93"/>
                  </a:lnTo>
                  <a:lnTo>
                    <a:pt x="94" y="87"/>
                  </a:lnTo>
                  <a:lnTo>
                    <a:pt x="97" y="82"/>
                  </a:lnTo>
                  <a:lnTo>
                    <a:pt x="101" y="76"/>
                  </a:lnTo>
                  <a:lnTo>
                    <a:pt x="104" y="68"/>
                  </a:lnTo>
                  <a:lnTo>
                    <a:pt x="106" y="60"/>
                  </a:lnTo>
                  <a:lnTo>
                    <a:pt x="106" y="52"/>
                  </a:lnTo>
                  <a:lnTo>
                    <a:pt x="105" y="42"/>
                  </a:lnTo>
                  <a:lnTo>
                    <a:pt x="102" y="32"/>
                  </a:lnTo>
                  <a:lnTo>
                    <a:pt x="97" y="23"/>
                  </a:lnTo>
                  <a:lnTo>
                    <a:pt x="91" y="15"/>
                  </a:lnTo>
                  <a:lnTo>
                    <a:pt x="83" y="9"/>
                  </a:lnTo>
                  <a:lnTo>
                    <a:pt x="74" y="4"/>
                  </a:lnTo>
                  <a:lnTo>
                    <a:pt x="64" y="1"/>
                  </a:lnTo>
                  <a:lnTo>
                    <a:pt x="54" y="0"/>
                  </a:lnTo>
                  <a:lnTo>
                    <a:pt x="42" y="1"/>
                  </a:lnTo>
                  <a:lnTo>
                    <a:pt x="33" y="4"/>
                  </a:lnTo>
                  <a:lnTo>
                    <a:pt x="23" y="9"/>
                  </a:lnTo>
                  <a:lnTo>
                    <a:pt x="15" y="15"/>
                  </a:lnTo>
                  <a:lnTo>
                    <a:pt x="9" y="23"/>
                  </a:lnTo>
                  <a:lnTo>
                    <a:pt x="4" y="32"/>
                  </a:lnTo>
                  <a:lnTo>
                    <a:pt x="1" y="42"/>
                  </a:lnTo>
                  <a:lnTo>
                    <a:pt x="0" y="52"/>
                  </a:lnTo>
                  <a:lnTo>
                    <a:pt x="1" y="60"/>
                  </a:lnTo>
                  <a:lnTo>
                    <a:pt x="3" y="68"/>
                  </a:lnTo>
                  <a:lnTo>
                    <a:pt x="5" y="76"/>
                  </a:lnTo>
                  <a:lnTo>
                    <a:pt x="9" y="82"/>
                  </a:lnTo>
                  <a:lnTo>
                    <a:pt x="13" y="87"/>
                  </a:lnTo>
                  <a:lnTo>
                    <a:pt x="18" y="93"/>
                  </a:lnTo>
                  <a:lnTo>
                    <a:pt x="24" y="97"/>
                  </a:lnTo>
                  <a:lnTo>
                    <a:pt x="31" y="101"/>
                  </a:lnTo>
                  <a:lnTo>
                    <a:pt x="31" y="320"/>
                  </a:lnTo>
                  <a:lnTo>
                    <a:pt x="31" y="320"/>
                  </a:lnTo>
                  <a:lnTo>
                    <a:pt x="31" y="320"/>
                  </a:lnTo>
                  <a:lnTo>
                    <a:pt x="222" y="320"/>
                  </a:lnTo>
                  <a:lnTo>
                    <a:pt x="225" y="325"/>
                  </a:lnTo>
                  <a:lnTo>
                    <a:pt x="231" y="331"/>
                  </a:lnTo>
                  <a:lnTo>
                    <a:pt x="236" y="334"/>
                  </a:lnTo>
                  <a:lnTo>
                    <a:pt x="241" y="337"/>
                  </a:lnTo>
                  <a:lnTo>
                    <a:pt x="246" y="341"/>
                  </a:lnTo>
                  <a:lnTo>
                    <a:pt x="252" y="342"/>
                  </a:lnTo>
                  <a:lnTo>
                    <a:pt x="259" y="343"/>
                  </a:lnTo>
                  <a:lnTo>
                    <a:pt x="266" y="345"/>
                  </a:lnTo>
                  <a:lnTo>
                    <a:pt x="277" y="343"/>
                  </a:lnTo>
                  <a:lnTo>
                    <a:pt x="287" y="340"/>
                  </a:lnTo>
                  <a:lnTo>
                    <a:pt x="296" y="334"/>
                  </a:lnTo>
                  <a:lnTo>
                    <a:pt x="304" y="328"/>
                  </a:lnTo>
                  <a:lnTo>
                    <a:pt x="310" y="320"/>
                  </a:lnTo>
                  <a:lnTo>
                    <a:pt x="315" y="311"/>
                  </a:lnTo>
                  <a:lnTo>
                    <a:pt x="318" y="301"/>
                  </a:lnTo>
                  <a:lnTo>
                    <a:pt x="319" y="291"/>
                  </a:lnTo>
                  <a:lnTo>
                    <a:pt x="318" y="281"/>
                  </a:lnTo>
                  <a:lnTo>
                    <a:pt x="315" y="270"/>
                  </a:lnTo>
                  <a:lnTo>
                    <a:pt x="310" y="261"/>
                  </a:lnTo>
                  <a:lnTo>
                    <a:pt x="304" y="254"/>
                  </a:lnTo>
                  <a:lnTo>
                    <a:pt x="296" y="247"/>
                  </a:lnTo>
                  <a:lnTo>
                    <a:pt x="287" y="242"/>
                  </a:lnTo>
                  <a:lnTo>
                    <a:pt x="277" y="240"/>
                  </a:lnTo>
                  <a:lnTo>
                    <a:pt x="266" y="238"/>
                  </a:lnTo>
                  <a:close/>
                  <a:moveTo>
                    <a:pt x="54" y="27"/>
                  </a:moveTo>
                  <a:lnTo>
                    <a:pt x="49" y="28"/>
                  </a:lnTo>
                  <a:lnTo>
                    <a:pt x="44" y="29"/>
                  </a:lnTo>
                  <a:lnTo>
                    <a:pt x="38" y="32"/>
                  </a:lnTo>
                  <a:lnTo>
                    <a:pt x="35" y="34"/>
                  </a:lnTo>
                  <a:lnTo>
                    <a:pt x="32" y="38"/>
                  </a:lnTo>
                  <a:lnTo>
                    <a:pt x="29" y="43"/>
                  </a:lnTo>
                  <a:lnTo>
                    <a:pt x="28" y="47"/>
                  </a:lnTo>
                  <a:lnTo>
                    <a:pt x="28" y="52"/>
                  </a:lnTo>
                  <a:lnTo>
                    <a:pt x="28" y="58"/>
                  </a:lnTo>
                  <a:lnTo>
                    <a:pt x="29" y="63"/>
                  </a:lnTo>
                  <a:lnTo>
                    <a:pt x="32" y="68"/>
                  </a:lnTo>
                  <a:lnTo>
                    <a:pt x="35" y="70"/>
                  </a:lnTo>
                  <a:lnTo>
                    <a:pt x="38" y="74"/>
                  </a:lnTo>
                  <a:lnTo>
                    <a:pt x="44" y="77"/>
                  </a:lnTo>
                  <a:lnTo>
                    <a:pt x="49" y="78"/>
                  </a:lnTo>
                  <a:lnTo>
                    <a:pt x="54" y="78"/>
                  </a:lnTo>
                  <a:lnTo>
                    <a:pt x="59" y="78"/>
                  </a:lnTo>
                  <a:lnTo>
                    <a:pt x="63" y="77"/>
                  </a:lnTo>
                  <a:lnTo>
                    <a:pt x="68" y="74"/>
                  </a:lnTo>
                  <a:lnTo>
                    <a:pt x="72" y="70"/>
                  </a:lnTo>
                  <a:lnTo>
                    <a:pt x="74" y="68"/>
                  </a:lnTo>
                  <a:lnTo>
                    <a:pt x="77" y="63"/>
                  </a:lnTo>
                  <a:lnTo>
                    <a:pt x="78" y="58"/>
                  </a:lnTo>
                  <a:lnTo>
                    <a:pt x="79" y="52"/>
                  </a:lnTo>
                  <a:lnTo>
                    <a:pt x="78" y="47"/>
                  </a:lnTo>
                  <a:lnTo>
                    <a:pt x="77" y="43"/>
                  </a:lnTo>
                  <a:lnTo>
                    <a:pt x="74" y="38"/>
                  </a:lnTo>
                  <a:lnTo>
                    <a:pt x="72" y="34"/>
                  </a:lnTo>
                  <a:lnTo>
                    <a:pt x="68" y="32"/>
                  </a:lnTo>
                  <a:lnTo>
                    <a:pt x="63" y="29"/>
                  </a:lnTo>
                  <a:lnTo>
                    <a:pt x="59" y="28"/>
                  </a:lnTo>
                  <a:lnTo>
                    <a:pt x="54" y="27"/>
                  </a:lnTo>
                  <a:close/>
                  <a:moveTo>
                    <a:pt x="266" y="265"/>
                  </a:moveTo>
                  <a:lnTo>
                    <a:pt x="261" y="266"/>
                  </a:lnTo>
                  <a:lnTo>
                    <a:pt x="256" y="268"/>
                  </a:lnTo>
                  <a:lnTo>
                    <a:pt x="252" y="270"/>
                  </a:lnTo>
                  <a:lnTo>
                    <a:pt x="249" y="273"/>
                  </a:lnTo>
                  <a:lnTo>
                    <a:pt x="245" y="277"/>
                  </a:lnTo>
                  <a:lnTo>
                    <a:pt x="242" y="281"/>
                  </a:lnTo>
                  <a:lnTo>
                    <a:pt x="241" y="286"/>
                  </a:lnTo>
                  <a:lnTo>
                    <a:pt x="241" y="291"/>
                  </a:lnTo>
                  <a:lnTo>
                    <a:pt x="241" y="296"/>
                  </a:lnTo>
                  <a:lnTo>
                    <a:pt x="242" y="301"/>
                  </a:lnTo>
                  <a:lnTo>
                    <a:pt x="245" y="305"/>
                  </a:lnTo>
                  <a:lnTo>
                    <a:pt x="249" y="309"/>
                  </a:lnTo>
                  <a:lnTo>
                    <a:pt x="252" y="313"/>
                  </a:lnTo>
                  <a:lnTo>
                    <a:pt x="256" y="315"/>
                  </a:lnTo>
                  <a:lnTo>
                    <a:pt x="261" y="316"/>
                  </a:lnTo>
                  <a:lnTo>
                    <a:pt x="266" y="316"/>
                  </a:lnTo>
                  <a:lnTo>
                    <a:pt x="272" y="316"/>
                  </a:lnTo>
                  <a:lnTo>
                    <a:pt x="277" y="315"/>
                  </a:lnTo>
                  <a:lnTo>
                    <a:pt x="281" y="313"/>
                  </a:lnTo>
                  <a:lnTo>
                    <a:pt x="284" y="309"/>
                  </a:lnTo>
                  <a:lnTo>
                    <a:pt x="287" y="305"/>
                  </a:lnTo>
                  <a:lnTo>
                    <a:pt x="290" y="301"/>
                  </a:lnTo>
                  <a:lnTo>
                    <a:pt x="291" y="296"/>
                  </a:lnTo>
                  <a:lnTo>
                    <a:pt x="292" y="291"/>
                  </a:lnTo>
                  <a:lnTo>
                    <a:pt x="291" y="286"/>
                  </a:lnTo>
                  <a:lnTo>
                    <a:pt x="290" y="281"/>
                  </a:lnTo>
                  <a:lnTo>
                    <a:pt x="287" y="277"/>
                  </a:lnTo>
                  <a:lnTo>
                    <a:pt x="284" y="273"/>
                  </a:lnTo>
                  <a:lnTo>
                    <a:pt x="281" y="270"/>
                  </a:lnTo>
                  <a:lnTo>
                    <a:pt x="277" y="268"/>
                  </a:lnTo>
                  <a:lnTo>
                    <a:pt x="272" y="266"/>
                  </a:lnTo>
                  <a:lnTo>
                    <a:pt x="266" y="265"/>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07" name="Freeform 282">
              <a:extLst>
                <a:ext uri="{FF2B5EF4-FFF2-40B4-BE49-F238E27FC236}">
                  <a16:creationId xmlns:a16="http://schemas.microsoft.com/office/drawing/2014/main" id="{7079A25D-DE85-4E9D-9B01-E3CEBFC50F21}"/>
                </a:ext>
              </a:extLst>
            </p:cNvPr>
            <p:cNvSpPr>
              <a:spLocks noEditPoints="1"/>
            </p:cNvSpPr>
            <p:nvPr/>
          </p:nvSpPr>
          <p:spPr bwMode="auto">
            <a:xfrm>
              <a:off x="4595813" y="5199063"/>
              <a:ext cx="168275" cy="182563"/>
            </a:xfrm>
            <a:custGeom>
              <a:avLst/>
              <a:gdLst>
                <a:gd name="T0" fmla="*/ 69 w 319"/>
                <a:gd name="T1" fmla="*/ 103 h 344"/>
                <a:gd name="T2" fmla="*/ 91 w 319"/>
                <a:gd name="T3" fmla="*/ 90 h 344"/>
                <a:gd name="T4" fmla="*/ 104 w 319"/>
                <a:gd name="T5" fmla="*/ 68 h 344"/>
                <a:gd name="T6" fmla="*/ 236 w 319"/>
                <a:gd name="T7" fmla="*/ 246 h 344"/>
                <a:gd name="T8" fmla="*/ 221 w 319"/>
                <a:gd name="T9" fmla="*/ 262 h 344"/>
                <a:gd name="T10" fmla="*/ 213 w 319"/>
                <a:gd name="T11" fmla="*/ 284 h 344"/>
                <a:gd name="T12" fmla="*/ 217 w 319"/>
                <a:gd name="T13" fmla="*/ 312 h 344"/>
                <a:gd name="T14" fmla="*/ 236 w 319"/>
                <a:gd name="T15" fmla="*/ 335 h 344"/>
                <a:gd name="T16" fmla="*/ 265 w 319"/>
                <a:gd name="T17" fmla="*/ 344 h 344"/>
                <a:gd name="T18" fmla="*/ 295 w 319"/>
                <a:gd name="T19" fmla="*/ 335 h 344"/>
                <a:gd name="T20" fmla="*/ 314 w 319"/>
                <a:gd name="T21" fmla="*/ 312 h 344"/>
                <a:gd name="T22" fmla="*/ 318 w 319"/>
                <a:gd name="T23" fmla="*/ 284 h 344"/>
                <a:gd name="T24" fmla="*/ 310 w 319"/>
                <a:gd name="T25" fmla="*/ 262 h 344"/>
                <a:gd name="T26" fmla="*/ 295 w 319"/>
                <a:gd name="T27" fmla="*/ 246 h 344"/>
                <a:gd name="T28" fmla="*/ 287 w 319"/>
                <a:gd name="T29" fmla="*/ 25 h 344"/>
                <a:gd name="T30" fmla="*/ 94 w 319"/>
                <a:gd name="T31" fmla="*/ 18 h 344"/>
                <a:gd name="T32" fmla="*/ 78 w 319"/>
                <a:gd name="T33" fmla="*/ 7 h 344"/>
                <a:gd name="T34" fmla="*/ 59 w 319"/>
                <a:gd name="T35" fmla="*/ 0 h 344"/>
                <a:gd name="T36" fmla="*/ 32 w 319"/>
                <a:gd name="T37" fmla="*/ 4 h 344"/>
                <a:gd name="T38" fmla="*/ 9 w 319"/>
                <a:gd name="T39" fmla="*/ 23 h 344"/>
                <a:gd name="T40" fmla="*/ 0 w 319"/>
                <a:gd name="T41" fmla="*/ 53 h 344"/>
                <a:gd name="T42" fmla="*/ 9 w 319"/>
                <a:gd name="T43" fmla="*/ 82 h 344"/>
                <a:gd name="T44" fmla="*/ 32 w 319"/>
                <a:gd name="T45" fmla="*/ 102 h 344"/>
                <a:gd name="T46" fmla="*/ 265 w 319"/>
                <a:gd name="T47" fmla="*/ 317 h 344"/>
                <a:gd name="T48" fmla="*/ 280 w 319"/>
                <a:gd name="T49" fmla="*/ 313 h 344"/>
                <a:gd name="T50" fmla="*/ 290 w 319"/>
                <a:gd name="T51" fmla="*/ 301 h 344"/>
                <a:gd name="T52" fmla="*/ 291 w 319"/>
                <a:gd name="T53" fmla="*/ 286 h 344"/>
                <a:gd name="T54" fmla="*/ 283 w 319"/>
                <a:gd name="T55" fmla="*/ 273 h 344"/>
                <a:gd name="T56" fmla="*/ 271 w 319"/>
                <a:gd name="T57" fmla="*/ 266 h 344"/>
                <a:gd name="T58" fmla="*/ 255 w 319"/>
                <a:gd name="T59" fmla="*/ 268 h 344"/>
                <a:gd name="T60" fmla="*/ 244 w 319"/>
                <a:gd name="T61" fmla="*/ 277 h 344"/>
                <a:gd name="T62" fmla="*/ 240 w 319"/>
                <a:gd name="T63" fmla="*/ 291 h 344"/>
                <a:gd name="T64" fmla="*/ 244 w 319"/>
                <a:gd name="T65" fmla="*/ 305 h 344"/>
                <a:gd name="T66" fmla="*/ 255 w 319"/>
                <a:gd name="T67" fmla="*/ 314 h 344"/>
                <a:gd name="T68" fmla="*/ 53 w 319"/>
                <a:gd name="T69" fmla="*/ 78 h 344"/>
                <a:gd name="T70" fmla="*/ 67 w 319"/>
                <a:gd name="T71" fmla="*/ 75 h 344"/>
                <a:gd name="T72" fmla="*/ 76 w 319"/>
                <a:gd name="T73" fmla="*/ 63 h 344"/>
                <a:gd name="T74" fmla="*/ 78 w 319"/>
                <a:gd name="T75" fmla="*/ 48 h 344"/>
                <a:gd name="T76" fmla="*/ 71 w 319"/>
                <a:gd name="T77" fmla="*/ 35 h 344"/>
                <a:gd name="T78" fmla="*/ 58 w 319"/>
                <a:gd name="T79" fmla="*/ 28 h 344"/>
                <a:gd name="T80" fmla="*/ 42 w 319"/>
                <a:gd name="T81" fmla="*/ 30 h 344"/>
                <a:gd name="T82" fmla="*/ 31 w 319"/>
                <a:gd name="T83" fmla="*/ 39 h 344"/>
                <a:gd name="T84" fmla="*/ 27 w 319"/>
                <a:gd name="T85" fmla="*/ 53 h 344"/>
                <a:gd name="T86" fmla="*/ 31 w 319"/>
                <a:gd name="T87" fmla="*/ 67 h 344"/>
                <a:gd name="T88" fmla="*/ 42 w 319"/>
                <a:gd name="T89" fmla="*/ 77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19" h="344">
                  <a:moveTo>
                    <a:pt x="53" y="107"/>
                  </a:moveTo>
                  <a:lnTo>
                    <a:pt x="62" y="105"/>
                  </a:lnTo>
                  <a:lnTo>
                    <a:pt x="69" y="103"/>
                  </a:lnTo>
                  <a:lnTo>
                    <a:pt x="77" y="100"/>
                  </a:lnTo>
                  <a:lnTo>
                    <a:pt x="85" y="95"/>
                  </a:lnTo>
                  <a:lnTo>
                    <a:pt x="91" y="90"/>
                  </a:lnTo>
                  <a:lnTo>
                    <a:pt x="96" y="84"/>
                  </a:lnTo>
                  <a:lnTo>
                    <a:pt x="100" y="77"/>
                  </a:lnTo>
                  <a:lnTo>
                    <a:pt x="104" y="68"/>
                  </a:lnTo>
                  <a:lnTo>
                    <a:pt x="244" y="68"/>
                  </a:lnTo>
                  <a:lnTo>
                    <a:pt x="244" y="243"/>
                  </a:lnTo>
                  <a:lnTo>
                    <a:pt x="236" y="246"/>
                  </a:lnTo>
                  <a:lnTo>
                    <a:pt x="231" y="251"/>
                  </a:lnTo>
                  <a:lnTo>
                    <a:pt x="226" y="257"/>
                  </a:lnTo>
                  <a:lnTo>
                    <a:pt x="221" y="262"/>
                  </a:lnTo>
                  <a:lnTo>
                    <a:pt x="217" y="269"/>
                  </a:lnTo>
                  <a:lnTo>
                    <a:pt x="214" y="276"/>
                  </a:lnTo>
                  <a:lnTo>
                    <a:pt x="213" y="284"/>
                  </a:lnTo>
                  <a:lnTo>
                    <a:pt x="213" y="291"/>
                  </a:lnTo>
                  <a:lnTo>
                    <a:pt x="213" y="301"/>
                  </a:lnTo>
                  <a:lnTo>
                    <a:pt x="217" y="312"/>
                  </a:lnTo>
                  <a:lnTo>
                    <a:pt x="222" y="321"/>
                  </a:lnTo>
                  <a:lnTo>
                    <a:pt x="228" y="328"/>
                  </a:lnTo>
                  <a:lnTo>
                    <a:pt x="236" y="335"/>
                  </a:lnTo>
                  <a:lnTo>
                    <a:pt x="245" y="340"/>
                  </a:lnTo>
                  <a:lnTo>
                    <a:pt x="255" y="344"/>
                  </a:lnTo>
                  <a:lnTo>
                    <a:pt x="265" y="344"/>
                  </a:lnTo>
                  <a:lnTo>
                    <a:pt x="276" y="344"/>
                  </a:lnTo>
                  <a:lnTo>
                    <a:pt x="286" y="340"/>
                  </a:lnTo>
                  <a:lnTo>
                    <a:pt x="295" y="335"/>
                  </a:lnTo>
                  <a:lnTo>
                    <a:pt x="303" y="328"/>
                  </a:lnTo>
                  <a:lnTo>
                    <a:pt x="309" y="321"/>
                  </a:lnTo>
                  <a:lnTo>
                    <a:pt x="314" y="312"/>
                  </a:lnTo>
                  <a:lnTo>
                    <a:pt x="318" y="301"/>
                  </a:lnTo>
                  <a:lnTo>
                    <a:pt x="319" y="291"/>
                  </a:lnTo>
                  <a:lnTo>
                    <a:pt x="318" y="284"/>
                  </a:lnTo>
                  <a:lnTo>
                    <a:pt x="317" y="276"/>
                  </a:lnTo>
                  <a:lnTo>
                    <a:pt x="314" y="269"/>
                  </a:lnTo>
                  <a:lnTo>
                    <a:pt x="310" y="262"/>
                  </a:lnTo>
                  <a:lnTo>
                    <a:pt x="305" y="257"/>
                  </a:lnTo>
                  <a:lnTo>
                    <a:pt x="300" y="251"/>
                  </a:lnTo>
                  <a:lnTo>
                    <a:pt x="295" y="246"/>
                  </a:lnTo>
                  <a:lnTo>
                    <a:pt x="288" y="243"/>
                  </a:lnTo>
                  <a:lnTo>
                    <a:pt x="288" y="25"/>
                  </a:lnTo>
                  <a:lnTo>
                    <a:pt x="287" y="25"/>
                  </a:lnTo>
                  <a:lnTo>
                    <a:pt x="287" y="23"/>
                  </a:lnTo>
                  <a:lnTo>
                    <a:pt x="98" y="23"/>
                  </a:lnTo>
                  <a:lnTo>
                    <a:pt x="94" y="18"/>
                  </a:lnTo>
                  <a:lnTo>
                    <a:pt x="89" y="14"/>
                  </a:lnTo>
                  <a:lnTo>
                    <a:pt x="83" y="11"/>
                  </a:lnTo>
                  <a:lnTo>
                    <a:pt x="78" y="7"/>
                  </a:lnTo>
                  <a:lnTo>
                    <a:pt x="72" y="4"/>
                  </a:lnTo>
                  <a:lnTo>
                    <a:pt x="66" y="2"/>
                  </a:lnTo>
                  <a:lnTo>
                    <a:pt x="59" y="0"/>
                  </a:lnTo>
                  <a:lnTo>
                    <a:pt x="53" y="0"/>
                  </a:lnTo>
                  <a:lnTo>
                    <a:pt x="42" y="2"/>
                  </a:lnTo>
                  <a:lnTo>
                    <a:pt x="32" y="4"/>
                  </a:lnTo>
                  <a:lnTo>
                    <a:pt x="23" y="9"/>
                  </a:lnTo>
                  <a:lnTo>
                    <a:pt x="16" y="16"/>
                  </a:lnTo>
                  <a:lnTo>
                    <a:pt x="9" y="23"/>
                  </a:lnTo>
                  <a:lnTo>
                    <a:pt x="4" y="32"/>
                  </a:lnTo>
                  <a:lnTo>
                    <a:pt x="0" y="43"/>
                  </a:lnTo>
                  <a:lnTo>
                    <a:pt x="0" y="53"/>
                  </a:lnTo>
                  <a:lnTo>
                    <a:pt x="0" y="64"/>
                  </a:lnTo>
                  <a:lnTo>
                    <a:pt x="4" y="73"/>
                  </a:lnTo>
                  <a:lnTo>
                    <a:pt x="9" y="82"/>
                  </a:lnTo>
                  <a:lnTo>
                    <a:pt x="16" y="90"/>
                  </a:lnTo>
                  <a:lnTo>
                    <a:pt x="23" y="98"/>
                  </a:lnTo>
                  <a:lnTo>
                    <a:pt x="32" y="102"/>
                  </a:lnTo>
                  <a:lnTo>
                    <a:pt x="42" y="105"/>
                  </a:lnTo>
                  <a:lnTo>
                    <a:pt x="53" y="107"/>
                  </a:lnTo>
                  <a:close/>
                  <a:moveTo>
                    <a:pt x="265" y="317"/>
                  </a:moveTo>
                  <a:lnTo>
                    <a:pt x="271" y="317"/>
                  </a:lnTo>
                  <a:lnTo>
                    <a:pt x="276" y="314"/>
                  </a:lnTo>
                  <a:lnTo>
                    <a:pt x="280" y="313"/>
                  </a:lnTo>
                  <a:lnTo>
                    <a:pt x="283" y="309"/>
                  </a:lnTo>
                  <a:lnTo>
                    <a:pt x="287" y="305"/>
                  </a:lnTo>
                  <a:lnTo>
                    <a:pt x="290" y="301"/>
                  </a:lnTo>
                  <a:lnTo>
                    <a:pt x="291" y="296"/>
                  </a:lnTo>
                  <a:lnTo>
                    <a:pt x="291" y="291"/>
                  </a:lnTo>
                  <a:lnTo>
                    <a:pt x="291" y="286"/>
                  </a:lnTo>
                  <a:lnTo>
                    <a:pt x="290" y="281"/>
                  </a:lnTo>
                  <a:lnTo>
                    <a:pt x="287" y="277"/>
                  </a:lnTo>
                  <a:lnTo>
                    <a:pt x="283" y="273"/>
                  </a:lnTo>
                  <a:lnTo>
                    <a:pt x="280" y="269"/>
                  </a:lnTo>
                  <a:lnTo>
                    <a:pt x="276" y="268"/>
                  </a:lnTo>
                  <a:lnTo>
                    <a:pt x="271" y="266"/>
                  </a:lnTo>
                  <a:lnTo>
                    <a:pt x="265" y="266"/>
                  </a:lnTo>
                  <a:lnTo>
                    <a:pt x="260" y="266"/>
                  </a:lnTo>
                  <a:lnTo>
                    <a:pt x="255" y="268"/>
                  </a:lnTo>
                  <a:lnTo>
                    <a:pt x="251" y="269"/>
                  </a:lnTo>
                  <a:lnTo>
                    <a:pt x="247" y="273"/>
                  </a:lnTo>
                  <a:lnTo>
                    <a:pt x="244" y="277"/>
                  </a:lnTo>
                  <a:lnTo>
                    <a:pt x="242" y="281"/>
                  </a:lnTo>
                  <a:lnTo>
                    <a:pt x="240" y="286"/>
                  </a:lnTo>
                  <a:lnTo>
                    <a:pt x="240" y="291"/>
                  </a:lnTo>
                  <a:lnTo>
                    <a:pt x="240" y="296"/>
                  </a:lnTo>
                  <a:lnTo>
                    <a:pt x="242" y="301"/>
                  </a:lnTo>
                  <a:lnTo>
                    <a:pt x="244" y="305"/>
                  </a:lnTo>
                  <a:lnTo>
                    <a:pt x="247" y="309"/>
                  </a:lnTo>
                  <a:lnTo>
                    <a:pt x="251" y="313"/>
                  </a:lnTo>
                  <a:lnTo>
                    <a:pt x="255" y="314"/>
                  </a:lnTo>
                  <a:lnTo>
                    <a:pt x="260" y="317"/>
                  </a:lnTo>
                  <a:lnTo>
                    <a:pt x="265" y="317"/>
                  </a:lnTo>
                  <a:close/>
                  <a:moveTo>
                    <a:pt x="53" y="78"/>
                  </a:moveTo>
                  <a:lnTo>
                    <a:pt x="58" y="78"/>
                  </a:lnTo>
                  <a:lnTo>
                    <a:pt x="63" y="77"/>
                  </a:lnTo>
                  <a:lnTo>
                    <a:pt x="67" y="75"/>
                  </a:lnTo>
                  <a:lnTo>
                    <a:pt x="71" y="71"/>
                  </a:lnTo>
                  <a:lnTo>
                    <a:pt x="74" y="67"/>
                  </a:lnTo>
                  <a:lnTo>
                    <a:pt x="76" y="63"/>
                  </a:lnTo>
                  <a:lnTo>
                    <a:pt x="78" y="58"/>
                  </a:lnTo>
                  <a:lnTo>
                    <a:pt x="78" y="53"/>
                  </a:lnTo>
                  <a:lnTo>
                    <a:pt x="78" y="48"/>
                  </a:lnTo>
                  <a:lnTo>
                    <a:pt x="76" y="43"/>
                  </a:lnTo>
                  <a:lnTo>
                    <a:pt x="74" y="39"/>
                  </a:lnTo>
                  <a:lnTo>
                    <a:pt x="71" y="35"/>
                  </a:lnTo>
                  <a:lnTo>
                    <a:pt x="67" y="32"/>
                  </a:lnTo>
                  <a:lnTo>
                    <a:pt x="63" y="30"/>
                  </a:lnTo>
                  <a:lnTo>
                    <a:pt x="58" y="28"/>
                  </a:lnTo>
                  <a:lnTo>
                    <a:pt x="53" y="27"/>
                  </a:lnTo>
                  <a:lnTo>
                    <a:pt x="48" y="28"/>
                  </a:lnTo>
                  <a:lnTo>
                    <a:pt x="42" y="30"/>
                  </a:lnTo>
                  <a:lnTo>
                    <a:pt x="39" y="32"/>
                  </a:lnTo>
                  <a:lnTo>
                    <a:pt x="35" y="35"/>
                  </a:lnTo>
                  <a:lnTo>
                    <a:pt x="31" y="39"/>
                  </a:lnTo>
                  <a:lnTo>
                    <a:pt x="30" y="43"/>
                  </a:lnTo>
                  <a:lnTo>
                    <a:pt x="27" y="48"/>
                  </a:lnTo>
                  <a:lnTo>
                    <a:pt x="27" y="53"/>
                  </a:lnTo>
                  <a:lnTo>
                    <a:pt x="27" y="58"/>
                  </a:lnTo>
                  <a:lnTo>
                    <a:pt x="30" y="63"/>
                  </a:lnTo>
                  <a:lnTo>
                    <a:pt x="31" y="67"/>
                  </a:lnTo>
                  <a:lnTo>
                    <a:pt x="35" y="71"/>
                  </a:lnTo>
                  <a:lnTo>
                    <a:pt x="39" y="75"/>
                  </a:lnTo>
                  <a:lnTo>
                    <a:pt x="42" y="77"/>
                  </a:lnTo>
                  <a:lnTo>
                    <a:pt x="48" y="78"/>
                  </a:lnTo>
                  <a:lnTo>
                    <a:pt x="53" y="78"/>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308" name="Freeform 283">
              <a:extLst>
                <a:ext uri="{FF2B5EF4-FFF2-40B4-BE49-F238E27FC236}">
                  <a16:creationId xmlns:a16="http://schemas.microsoft.com/office/drawing/2014/main" id="{88E32494-9849-4302-AF4E-474F0C9C0006}"/>
                </a:ext>
              </a:extLst>
            </p:cNvPr>
            <p:cNvSpPr>
              <a:spLocks noEditPoints="1"/>
            </p:cNvSpPr>
            <p:nvPr/>
          </p:nvSpPr>
          <p:spPr bwMode="auto">
            <a:xfrm>
              <a:off x="4916488" y="5199063"/>
              <a:ext cx="168275" cy="182563"/>
            </a:xfrm>
            <a:custGeom>
              <a:avLst/>
              <a:gdLst>
                <a:gd name="T0" fmla="*/ 249 w 319"/>
                <a:gd name="T1" fmla="*/ 103 h 344"/>
                <a:gd name="T2" fmla="*/ 228 w 319"/>
                <a:gd name="T3" fmla="*/ 90 h 344"/>
                <a:gd name="T4" fmla="*/ 215 w 319"/>
                <a:gd name="T5" fmla="*/ 68 h 344"/>
                <a:gd name="T6" fmla="*/ 82 w 319"/>
                <a:gd name="T7" fmla="*/ 246 h 344"/>
                <a:gd name="T8" fmla="*/ 97 w 319"/>
                <a:gd name="T9" fmla="*/ 262 h 344"/>
                <a:gd name="T10" fmla="*/ 106 w 319"/>
                <a:gd name="T11" fmla="*/ 284 h 344"/>
                <a:gd name="T12" fmla="*/ 102 w 319"/>
                <a:gd name="T13" fmla="*/ 312 h 344"/>
                <a:gd name="T14" fmla="*/ 83 w 319"/>
                <a:gd name="T15" fmla="*/ 335 h 344"/>
                <a:gd name="T16" fmla="*/ 54 w 319"/>
                <a:gd name="T17" fmla="*/ 344 h 344"/>
                <a:gd name="T18" fmla="*/ 23 w 319"/>
                <a:gd name="T19" fmla="*/ 335 h 344"/>
                <a:gd name="T20" fmla="*/ 4 w 319"/>
                <a:gd name="T21" fmla="*/ 312 h 344"/>
                <a:gd name="T22" fmla="*/ 1 w 319"/>
                <a:gd name="T23" fmla="*/ 284 h 344"/>
                <a:gd name="T24" fmla="*/ 9 w 319"/>
                <a:gd name="T25" fmla="*/ 262 h 344"/>
                <a:gd name="T26" fmla="*/ 24 w 319"/>
                <a:gd name="T27" fmla="*/ 246 h 344"/>
                <a:gd name="T28" fmla="*/ 31 w 319"/>
                <a:gd name="T29" fmla="*/ 25 h 344"/>
                <a:gd name="T30" fmla="*/ 225 w 319"/>
                <a:gd name="T31" fmla="*/ 18 h 344"/>
                <a:gd name="T32" fmla="*/ 241 w 319"/>
                <a:gd name="T33" fmla="*/ 7 h 344"/>
                <a:gd name="T34" fmla="*/ 259 w 319"/>
                <a:gd name="T35" fmla="*/ 0 h 344"/>
                <a:gd name="T36" fmla="*/ 287 w 319"/>
                <a:gd name="T37" fmla="*/ 4 h 344"/>
                <a:gd name="T38" fmla="*/ 310 w 319"/>
                <a:gd name="T39" fmla="*/ 23 h 344"/>
                <a:gd name="T40" fmla="*/ 319 w 319"/>
                <a:gd name="T41" fmla="*/ 53 h 344"/>
                <a:gd name="T42" fmla="*/ 310 w 319"/>
                <a:gd name="T43" fmla="*/ 82 h 344"/>
                <a:gd name="T44" fmla="*/ 287 w 319"/>
                <a:gd name="T45" fmla="*/ 102 h 344"/>
                <a:gd name="T46" fmla="*/ 54 w 319"/>
                <a:gd name="T47" fmla="*/ 317 h 344"/>
                <a:gd name="T48" fmla="*/ 38 w 319"/>
                <a:gd name="T49" fmla="*/ 313 h 344"/>
                <a:gd name="T50" fmla="*/ 29 w 319"/>
                <a:gd name="T51" fmla="*/ 301 h 344"/>
                <a:gd name="T52" fmla="*/ 28 w 319"/>
                <a:gd name="T53" fmla="*/ 286 h 344"/>
                <a:gd name="T54" fmla="*/ 35 w 319"/>
                <a:gd name="T55" fmla="*/ 273 h 344"/>
                <a:gd name="T56" fmla="*/ 49 w 319"/>
                <a:gd name="T57" fmla="*/ 266 h 344"/>
                <a:gd name="T58" fmla="*/ 63 w 319"/>
                <a:gd name="T59" fmla="*/ 268 h 344"/>
                <a:gd name="T60" fmla="*/ 74 w 319"/>
                <a:gd name="T61" fmla="*/ 277 h 344"/>
                <a:gd name="T62" fmla="*/ 79 w 319"/>
                <a:gd name="T63" fmla="*/ 291 h 344"/>
                <a:gd name="T64" fmla="*/ 74 w 319"/>
                <a:gd name="T65" fmla="*/ 305 h 344"/>
                <a:gd name="T66" fmla="*/ 63 w 319"/>
                <a:gd name="T67" fmla="*/ 314 h 344"/>
                <a:gd name="T68" fmla="*/ 266 w 319"/>
                <a:gd name="T69" fmla="*/ 78 h 344"/>
                <a:gd name="T70" fmla="*/ 252 w 319"/>
                <a:gd name="T71" fmla="*/ 75 h 344"/>
                <a:gd name="T72" fmla="*/ 242 w 319"/>
                <a:gd name="T73" fmla="*/ 63 h 344"/>
                <a:gd name="T74" fmla="*/ 241 w 319"/>
                <a:gd name="T75" fmla="*/ 48 h 344"/>
                <a:gd name="T76" fmla="*/ 249 w 319"/>
                <a:gd name="T77" fmla="*/ 35 h 344"/>
                <a:gd name="T78" fmla="*/ 261 w 319"/>
                <a:gd name="T79" fmla="*/ 28 h 344"/>
                <a:gd name="T80" fmla="*/ 277 w 319"/>
                <a:gd name="T81" fmla="*/ 30 h 344"/>
                <a:gd name="T82" fmla="*/ 287 w 319"/>
                <a:gd name="T83" fmla="*/ 39 h 344"/>
                <a:gd name="T84" fmla="*/ 292 w 319"/>
                <a:gd name="T85" fmla="*/ 53 h 344"/>
                <a:gd name="T86" fmla="*/ 287 w 319"/>
                <a:gd name="T87" fmla="*/ 67 h 344"/>
                <a:gd name="T88" fmla="*/ 277 w 319"/>
                <a:gd name="T89" fmla="*/ 77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19" h="344">
                  <a:moveTo>
                    <a:pt x="266" y="107"/>
                  </a:moveTo>
                  <a:lnTo>
                    <a:pt x="258" y="105"/>
                  </a:lnTo>
                  <a:lnTo>
                    <a:pt x="249" y="103"/>
                  </a:lnTo>
                  <a:lnTo>
                    <a:pt x="241" y="100"/>
                  </a:lnTo>
                  <a:lnTo>
                    <a:pt x="234" y="95"/>
                  </a:lnTo>
                  <a:lnTo>
                    <a:pt x="228" y="90"/>
                  </a:lnTo>
                  <a:lnTo>
                    <a:pt x="223" y="84"/>
                  </a:lnTo>
                  <a:lnTo>
                    <a:pt x="219" y="77"/>
                  </a:lnTo>
                  <a:lnTo>
                    <a:pt x="215" y="68"/>
                  </a:lnTo>
                  <a:lnTo>
                    <a:pt x="76" y="68"/>
                  </a:lnTo>
                  <a:lnTo>
                    <a:pt x="76" y="243"/>
                  </a:lnTo>
                  <a:lnTo>
                    <a:pt x="82" y="246"/>
                  </a:lnTo>
                  <a:lnTo>
                    <a:pt x="88" y="251"/>
                  </a:lnTo>
                  <a:lnTo>
                    <a:pt x="94" y="257"/>
                  </a:lnTo>
                  <a:lnTo>
                    <a:pt x="97" y="262"/>
                  </a:lnTo>
                  <a:lnTo>
                    <a:pt x="101" y="269"/>
                  </a:lnTo>
                  <a:lnTo>
                    <a:pt x="104" y="276"/>
                  </a:lnTo>
                  <a:lnTo>
                    <a:pt x="106" y="284"/>
                  </a:lnTo>
                  <a:lnTo>
                    <a:pt x="106" y="291"/>
                  </a:lnTo>
                  <a:lnTo>
                    <a:pt x="105" y="301"/>
                  </a:lnTo>
                  <a:lnTo>
                    <a:pt x="102" y="312"/>
                  </a:lnTo>
                  <a:lnTo>
                    <a:pt x="97" y="321"/>
                  </a:lnTo>
                  <a:lnTo>
                    <a:pt x="91" y="328"/>
                  </a:lnTo>
                  <a:lnTo>
                    <a:pt x="83" y="335"/>
                  </a:lnTo>
                  <a:lnTo>
                    <a:pt x="74" y="340"/>
                  </a:lnTo>
                  <a:lnTo>
                    <a:pt x="64" y="344"/>
                  </a:lnTo>
                  <a:lnTo>
                    <a:pt x="54" y="344"/>
                  </a:lnTo>
                  <a:lnTo>
                    <a:pt x="42" y="344"/>
                  </a:lnTo>
                  <a:lnTo>
                    <a:pt x="33" y="340"/>
                  </a:lnTo>
                  <a:lnTo>
                    <a:pt x="23" y="335"/>
                  </a:lnTo>
                  <a:lnTo>
                    <a:pt x="15" y="328"/>
                  </a:lnTo>
                  <a:lnTo>
                    <a:pt x="9" y="321"/>
                  </a:lnTo>
                  <a:lnTo>
                    <a:pt x="4" y="312"/>
                  </a:lnTo>
                  <a:lnTo>
                    <a:pt x="1" y="301"/>
                  </a:lnTo>
                  <a:lnTo>
                    <a:pt x="0" y="291"/>
                  </a:lnTo>
                  <a:lnTo>
                    <a:pt x="1" y="284"/>
                  </a:lnTo>
                  <a:lnTo>
                    <a:pt x="3" y="276"/>
                  </a:lnTo>
                  <a:lnTo>
                    <a:pt x="5" y="269"/>
                  </a:lnTo>
                  <a:lnTo>
                    <a:pt x="9" y="262"/>
                  </a:lnTo>
                  <a:lnTo>
                    <a:pt x="13" y="257"/>
                  </a:lnTo>
                  <a:lnTo>
                    <a:pt x="18" y="251"/>
                  </a:lnTo>
                  <a:lnTo>
                    <a:pt x="24" y="246"/>
                  </a:lnTo>
                  <a:lnTo>
                    <a:pt x="31" y="243"/>
                  </a:lnTo>
                  <a:lnTo>
                    <a:pt x="31" y="25"/>
                  </a:lnTo>
                  <a:lnTo>
                    <a:pt x="31" y="25"/>
                  </a:lnTo>
                  <a:lnTo>
                    <a:pt x="31" y="23"/>
                  </a:lnTo>
                  <a:lnTo>
                    <a:pt x="222" y="23"/>
                  </a:lnTo>
                  <a:lnTo>
                    <a:pt x="225" y="18"/>
                  </a:lnTo>
                  <a:lnTo>
                    <a:pt x="231" y="14"/>
                  </a:lnTo>
                  <a:lnTo>
                    <a:pt x="236" y="11"/>
                  </a:lnTo>
                  <a:lnTo>
                    <a:pt x="241" y="7"/>
                  </a:lnTo>
                  <a:lnTo>
                    <a:pt x="246" y="4"/>
                  </a:lnTo>
                  <a:lnTo>
                    <a:pt x="252" y="2"/>
                  </a:lnTo>
                  <a:lnTo>
                    <a:pt x="259" y="0"/>
                  </a:lnTo>
                  <a:lnTo>
                    <a:pt x="266" y="0"/>
                  </a:lnTo>
                  <a:lnTo>
                    <a:pt x="277" y="2"/>
                  </a:lnTo>
                  <a:lnTo>
                    <a:pt x="287" y="4"/>
                  </a:lnTo>
                  <a:lnTo>
                    <a:pt x="296" y="9"/>
                  </a:lnTo>
                  <a:lnTo>
                    <a:pt x="304" y="16"/>
                  </a:lnTo>
                  <a:lnTo>
                    <a:pt x="310" y="23"/>
                  </a:lnTo>
                  <a:lnTo>
                    <a:pt x="315" y="32"/>
                  </a:lnTo>
                  <a:lnTo>
                    <a:pt x="318" y="43"/>
                  </a:lnTo>
                  <a:lnTo>
                    <a:pt x="319" y="53"/>
                  </a:lnTo>
                  <a:lnTo>
                    <a:pt x="318" y="64"/>
                  </a:lnTo>
                  <a:lnTo>
                    <a:pt x="315" y="73"/>
                  </a:lnTo>
                  <a:lnTo>
                    <a:pt x="310" y="82"/>
                  </a:lnTo>
                  <a:lnTo>
                    <a:pt x="304" y="90"/>
                  </a:lnTo>
                  <a:lnTo>
                    <a:pt x="296" y="98"/>
                  </a:lnTo>
                  <a:lnTo>
                    <a:pt x="287" y="102"/>
                  </a:lnTo>
                  <a:lnTo>
                    <a:pt x="277" y="105"/>
                  </a:lnTo>
                  <a:lnTo>
                    <a:pt x="266" y="107"/>
                  </a:lnTo>
                  <a:close/>
                  <a:moveTo>
                    <a:pt x="54" y="317"/>
                  </a:moveTo>
                  <a:lnTo>
                    <a:pt x="49" y="317"/>
                  </a:lnTo>
                  <a:lnTo>
                    <a:pt x="44" y="314"/>
                  </a:lnTo>
                  <a:lnTo>
                    <a:pt x="38" y="313"/>
                  </a:lnTo>
                  <a:lnTo>
                    <a:pt x="35" y="309"/>
                  </a:lnTo>
                  <a:lnTo>
                    <a:pt x="32" y="305"/>
                  </a:lnTo>
                  <a:lnTo>
                    <a:pt x="29" y="301"/>
                  </a:lnTo>
                  <a:lnTo>
                    <a:pt x="28" y="296"/>
                  </a:lnTo>
                  <a:lnTo>
                    <a:pt x="28" y="291"/>
                  </a:lnTo>
                  <a:lnTo>
                    <a:pt x="28" y="286"/>
                  </a:lnTo>
                  <a:lnTo>
                    <a:pt x="29" y="281"/>
                  </a:lnTo>
                  <a:lnTo>
                    <a:pt x="32" y="277"/>
                  </a:lnTo>
                  <a:lnTo>
                    <a:pt x="35" y="273"/>
                  </a:lnTo>
                  <a:lnTo>
                    <a:pt x="38" y="269"/>
                  </a:lnTo>
                  <a:lnTo>
                    <a:pt x="44" y="268"/>
                  </a:lnTo>
                  <a:lnTo>
                    <a:pt x="49" y="266"/>
                  </a:lnTo>
                  <a:lnTo>
                    <a:pt x="54" y="266"/>
                  </a:lnTo>
                  <a:lnTo>
                    <a:pt x="59" y="266"/>
                  </a:lnTo>
                  <a:lnTo>
                    <a:pt x="63" y="268"/>
                  </a:lnTo>
                  <a:lnTo>
                    <a:pt x="68" y="269"/>
                  </a:lnTo>
                  <a:lnTo>
                    <a:pt x="72" y="273"/>
                  </a:lnTo>
                  <a:lnTo>
                    <a:pt x="74" y="277"/>
                  </a:lnTo>
                  <a:lnTo>
                    <a:pt x="77" y="281"/>
                  </a:lnTo>
                  <a:lnTo>
                    <a:pt x="78" y="286"/>
                  </a:lnTo>
                  <a:lnTo>
                    <a:pt x="79" y="291"/>
                  </a:lnTo>
                  <a:lnTo>
                    <a:pt x="78" y="296"/>
                  </a:lnTo>
                  <a:lnTo>
                    <a:pt x="77" y="301"/>
                  </a:lnTo>
                  <a:lnTo>
                    <a:pt x="74" y="305"/>
                  </a:lnTo>
                  <a:lnTo>
                    <a:pt x="72" y="309"/>
                  </a:lnTo>
                  <a:lnTo>
                    <a:pt x="68" y="313"/>
                  </a:lnTo>
                  <a:lnTo>
                    <a:pt x="63" y="314"/>
                  </a:lnTo>
                  <a:lnTo>
                    <a:pt x="59" y="317"/>
                  </a:lnTo>
                  <a:lnTo>
                    <a:pt x="54" y="317"/>
                  </a:lnTo>
                  <a:close/>
                  <a:moveTo>
                    <a:pt x="266" y="78"/>
                  </a:moveTo>
                  <a:lnTo>
                    <a:pt x="261" y="78"/>
                  </a:lnTo>
                  <a:lnTo>
                    <a:pt x="256" y="77"/>
                  </a:lnTo>
                  <a:lnTo>
                    <a:pt x="252" y="75"/>
                  </a:lnTo>
                  <a:lnTo>
                    <a:pt x="249" y="71"/>
                  </a:lnTo>
                  <a:lnTo>
                    <a:pt x="245" y="67"/>
                  </a:lnTo>
                  <a:lnTo>
                    <a:pt x="242" y="63"/>
                  </a:lnTo>
                  <a:lnTo>
                    <a:pt x="241" y="58"/>
                  </a:lnTo>
                  <a:lnTo>
                    <a:pt x="241" y="53"/>
                  </a:lnTo>
                  <a:lnTo>
                    <a:pt x="241" y="48"/>
                  </a:lnTo>
                  <a:lnTo>
                    <a:pt x="242" y="43"/>
                  </a:lnTo>
                  <a:lnTo>
                    <a:pt x="245" y="39"/>
                  </a:lnTo>
                  <a:lnTo>
                    <a:pt x="249" y="35"/>
                  </a:lnTo>
                  <a:lnTo>
                    <a:pt x="252" y="32"/>
                  </a:lnTo>
                  <a:lnTo>
                    <a:pt x="256" y="30"/>
                  </a:lnTo>
                  <a:lnTo>
                    <a:pt x="261" y="28"/>
                  </a:lnTo>
                  <a:lnTo>
                    <a:pt x="266" y="27"/>
                  </a:lnTo>
                  <a:lnTo>
                    <a:pt x="272" y="28"/>
                  </a:lnTo>
                  <a:lnTo>
                    <a:pt x="277" y="30"/>
                  </a:lnTo>
                  <a:lnTo>
                    <a:pt x="281" y="32"/>
                  </a:lnTo>
                  <a:lnTo>
                    <a:pt x="284" y="35"/>
                  </a:lnTo>
                  <a:lnTo>
                    <a:pt x="287" y="39"/>
                  </a:lnTo>
                  <a:lnTo>
                    <a:pt x="290" y="43"/>
                  </a:lnTo>
                  <a:lnTo>
                    <a:pt x="291" y="48"/>
                  </a:lnTo>
                  <a:lnTo>
                    <a:pt x="292" y="53"/>
                  </a:lnTo>
                  <a:lnTo>
                    <a:pt x="291" y="58"/>
                  </a:lnTo>
                  <a:lnTo>
                    <a:pt x="290" y="63"/>
                  </a:lnTo>
                  <a:lnTo>
                    <a:pt x="287" y="67"/>
                  </a:lnTo>
                  <a:lnTo>
                    <a:pt x="284" y="71"/>
                  </a:lnTo>
                  <a:lnTo>
                    <a:pt x="281" y="75"/>
                  </a:lnTo>
                  <a:lnTo>
                    <a:pt x="277" y="77"/>
                  </a:lnTo>
                  <a:lnTo>
                    <a:pt x="272" y="78"/>
                  </a:lnTo>
                  <a:lnTo>
                    <a:pt x="266" y="78"/>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grpSp>
        <p:nvGrpSpPr>
          <p:cNvPr id="1274" name="Group 1273">
            <a:extLst>
              <a:ext uri="{FF2B5EF4-FFF2-40B4-BE49-F238E27FC236}">
                <a16:creationId xmlns:a16="http://schemas.microsoft.com/office/drawing/2014/main" id="{506787AE-DD62-469E-B68B-995832AE8D44}"/>
              </a:ext>
            </a:extLst>
          </p:cNvPr>
          <p:cNvGrpSpPr/>
          <p:nvPr/>
        </p:nvGrpSpPr>
        <p:grpSpPr>
          <a:xfrm>
            <a:off x="4450857" y="4533899"/>
            <a:ext cx="279870" cy="397773"/>
            <a:chOff x="5908675" y="4854575"/>
            <a:chExt cx="373063" cy="530226"/>
          </a:xfrm>
        </p:grpSpPr>
        <p:sp>
          <p:nvSpPr>
            <p:cNvPr id="1294" name="Freeform 284">
              <a:extLst>
                <a:ext uri="{FF2B5EF4-FFF2-40B4-BE49-F238E27FC236}">
                  <a16:creationId xmlns:a16="http://schemas.microsoft.com/office/drawing/2014/main" id="{C085C229-839B-4533-959B-823538E6EBEB}"/>
                </a:ext>
              </a:extLst>
            </p:cNvPr>
            <p:cNvSpPr>
              <a:spLocks/>
            </p:cNvSpPr>
            <p:nvPr/>
          </p:nvSpPr>
          <p:spPr bwMode="auto">
            <a:xfrm>
              <a:off x="5926138" y="4854575"/>
              <a:ext cx="344488" cy="525463"/>
            </a:xfrm>
            <a:custGeom>
              <a:avLst/>
              <a:gdLst>
                <a:gd name="T0" fmla="*/ 632 w 651"/>
                <a:gd name="T1" fmla="*/ 437 h 994"/>
                <a:gd name="T2" fmla="*/ 605 w 651"/>
                <a:gd name="T3" fmla="*/ 517 h 994"/>
                <a:gd name="T4" fmla="*/ 569 w 651"/>
                <a:gd name="T5" fmla="*/ 598 h 994"/>
                <a:gd name="T6" fmla="*/ 528 w 651"/>
                <a:gd name="T7" fmla="*/ 679 h 994"/>
                <a:gd name="T8" fmla="*/ 482 w 651"/>
                <a:gd name="T9" fmla="*/ 758 h 994"/>
                <a:gd name="T10" fmla="*/ 434 w 651"/>
                <a:gd name="T11" fmla="*/ 833 h 994"/>
                <a:gd name="T12" fmla="*/ 364 w 651"/>
                <a:gd name="T13" fmla="*/ 935 h 994"/>
                <a:gd name="T14" fmla="*/ 305 w 651"/>
                <a:gd name="T15" fmla="*/ 976 h 994"/>
                <a:gd name="T16" fmla="*/ 266 w 651"/>
                <a:gd name="T17" fmla="*/ 928 h 994"/>
                <a:gd name="T18" fmla="*/ 223 w 651"/>
                <a:gd name="T19" fmla="*/ 867 h 994"/>
                <a:gd name="T20" fmla="*/ 177 w 651"/>
                <a:gd name="T21" fmla="*/ 797 h 994"/>
                <a:gd name="T22" fmla="*/ 131 w 651"/>
                <a:gd name="T23" fmla="*/ 719 h 994"/>
                <a:gd name="T24" fmla="*/ 87 w 651"/>
                <a:gd name="T25" fmla="*/ 634 h 994"/>
                <a:gd name="T26" fmla="*/ 50 w 651"/>
                <a:gd name="T27" fmla="*/ 546 h 994"/>
                <a:gd name="T28" fmla="*/ 27 w 651"/>
                <a:gd name="T29" fmla="*/ 479 h 994"/>
                <a:gd name="T30" fmla="*/ 15 w 651"/>
                <a:gd name="T31" fmla="*/ 434 h 994"/>
                <a:gd name="T32" fmla="*/ 3 w 651"/>
                <a:gd name="T33" fmla="*/ 361 h 994"/>
                <a:gd name="T34" fmla="*/ 3 w 651"/>
                <a:gd name="T35" fmla="*/ 269 h 994"/>
                <a:gd name="T36" fmla="*/ 20 w 651"/>
                <a:gd name="T37" fmla="*/ 191 h 994"/>
                <a:gd name="T38" fmla="*/ 54 w 651"/>
                <a:gd name="T39" fmla="*/ 127 h 994"/>
                <a:gd name="T40" fmla="*/ 100 w 651"/>
                <a:gd name="T41" fmla="*/ 75 h 994"/>
                <a:gd name="T42" fmla="*/ 158 w 651"/>
                <a:gd name="T43" fmla="*/ 37 h 994"/>
                <a:gd name="T44" fmla="*/ 220 w 651"/>
                <a:gd name="T45" fmla="*/ 12 h 994"/>
                <a:gd name="T46" fmla="*/ 288 w 651"/>
                <a:gd name="T47" fmla="*/ 1 h 994"/>
                <a:gd name="T48" fmla="*/ 357 w 651"/>
                <a:gd name="T49" fmla="*/ 1 h 994"/>
                <a:gd name="T50" fmla="*/ 427 w 651"/>
                <a:gd name="T51" fmla="*/ 15 h 994"/>
                <a:gd name="T52" fmla="*/ 489 w 651"/>
                <a:gd name="T53" fmla="*/ 41 h 994"/>
                <a:gd name="T54" fmla="*/ 547 w 651"/>
                <a:gd name="T55" fmla="*/ 79 h 994"/>
                <a:gd name="T56" fmla="*/ 594 w 651"/>
                <a:gd name="T57" fmla="*/ 129 h 994"/>
                <a:gd name="T58" fmla="*/ 629 w 651"/>
                <a:gd name="T59" fmla="*/ 191 h 994"/>
                <a:gd name="T60" fmla="*/ 647 w 651"/>
                <a:gd name="T61" fmla="*/ 264 h 994"/>
                <a:gd name="T62" fmla="*/ 648 w 651"/>
                <a:gd name="T63" fmla="*/ 350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51" h="994">
                  <a:moveTo>
                    <a:pt x="641" y="397"/>
                  </a:moveTo>
                  <a:lnTo>
                    <a:pt x="632" y="437"/>
                  </a:lnTo>
                  <a:lnTo>
                    <a:pt x="619" y="476"/>
                  </a:lnTo>
                  <a:lnTo>
                    <a:pt x="605" y="517"/>
                  </a:lnTo>
                  <a:lnTo>
                    <a:pt x="587" y="557"/>
                  </a:lnTo>
                  <a:lnTo>
                    <a:pt x="569" y="598"/>
                  </a:lnTo>
                  <a:lnTo>
                    <a:pt x="548" y="639"/>
                  </a:lnTo>
                  <a:lnTo>
                    <a:pt x="528" y="679"/>
                  </a:lnTo>
                  <a:lnTo>
                    <a:pt x="505" y="719"/>
                  </a:lnTo>
                  <a:lnTo>
                    <a:pt x="482" y="758"/>
                  </a:lnTo>
                  <a:lnTo>
                    <a:pt x="459" y="796"/>
                  </a:lnTo>
                  <a:lnTo>
                    <a:pt x="434" y="833"/>
                  </a:lnTo>
                  <a:lnTo>
                    <a:pt x="410" y="869"/>
                  </a:lnTo>
                  <a:lnTo>
                    <a:pt x="364" y="935"/>
                  </a:lnTo>
                  <a:lnTo>
                    <a:pt x="322" y="994"/>
                  </a:lnTo>
                  <a:lnTo>
                    <a:pt x="305" y="976"/>
                  </a:lnTo>
                  <a:lnTo>
                    <a:pt x="287" y="953"/>
                  </a:lnTo>
                  <a:lnTo>
                    <a:pt x="266" y="928"/>
                  </a:lnTo>
                  <a:lnTo>
                    <a:pt x="245" y="899"/>
                  </a:lnTo>
                  <a:lnTo>
                    <a:pt x="223" y="867"/>
                  </a:lnTo>
                  <a:lnTo>
                    <a:pt x="200" y="833"/>
                  </a:lnTo>
                  <a:lnTo>
                    <a:pt x="177" y="797"/>
                  </a:lnTo>
                  <a:lnTo>
                    <a:pt x="154" y="758"/>
                  </a:lnTo>
                  <a:lnTo>
                    <a:pt x="131" y="719"/>
                  </a:lnTo>
                  <a:lnTo>
                    <a:pt x="109" y="676"/>
                  </a:lnTo>
                  <a:lnTo>
                    <a:pt x="87" y="634"/>
                  </a:lnTo>
                  <a:lnTo>
                    <a:pt x="68" y="590"/>
                  </a:lnTo>
                  <a:lnTo>
                    <a:pt x="50" y="546"/>
                  </a:lnTo>
                  <a:lnTo>
                    <a:pt x="35" y="501"/>
                  </a:lnTo>
                  <a:lnTo>
                    <a:pt x="27" y="479"/>
                  </a:lnTo>
                  <a:lnTo>
                    <a:pt x="20" y="457"/>
                  </a:lnTo>
                  <a:lnTo>
                    <a:pt x="15" y="434"/>
                  </a:lnTo>
                  <a:lnTo>
                    <a:pt x="10" y="412"/>
                  </a:lnTo>
                  <a:lnTo>
                    <a:pt x="3" y="361"/>
                  </a:lnTo>
                  <a:lnTo>
                    <a:pt x="0" y="314"/>
                  </a:lnTo>
                  <a:lnTo>
                    <a:pt x="3" y="269"/>
                  </a:lnTo>
                  <a:lnTo>
                    <a:pt x="9" y="228"/>
                  </a:lnTo>
                  <a:lnTo>
                    <a:pt x="20" y="191"/>
                  </a:lnTo>
                  <a:lnTo>
                    <a:pt x="36" y="157"/>
                  </a:lnTo>
                  <a:lnTo>
                    <a:pt x="54" y="127"/>
                  </a:lnTo>
                  <a:lnTo>
                    <a:pt x="76" y="100"/>
                  </a:lnTo>
                  <a:lnTo>
                    <a:pt x="100" y="75"/>
                  </a:lnTo>
                  <a:lnTo>
                    <a:pt x="128" y="55"/>
                  </a:lnTo>
                  <a:lnTo>
                    <a:pt x="158" y="37"/>
                  </a:lnTo>
                  <a:lnTo>
                    <a:pt x="188" y="23"/>
                  </a:lnTo>
                  <a:lnTo>
                    <a:pt x="220" y="12"/>
                  </a:lnTo>
                  <a:lnTo>
                    <a:pt x="254" y="5"/>
                  </a:lnTo>
                  <a:lnTo>
                    <a:pt x="288" y="1"/>
                  </a:lnTo>
                  <a:lnTo>
                    <a:pt x="323" y="0"/>
                  </a:lnTo>
                  <a:lnTo>
                    <a:pt x="357" y="1"/>
                  </a:lnTo>
                  <a:lnTo>
                    <a:pt x="392" y="6"/>
                  </a:lnTo>
                  <a:lnTo>
                    <a:pt x="427" y="15"/>
                  </a:lnTo>
                  <a:lnTo>
                    <a:pt x="459" y="27"/>
                  </a:lnTo>
                  <a:lnTo>
                    <a:pt x="489" y="41"/>
                  </a:lnTo>
                  <a:lnTo>
                    <a:pt x="519" y="59"/>
                  </a:lnTo>
                  <a:lnTo>
                    <a:pt x="547" y="79"/>
                  </a:lnTo>
                  <a:lnTo>
                    <a:pt x="571" y="102"/>
                  </a:lnTo>
                  <a:lnTo>
                    <a:pt x="594" y="129"/>
                  </a:lnTo>
                  <a:lnTo>
                    <a:pt x="612" y="159"/>
                  </a:lnTo>
                  <a:lnTo>
                    <a:pt x="629" y="191"/>
                  </a:lnTo>
                  <a:lnTo>
                    <a:pt x="641" y="226"/>
                  </a:lnTo>
                  <a:lnTo>
                    <a:pt x="647" y="264"/>
                  </a:lnTo>
                  <a:lnTo>
                    <a:pt x="651" y="306"/>
                  </a:lnTo>
                  <a:lnTo>
                    <a:pt x="648" y="350"/>
                  </a:lnTo>
                  <a:lnTo>
                    <a:pt x="641" y="397"/>
                  </a:lnTo>
                  <a:close/>
                </a:path>
              </a:pathLst>
            </a:custGeom>
            <a:solidFill>
              <a:schemeClr val="accent2"/>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295" name="Freeform 285">
              <a:extLst>
                <a:ext uri="{FF2B5EF4-FFF2-40B4-BE49-F238E27FC236}">
                  <a16:creationId xmlns:a16="http://schemas.microsoft.com/office/drawing/2014/main" id="{84CAD724-0112-4AC9-892D-BDA79C61C82D}"/>
                </a:ext>
              </a:extLst>
            </p:cNvPr>
            <p:cNvSpPr>
              <a:spLocks/>
            </p:cNvSpPr>
            <p:nvPr/>
          </p:nvSpPr>
          <p:spPr bwMode="auto">
            <a:xfrm>
              <a:off x="5943600" y="4875213"/>
              <a:ext cx="303213" cy="422275"/>
            </a:xfrm>
            <a:custGeom>
              <a:avLst/>
              <a:gdLst>
                <a:gd name="T0" fmla="*/ 325 w 571"/>
                <a:gd name="T1" fmla="*/ 50 h 798"/>
                <a:gd name="T2" fmla="*/ 371 w 571"/>
                <a:gd name="T3" fmla="*/ 62 h 798"/>
                <a:gd name="T4" fmla="*/ 412 w 571"/>
                <a:gd name="T5" fmla="*/ 82 h 798"/>
                <a:gd name="T6" fmla="*/ 449 w 571"/>
                <a:gd name="T7" fmla="*/ 111 h 798"/>
                <a:gd name="T8" fmla="*/ 481 w 571"/>
                <a:gd name="T9" fmla="*/ 145 h 798"/>
                <a:gd name="T10" fmla="*/ 506 w 571"/>
                <a:gd name="T11" fmla="*/ 185 h 798"/>
                <a:gd name="T12" fmla="*/ 524 w 571"/>
                <a:gd name="T13" fmla="*/ 230 h 798"/>
                <a:gd name="T14" fmla="*/ 533 w 571"/>
                <a:gd name="T15" fmla="*/ 278 h 798"/>
                <a:gd name="T16" fmla="*/ 534 w 571"/>
                <a:gd name="T17" fmla="*/ 308 h 798"/>
                <a:gd name="T18" fmla="*/ 571 w 571"/>
                <a:gd name="T19" fmla="*/ 313 h 798"/>
                <a:gd name="T20" fmla="*/ 531 w 571"/>
                <a:gd name="T21" fmla="*/ 337 h 798"/>
                <a:gd name="T22" fmla="*/ 522 w 571"/>
                <a:gd name="T23" fmla="*/ 381 h 798"/>
                <a:gd name="T24" fmla="*/ 506 w 571"/>
                <a:gd name="T25" fmla="*/ 422 h 798"/>
                <a:gd name="T26" fmla="*/ 484 w 571"/>
                <a:gd name="T27" fmla="*/ 459 h 798"/>
                <a:gd name="T28" fmla="*/ 456 w 571"/>
                <a:gd name="T29" fmla="*/ 491 h 798"/>
                <a:gd name="T30" fmla="*/ 422 w 571"/>
                <a:gd name="T31" fmla="*/ 518 h 798"/>
                <a:gd name="T32" fmla="*/ 385 w 571"/>
                <a:gd name="T33" fmla="*/ 539 h 798"/>
                <a:gd name="T34" fmla="*/ 344 w 571"/>
                <a:gd name="T35" fmla="*/ 553 h 798"/>
                <a:gd name="T36" fmla="*/ 302 w 571"/>
                <a:gd name="T37" fmla="*/ 560 h 798"/>
                <a:gd name="T38" fmla="*/ 274 w 571"/>
                <a:gd name="T39" fmla="*/ 798 h 798"/>
                <a:gd name="T40" fmla="*/ 252 w 571"/>
                <a:gd name="T41" fmla="*/ 558 h 798"/>
                <a:gd name="T42" fmla="*/ 210 w 571"/>
                <a:gd name="T43" fmla="*/ 548 h 798"/>
                <a:gd name="T44" fmla="*/ 171 w 571"/>
                <a:gd name="T45" fmla="*/ 530 h 798"/>
                <a:gd name="T46" fmla="*/ 135 w 571"/>
                <a:gd name="T47" fmla="*/ 507 h 798"/>
                <a:gd name="T48" fmla="*/ 105 w 571"/>
                <a:gd name="T49" fmla="*/ 476 h 798"/>
                <a:gd name="T50" fmla="*/ 79 w 571"/>
                <a:gd name="T51" fmla="*/ 441 h 798"/>
                <a:gd name="T52" fmla="*/ 60 w 571"/>
                <a:gd name="T53" fmla="*/ 403 h 798"/>
                <a:gd name="T54" fmla="*/ 46 w 571"/>
                <a:gd name="T55" fmla="*/ 359 h 798"/>
                <a:gd name="T56" fmla="*/ 0 w 571"/>
                <a:gd name="T57" fmla="*/ 337 h 798"/>
                <a:gd name="T58" fmla="*/ 41 w 571"/>
                <a:gd name="T59" fmla="*/ 313 h 798"/>
                <a:gd name="T60" fmla="*/ 41 w 571"/>
                <a:gd name="T61" fmla="*/ 304 h 798"/>
                <a:gd name="T62" fmla="*/ 46 w 571"/>
                <a:gd name="T63" fmla="*/ 254 h 798"/>
                <a:gd name="T64" fmla="*/ 58 w 571"/>
                <a:gd name="T65" fmla="*/ 207 h 798"/>
                <a:gd name="T66" fmla="*/ 80 w 571"/>
                <a:gd name="T67" fmla="*/ 164 h 798"/>
                <a:gd name="T68" fmla="*/ 108 w 571"/>
                <a:gd name="T69" fmla="*/ 127 h 798"/>
                <a:gd name="T70" fmla="*/ 143 w 571"/>
                <a:gd name="T71" fmla="*/ 95 h 798"/>
                <a:gd name="T72" fmla="*/ 183 w 571"/>
                <a:gd name="T73" fmla="*/ 71 h 798"/>
                <a:gd name="T74" fmla="*/ 226 w 571"/>
                <a:gd name="T75" fmla="*/ 55 h 798"/>
                <a:gd name="T76" fmla="*/ 274 w 571"/>
                <a:gd name="T77" fmla="*/ 48 h 798"/>
                <a:gd name="T78" fmla="*/ 302 w 571"/>
                <a:gd name="T79"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71" h="798">
                  <a:moveTo>
                    <a:pt x="302" y="48"/>
                  </a:moveTo>
                  <a:lnTo>
                    <a:pt x="325" y="50"/>
                  </a:lnTo>
                  <a:lnTo>
                    <a:pt x="348" y="55"/>
                  </a:lnTo>
                  <a:lnTo>
                    <a:pt x="371" y="62"/>
                  </a:lnTo>
                  <a:lnTo>
                    <a:pt x="392" y="72"/>
                  </a:lnTo>
                  <a:lnTo>
                    <a:pt x="412" y="82"/>
                  </a:lnTo>
                  <a:lnTo>
                    <a:pt x="431" y="96"/>
                  </a:lnTo>
                  <a:lnTo>
                    <a:pt x="449" y="111"/>
                  </a:lnTo>
                  <a:lnTo>
                    <a:pt x="466" y="127"/>
                  </a:lnTo>
                  <a:lnTo>
                    <a:pt x="481" y="145"/>
                  </a:lnTo>
                  <a:lnTo>
                    <a:pt x="494" y="164"/>
                  </a:lnTo>
                  <a:lnTo>
                    <a:pt x="506" y="185"/>
                  </a:lnTo>
                  <a:lnTo>
                    <a:pt x="516" y="207"/>
                  </a:lnTo>
                  <a:lnTo>
                    <a:pt x="524" y="230"/>
                  </a:lnTo>
                  <a:lnTo>
                    <a:pt x="529" y="254"/>
                  </a:lnTo>
                  <a:lnTo>
                    <a:pt x="533" y="278"/>
                  </a:lnTo>
                  <a:lnTo>
                    <a:pt x="534" y="304"/>
                  </a:lnTo>
                  <a:lnTo>
                    <a:pt x="534" y="308"/>
                  </a:lnTo>
                  <a:lnTo>
                    <a:pt x="534" y="313"/>
                  </a:lnTo>
                  <a:lnTo>
                    <a:pt x="571" y="313"/>
                  </a:lnTo>
                  <a:lnTo>
                    <a:pt x="571" y="337"/>
                  </a:lnTo>
                  <a:lnTo>
                    <a:pt x="531" y="337"/>
                  </a:lnTo>
                  <a:lnTo>
                    <a:pt x="527" y="359"/>
                  </a:lnTo>
                  <a:lnTo>
                    <a:pt x="522" y="381"/>
                  </a:lnTo>
                  <a:lnTo>
                    <a:pt x="515" y="402"/>
                  </a:lnTo>
                  <a:lnTo>
                    <a:pt x="506" y="422"/>
                  </a:lnTo>
                  <a:lnTo>
                    <a:pt x="495" y="441"/>
                  </a:lnTo>
                  <a:lnTo>
                    <a:pt x="484" y="459"/>
                  </a:lnTo>
                  <a:lnTo>
                    <a:pt x="470" y="476"/>
                  </a:lnTo>
                  <a:lnTo>
                    <a:pt x="456" y="491"/>
                  </a:lnTo>
                  <a:lnTo>
                    <a:pt x="439" y="505"/>
                  </a:lnTo>
                  <a:lnTo>
                    <a:pt x="422" y="518"/>
                  </a:lnTo>
                  <a:lnTo>
                    <a:pt x="404" y="530"/>
                  </a:lnTo>
                  <a:lnTo>
                    <a:pt x="385" y="539"/>
                  </a:lnTo>
                  <a:lnTo>
                    <a:pt x="366" y="548"/>
                  </a:lnTo>
                  <a:lnTo>
                    <a:pt x="344" y="553"/>
                  </a:lnTo>
                  <a:lnTo>
                    <a:pt x="324" y="558"/>
                  </a:lnTo>
                  <a:lnTo>
                    <a:pt x="302" y="560"/>
                  </a:lnTo>
                  <a:lnTo>
                    <a:pt x="302" y="798"/>
                  </a:lnTo>
                  <a:lnTo>
                    <a:pt x="274" y="798"/>
                  </a:lnTo>
                  <a:lnTo>
                    <a:pt x="274" y="560"/>
                  </a:lnTo>
                  <a:lnTo>
                    <a:pt x="252" y="558"/>
                  </a:lnTo>
                  <a:lnTo>
                    <a:pt x="230" y="554"/>
                  </a:lnTo>
                  <a:lnTo>
                    <a:pt x="210" y="548"/>
                  </a:lnTo>
                  <a:lnTo>
                    <a:pt x="189" y="540"/>
                  </a:lnTo>
                  <a:lnTo>
                    <a:pt x="171" y="530"/>
                  </a:lnTo>
                  <a:lnTo>
                    <a:pt x="152" y="519"/>
                  </a:lnTo>
                  <a:lnTo>
                    <a:pt x="135" y="507"/>
                  </a:lnTo>
                  <a:lnTo>
                    <a:pt x="119" y="491"/>
                  </a:lnTo>
                  <a:lnTo>
                    <a:pt x="105" y="476"/>
                  </a:lnTo>
                  <a:lnTo>
                    <a:pt x="91" y="459"/>
                  </a:lnTo>
                  <a:lnTo>
                    <a:pt x="79" y="441"/>
                  </a:lnTo>
                  <a:lnTo>
                    <a:pt x="69" y="422"/>
                  </a:lnTo>
                  <a:lnTo>
                    <a:pt x="60" y="403"/>
                  </a:lnTo>
                  <a:lnTo>
                    <a:pt x="52" y="381"/>
                  </a:lnTo>
                  <a:lnTo>
                    <a:pt x="46" y="359"/>
                  </a:lnTo>
                  <a:lnTo>
                    <a:pt x="42" y="337"/>
                  </a:lnTo>
                  <a:lnTo>
                    <a:pt x="0" y="337"/>
                  </a:lnTo>
                  <a:lnTo>
                    <a:pt x="0" y="313"/>
                  </a:lnTo>
                  <a:lnTo>
                    <a:pt x="41" y="313"/>
                  </a:lnTo>
                  <a:lnTo>
                    <a:pt x="41" y="308"/>
                  </a:lnTo>
                  <a:lnTo>
                    <a:pt x="41" y="304"/>
                  </a:lnTo>
                  <a:lnTo>
                    <a:pt x="42" y="278"/>
                  </a:lnTo>
                  <a:lnTo>
                    <a:pt x="46" y="254"/>
                  </a:lnTo>
                  <a:lnTo>
                    <a:pt x="51" y="230"/>
                  </a:lnTo>
                  <a:lnTo>
                    <a:pt x="58" y="207"/>
                  </a:lnTo>
                  <a:lnTo>
                    <a:pt x="69" y="185"/>
                  </a:lnTo>
                  <a:lnTo>
                    <a:pt x="80" y="164"/>
                  </a:lnTo>
                  <a:lnTo>
                    <a:pt x="93" y="145"/>
                  </a:lnTo>
                  <a:lnTo>
                    <a:pt x="108" y="127"/>
                  </a:lnTo>
                  <a:lnTo>
                    <a:pt x="125" y="111"/>
                  </a:lnTo>
                  <a:lnTo>
                    <a:pt x="143" y="95"/>
                  </a:lnTo>
                  <a:lnTo>
                    <a:pt x="162" y="82"/>
                  </a:lnTo>
                  <a:lnTo>
                    <a:pt x="183" y="71"/>
                  </a:lnTo>
                  <a:lnTo>
                    <a:pt x="205" y="62"/>
                  </a:lnTo>
                  <a:lnTo>
                    <a:pt x="226" y="55"/>
                  </a:lnTo>
                  <a:lnTo>
                    <a:pt x="251" y="50"/>
                  </a:lnTo>
                  <a:lnTo>
                    <a:pt x="274" y="48"/>
                  </a:lnTo>
                  <a:lnTo>
                    <a:pt x="274" y="0"/>
                  </a:lnTo>
                  <a:lnTo>
                    <a:pt x="302" y="0"/>
                  </a:lnTo>
                  <a:lnTo>
                    <a:pt x="302" y="4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296" name="Freeform 286">
              <a:extLst>
                <a:ext uri="{FF2B5EF4-FFF2-40B4-BE49-F238E27FC236}">
                  <a16:creationId xmlns:a16="http://schemas.microsoft.com/office/drawing/2014/main" id="{ABA70934-D794-49B1-89DF-EBE0C5B347A8}"/>
                </a:ext>
              </a:extLst>
            </p:cNvPr>
            <p:cNvSpPr>
              <a:spLocks noEditPoints="1"/>
            </p:cNvSpPr>
            <p:nvPr/>
          </p:nvSpPr>
          <p:spPr bwMode="auto">
            <a:xfrm>
              <a:off x="6000750" y="4937125"/>
              <a:ext cx="190500" cy="196850"/>
            </a:xfrm>
            <a:custGeom>
              <a:avLst/>
              <a:gdLst>
                <a:gd name="T0" fmla="*/ 214 w 358"/>
                <a:gd name="T1" fmla="*/ 4 h 373"/>
                <a:gd name="T2" fmla="*/ 264 w 358"/>
                <a:gd name="T3" fmla="*/ 23 h 373"/>
                <a:gd name="T4" fmla="*/ 305 w 358"/>
                <a:gd name="T5" fmla="*/ 55 h 373"/>
                <a:gd name="T6" fmla="*/ 336 w 358"/>
                <a:gd name="T7" fmla="*/ 97 h 373"/>
                <a:gd name="T8" fmla="*/ 354 w 358"/>
                <a:gd name="T9" fmla="*/ 149 h 373"/>
                <a:gd name="T10" fmla="*/ 357 w 358"/>
                <a:gd name="T11" fmla="*/ 206 h 373"/>
                <a:gd name="T12" fmla="*/ 344 w 358"/>
                <a:gd name="T13" fmla="*/ 259 h 373"/>
                <a:gd name="T14" fmla="*/ 317 w 358"/>
                <a:gd name="T15" fmla="*/ 305 h 373"/>
                <a:gd name="T16" fmla="*/ 279 w 358"/>
                <a:gd name="T17" fmla="*/ 341 h 373"/>
                <a:gd name="T18" fmla="*/ 232 w 358"/>
                <a:gd name="T19" fmla="*/ 365 h 373"/>
                <a:gd name="T20" fmla="*/ 179 w 358"/>
                <a:gd name="T21" fmla="*/ 373 h 373"/>
                <a:gd name="T22" fmla="*/ 126 w 358"/>
                <a:gd name="T23" fmla="*/ 365 h 373"/>
                <a:gd name="T24" fmla="*/ 79 w 358"/>
                <a:gd name="T25" fmla="*/ 341 h 373"/>
                <a:gd name="T26" fmla="*/ 40 w 358"/>
                <a:gd name="T27" fmla="*/ 305 h 373"/>
                <a:gd name="T28" fmla="*/ 15 w 358"/>
                <a:gd name="T29" fmla="*/ 259 h 373"/>
                <a:gd name="T30" fmla="*/ 0 w 358"/>
                <a:gd name="T31" fmla="*/ 206 h 373"/>
                <a:gd name="T32" fmla="*/ 3 w 358"/>
                <a:gd name="T33" fmla="*/ 149 h 373"/>
                <a:gd name="T34" fmla="*/ 21 w 358"/>
                <a:gd name="T35" fmla="*/ 97 h 373"/>
                <a:gd name="T36" fmla="*/ 52 w 358"/>
                <a:gd name="T37" fmla="*/ 55 h 373"/>
                <a:gd name="T38" fmla="*/ 94 w 358"/>
                <a:gd name="T39" fmla="*/ 23 h 373"/>
                <a:gd name="T40" fmla="*/ 143 w 358"/>
                <a:gd name="T41" fmla="*/ 4 h 373"/>
                <a:gd name="T42" fmla="*/ 179 w 358"/>
                <a:gd name="T43" fmla="*/ 64 h 373"/>
                <a:gd name="T44" fmla="*/ 214 w 358"/>
                <a:gd name="T45" fmla="*/ 70 h 373"/>
                <a:gd name="T46" fmla="*/ 245 w 358"/>
                <a:gd name="T47" fmla="*/ 86 h 373"/>
                <a:gd name="T48" fmla="*/ 270 w 358"/>
                <a:gd name="T49" fmla="*/ 109 h 373"/>
                <a:gd name="T50" fmla="*/ 287 w 358"/>
                <a:gd name="T51" fmla="*/ 140 h 373"/>
                <a:gd name="T52" fmla="*/ 296 w 358"/>
                <a:gd name="T53" fmla="*/ 174 h 373"/>
                <a:gd name="T54" fmla="*/ 294 w 358"/>
                <a:gd name="T55" fmla="*/ 211 h 373"/>
                <a:gd name="T56" fmla="*/ 282 w 358"/>
                <a:gd name="T57" fmla="*/ 245 h 373"/>
                <a:gd name="T58" fmla="*/ 262 w 358"/>
                <a:gd name="T59" fmla="*/ 273 h 373"/>
                <a:gd name="T60" fmla="*/ 235 w 358"/>
                <a:gd name="T61" fmla="*/ 295 h 373"/>
                <a:gd name="T62" fmla="*/ 203 w 358"/>
                <a:gd name="T63" fmla="*/ 306 h 373"/>
                <a:gd name="T64" fmla="*/ 167 w 358"/>
                <a:gd name="T65" fmla="*/ 309 h 373"/>
                <a:gd name="T66" fmla="*/ 134 w 358"/>
                <a:gd name="T67" fmla="*/ 300 h 373"/>
                <a:gd name="T68" fmla="*/ 104 w 358"/>
                <a:gd name="T69" fmla="*/ 281 h 373"/>
                <a:gd name="T70" fmla="*/ 81 w 358"/>
                <a:gd name="T71" fmla="*/ 255 h 373"/>
                <a:gd name="T72" fmla="*/ 67 w 358"/>
                <a:gd name="T73" fmla="*/ 223 h 373"/>
                <a:gd name="T74" fmla="*/ 62 w 358"/>
                <a:gd name="T75" fmla="*/ 187 h 373"/>
                <a:gd name="T76" fmla="*/ 67 w 358"/>
                <a:gd name="T77" fmla="*/ 150 h 373"/>
                <a:gd name="T78" fmla="*/ 81 w 358"/>
                <a:gd name="T79" fmla="*/ 118 h 373"/>
                <a:gd name="T80" fmla="*/ 104 w 358"/>
                <a:gd name="T81" fmla="*/ 92 h 373"/>
                <a:gd name="T82" fmla="*/ 134 w 358"/>
                <a:gd name="T83" fmla="*/ 74 h 373"/>
                <a:gd name="T84" fmla="*/ 167 w 358"/>
                <a:gd name="T85" fmla="*/ 65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8" h="373">
                  <a:moveTo>
                    <a:pt x="179" y="0"/>
                  </a:moveTo>
                  <a:lnTo>
                    <a:pt x="198" y="1"/>
                  </a:lnTo>
                  <a:lnTo>
                    <a:pt x="214" y="4"/>
                  </a:lnTo>
                  <a:lnTo>
                    <a:pt x="232" y="9"/>
                  </a:lnTo>
                  <a:lnTo>
                    <a:pt x="249" y="15"/>
                  </a:lnTo>
                  <a:lnTo>
                    <a:pt x="264" y="23"/>
                  </a:lnTo>
                  <a:lnTo>
                    <a:pt x="279" y="32"/>
                  </a:lnTo>
                  <a:lnTo>
                    <a:pt x="293" y="44"/>
                  </a:lnTo>
                  <a:lnTo>
                    <a:pt x="305" y="55"/>
                  </a:lnTo>
                  <a:lnTo>
                    <a:pt x="317" y="68"/>
                  </a:lnTo>
                  <a:lnTo>
                    <a:pt x="327" y="82"/>
                  </a:lnTo>
                  <a:lnTo>
                    <a:pt x="336" y="97"/>
                  </a:lnTo>
                  <a:lnTo>
                    <a:pt x="344" y="114"/>
                  </a:lnTo>
                  <a:lnTo>
                    <a:pt x="350" y="132"/>
                  </a:lnTo>
                  <a:lnTo>
                    <a:pt x="354" y="149"/>
                  </a:lnTo>
                  <a:lnTo>
                    <a:pt x="357" y="168"/>
                  </a:lnTo>
                  <a:lnTo>
                    <a:pt x="358" y="187"/>
                  </a:lnTo>
                  <a:lnTo>
                    <a:pt x="357" y="206"/>
                  </a:lnTo>
                  <a:lnTo>
                    <a:pt x="354" y="224"/>
                  </a:lnTo>
                  <a:lnTo>
                    <a:pt x="350" y="242"/>
                  </a:lnTo>
                  <a:lnTo>
                    <a:pt x="344" y="259"/>
                  </a:lnTo>
                  <a:lnTo>
                    <a:pt x="336" y="276"/>
                  </a:lnTo>
                  <a:lnTo>
                    <a:pt x="327" y="291"/>
                  </a:lnTo>
                  <a:lnTo>
                    <a:pt x="317" y="305"/>
                  </a:lnTo>
                  <a:lnTo>
                    <a:pt x="305" y="319"/>
                  </a:lnTo>
                  <a:lnTo>
                    <a:pt x="293" y="331"/>
                  </a:lnTo>
                  <a:lnTo>
                    <a:pt x="279" y="341"/>
                  </a:lnTo>
                  <a:lnTo>
                    <a:pt x="264" y="351"/>
                  </a:lnTo>
                  <a:lnTo>
                    <a:pt x="249" y="359"/>
                  </a:lnTo>
                  <a:lnTo>
                    <a:pt x="232" y="365"/>
                  </a:lnTo>
                  <a:lnTo>
                    <a:pt x="214" y="369"/>
                  </a:lnTo>
                  <a:lnTo>
                    <a:pt x="198" y="372"/>
                  </a:lnTo>
                  <a:lnTo>
                    <a:pt x="179" y="373"/>
                  </a:lnTo>
                  <a:lnTo>
                    <a:pt x="161" y="372"/>
                  </a:lnTo>
                  <a:lnTo>
                    <a:pt x="143" y="369"/>
                  </a:lnTo>
                  <a:lnTo>
                    <a:pt x="126" y="365"/>
                  </a:lnTo>
                  <a:lnTo>
                    <a:pt x="109" y="359"/>
                  </a:lnTo>
                  <a:lnTo>
                    <a:pt x="94" y="351"/>
                  </a:lnTo>
                  <a:lnTo>
                    <a:pt x="79" y="341"/>
                  </a:lnTo>
                  <a:lnTo>
                    <a:pt x="65" y="331"/>
                  </a:lnTo>
                  <a:lnTo>
                    <a:pt x="52" y="319"/>
                  </a:lnTo>
                  <a:lnTo>
                    <a:pt x="40" y="305"/>
                  </a:lnTo>
                  <a:lnTo>
                    <a:pt x="30" y="291"/>
                  </a:lnTo>
                  <a:lnTo>
                    <a:pt x="21" y="276"/>
                  </a:lnTo>
                  <a:lnTo>
                    <a:pt x="15" y="259"/>
                  </a:lnTo>
                  <a:lnTo>
                    <a:pt x="8" y="242"/>
                  </a:lnTo>
                  <a:lnTo>
                    <a:pt x="3" y="224"/>
                  </a:lnTo>
                  <a:lnTo>
                    <a:pt x="0" y="206"/>
                  </a:lnTo>
                  <a:lnTo>
                    <a:pt x="0" y="187"/>
                  </a:lnTo>
                  <a:lnTo>
                    <a:pt x="0" y="168"/>
                  </a:lnTo>
                  <a:lnTo>
                    <a:pt x="3" y="149"/>
                  </a:lnTo>
                  <a:lnTo>
                    <a:pt x="8" y="132"/>
                  </a:lnTo>
                  <a:lnTo>
                    <a:pt x="15" y="114"/>
                  </a:lnTo>
                  <a:lnTo>
                    <a:pt x="21" y="97"/>
                  </a:lnTo>
                  <a:lnTo>
                    <a:pt x="30" y="82"/>
                  </a:lnTo>
                  <a:lnTo>
                    <a:pt x="40" y="68"/>
                  </a:lnTo>
                  <a:lnTo>
                    <a:pt x="52" y="55"/>
                  </a:lnTo>
                  <a:lnTo>
                    <a:pt x="65" y="44"/>
                  </a:lnTo>
                  <a:lnTo>
                    <a:pt x="79" y="32"/>
                  </a:lnTo>
                  <a:lnTo>
                    <a:pt x="94" y="23"/>
                  </a:lnTo>
                  <a:lnTo>
                    <a:pt x="109" y="15"/>
                  </a:lnTo>
                  <a:lnTo>
                    <a:pt x="126" y="9"/>
                  </a:lnTo>
                  <a:lnTo>
                    <a:pt x="143" y="4"/>
                  </a:lnTo>
                  <a:lnTo>
                    <a:pt x="161" y="1"/>
                  </a:lnTo>
                  <a:lnTo>
                    <a:pt x="179" y="0"/>
                  </a:lnTo>
                  <a:close/>
                  <a:moveTo>
                    <a:pt x="179" y="64"/>
                  </a:moveTo>
                  <a:lnTo>
                    <a:pt x="191" y="65"/>
                  </a:lnTo>
                  <a:lnTo>
                    <a:pt x="203" y="67"/>
                  </a:lnTo>
                  <a:lnTo>
                    <a:pt x="214" y="70"/>
                  </a:lnTo>
                  <a:lnTo>
                    <a:pt x="225" y="74"/>
                  </a:lnTo>
                  <a:lnTo>
                    <a:pt x="235" y="79"/>
                  </a:lnTo>
                  <a:lnTo>
                    <a:pt x="245" y="86"/>
                  </a:lnTo>
                  <a:lnTo>
                    <a:pt x="254" y="92"/>
                  </a:lnTo>
                  <a:lnTo>
                    <a:pt x="262" y="100"/>
                  </a:lnTo>
                  <a:lnTo>
                    <a:pt x="270" y="109"/>
                  </a:lnTo>
                  <a:lnTo>
                    <a:pt x="276" y="118"/>
                  </a:lnTo>
                  <a:lnTo>
                    <a:pt x="282" y="128"/>
                  </a:lnTo>
                  <a:lnTo>
                    <a:pt x="287" y="140"/>
                  </a:lnTo>
                  <a:lnTo>
                    <a:pt x="291" y="150"/>
                  </a:lnTo>
                  <a:lnTo>
                    <a:pt x="294" y="163"/>
                  </a:lnTo>
                  <a:lnTo>
                    <a:pt x="296" y="174"/>
                  </a:lnTo>
                  <a:lnTo>
                    <a:pt x="296" y="187"/>
                  </a:lnTo>
                  <a:lnTo>
                    <a:pt x="296" y="199"/>
                  </a:lnTo>
                  <a:lnTo>
                    <a:pt x="294" y="211"/>
                  </a:lnTo>
                  <a:lnTo>
                    <a:pt x="291" y="223"/>
                  </a:lnTo>
                  <a:lnTo>
                    <a:pt x="287" y="235"/>
                  </a:lnTo>
                  <a:lnTo>
                    <a:pt x="282" y="245"/>
                  </a:lnTo>
                  <a:lnTo>
                    <a:pt x="276" y="255"/>
                  </a:lnTo>
                  <a:lnTo>
                    <a:pt x="270" y="264"/>
                  </a:lnTo>
                  <a:lnTo>
                    <a:pt x="262" y="273"/>
                  </a:lnTo>
                  <a:lnTo>
                    <a:pt x="254" y="281"/>
                  </a:lnTo>
                  <a:lnTo>
                    <a:pt x="245" y="288"/>
                  </a:lnTo>
                  <a:lnTo>
                    <a:pt x="235" y="295"/>
                  </a:lnTo>
                  <a:lnTo>
                    <a:pt x="225" y="300"/>
                  </a:lnTo>
                  <a:lnTo>
                    <a:pt x="214" y="304"/>
                  </a:lnTo>
                  <a:lnTo>
                    <a:pt x="203" y="306"/>
                  </a:lnTo>
                  <a:lnTo>
                    <a:pt x="191" y="309"/>
                  </a:lnTo>
                  <a:lnTo>
                    <a:pt x="179" y="309"/>
                  </a:lnTo>
                  <a:lnTo>
                    <a:pt x="167" y="309"/>
                  </a:lnTo>
                  <a:lnTo>
                    <a:pt x="155" y="306"/>
                  </a:lnTo>
                  <a:lnTo>
                    <a:pt x="144" y="304"/>
                  </a:lnTo>
                  <a:lnTo>
                    <a:pt x="134" y="300"/>
                  </a:lnTo>
                  <a:lnTo>
                    <a:pt x="123" y="295"/>
                  </a:lnTo>
                  <a:lnTo>
                    <a:pt x="113" y="288"/>
                  </a:lnTo>
                  <a:lnTo>
                    <a:pt x="104" y="281"/>
                  </a:lnTo>
                  <a:lnTo>
                    <a:pt x="95" y="273"/>
                  </a:lnTo>
                  <a:lnTo>
                    <a:pt x="89" y="264"/>
                  </a:lnTo>
                  <a:lnTo>
                    <a:pt x="81" y="255"/>
                  </a:lnTo>
                  <a:lnTo>
                    <a:pt x="76" y="245"/>
                  </a:lnTo>
                  <a:lnTo>
                    <a:pt x="71" y="235"/>
                  </a:lnTo>
                  <a:lnTo>
                    <a:pt x="67" y="223"/>
                  </a:lnTo>
                  <a:lnTo>
                    <a:pt x="63" y="211"/>
                  </a:lnTo>
                  <a:lnTo>
                    <a:pt x="62" y="199"/>
                  </a:lnTo>
                  <a:lnTo>
                    <a:pt x="62" y="187"/>
                  </a:lnTo>
                  <a:lnTo>
                    <a:pt x="62" y="174"/>
                  </a:lnTo>
                  <a:lnTo>
                    <a:pt x="63" y="163"/>
                  </a:lnTo>
                  <a:lnTo>
                    <a:pt x="67" y="150"/>
                  </a:lnTo>
                  <a:lnTo>
                    <a:pt x="71" y="140"/>
                  </a:lnTo>
                  <a:lnTo>
                    <a:pt x="76" y="128"/>
                  </a:lnTo>
                  <a:lnTo>
                    <a:pt x="81" y="118"/>
                  </a:lnTo>
                  <a:lnTo>
                    <a:pt x="89" y="109"/>
                  </a:lnTo>
                  <a:lnTo>
                    <a:pt x="95" y="100"/>
                  </a:lnTo>
                  <a:lnTo>
                    <a:pt x="104" y="92"/>
                  </a:lnTo>
                  <a:lnTo>
                    <a:pt x="113" y="86"/>
                  </a:lnTo>
                  <a:lnTo>
                    <a:pt x="123" y="79"/>
                  </a:lnTo>
                  <a:lnTo>
                    <a:pt x="134" y="74"/>
                  </a:lnTo>
                  <a:lnTo>
                    <a:pt x="144" y="70"/>
                  </a:lnTo>
                  <a:lnTo>
                    <a:pt x="155" y="67"/>
                  </a:lnTo>
                  <a:lnTo>
                    <a:pt x="167" y="65"/>
                  </a:lnTo>
                  <a:lnTo>
                    <a:pt x="179" y="64"/>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297" name="Freeform 287">
              <a:extLst>
                <a:ext uri="{FF2B5EF4-FFF2-40B4-BE49-F238E27FC236}">
                  <a16:creationId xmlns:a16="http://schemas.microsoft.com/office/drawing/2014/main" id="{48DE86F8-9D82-4270-9150-0175D3C1AA0B}"/>
                </a:ext>
              </a:extLst>
            </p:cNvPr>
            <p:cNvSpPr>
              <a:spLocks/>
            </p:cNvSpPr>
            <p:nvPr/>
          </p:nvSpPr>
          <p:spPr bwMode="auto">
            <a:xfrm>
              <a:off x="6067425" y="5005388"/>
              <a:ext cx="57150" cy="60325"/>
            </a:xfrm>
            <a:custGeom>
              <a:avLst/>
              <a:gdLst>
                <a:gd name="T0" fmla="*/ 54 w 109"/>
                <a:gd name="T1" fmla="*/ 0 h 115"/>
                <a:gd name="T2" fmla="*/ 65 w 109"/>
                <a:gd name="T3" fmla="*/ 2 h 115"/>
                <a:gd name="T4" fmla="*/ 75 w 109"/>
                <a:gd name="T5" fmla="*/ 6 h 115"/>
                <a:gd name="T6" fmla="*/ 84 w 109"/>
                <a:gd name="T7" fmla="*/ 11 h 115"/>
                <a:gd name="T8" fmla="*/ 92 w 109"/>
                <a:gd name="T9" fmla="*/ 17 h 115"/>
                <a:gd name="T10" fmla="*/ 100 w 109"/>
                <a:gd name="T11" fmla="*/ 26 h 115"/>
                <a:gd name="T12" fmla="*/ 105 w 109"/>
                <a:gd name="T13" fmla="*/ 36 h 115"/>
                <a:gd name="T14" fmla="*/ 107 w 109"/>
                <a:gd name="T15" fmla="*/ 47 h 115"/>
                <a:gd name="T16" fmla="*/ 109 w 109"/>
                <a:gd name="T17" fmla="*/ 58 h 115"/>
                <a:gd name="T18" fmla="*/ 107 w 109"/>
                <a:gd name="T19" fmla="*/ 70 h 115"/>
                <a:gd name="T20" fmla="*/ 105 w 109"/>
                <a:gd name="T21" fmla="*/ 80 h 115"/>
                <a:gd name="T22" fmla="*/ 100 w 109"/>
                <a:gd name="T23" fmla="*/ 89 h 115"/>
                <a:gd name="T24" fmla="*/ 92 w 109"/>
                <a:gd name="T25" fmla="*/ 98 h 115"/>
                <a:gd name="T26" fmla="*/ 84 w 109"/>
                <a:gd name="T27" fmla="*/ 104 h 115"/>
                <a:gd name="T28" fmla="*/ 75 w 109"/>
                <a:gd name="T29" fmla="*/ 111 h 115"/>
                <a:gd name="T30" fmla="*/ 65 w 109"/>
                <a:gd name="T31" fmla="*/ 113 h 115"/>
                <a:gd name="T32" fmla="*/ 54 w 109"/>
                <a:gd name="T33" fmla="*/ 115 h 115"/>
                <a:gd name="T34" fmla="*/ 43 w 109"/>
                <a:gd name="T35" fmla="*/ 113 h 115"/>
                <a:gd name="T36" fmla="*/ 33 w 109"/>
                <a:gd name="T37" fmla="*/ 111 h 115"/>
                <a:gd name="T38" fmla="*/ 24 w 109"/>
                <a:gd name="T39" fmla="*/ 104 h 115"/>
                <a:gd name="T40" fmla="*/ 15 w 109"/>
                <a:gd name="T41" fmla="*/ 98 h 115"/>
                <a:gd name="T42" fmla="*/ 9 w 109"/>
                <a:gd name="T43" fmla="*/ 89 h 115"/>
                <a:gd name="T44" fmla="*/ 4 w 109"/>
                <a:gd name="T45" fmla="*/ 80 h 115"/>
                <a:gd name="T46" fmla="*/ 1 w 109"/>
                <a:gd name="T47" fmla="*/ 70 h 115"/>
                <a:gd name="T48" fmla="*/ 0 w 109"/>
                <a:gd name="T49" fmla="*/ 58 h 115"/>
                <a:gd name="T50" fmla="*/ 1 w 109"/>
                <a:gd name="T51" fmla="*/ 47 h 115"/>
                <a:gd name="T52" fmla="*/ 4 w 109"/>
                <a:gd name="T53" fmla="*/ 36 h 115"/>
                <a:gd name="T54" fmla="*/ 9 w 109"/>
                <a:gd name="T55" fmla="*/ 26 h 115"/>
                <a:gd name="T56" fmla="*/ 15 w 109"/>
                <a:gd name="T57" fmla="*/ 17 h 115"/>
                <a:gd name="T58" fmla="*/ 24 w 109"/>
                <a:gd name="T59" fmla="*/ 11 h 115"/>
                <a:gd name="T60" fmla="*/ 33 w 109"/>
                <a:gd name="T61" fmla="*/ 6 h 115"/>
                <a:gd name="T62" fmla="*/ 43 w 109"/>
                <a:gd name="T63" fmla="*/ 2 h 115"/>
                <a:gd name="T64" fmla="*/ 54 w 109"/>
                <a:gd name="T6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9" h="115">
                  <a:moveTo>
                    <a:pt x="54" y="0"/>
                  </a:moveTo>
                  <a:lnTo>
                    <a:pt x="65" y="2"/>
                  </a:lnTo>
                  <a:lnTo>
                    <a:pt x="75" y="6"/>
                  </a:lnTo>
                  <a:lnTo>
                    <a:pt x="84" y="11"/>
                  </a:lnTo>
                  <a:lnTo>
                    <a:pt x="92" y="17"/>
                  </a:lnTo>
                  <a:lnTo>
                    <a:pt x="100" y="26"/>
                  </a:lnTo>
                  <a:lnTo>
                    <a:pt x="105" y="36"/>
                  </a:lnTo>
                  <a:lnTo>
                    <a:pt x="107" y="47"/>
                  </a:lnTo>
                  <a:lnTo>
                    <a:pt x="109" y="58"/>
                  </a:lnTo>
                  <a:lnTo>
                    <a:pt x="107" y="70"/>
                  </a:lnTo>
                  <a:lnTo>
                    <a:pt x="105" y="80"/>
                  </a:lnTo>
                  <a:lnTo>
                    <a:pt x="100" y="89"/>
                  </a:lnTo>
                  <a:lnTo>
                    <a:pt x="92" y="98"/>
                  </a:lnTo>
                  <a:lnTo>
                    <a:pt x="84" y="104"/>
                  </a:lnTo>
                  <a:lnTo>
                    <a:pt x="75" y="111"/>
                  </a:lnTo>
                  <a:lnTo>
                    <a:pt x="65" y="113"/>
                  </a:lnTo>
                  <a:lnTo>
                    <a:pt x="54" y="115"/>
                  </a:lnTo>
                  <a:lnTo>
                    <a:pt x="43" y="113"/>
                  </a:lnTo>
                  <a:lnTo>
                    <a:pt x="33" y="111"/>
                  </a:lnTo>
                  <a:lnTo>
                    <a:pt x="24" y="104"/>
                  </a:lnTo>
                  <a:lnTo>
                    <a:pt x="15" y="98"/>
                  </a:lnTo>
                  <a:lnTo>
                    <a:pt x="9" y="89"/>
                  </a:lnTo>
                  <a:lnTo>
                    <a:pt x="4" y="80"/>
                  </a:lnTo>
                  <a:lnTo>
                    <a:pt x="1" y="70"/>
                  </a:lnTo>
                  <a:lnTo>
                    <a:pt x="0" y="58"/>
                  </a:lnTo>
                  <a:lnTo>
                    <a:pt x="1" y="47"/>
                  </a:lnTo>
                  <a:lnTo>
                    <a:pt x="4" y="36"/>
                  </a:lnTo>
                  <a:lnTo>
                    <a:pt x="9" y="26"/>
                  </a:lnTo>
                  <a:lnTo>
                    <a:pt x="15" y="17"/>
                  </a:lnTo>
                  <a:lnTo>
                    <a:pt x="24" y="11"/>
                  </a:lnTo>
                  <a:lnTo>
                    <a:pt x="33" y="6"/>
                  </a:lnTo>
                  <a:lnTo>
                    <a:pt x="43" y="2"/>
                  </a:lnTo>
                  <a:lnTo>
                    <a:pt x="54" y="0"/>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298" name="Rectangle 288">
              <a:extLst>
                <a:ext uri="{FF2B5EF4-FFF2-40B4-BE49-F238E27FC236}">
                  <a16:creationId xmlns:a16="http://schemas.microsoft.com/office/drawing/2014/main" id="{02B5A584-02AD-4C2C-922B-AF2348400918}"/>
                </a:ext>
              </a:extLst>
            </p:cNvPr>
            <p:cNvSpPr>
              <a:spLocks noChangeArrowheads="1"/>
            </p:cNvSpPr>
            <p:nvPr/>
          </p:nvSpPr>
          <p:spPr bwMode="auto">
            <a:xfrm>
              <a:off x="5908675" y="5360988"/>
              <a:ext cx="144463" cy="23813"/>
            </a:xfrm>
            <a:prstGeom prst="rect">
              <a:avLst/>
            </a:pr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299" name="Rectangle 289">
              <a:extLst>
                <a:ext uri="{FF2B5EF4-FFF2-40B4-BE49-F238E27FC236}">
                  <a16:creationId xmlns:a16="http://schemas.microsoft.com/office/drawing/2014/main" id="{6DA8C63A-3CC0-4D7F-82A9-2501E51583EF}"/>
                </a:ext>
              </a:extLst>
            </p:cNvPr>
            <p:cNvSpPr>
              <a:spLocks noChangeArrowheads="1"/>
            </p:cNvSpPr>
            <p:nvPr/>
          </p:nvSpPr>
          <p:spPr bwMode="auto">
            <a:xfrm>
              <a:off x="6137275" y="5360988"/>
              <a:ext cx="144463" cy="23813"/>
            </a:xfrm>
            <a:prstGeom prst="rect">
              <a:avLst/>
            </a:pr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grpSp>
        <p:nvGrpSpPr>
          <p:cNvPr id="1275" name="Group 1274">
            <a:extLst>
              <a:ext uri="{FF2B5EF4-FFF2-40B4-BE49-F238E27FC236}">
                <a16:creationId xmlns:a16="http://schemas.microsoft.com/office/drawing/2014/main" id="{36EA0B70-C58D-4F1F-995A-C5C274F4CA11}"/>
              </a:ext>
            </a:extLst>
          </p:cNvPr>
          <p:cNvGrpSpPr/>
          <p:nvPr/>
        </p:nvGrpSpPr>
        <p:grpSpPr>
          <a:xfrm>
            <a:off x="5491400" y="4550226"/>
            <a:ext cx="398964" cy="398963"/>
            <a:chOff x="7086600" y="4859338"/>
            <a:chExt cx="531813" cy="531812"/>
          </a:xfrm>
        </p:grpSpPr>
        <p:sp>
          <p:nvSpPr>
            <p:cNvPr id="1285" name="Rectangle 290">
              <a:extLst>
                <a:ext uri="{FF2B5EF4-FFF2-40B4-BE49-F238E27FC236}">
                  <a16:creationId xmlns:a16="http://schemas.microsoft.com/office/drawing/2014/main" id="{C308688F-CA4D-4CDC-AC01-46B107C8DCDA}"/>
                </a:ext>
              </a:extLst>
            </p:cNvPr>
            <p:cNvSpPr>
              <a:spLocks noChangeArrowheads="1"/>
            </p:cNvSpPr>
            <p:nvPr/>
          </p:nvSpPr>
          <p:spPr bwMode="auto">
            <a:xfrm>
              <a:off x="7172325" y="4962525"/>
              <a:ext cx="407988" cy="263525"/>
            </a:xfrm>
            <a:prstGeom prst="rect">
              <a:avLst/>
            </a:prstGeom>
            <a:solidFill>
              <a:schemeClr val="accent2"/>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286" name="Rectangle 291">
              <a:extLst>
                <a:ext uri="{FF2B5EF4-FFF2-40B4-BE49-F238E27FC236}">
                  <a16:creationId xmlns:a16="http://schemas.microsoft.com/office/drawing/2014/main" id="{76D3F711-73BF-4E5D-8F32-FA66E0AEE798}"/>
                </a:ext>
              </a:extLst>
            </p:cNvPr>
            <p:cNvSpPr>
              <a:spLocks noChangeArrowheads="1"/>
            </p:cNvSpPr>
            <p:nvPr/>
          </p:nvSpPr>
          <p:spPr bwMode="auto">
            <a:xfrm>
              <a:off x="7150100" y="4883150"/>
              <a:ext cx="25400" cy="39688"/>
            </a:xfrm>
            <a:prstGeom prst="rect">
              <a:avLst/>
            </a:pr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287" name="Rectangle 292">
              <a:extLst>
                <a:ext uri="{FF2B5EF4-FFF2-40B4-BE49-F238E27FC236}">
                  <a16:creationId xmlns:a16="http://schemas.microsoft.com/office/drawing/2014/main" id="{617EFF1C-89DF-441E-93BC-02B308F46499}"/>
                </a:ext>
              </a:extLst>
            </p:cNvPr>
            <p:cNvSpPr>
              <a:spLocks noChangeArrowheads="1"/>
            </p:cNvSpPr>
            <p:nvPr/>
          </p:nvSpPr>
          <p:spPr bwMode="auto">
            <a:xfrm>
              <a:off x="7188200" y="4883150"/>
              <a:ext cx="12700" cy="39688"/>
            </a:xfrm>
            <a:prstGeom prst="rect">
              <a:avLst/>
            </a:pr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288" name="Rectangle 293">
              <a:extLst>
                <a:ext uri="{FF2B5EF4-FFF2-40B4-BE49-F238E27FC236}">
                  <a16:creationId xmlns:a16="http://schemas.microsoft.com/office/drawing/2014/main" id="{B32DDEC0-5EEF-4C98-926D-C9B56683F103}"/>
                </a:ext>
              </a:extLst>
            </p:cNvPr>
            <p:cNvSpPr>
              <a:spLocks noChangeArrowheads="1"/>
            </p:cNvSpPr>
            <p:nvPr/>
          </p:nvSpPr>
          <p:spPr bwMode="auto">
            <a:xfrm>
              <a:off x="7229475" y="4883150"/>
              <a:ext cx="15875" cy="39688"/>
            </a:xfrm>
            <a:prstGeom prst="rect">
              <a:avLst/>
            </a:prstGeom>
            <a:solidFill>
              <a:schemeClr val="bg1"/>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289" name="Freeform 294">
              <a:extLst>
                <a:ext uri="{FF2B5EF4-FFF2-40B4-BE49-F238E27FC236}">
                  <a16:creationId xmlns:a16="http://schemas.microsoft.com/office/drawing/2014/main" id="{841FD8E6-2F48-4960-8FA7-B69E4929A1E6}"/>
                </a:ext>
              </a:extLst>
            </p:cNvPr>
            <p:cNvSpPr>
              <a:spLocks noEditPoints="1"/>
            </p:cNvSpPr>
            <p:nvPr/>
          </p:nvSpPr>
          <p:spPr bwMode="auto">
            <a:xfrm>
              <a:off x="7127875" y="4943475"/>
              <a:ext cx="474663" cy="336550"/>
            </a:xfrm>
            <a:custGeom>
              <a:avLst/>
              <a:gdLst>
                <a:gd name="T0" fmla="*/ 0 w 899"/>
                <a:gd name="T1" fmla="*/ 579 h 636"/>
                <a:gd name="T2" fmla="*/ 50 w 899"/>
                <a:gd name="T3" fmla="*/ 579 h 636"/>
                <a:gd name="T4" fmla="*/ 50 w 899"/>
                <a:gd name="T5" fmla="*/ 18 h 636"/>
                <a:gd name="T6" fmla="*/ 50 w 899"/>
                <a:gd name="T7" fmla="*/ 0 h 636"/>
                <a:gd name="T8" fmla="*/ 66 w 899"/>
                <a:gd name="T9" fmla="*/ 0 h 636"/>
                <a:gd name="T10" fmla="*/ 879 w 899"/>
                <a:gd name="T11" fmla="*/ 0 h 636"/>
                <a:gd name="T12" fmla="*/ 895 w 899"/>
                <a:gd name="T13" fmla="*/ 0 h 636"/>
                <a:gd name="T14" fmla="*/ 895 w 899"/>
                <a:gd name="T15" fmla="*/ 18 h 636"/>
                <a:gd name="T16" fmla="*/ 895 w 899"/>
                <a:gd name="T17" fmla="*/ 579 h 636"/>
                <a:gd name="T18" fmla="*/ 899 w 899"/>
                <a:gd name="T19" fmla="*/ 579 h 636"/>
                <a:gd name="T20" fmla="*/ 899 w 899"/>
                <a:gd name="T21" fmla="*/ 636 h 636"/>
                <a:gd name="T22" fmla="*/ 0 w 899"/>
                <a:gd name="T23" fmla="*/ 636 h 636"/>
                <a:gd name="T24" fmla="*/ 0 w 899"/>
                <a:gd name="T25" fmla="*/ 579 h 636"/>
                <a:gd name="T26" fmla="*/ 84 w 899"/>
                <a:gd name="T27" fmla="*/ 579 h 636"/>
                <a:gd name="T28" fmla="*/ 861 w 899"/>
                <a:gd name="T29" fmla="*/ 579 h 636"/>
                <a:gd name="T30" fmla="*/ 861 w 899"/>
                <a:gd name="T31" fmla="*/ 35 h 636"/>
                <a:gd name="T32" fmla="*/ 84 w 899"/>
                <a:gd name="T33" fmla="*/ 35 h 636"/>
                <a:gd name="T34" fmla="*/ 84 w 899"/>
                <a:gd name="T35" fmla="*/ 579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99" h="636">
                  <a:moveTo>
                    <a:pt x="0" y="579"/>
                  </a:moveTo>
                  <a:lnTo>
                    <a:pt x="50" y="579"/>
                  </a:lnTo>
                  <a:lnTo>
                    <a:pt x="50" y="18"/>
                  </a:lnTo>
                  <a:lnTo>
                    <a:pt x="50" y="0"/>
                  </a:lnTo>
                  <a:lnTo>
                    <a:pt x="66" y="0"/>
                  </a:lnTo>
                  <a:lnTo>
                    <a:pt x="879" y="0"/>
                  </a:lnTo>
                  <a:lnTo>
                    <a:pt x="895" y="0"/>
                  </a:lnTo>
                  <a:lnTo>
                    <a:pt x="895" y="18"/>
                  </a:lnTo>
                  <a:lnTo>
                    <a:pt x="895" y="579"/>
                  </a:lnTo>
                  <a:lnTo>
                    <a:pt x="899" y="579"/>
                  </a:lnTo>
                  <a:lnTo>
                    <a:pt x="899" y="636"/>
                  </a:lnTo>
                  <a:lnTo>
                    <a:pt x="0" y="636"/>
                  </a:lnTo>
                  <a:lnTo>
                    <a:pt x="0" y="579"/>
                  </a:lnTo>
                  <a:close/>
                  <a:moveTo>
                    <a:pt x="84" y="579"/>
                  </a:moveTo>
                  <a:lnTo>
                    <a:pt x="861" y="579"/>
                  </a:lnTo>
                  <a:lnTo>
                    <a:pt x="861" y="35"/>
                  </a:lnTo>
                  <a:lnTo>
                    <a:pt x="84" y="35"/>
                  </a:lnTo>
                  <a:lnTo>
                    <a:pt x="84" y="579"/>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290" name="Freeform 295">
              <a:extLst>
                <a:ext uri="{FF2B5EF4-FFF2-40B4-BE49-F238E27FC236}">
                  <a16:creationId xmlns:a16="http://schemas.microsoft.com/office/drawing/2014/main" id="{B0F785C9-23C3-43E1-9040-F1CA71B204D1}"/>
                </a:ext>
              </a:extLst>
            </p:cNvPr>
            <p:cNvSpPr>
              <a:spLocks/>
            </p:cNvSpPr>
            <p:nvPr/>
          </p:nvSpPr>
          <p:spPr bwMode="auto">
            <a:xfrm>
              <a:off x="7092950" y="4859338"/>
              <a:ext cx="511175" cy="403225"/>
            </a:xfrm>
            <a:custGeom>
              <a:avLst/>
              <a:gdLst>
                <a:gd name="T0" fmla="*/ 35 w 968"/>
                <a:gd name="T1" fmla="*/ 762 h 762"/>
                <a:gd name="T2" fmla="*/ 35 w 968"/>
                <a:gd name="T3" fmla="*/ 34 h 762"/>
                <a:gd name="T4" fmla="*/ 345 w 968"/>
                <a:gd name="T5" fmla="*/ 34 h 762"/>
                <a:gd name="T6" fmla="*/ 404 w 968"/>
                <a:gd name="T7" fmla="*/ 103 h 762"/>
                <a:gd name="T8" fmla="*/ 409 w 968"/>
                <a:gd name="T9" fmla="*/ 110 h 762"/>
                <a:gd name="T10" fmla="*/ 417 w 968"/>
                <a:gd name="T11" fmla="*/ 110 h 762"/>
                <a:gd name="T12" fmla="*/ 933 w 968"/>
                <a:gd name="T13" fmla="*/ 110 h 762"/>
                <a:gd name="T14" fmla="*/ 933 w 968"/>
                <a:gd name="T15" fmla="*/ 161 h 762"/>
                <a:gd name="T16" fmla="*/ 945 w 968"/>
                <a:gd name="T17" fmla="*/ 161 h 762"/>
                <a:gd name="T18" fmla="*/ 961 w 968"/>
                <a:gd name="T19" fmla="*/ 161 h 762"/>
                <a:gd name="T20" fmla="*/ 961 w 968"/>
                <a:gd name="T21" fmla="*/ 171 h 762"/>
                <a:gd name="T22" fmla="*/ 968 w 968"/>
                <a:gd name="T23" fmla="*/ 171 h 762"/>
                <a:gd name="T24" fmla="*/ 968 w 968"/>
                <a:gd name="T25" fmla="*/ 92 h 762"/>
                <a:gd name="T26" fmla="*/ 968 w 968"/>
                <a:gd name="T27" fmla="*/ 75 h 762"/>
                <a:gd name="T28" fmla="*/ 950 w 968"/>
                <a:gd name="T29" fmla="*/ 75 h 762"/>
                <a:gd name="T30" fmla="*/ 426 w 968"/>
                <a:gd name="T31" fmla="*/ 75 h 762"/>
                <a:gd name="T32" fmla="*/ 365 w 968"/>
                <a:gd name="T33" fmla="*/ 6 h 762"/>
                <a:gd name="T34" fmla="*/ 360 w 968"/>
                <a:gd name="T35" fmla="*/ 0 h 762"/>
                <a:gd name="T36" fmla="*/ 353 w 968"/>
                <a:gd name="T37" fmla="*/ 0 h 762"/>
                <a:gd name="T38" fmla="*/ 18 w 968"/>
                <a:gd name="T39" fmla="*/ 0 h 762"/>
                <a:gd name="T40" fmla="*/ 0 w 968"/>
                <a:gd name="T41" fmla="*/ 0 h 762"/>
                <a:gd name="T42" fmla="*/ 0 w 968"/>
                <a:gd name="T43" fmla="*/ 16 h 762"/>
                <a:gd name="T44" fmla="*/ 0 w 968"/>
                <a:gd name="T45" fmla="*/ 762 h 762"/>
                <a:gd name="T46" fmla="*/ 35 w 968"/>
                <a:gd name="T47" fmla="*/ 762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68" h="762">
                  <a:moveTo>
                    <a:pt x="35" y="762"/>
                  </a:moveTo>
                  <a:lnTo>
                    <a:pt x="35" y="34"/>
                  </a:lnTo>
                  <a:lnTo>
                    <a:pt x="345" y="34"/>
                  </a:lnTo>
                  <a:lnTo>
                    <a:pt x="404" y="103"/>
                  </a:lnTo>
                  <a:lnTo>
                    <a:pt x="409" y="110"/>
                  </a:lnTo>
                  <a:lnTo>
                    <a:pt x="417" y="110"/>
                  </a:lnTo>
                  <a:lnTo>
                    <a:pt x="933" y="110"/>
                  </a:lnTo>
                  <a:lnTo>
                    <a:pt x="933" y="161"/>
                  </a:lnTo>
                  <a:lnTo>
                    <a:pt x="945" y="161"/>
                  </a:lnTo>
                  <a:lnTo>
                    <a:pt x="961" y="161"/>
                  </a:lnTo>
                  <a:lnTo>
                    <a:pt x="961" y="171"/>
                  </a:lnTo>
                  <a:lnTo>
                    <a:pt x="968" y="171"/>
                  </a:lnTo>
                  <a:lnTo>
                    <a:pt x="968" y="92"/>
                  </a:lnTo>
                  <a:lnTo>
                    <a:pt x="968" y="75"/>
                  </a:lnTo>
                  <a:lnTo>
                    <a:pt x="950" y="75"/>
                  </a:lnTo>
                  <a:lnTo>
                    <a:pt x="426" y="75"/>
                  </a:lnTo>
                  <a:lnTo>
                    <a:pt x="365" y="6"/>
                  </a:lnTo>
                  <a:lnTo>
                    <a:pt x="360" y="0"/>
                  </a:lnTo>
                  <a:lnTo>
                    <a:pt x="353" y="0"/>
                  </a:lnTo>
                  <a:lnTo>
                    <a:pt x="18" y="0"/>
                  </a:lnTo>
                  <a:lnTo>
                    <a:pt x="0" y="0"/>
                  </a:lnTo>
                  <a:lnTo>
                    <a:pt x="0" y="16"/>
                  </a:lnTo>
                  <a:lnTo>
                    <a:pt x="0" y="762"/>
                  </a:lnTo>
                  <a:lnTo>
                    <a:pt x="35" y="762"/>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291" name="Freeform 296">
              <a:extLst>
                <a:ext uri="{FF2B5EF4-FFF2-40B4-BE49-F238E27FC236}">
                  <a16:creationId xmlns:a16="http://schemas.microsoft.com/office/drawing/2014/main" id="{49B924AA-B992-489C-97BD-1C7F340C5BD8}"/>
                </a:ext>
              </a:extLst>
            </p:cNvPr>
            <p:cNvSpPr>
              <a:spLocks/>
            </p:cNvSpPr>
            <p:nvPr/>
          </p:nvSpPr>
          <p:spPr bwMode="auto">
            <a:xfrm>
              <a:off x="7086600" y="5280025"/>
              <a:ext cx="531813" cy="111125"/>
            </a:xfrm>
            <a:custGeom>
              <a:avLst/>
              <a:gdLst>
                <a:gd name="T0" fmla="*/ 0 w 1004"/>
                <a:gd name="T1" fmla="*/ 102 h 209"/>
                <a:gd name="T2" fmla="*/ 438 w 1004"/>
                <a:gd name="T3" fmla="*/ 102 h 209"/>
                <a:gd name="T4" fmla="*/ 444 w 1004"/>
                <a:gd name="T5" fmla="*/ 93 h 209"/>
                <a:gd name="T6" fmla="*/ 452 w 1004"/>
                <a:gd name="T7" fmla="*/ 84 h 209"/>
                <a:gd name="T8" fmla="*/ 461 w 1004"/>
                <a:gd name="T9" fmla="*/ 78 h 209"/>
                <a:gd name="T10" fmla="*/ 471 w 1004"/>
                <a:gd name="T11" fmla="*/ 72 h 209"/>
                <a:gd name="T12" fmla="*/ 471 w 1004"/>
                <a:gd name="T13" fmla="*/ 0 h 209"/>
                <a:gd name="T14" fmla="*/ 533 w 1004"/>
                <a:gd name="T15" fmla="*/ 0 h 209"/>
                <a:gd name="T16" fmla="*/ 533 w 1004"/>
                <a:gd name="T17" fmla="*/ 72 h 209"/>
                <a:gd name="T18" fmla="*/ 542 w 1004"/>
                <a:gd name="T19" fmla="*/ 78 h 209"/>
                <a:gd name="T20" fmla="*/ 551 w 1004"/>
                <a:gd name="T21" fmla="*/ 84 h 209"/>
                <a:gd name="T22" fmla="*/ 558 w 1004"/>
                <a:gd name="T23" fmla="*/ 93 h 209"/>
                <a:gd name="T24" fmla="*/ 565 w 1004"/>
                <a:gd name="T25" fmla="*/ 102 h 209"/>
                <a:gd name="T26" fmla="*/ 1004 w 1004"/>
                <a:gd name="T27" fmla="*/ 102 h 209"/>
                <a:gd name="T28" fmla="*/ 1004 w 1004"/>
                <a:gd name="T29" fmla="*/ 172 h 209"/>
                <a:gd name="T30" fmla="*/ 565 w 1004"/>
                <a:gd name="T31" fmla="*/ 172 h 209"/>
                <a:gd name="T32" fmla="*/ 560 w 1004"/>
                <a:gd name="T33" fmla="*/ 179 h 209"/>
                <a:gd name="T34" fmla="*/ 553 w 1004"/>
                <a:gd name="T35" fmla="*/ 187 h 209"/>
                <a:gd name="T36" fmla="*/ 547 w 1004"/>
                <a:gd name="T37" fmla="*/ 193 h 209"/>
                <a:gd name="T38" fmla="*/ 539 w 1004"/>
                <a:gd name="T39" fmla="*/ 198 h 209"/>
                <a:gd name="T40" fmla="*/ 530 w 1004"/>
                <a:gd name="T41" fmla="*/ 204 h 209"/>
                <a:gd name="T42" fmla="*/ 521 w 1004"/>
                <a:gd name="T43" fmla="*/ 206 h 209"/>
                <a:gd name="T44" fmla="*/ 512 w 1004"/>
                <a:gd name="T45" fmla="*/ 209 h 209"/>
                <a:gd name="T46" fmla="*/ 502 w 1004"/>
                <a:gd name="T47" fmla="*/ 209 h 209"/>
                <a:gd name="T48" fmla="*/ 492 w 1004"/>
                <a:gd name="T49" fmla="*/ 209 h 209"/>
                <a:gd name="T50" fmla="*/ 481 w 1004"/>
                <a:gd name="T51" fmla="*/ 206 h 209"/>
                <a:gd name="T52" fmla="*/ 472 w 1004"/>
                <a:gd name="T53" fmla="*/ 204 h 209"/>
                <a:gd name="T54" fmla="*/ 464 w 1004"/>
                <a:gd name="T55" fmla="*/ 198 h 209"/>
                <a:gd name="T56" fmla="*/ 456 w 1004"/>
                <a:gd name="T57" fmla="*/ 193 h 209"/>
                <a:gd name="T58" fmla="*/ 449 w 1004"/>
                <a:gd name="T59" fmla="*/ 187 h 209"/>
                <a:gd name="T60" fmla="*/ 443 w 1004"/>
                <a:gd name="T61" fmla="*/ 179 h 209"/>
                <a:gd name="T62" fmla="*/ 438 w 1004"/>
                <a:gd name="T63" fmla="*/ 172 h 209"/>
                <a:gd name="T64" fmla="*/ 0 w 1004"/>
                <a:gd name="T65" fmla="*/ 172 h 209"/>
                <a:gd name="T66" fmla="*/ 0 w 1004"/>
                <a:gd name="T67" fmla="*/ 102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04" h="209">
                  <a:moveTo>
                    <a:pt x="0" y="102"/>
                  </a:moveTo>
                  <a:lnTo>
                    <a:pt x="438" y="102"/>
                  </a:lnTo>
                  <a:lnTo>
                    <a:pt x="444" y="93"/>
                  </a:lnTo>
                  <a:lnTo>
                    <a:pt x="452" y="84"/>
                  </a:lnTo>
                  <a:lnTo>
                    <a:pt x="461" y="78"/>
                  </a:lnTo>
                  <a:lnTo>
                    <a:pt x="471" y="72"/>
                  </a:lnTo>
                  <a:lnTo>
                    <a:pt x="471" y="0"/>
                  </a:lnTo>
                  <a:lnTo>
                    <a:pt x="533" y="0"/>
                  </a:lnTo>
                  <a:lnTo>
                    <a:pt x="533" y="72"/>
                  </a:lnTo>
                  <a:lnTo>
                    <a:pt x="542" y="78"/>
                  </a:lnTo>
                  <a:lnTo>
                    <a:pt x="551" y="84"/>
                  </a:lnTo>
                  <a:lnTo>
                    <a:pt x="558" y="93"/>
                  </a:lnTo>
                  <a:lnTo>
                    <a:pt x="565" y="102"/>
                  </a:lnTo>
                  <a:lnTo>
                    <a:pt x="1004" y="102"/>
                  </a:lnTo>
                  <a:lnTo>
                    <a:pt x="1004" y="172"/>
                  </a:lnTo>
                  <a:lnTo>
                    <a:pt x="565" y="172"/>
                  </a:lnTo>
                  <a:lnTo>
                    <a:pt x="560" y="179"/>
                  </a:lnTo>
                  <a:lnTo>
                    <a:pt x="553" y="187"/>
                  </a:lnTo>
                  <a:lnTo>
                    <a:pt x="547" y="193"/>
                  </a:lnTo>
                  <a:lnTo>
                    <a:pt x="539" y="198"/>
                  </a:lnTo>
                  <a:lnTo>
                    <a:pt x="530" y="204"/>
                  </a:lnTo>
                  <a:lnTo>
                    <a:pt x="521" y="206"/>
                  </a:lnTo>
                  <a:lnTo>
                    <a:pt x="512" y="209"/>
                  </a:lnTo>
                  <a:lnTo>
                    <a:pt x="502" y="209"/>
                  </a:lnTo>
                  <a:lnTo>
                    <a:pt x="492" y="209"/>
                  </a:lnTo>
                  <a:lnTo>
                    <a:pt x="481" y="206"/>
                  </a:lnTo>
                  <a:lnTo>
                    <a:pt x="472" y="204"/>
                  </a:lnTo>
                  <a:lnTo>
                    <a:pt x="464" y="198"/>
                  </a:lnTo>
                  <a:lnTo>
                    <a:pt x="456" y="193"/>
                  </a:lnTo>
                  <a:lnTo>
                    <a:pt x="449" y="187"/>
                  </a:lnTo>
                  <a:lnTo>
                    <a:pt x="443" y="179"/>
                  </a:lnTo>
                  <a:lnTo>
                    <a:pt x="438" y="172"/>
                  </a:lnTo>
                  <a:lnTo>
                    <a:pt x="0" y="172"/>
                  </a:lnTo>
                  <a:lnTo>
                    <a:pt x="0" y="102"/>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292" name="Rectangle 297">
              <a:extLst>
                <a:ext uri="{FF2B5EF4-FFF2-40B4-BE49-F238E27FC236}">
                  <a16:creationId xmlns:a16="http://schemas.microsoft.com/office/drawing/2014/main" id="{2FECB60B-F124-40AA-84CC-50A214408271}"/>
                </a:ext>
              </a:extLst>
            </p:cNvPr>
            <p:cNvSpPr>
              <a:spLocks noChangeArrowheads="1"/>
            </p:cNvSpPr>
            <p:nvPr/>
          </p:nvSpPr>
          <p:spPr bwMode="auto">
            <a:xfrm>
              <a:off x="7464425" y="4984750"/>
              <a:ext cx="95250" cy="12700"/>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
          <p:nvSpPr>
            <p:cNvPr id="1293" name="Rectangle 298">
              <a:extLst>
                <a:ext uri="{FF2B5EF4-FFF2-40B4-BE49-F238E27FC236}">
                  <a16:creationId xmlns:a16="http://schemas.microsoft.com/office/drawing/2014/main" id="{9465B380-EAF0-4C3D-9609-A70C3B560DF1}"/>
                </a:ext>
              </a:extLst>
            </p:cNvPr>
            <p:cNvSpPr>
              <a:spLocks noChangeArrowheads="1"/>
            </p:cNvSpPr>
            <p:nvPr/>
          </p:nvSpPr>
          <p:spPr bwMode="auto">
            <a:xfrm>
              <a:off x="7464425" y="5008563"/>
              <a:ext cx="65088" cy="23813"/>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grpSp>
      <p:cxnSp>
        <p:nvCxnSpPr>
          <p:cNvPr id="1276" name="Straight Connector 1275">
            <a:extLst>
              <a:ext uri="{FF2B5EF4-FFF2-40B4-BE49-F238E27FC236}">
                <a16:creationId xmlns:a16="http://schemas.microsoft.com/office/drawing/2014/main" id="{A2ED3ADA-0E76-4274-BCEE-29808B13D18E}"/>
              </a:ext>
            </a:extLst>
          </p:cNvPr>
          <p:cNvCxnSpPr/>
          <p:nvPr/>
        </p:nvCxnSpPr>
        <p:spPr>
          <a:xfrm flipV="1">
            <a:off x="3155694" y="3821795"/>
            <a:ext cx="756951" cy="684787"/>
          </a:xfrm>
          <a:prstGeom prst="line">
            <a:avLst/>
          </a:prstGeom>
          <a:ln w="25400">
            <a:gradFill flip="none" rotWithShape="1">
              <a:gsLst>
                <a:gs pos="14000">
                  <a:srgbClr val="0F3857"/>
                </a:gs>
                <a:gs pos="70000">
                  <a:schemeClr val="accent4"/>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1277" name="Straight Connector 1276">
            <a:extLst>
              <a:ext uri="{FF2B5EF4-FFF2-40B4-BE49-F238E27FC236}">
                <a16:creationId xmlns:a16="http://schemas.microsoft.com/office/drawing/2014/main" id="{AF0F89A9-2C0B-43E2-83FC-115382399F6A}"/>
              </a:ext>
            </a:extLst>
          </p:cNvPr>
          <p:cNvCxnSpPr/>
          <p:nvPr/>
        </p:nvCxnSpPr>
        <p:spPr>
          <a:xfrm flipH="1" flipV="1">
            <a:off x="5325508" y="3752917"/>
            <a:ext cx="756951" cy="684787"/>
          </a:xfrm>
          <a:prstGeom prst="line">
            <a:avLst/>
          </a:prstGeom>
          <a:ln w="25400">
            <a:gradFill flip="none" rotWithShape="1">
              <a:gsLst>
                <a:gs pos="14000">
                  <a:srgbClr val="0F3857"/>
                </a:gs>
                <a:gs pos="70000">
                  <a:schemeClr val="accent4"/>
                </a:gs>
              </a:gsLst>
              <a:lin ang="16200000" scaled="1"/>
              <a:tileRect/>
            </a:gradFill>
          </a:ln>
        </p:spPr>
        <p:style>
          <a:lnRef idx="1">
            <a:schemeClr val="accent1"/>
          </a:lnRef>
          <a:fillRef idx="0">
            <a:schemeClr val="accent1"/>
          </a:fillRef>
          <a:effectRef idx="0">
            <a:schemeClr val="accent1"/>
          </a:effectRef>
          <a:fontRef idx="minor">
            <a:schemeClr val="tx1"/>
          </a:fontRef>
        </p:style>
      </p:cxnSp>
      <p:grpSp>
        <p:nvGrpSpPr>
          <p:cNvPr id="1278" name="Group 1277">
            <a:extLst>
              <a:ext uri="{FF2B5EF4-FFF2-40B4-BE49-F238E27FC236}">
                <a16:creationId xmlns:a16="http://schemas.microsoft.com/office/drawing/2014/main" id="{D269C839-1523-4E2E-A471-D407799ED8FD}"/>
              </a:ext>
            </a:extLst>
          </p:cNvPr>
          <p:cNvGrpSpPr/>
          <p:nvPr/>
        </p:nvGrpSpPr>
        <p:grpSpPr>
          <a:xfrm flipV="1">
            <a:off x="3211317" y="1233958"/>
            <a:ext cx="3017650" cy="802129"/>
            <a:chOff x="4271116" y="4665243"/>
            <a:chExt cx="4022485" cy="932505"/>
          </a:xfrm>
        </p:grpSpPr>
        <p:cxnSp>
          <p:nvCxnSpPr>
            <p:cNvPr id="1283" name="Straight Connector 1282">
              <a:extLst>
                <a:ext uri="{FF2B5EF4-FFF2-40B4-BE49-F238E27FC236}">
                  <a16:creationId xmlns:a16="http://schemas.microsoft.com/office/drawing/2014/main" id="{50561C40-BCE5-464B-9BCD-449986399D5A}"/>
                </a:ext>
              </a:extLst>
            </p:cNvPr>
            <p:cNvCxnSpPr/>
            <p:nvPr/>
          </p:nvCxnSpPr>
          <p:spPr>
            <a:xfrm flipV="1">
              <a:off x="4271116" y="4886942"/>
              <a:ext cx="1009005" cy="710806"/>
            </a:xfrm>
            <a:prstGeom prst="line">
              <a:avLst/>
            </a:prstGeom>
            <a:ln w="25400">
              <a:gradFill flip="none" rotWithShape="1">
                <a:gsLst>
                  <a:gs pos="14000">
                    <a:srgbClr val="0F3857"/>
                  </a:gs>
                  <a:gs pos="70000">
                    <a:schemeClr val="accent4"/>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1284" name="Straight Connector 1283">
              <a:extLst>
                <a:ext uri="{FF2B5EF4-FFF2-40B4-BE49-F238E27FC236}">
                  <a16:creationId xmlns:a16="http://schemas.microsoft.com/office/drawing/2014/main" id="{CDFC1685-5B33-45AE-B391-66EF9A9A2ED9}"/>
                </a:ext>
              </a:extLst>
            </p:cNvPr>
            <p:cNvCxnSpPr/>
            <p:nvPr/>
          </p:nvCxnSpPr>
          <p:spPr>
            <a:xfrm flipH="1" flipV="1">
              <a:off x="7284596" y="4665243"/>
              <a:ext cx="1009005" cy="710806"/>
            </a:xfrm>
            <a:prstGeom prst="line">
              <a:avLst/>
            </a:prstGeom>
            <a:ln w="25400">
              <a:gradFill flip="none" rotWithShape="1">
                <a:gsLst>
                  <a:gs pos="14000">
                    <a:srgbClr val="0F3857"/>
                  </a:gs>
                  <a:gs pos="70000">
                    <a:schemeClr val="accent4"/>
                  </a:gs>
                </a:gsLst>
                <a:lin ang="16200000" scaled="1"/>
                <a:tileRect/>
              </a:gradFill>
            </a:ln>
          </p:spPr>
          <p:style>
            <a:lnRef idx="1">
              <a:schemeClr val="accent1"/>
            </a:lnRef>
            <a:fillRef idx="0">
              <a:schemeClr val="accent1"/>
            </a:fillRef>
            <a:effectRef idx="0">
              <a:schemeClr val="accent1"/>
            </a:effectRef>
            <a:fontRef idx="minor">
              <a:schemeClr val="tx1"/>
            </a:fontRef>
          </p:style>
        </p:cxnSp>
      </p:grpSp>
      <p:sp>
        <p:nvSpPr>
          <p:cNvPr id="1279" name="TextBox 1278">
            <a:extLst>
              <a:ext uri="{FF2B5EF4-FFF2-40B4-BE49-F238E27FC236}">
                <a16:creationId xmlns:a16="http://schemas.microsoft.com/office/drawing/2014/main" id="{A6CA76E1-5220-49A0-A499-408E4649D798}"/>
              </a:ext>
            </a:extLst>
          </p:cNvPr>
          <p:cNvSpPr txBox="1"/>
          <p:nvPr/>
        </p:nvSpPr>
        <p:spPr>
          <a:xfrm>
            <a:off x="3346528" y="990265"/>
            <a:ext cx="2523382" cy="369332"/>
          </a:xfrm>
          <a:prstGeom prst="rect">
            <a:avLst/>
          </a:prstGeom>
          <a:noFill/>
        </p:spPr>
        <p:txBody>
          <a:bodyPr wrap="square" rtlCol="0">
            <a:spAutoFit/>
          </a:bodyPr>
          <a:lstStyle/>
          <a:p>
            <a:pPr algn="ctr" defTabSz="914484"/>
            <a:r>
              <a:rPr lang="en-US" kern="0" dirty="0">
                <a:solidFill>
                  <a:prstClr val="white"/>
                </a:solidFill>
                <a:latin typeface="Arial" pitchFamily="34" charset="0"/>
                <a:cs typeface="Arial" pitchFamily="34" charset="0"/>
              </a:rPr>
              <a:t>Sustainability</a:t>
            </a:r>
          </a:p>
        </p:txBody>
      </p:sp>
      <p:sp>
        <p:nvSpPr>
          <p:cNvPr id="1280" name="TextBox 1279">
            <a:extLst>
              <a:ext uri="{FF2B5EF4-FFF2-40B4-BE49-F238E27FC236}">
                <a16:creationId xmlns:a16="http://schemas.microsoft.com/office/drawing/2014/main" id="{B9F32115-3442-4226-AA30-F2503A0787CE}"/>
              </a:ext>
            </a:extLst>
          </p:cNvPr>
          <p:cNvSpPr txBox="1"/>
          <p:nvPr/>
        </p:nvSpPr>
        <p:spPr>
          <a:xfrm>
            <a:off x="3675722" y="2153463"/>
            <a:ext cx="1899432" cy="1569660"/>
          </a:xfrm>
          <a:prstGeom prst="rect">
            <a:avLst/>
          </a:prstGeom>
          <a:noFill/>
        </p:spPr>
        <p:txBody>
          <a:bodyPr wrap="square" rtlCol="0">
            <a:spAutoFit/>
          </a:bodyPr>
          <a:lstStyle/>
          <a:p>
            <a:pPr algn="ctr" defTabSz="914484"/>
            <a:r>
              <a:rPr lang="en-US" sz="1600" kern="0" dirty="0">
                <a:solidFill>
                  <a:prstClr val="white"/>
                </a:solidFill>
                <a:latin typeface="Arial" pitchFamily="34" charset="0"/>
                <a:cs typeface="Arial" pitchFamily="34" charset="0"/>
              </a:rPr>
              <a:t>Anchor</a:t>
            </a:r>
          </a:p>
          <a:p>
            <a:pPr algn="ctr" defTabSz="914484"/>
            <a:r>
              <a:rPr lang="en-US" sz="1600" kern="0" dirty="0">
                <a:solidFill>
                  <a:prstClr val="white"/>
                </a:solidFill>
                <a:latin typeface="Arial" pitchFamily="34" charset="0"/>
                <a:cs typeface="Arial" pitchFamily="34" charset="0"/>
              </a:rPr>
              <a:t>and embed the change once it is implemented and is determined to be effective</a:t>
            </a:r>
          </a:p>
        </p:txBody>
      </p:sp>
      <p:sp>
        <p:nvSpPr>
          <p:cNvPr id="546" name="Rounded Rectangle 358">
            <a:extLst>
              <a:ext uri="{FF2B5EF4-FFF2-40B4-BE49-F238E27FC236}">
                <a16:creationId xmlns:a16="http://schemas.microsoft.com/office/drawing/2014/main" id="{B4AEF415-8A9C-4E9F-BE1E-432CFACD243F}"/>
              </a:ext>
            </a:extLst>
          </p:cNvPr>
          <p:cNvSpPr/>
          <p:nvPr/>
        </p:nvSpPr>
        <p:spPr>
          <a:xfrm>
            <a:off x="494850" y="1888839"/>
            <a:ext cx="1482715" cy="254859"/>
          </a:xfrm>
          <a:prstGeom prst="round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r>
              <a:rPr lang="en-US" sz="1050" kern="0" dirty="0">
                <a:solidFill>
                  <a:prstClr val="white"/>
                </a:solidFill>
                <a:latin typeface="Arial" pitchFamily="34" charset="0"/>
                <a:cs typeface="Arial" pitchFamily="34" charset="0"/>
              </a:rPr>
              <a:t>Business Case</a:t>
            </a:r>
            <a:endParaRPr lang="en-US" sz="1050" dirty="0">
              <a:solidFill>
                <a:prstClr val="white"/>
              </a:solidFill>
              <a:latin typeface="Calibri"/>
            </a:endParaRPr>
          </a:p>
        </p:txBody>
      </p:sp>
      <p:sp>
        <p:nvSpPr>
          <p:cNvPr id="547" name="Line 40">
            <a:extLst>
              <a:ext uri="{FF2B5EF4-FFF2-40B4-BE49-F238E27FC236}">
                <a16:creationId xmlns:a16="http://schemas.microsoft.com/office/drawing/2014/main" id="{84715091-3303-4434-B268-D3B44B794F7B}"/>
              </a:ext>
            </a:extLst>
          </p:cNvPr>
          <p:cNvSpPr>
            <a:spLocks noChangeShapeType="1"/>
          </p:cNvSpPr>
          <p:nvPr/>
        </p:nvSpPr>
        <p:spPr bwMode="auto">
          <a:xfrm>
            <a:off x="1978699" y="2042454"/>
            <a:ext cx="210796" cy="0"/>
          </a:xfrm>
          <a:prstGeom prst="line">
            <a:avLst/>
          </a:prstGeom>
          <a:noFill/>
          <a:ln w="31750">
            <a:solidFill>
              <a:schemeClr val="accent2"/>
            </a:solidFill>
            <a:prstDash val="solid"/>
            <a:round/>
            <a:headEnd/>
            <a:tailEnd/>
          </a:ln>
          <a:effectLst/>
          <a:extLst>
            <a:ext uri="{909E8E84-426E-40DD-AFC4-6F175D3DCCD1}">
              <a14:hiddenFill xmlns:a14="http://schemas.microsoft.com/office/drawing/2010/main">
                <a:noFill/>
              </a14:hiddenFill>
            </a:ext>
          </a:extLst>
        </p:spPr>
        <p:txBody>
          <a:bodyPr vert="horz" wrap="square" lIns="68598" tIns="34299" rIns="68598" bIns="34299" numCol="1" anchor="t" anchorCtr="0" compatLnSpc="1">
            <a:prstTxWarp prst="textNoShape">
              <a:avLst/>
            </a:prstTxWarp>
          </a:bodyPr>
          <a:lstStyle/>
          <a:p>
            <a:pPr algn="ctr" defTabSz="914484"/>
            <a:endParaRPr lang="en-US" dirty="0">
              <a:solidFill>
                <a:prstClr val="black"/>
              </a:solidFill>
              <a:latin typeface="Calibri"/>
            </a:endParaRPr>
          </a:p>
        </p:txBody>
      </p:sp>
    </p:spTree>
    <p:extLst>
      <p:ext uri="{BB962C8B-B14F-4D97-AF65-F5344CB8AC3E}">
        <p14:creationId xmlns:p14="http://schemas.microsoft.com/office/powerpoint/2010/main" val="3684628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03">
            <a:extLst>
              <a:ext uri="{FF2B5EF4-FFF2-40B4-BE49-F238E27FC236}">
                <a16:creationId xmlns:a16="http://schemas.microsoft.com/office/drawing/2014/main" id="{524A0C4E-B4A4-4B7F-9159-632FAB4BA495}"/>
              </a:ext>
            </a:extLst>
          </p:cNvPr>
          <p:cNvSpPr/>
          <p:nvPr/>
        </p:nvSpPr>
        <p:spPr>
          <a:xfrm>
            <a:off x="4724399" y="1504950"/>
            <a:ext cx="4215295" cy="3963816"/>
          </a:xfrm>
          <a:prstGeom prst="roundRect">
            <a:avLst>
              <a:gd name="adj" fmla="val 0"/>
            </a:avLst>
          </a:prstGeom>
          <a:gradFill flip="none" rotWithShape="1">
            <a:gsLst>
              <a:gs pos="3000">
                <a:sysClr val="window" lastClr="FFFFFF"/>
              </a:gs>
              <a:gs pos="100000">
                <a:sysClr val="window" lastClr="FFFFFF">
                  <a:lumMod val="85000"/>
                </a:sysClr>
              </a:gs>
              <a:gs pos="100000">
                <a:srgbClr val="E6E6E6">
                  <a:alpha val="16000"/>
                </a:srgbClr>
              </a:gs>
            </a:gsLst>
            <a:lin ang="5400000" scaled="1"/>
            <a:tileRect/>
          </a:gradFill>
          <a:ln w="25400" cap="flat" cmpd="sng" algn="ctr">
            <a:noFill/>
            <a:prstDash val="solid"/>
          </a:ln>
          <a:effectLst>
            <a:outerShdw blurRad="38100" sx="101000" sy="101000" algn="ctr" rotWithShape="0">
              <a:prstClr val="black">
                <a:alpha val="2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Calibri"/>
              <a:ea typeface="+mn-ea"/>
              <a:cs typeface="+mn-cs"/>
            </a:endParaRPr>
          </a:p>
        </p:txBody>
      </p:sp>
      <p:sp>
        <p:nvSpPr>
          <p:cNvPr id="3" name="Rounded Rectangle 101">
            <a:extLst>
              <a:ext uri="{FF2B5EF4-FFF2-40B4-BE49-F238E27FC236}">
                <a16:creationId xmlns:a16="http://schemas.microsoft.com/office/drawing/2014/main" id="{4CF1EB58-9742-4151-AAF7-D81B075B5C85}"/>
              </a:ext>
            </a:extLst>
          </p:cNvPr>
          <p:cNvSpPr/>
          <p:nvPr/>
        </p:nvSpPr>
        <p:spPr>
          <a:xfrm>
            <a:off x="522237" y="1504950"/>
            <a:ext cx="4034121" cy="3963816"/>
          </a:xfrm>
          <a:prstGeom prst="roundRect">
            <a:avLst>
              <a:gd name="adj" fmla="val 0"/>
            </a:avLst>
          </a:prstGeom>
          <a:gradFill flip="none" rotWithShape="1">
            <a:gsLst>
              <a:gs pos="3000">
                <a:sysClr val="window" lastClr="FFFFFF"/>
              </a:gs>
              <a:gs pos="100000">
                <a:sysClr val="window" lastClr="FFFFFF">
                  <a:lumMod val="85000"/>
                </a:sysClr>
              </a:gs>
              <a:gs pos="100000">
                <a:srgbClr val="E6E6E6">
                  <a:alpha val="16000"/>
                </a:srgbClr>
              </a:gs>
            </a:gsLst>
            <a:lin ang="5400000" scaled="1"/>
            <a:tileRect/>
          </a:gradFill>
          <a:ln w="25400" cap="flat" cmpd="sng" algn="ctr">
            <a:noFill/>
            <a:prstDash val="solid"/>
          </a:ln>
          <a:effectLst>
            <a:outerShdw blurRad="38100" sx="101000" sy="101000" algn="ctr" rotWithShape="0">
              <a:prstClr val="black">
                <a:alpha val="2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6D5C6289-A821-4DE7-B44C-73EB719322A3}"/>
              </a:ext>
            </a:extLst>
          </p:cNvPr>
          <p:cNvSpPr txBox="1"/>
          <p:nvPr/>
        </p:nvSpPr>
        <p:spPr>
          <a:xfrm>
            <a:off x="5138169" y="1882930"/>
            <a:ext cx="3916706" cy="1077218"/>
          </a:xfrm>
          <a:prstGeom prst="rect">
            <a:avLst/>
          </a:prstGeom>
          <a:noFill/>
          <a:ln>
            <a:noFill/>
          </a:ln>
        </p:spPr>
        <p:txBody>
          <a:bodyPr wrap="square" rtlCol="0">
            <a:spAutoFit/>
          </a:bodyPr>
          <a:lstStyle/>
          <a:p>
            <a:r>
              <a:rPr lang="en-US" sz="1600" dirty="0">
                <a:solidFill>
                  <a:srgbClr val="595959"/>
                </a:solidFill>
                <a:cs typeface="Arial" pitchFamily="34" charset="0"/>
              </a:rPr>
              <a:t>What conditions will be in place to tell us we have reached a sustainable tipping point for our change?.</a:t>
            </a:r>
          </a:p>
          <a:p>
            <a:endParaRPr lang="en-US" sz="1600" dirty="0">
              <a:solidFill>
                <a:srgbClr val="595959"/>
              </a:solidFill>
              <a:cs typeface="Arial" pitchFamily="34" charset="0"/>
            </a:endParaRPr>
          </a:p>
        </p:txBody>
      </p:sp>
      <p:grpSp>
        <p:nvGrpSpPr>
          <p:cNvPr id="6" name="Group 5">
            <a:extLst>
              <a:ext uri="{FF2B5EF4-FFF2-40B4-BE49-F238E27FC236}">
                <a16:creationId xmlns:a16="http://schemas.microsoft.com/office/drawing/2014/main" id="{D1899DB1-8BCE-4F56-A367-F303A3004AD7}"/>
              </a:ext>
            </a:extLst>
          </p:cNvPr>
          <p:cNvGrpSpPr/>
          <p:nvPr/>
        </p:nvGrpSpPr>
        <p:grpSpPr>
          <a:xfrm>
            <a:off x="633145" y="1692410"/>
            <a:ext cx="3786454" cy="830997"/>
            <a:chOff x="1320805" y="2815912"/>
            <a:chExt cx="3611089" cy="830997"/>
          </a:xfrm>
        </p:grpSpPr>
        <p:sp>
          <p:nvSpPr>
            <p:cNvPr id="7" name="TextBox 6">
              <a:extLst>
                <a:ext uri="{FF2B5EF4-FFF2-40B4-BE49-F238E27FC236}">
                  <a16:creationId xmlns:a16="http://schemas.microsoft.com/office/drawing/2014/main" id="{C50FFD60-FDC7-4560-9D0A-C7876961A823}"/>
                </a:ext>
              </a:extLst>
            </p:cNvPr>
            <p:cNvSpPr txBox="1"/>
            <p:nvPr/>
          </p:nvSpPr>
          <p:spPr>
            <a:xfrm>
              <a:off x="1659471" y="2815912"/>
              <a:ext cx="3272423" cy="830997"/>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95959"/>
                  </a:solidFill>
                  <a:effectLst/>
                  <a:uLnTx/>
                  <a:uFillTx/>
                  <a:cs typeface="Arial" pitchFamily="34" charset="0"/>
                </a:rPr>
                <a:t>Budget and Resources for the period from implementation until change sustained</a:t>
              </a:r>
            </a:p>
          </p:txBody>
        </p:sp>
        <p:grpSp>
          <p:nvGrpSpPr>
            <p:cNvPr id="8" name="Group 7">
              <a:extLst>
                <a:ext uri="{FF2B5EF4-FFF2-40B4-BE49-F238E27FC236}">
                  <a16:creationId xmlns:a16="http://schemas.microsoft.com/office/drawing/2014/main" id="{FB5C4BFE-AB33-459B-BF74-DF5802B2DB25}"/>
                </a:ext>
              </a:extLst>
            </p:cNvPr>
            <p:cNvGrpSpPr/>
            <p:nvPr/>
          </p:nvGrpSpPr>
          <p:grpSpPr>
            <a:xfrm>
              <a:off x="1320805" y="2859620"/>
              <a:ext cx="304800" cy="304800"/>
              <a:chOff x="5163671" y="1407458"/>
              <a:chExt cx="932329" cy="932329"/>
            </a:xfrm>
            <a:effectLst/>
          </p:grpSpPr>
          <p:sp>
            <p:nvSpPr>
              <p:cNvPr id="9" name="Oval 8">
                <a:extLst>
                  <a:ext uri="{FF2B5EF4-FFF2-40B4-BE49-F238E27FC236}">
                    <a16:creationId xmlns:a16="http://schemas.microsoft.com/office/drawing/2014/main" id="{6EB08FCA-91C1-46D2-A220-AE209F998CDA}"/>
                  </a:ext>
                </a:extLst>
              </p:cNvPr>
              <p:cNvSpPr/>
              <p:nvPr/>
            </p:nvSpPr>
            <p:spPr>
              <a:xfrm>
                <a:off x="5163671" y="1407458"/>
                <a:ext cx="932329" cy="932329"/>
              </a:xfrm>
              <a:prstGeom prst="ellipse">
                <a:avLst/>
              </a:prstGeom>
              <a:solidFill>
                <a:srgbClr val="67A3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a:ea typeface="+mn-ea"/>
                  <a:cs typeface="+mn-cs"/>
                </a:endParaRPr>
              </a:p>
            </p:txBody>
          </p:sp>
          <p:sp>
            <p:nvSpPr>
              <p:cNvPr id="10" name="Freeform 36">
                <a:extLst>
                  <a:ext uri="{FF2B5EF4-FFF2-40B4-BE49-F238E27FC236}">
                    <a16:creationId xmlns:a16="http://schemas.microsoft.com/office/drawing/2014/main" id="{77DDD8EE-2DB0-4425-B255-74C34999BB5E}"/>
                  </a:ext>
                </a:extLst>
              </p:cNvPr>
              <p:cNvSpPr/>
              <p:nvPr/>
            </p:nvSpPr>
            <p:spPr>
              <a:xfrm rot="19800000">
                <a:off x="5388690" y="1762786"/>
                <a:ext cx="482291" cy="221673"/>
              </a:xfrm>
              <a:custGeom>
                <a:avLst/>
                <a:gdLst>
                  <a:gd name="connsiteX0" fmla="*/ 0 w 533400"/>
                  <a:gd name="connsiteY0" fmla="*/ 0 h 533400"/>
                  <a:gd name="connsiteX1" fmla="*/ 266700 w 533400"/>
                  <a:gd name="connsiteY1" fmla="*/ 0 h 533400"/>
                  <a:gd name="connsiteX2" fmla="*/ 266700 w 533400"/>
                  <a:gd name="connsiteY2" fmla="*/ 266700 h 533400"/>
                  <a:gd name="connsiteX3" fmla="*/ 533400 w 533400"/>
                  <a:gd name="connsiteY3" fmla="*/ 266700 h 533400"/>
                  <a:gd name="connsiteX4" fmla="*/ 533400 w 533400"/>
                  <a:gd name="connsiteY4" fmla="*/ 533400 h 533400"/>
                  <a:gd name="connsiteX5" fmla="*/ 0 w 533400"/>
                  <a:gd name="connsiteY5" fmla="*/ 533400 h 533400"/>
                  <a:gd name="connsiteX6" fmla="*/ 0 w 533400"/>
                  <a:gd name="connsiteY6" fmla="*/ 0 h 533400"/>
                  <a:gd name="connsiteX0" fmla="*/ 139700 w 977900"/>
                  <a:gd name="connsiteY0" fmla="*/ 0 h 622300"/>
                  <a:gd name="connsiteX1" fmla="*/ 406400 w 977900"/>
                  <a:gd name="connsiteY1" fmla="*/ 0 h 622300"/>
                  <a:gd name="connsiteX2" fmla="*/ 406400 w 977900"/>
                  <a:gd name="connsiteY2" fmla="*/ 266700 h 622300"/>
                  <a:gd name="connsiteX3" fmla="*/ 673100 w 977900"/>
                  <a:gd name="connsiteY3" fmla="*/ 266700 h 622300"/>
                  <a:gd name="connsiteX4" fmla="*/ 977900 w 977900"/>
                  <a:gd name="connsiteY4" fmla="*/ 533400 h 622300"/>
                  <a:gd name="connsiteX5" fmla="*/ 139700 w 977900"/>
                  <a:gd name="connsiteY5" fmla="*/ 533400 h 622300"/>
                  <a:gd name="connsiteX6" fmla="*/ 139700 w 977900"/>
                  <a:gd name="connsiteY6" fmla="*/ 0 h 622300"/>
                  <a:gd name="connsiteX0" fmla="*/ 139700 w 977900"/>
                  <a:gd name="connsiteY0" fmla="*/ 0 h 533400"/>
                  <a:gd name="connsiteX1" fmla="*/ 406400 w 977900"/>
                  <a:gd name="connsiteY1" fmla="*/ 0 h 533400"/>
                  <a:gd name="connsiteX2" fmla="*/ 406400 w 977900"/>
                  <a:gd name="connsiteY2" fmla="*/ 266700 h 533400"/>
                  <a:gd name="connsiteX3" fmla="*/ 673100 w 977900"/>
                  <a:gd name="connsiteY3" fmla="*/ 266700 h 533400"/>
                  <a:gd name="connsiteX4" fmla="*/ 977900 w 977900"/>
                  <a:gd name="connsiteY4" fmla="*/ 533400 h 533400"/>
                  <a:gd name="connsiteX5" fmla="*/ 139700 w 977900"/>
                  <a:gd name="connsiteY5" fmla="*/ 533400 h 533400"/>
                  <a:gd name="connsiteX6" fmla="*/ 139700 w 977900"/>
                  <a:gd name="connsiteY6" fmla="*/ 0 h 533400"/>
                  <a:gd name="connsiteX0" fmla="*/ 0 w 838200"/>
                  <a:gd name="connsiteY0" fmla="*/ 0 h 533400"/>
                  <a:gd name="connsiteX1" fmla="*/ 266700 w 838200"/>
                  <a:gd name="connsiteY1" fmla="*/ 0 h 533400"/>
                  <a:gd name="connsiteX2" fmla="*/ 266700 w 838200"/>
                  <a:gd name="connsiteY2" fmla="*/ 266700 h 533400"/>
                  <a:gd name="connsiteX3" fmla="*/ 533400 w 838200"/>
                  <a:gd name="connsiteY3" fmla="*/ 266700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266700 w 838200"/>
                  <a:gd name="connsiteY1" fmla="*/ 0 h 533400"/>
                  <a:gd name="connsiteX2" fmla="*/ 266700 w 838200"/>
                  <a:gd name="connsiteY2" fmla="*/ 266700 h 533400"/>
                  <a:gd name="connsiteX3" fmla="*/ 533400 w 838200"/>
                  <a:gd name="connsiteY3" fmla="*/ 266700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266700 w 838200"/>
                  <a:gd name="connsiteY1" fmla="*/ 0 h 533400"/>
                  <a:gd name="connsiteX2" fmla="*/ 266700 w 838200"/>
                  <a:gd name="connsiteY2" fmla="*/ 266700 h 533400"/>
                  <a:gd name="connsiteX3" fmla="*/ 533400 w 838200"/>
                  <a:gd name="connsiteY3" fmla="*/ 266700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266700 w 838200"/>
                  <a:gd name="connsiteY1" fmla="*/ 0 h 533400"/>
                  <a:gd name="connsiteX2" fmla="*/ 266700 w 838200"/>
                  <a:gd name="connsiteY2" fmla="*/ 266700 h 533400"/>
                  <a:gd name="connsiteX3" fmla="*/ 658906 w 838200"/>
                  <a:gd name="connsiteY3" fmla="*/ 290232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161461 w 838200"/>
                  <a:gd name="connsiteY1" fmla="*/ 4640 h 533400"/>
                  <a:gd name="connsiteX2" fmla="*/ 266700 w 838200"/>
                  <a:gd name="connsiteY2" fmla="*/ 266700 h 533400"/>
                  <a:gd name="connsiteX3" fmla="*/ 658906 w 838200"/>
                  <a:gd name="connsiteY3" fmla="*/ 290232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161461 w 838200"/>
                  <a:gd name="connsiteY1" fmla="*/ 4640 h 533400"/>
                  <a:gd name="connsiteX2" fmla="*/ 180238 w 838200"/>
                  <a:gd name="connsiteY2" fmla="*/ 321721 h 533400"/>
                  <a:gd name="connsiteX3" fmla="*/ 658906 w 838200"/>
                  <a:gd name="connsiteY3" fmla="*/ 290232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161461 w 838200"/>
                  <a:gd name="connsiteY1" fmla="*/ 4640 h 533400"/>
                  <a:gd name="connsiteX2" fmla="*/ 169539 w 838200"/>
                  <a:gd name="connsiteY2" fmla="*/ 325487 h 533400"/>
                  <a:gd name="connsiteX3" fmla="*/ 658906 w 838200"/>
                  <a:gd name="connsiteY3" fmla="*/ 290232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169103 w 838200"/>
                  <a:gd name="connsiteY1" fmla="*/ 148143 h 533400"/>
                  <a:gd name="connsiteX2" fmla="*/ 169539 w 838200"/>
                  <a:gd name="connsiteY2" fmla="*/ 325487 h 533400"/>
                  <a:gd name="connsiteX3" fmla="*/ 658906 w 838200"/>
                  <a:gd name="connsiteY3" fmla="*/ 290232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3821 h 385257"/>
                  <a:gd name="connsiteX1" fmla="*/ 169103 w 838200"/>
                  <a:gd name="connsiteY1" fmla="*/ 0 h 385257"/>
                  <a:gd name="connsiteX2" fmla="*/ 169539 w 838200"/>
                  <a:gd name="connsiteY2" fmla="*/ 177344 h 385257"/>
                  <a:gd name="connsiteX3" fmla="*/ 658906 w 838200"/>
                  <a:gd name="connsiteY3" fmla="*/ 142089 h 385257"/>
                  <a:gd name="connsiteX4" fmla="*/ 838200 w 838200"/>
                  <a:gd name="connsiteY4" fmla="*/ 385257 h 385257"/>
                  <a:gd name="connsiteX5" fmla="*/ 0 w 838200"/>
                  <a:gd name="connsiteY5" fmla="*/ 385257 h 385257"/>
                  <a:gd name="connsiteX6" fmla="*/ 0 w 838200"/>
                  <a:gd name="connsiteY6" fmla="*/ 3821 h 385257"/>
                  <a:gd name="connsiteX0" fmla="*/ 0 w 838200"/>
                  <a:gd name="connsiteY0" fmla="*/ 3821 h 385257"/>
                  <a:gd name="connsiteX1" fmla="*/ 169103 w 838200"/>
                  <a:gd name="connsiteY1" fmla="*/ 0 h 385257"/>
                  <a:gd name="connsiteX2" fmla="*/ 169539 w 838200"/>
                  <a:gd name="connsiteY2" fmla="*/ 177344 h 385257"/>
                  <a:gd name="connsiteX3" fmla="*/ 830301 w 838200"/>
                  <a:gd name="connsiteY3" fmla="*/ 200877 h 385257"/>
                  <a:gd name="connsiteX4" fmla="*/ 838200 w 838200"/>
                  <a:gd name="connsiteY4" fmla="*/ 385257 h 385257"/>
                  <a:gd name="connsiteX5" fmla="*/ 0 w 838200"/>
                  <a:gd name="connsiteY5" fmla="*/ 385257 h 385257"/>
                  <a:gd name="connsiteX6" fmla="*/ 0 w 838200"/>
                  <a:gd name="connsiteY6" fmla="*/ 3821 h 385257"/>
                  <a:gd name="connsiteX0" fmla="*/ 0 w 843402"/>
                  <a:gd name="connsiteY0" fmla="*/ 3821 h 385257"/>
                  <a:gd name="connsiteX1" fmla="*/ 169103 w 843402"/>
                  <a:gd name="connsiteY1" fmla="*/ 0 h 385257"/>
                  <a:gd name="connsiteX2" fmla="*/ 169539 w 843402"/>
                  <a:gd name="connsiteY2" fmla="*/ 177344 h 385257"/>
                  <a:gd name="connsiteX3" fmla="*/ 843402 w 843402"/>
                  <a:gd name="connsiteY3" fmla="*/ 177296 h 385257"/>
                  <a:gd name="connsiteX4" fmla="*/ 838200 w 843402"/>
                  <a:gd name="connsiteY4" fmla="*/ 385257 h 385257"/>
                  <a:gd name="connsiteX5" fmla="*/ 0 w 843402"/>
                  <a:gd name="connsiteY5" fmla="*/ 385257 h 385257"/>
                  <a:gd name="connsiteX6" fmla="*/ 0 w 843402"/>
                  <a:gd name="connsiteY6" fmla="*/ 3821 h 385257"/>
                  <a:gd name="connsiteX0" fmla="*/ 0 w 843402"/>
                  <a:gd name="connsiteY0" fmla="*/ 3821 h 385257"/>
                  <a:gd name="connsiteX1" fmla="*/ 169103 w 843402"/>
                  <a:gd name="connsiteY1" fmla="*/ 0 h 385257"/>
                  <a:gd name="connsiteX2" fmla="*/ 169094 w 843402"/>
                  <a:gd name="connsiteY2" fmla="*/ 204315 h 385257"/>
                  <a:gd name="connsiteX3" fmla="*/ 843402 w 843402"/>
                  <a:gd name="connsiteY3" fmla="*/ 177296 h 385257"/>
                  <a:gd name="connsiteX4" fmla="*/ 838200 w 843402"/>
                  <a:gd name="connsiteY4" fmla="*/ 385257 h 385257"/>
                  <a:gd name="connsiteX5" fmla="*/ 0 w 843402"/>
                  <a:gd name="connsiteY5" fmla="*/ 385257 h 385257"/>
                  <a:gd name="connsiteX6" fmla="*/ 0 w 843402"/>
                  <a:gd name="connsiteY6" fmla="*/ 3821 h 385257"/>
                  <a:gd name="connsiteX0" fmla="*/ 0 w 838200"/>
                  <a:gd name="connsiteY0" fmla="*/ 3821 h 385257"/>
                  <a:gd name="connsiteX1" fmla="*/ 169103 w 838200"/>
                  <a:gd name="connsiteY1" fmla="*/ 0 h 385257"/>
                  <a:gd name="connsiteX2" fmla="*/ 169094 w 838200"/>
                  <a:gd name="connsiteY2" fmla="*/ 204315 h 385257"/>
                  <a:gd name="connsiteX3" fmla="*/ 834488 w 838200"/>
                  <a:gd name="connsiteY3" fmla="*/ 208454 h 385257"/>
                  <a:gd name="connsiteX4" fmla="*/ 838200 w 838200"/>
                  <a:gd name="connsiteY4" fmla="*/ 385257 h 385257"/>
                  <a:gd name="connsiteX5" fmla="*/ 0 w 838200"/>
                  <a:gd name="connsiteY5" fmla="*/ 385257 h 385257"/>
                  <a:gd name="connsiteX6" fmla="*/ 0 w 838200"/>
                  <a:gd name="connsiteY6" fmla="*/ 3821 h 385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8200" h="385257">
                    <a:moveTo>
                      <a:pt x="0" y="3821"/>
                    </a:moveTo>
                    <a:lnTo>
                      <a:pt x="169103" y="0"/>
                    </a:lnTo>
                    <a:cubicBezTo>
                      <a:pt x="169248" y="59115"/>
                      <a:pt x="168949" y="145200"/>
                      <a:pt x="169094" y="204315"/>
                    </a:cubicBezTo>
                    <a:lnTo>
                      <a:pt x="834488" y="208454"/>
                    </a:lnTo>
                    <a:cubicBezTo>
                      <a:pt x="835725" y="267388"/>
                      <a:pt x="836963" y="326323"/>
                      <a:pt x="838200" y="385257"/>
                    </a:cubicBezTo>
                    <a:lnTo>
                      <a:pt x="0" y="385257"/>
                    </a:lnTo>
                    <a:lnTo>
                      <a:pt x="0" y="3821"/>
                    </a:lnTo>
                    <a:close/>
                  </a:path>
                </a:pathLst>
              </a:cu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a:ea typeface="+mn-ea"/>
                  <a:cs typeface="+mn-cs"/>
                </a:endParaRPr>
              </a:p>
            </p:txBody>
          </p:sp>
        </p:grpSp>
      </p:grpSp>
      <p:grpSp>
        <p:nvGrpSpPr>
          <p:cNvPr id="11" name="Group 10">
            <a:extLst>
              <a:ext uri="{FF2B5EF4-FFF2-40B4-BE49-F238E27FC236}">
                <a16:creationId xmlns:a16="http://schemas.microsoft.com/office/drawing/2014/main" id="{4E4883FE-FF9A-4F60-9580-2B633302E984}"/>
              </a:ext>
            </a:extLst>
          </p:cNvPr>
          <p:cNvGrpSpPr/>
          <p:nvPr/>
        </p:nvGrpSpPr>
        <p:grpSpPr>
          <a:xfrm>
            <a:off x="2130978" y="744911"/>
            <a:ext cx="932329" cy="932329"/>
            <a:chOff x="5163671" y="1407458"/>
            <a:chExt cx="932329" cy="932329"/>
          </a:xfrm>
          <a:effectLst>
            <a:outerShdw blurRad="38100" sx="101000" sy="101000" algn="ctr" rotWithShape="0">
              <a:prstClr val="black">
                <a:alpha val="30000"/>
              </a:prstClr>
            </a:outerShdw>
          </a:effectLst>
        </p:grpSpPr>
        <p:sp>
          <p:nvSpPr>
            <p:cNvPr id="12" name="Oval 11">
              <a:extLst>
                <a:ext uri="{FF2B5EF4-FFF2-40B4-BE49-F238E27FC236}">
                  <a16:creationId xmlns:a16="http://schemas.microsoft.com/office/drawing/2014/main" id="{B972A212-E0D1-4BFD-B250-F47D5749EDDB}"/>
                </a:ext>
              </a:extLst>
            </p:cNvPr>
            <p:cNvSpPr/>
            <p:nvPr/>
          </p:nvSpPr>
          <p:spPr>
            <a:xfrm>
              <a:off x="5163671" y="1407458"/>
              <a:ext cx="932329" cy="932329"/>
            </a:xfrm>
            <a:prstGeom prst="ellipse">
              <a:avLst/>
            </a:prstGeom>
            <a:solidFill>
              <a:srgbClr val="67A3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a:ea typeface="+mn-ea"/>
                <a:cs typeface="+mn-cs"/>
              </a:endParaRPr>
            </a:p>
          </p:txBody>
        </p:sp>
        <p:sp>
          <p:nvSpPr>
            <p:cNvPr id="13" name="Freeform 20">
              <a:extLst>
                <a:ext uri="{FF2B5EF4-FFF2-40B4-BE49-F238E27FC236}">
                  <a16:creationId xmlns:a16="http://schemas.microsoft.com/office/drawing/2014/main" id="{1E045060-820D-4513-8F00-A731329F5BD8}"/>
                </a:ext>
              </a:extLst>
            </p:cNvPr>
            <p:cNvSpPr/>
            <p:nvPr/>
          </p:nvSpPr>
          <p:spPr>
            <a:xfrm rot="19800000">
              <a:off x="5388690" y="1762786"/>
              <a:ext cx="482291" cy="221673"/>
            </a:xfrm>
            <a:custGeom>
              <a:avLst/>
              <a:gdLst>
                <a:gd name="connsiteX0" fmla="*/ 0 w 533400"/>
                <a:gd name="connsiteY0" fmla="*/ 0 h 533400"/>
                <a:gd name="connsiteX1" fmla="*/ 266700 w 533400"/>
                <a:gd name="connsiteY1" fmla="*/ 0 h 533400"/>
                <a:gd name="connsiteX2" fmla="*/ 266700 w 533400"/>
                <a:gd name="connsiteY2" fmla="*/ 266700 h 533400"/>
                <a:gd name="connsiteX3" fmla="*/ 533400 w 533400"/>
                <a:gd name="connsiteY3" fmla="*/ 266700 h 533400"/>
                <a:gd name="connsiteX4" fmla="*/ 533400 w 533400"/>
                <a:gd name="connsiteY4" fmla="*/ 533400 h 533400"/>
                <a:gd name="connsiteX5" fmla="*/ 0 w 533400"/>
                <a:gd name="connsiteY5" fmla="*/ 533400 h 533400"/>
                <a:gd name="connsiteX6" fmla="*/ 0 w 533400"/>
                <a:gd name="connsiteY6" fmla="*/ 0 h 533400"/>
                <a:gd name="connsiteX0" fmla="*/ 139700 w 977900"/>
                <a:gd name="connsiteY0" fmla="*/ 0 h 622300"/>
                <a:gd name="connsiteX1" fmla="*/ 406400 w 977900"/>
                <a:gd name="connsiteY1" fmla="*/ 0 h 622300"/>
                <a:gd name="connsiteX2" fmla="*/ 406400 w 977900"/>
                <a:gd name="connsiteY2" fmla="*/ 266700 h 622300"/>
                <a:gd name="connsiteX3" fmla="*/ 673100 w 977900"/>
                <a:gd name="connsiteY3" fmla="*/ 266700 h 622300"/>
                <a:gd name="connsiteX4" fmla="*/ 977900 w 977900"/>
                <a:gd name="connsiteY4" fmla="*/ 533400 h 622300"/>
                <a:gd name="connsiteX5" fmla="*/ 139700 w 977900"/>
                <a:gd name="connsiteY5" fmla="*/ 533400 h 622300"/>
                <a:gd name="connsiteX6" fmla="*/ 139700 w 977900"/>
                <a:gd name="connsiteY6" fmla="*/ 0 h 622300"/>
                <a:gd name="connsiteX0" fmla="*/ 139700 w 977900"/>
                <a:gd name="connsiteY0" fmla="*/ 0 h 533400"/>
                <a:gd name="connsiteX1" fmla="*/ 406400 w 977900"/>
                <a:gd name="connsiteY1" fmla="*/ 0 h 533400"/>
                <a:gd name="connsiteX2" fmla="*/ 406400 w 977900"/>
                <a:gd name="connsiteY2" fmla="*/ 266700 h 533400"/>
                <a:gd name="connsiteX3" fmla="*/ 673100 w 977900"/>
                <a:gd name="connsiteY3" fmla="*/ 266700 h 533400"/>
                <a:gd name="connsiteX4" fmla="*/ 977900 w 977900"/>
                <a:gd name="connsiteY4" fmla="*/ 533400 h 533400"/>
                <a:gd name="connsiteX5" fmla="*/ 139700 w 977900"/>
                <a:gd name="connsiteY5" fmla="*/ 533400 h 533400"/>
                <a:gd name="connsiteX6" fmla="*/ 139700 w 977900"/>
                <a:gd name="connsiteY6" fmla="*/ 0 h 533400"/>
                <a:gd name="connsiteX0" fmla="*/ 0 w 838200"/>
                <a:gd name="connsiteY0" fmla="*/ 0 h 533400"/>
                <a:gd name="connsiteX1" fmla="*/ 266700 w 838200"/>
                <a:gd name="connsiteY1" fmla="*/ 0 h 533400"/>
                <a:gd name="connsiteX2" fmla="*/ 266700 w 838200"/>
                <a:gd name="connsiteY2" fmla="*/ 266700 h 533400"/>
                <a:gd name="connsiteX3" fmla="*/ 533400 w 838200"/>
                <a:gd name="connsiteY3" fmla="*/ 266700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266700 w 838200"/>
                <a:gd name="connsiteY1" fmla="*/ 0 h 533400"/>
                <a:gd name="connsiteX2" fmla="*/ 266700 w 838200"/>
                <a:gd name="connsiteY2" fmla="*/ 266700 h 533400"/>
                <a:gd name="connsiteX3" fmla="*/ 533400 w 838200"/>
                <a:gd name="connsiteY3" fmla="*/ 266700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266700 w 838200"/>
                <a:gd name="connsiteY1" fmla="*/ 0 h 533400"/>
                <a:gd name="connsiteX2" fmla="*/ 266700 w 838200"/>
                <a:gd name="connsiteY2" fmla="*/ 266700 h 533400"/>
                <a:gd name="connsiteX3" fmla="*/ 533400 w 838200"/>
                <a:gd name="connsiteY3" fmla="*/ 266700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266700 w 838200"/>
                <a:gd name="connsiteY1" fmla="*/ 0 h 533400"/>
                <a:gd name="connsiteX2" fmla="*/ 266700 w 838200"/>
                <a:gd name="connsiteY2" fmla="*/ 266700 h 533400"/>
                <a:gd name="connsiteX3" fmla="*/ 658906 w 838200"/>
                <a:gd name="connsiteY3" fmla="*/ 290232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161461 w 838200"/>
                <a:gd name="connsiteY1" fmla="*/ 4640 h 533400"/>
                <a:gd name="connsiteX2" fmla="*/ 266700 w 838200"/>
                <a:gd name="connsiteY2" fmla="*/ 266700 h 533400"/>
                <a:gd name="connsiteX3" fmla="*/ 658906 w 838200"/>
                <a:gd name="connsiteY3" fmla="*/ 290232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161461 w 838200"/>
                <a:gd name="connsiteY1" fmla="*/ 4640 h 533400"/>
                <a:gd name="connsiteX2" fmla="*/ 180238 w 838200"/>
                <a:gd name="connsiteY2" fmla="*/ 321721 h 533400"/>
                <a:gd name="connsiteX3" fmla="*/ 658906 w 838200"/>
                <a:gd name="connsiteY3" fmla="*/ 290232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161461 w 838200"/>
                <a:gd name="connsiteY1" fmla="*/ 4640 h 533400"/>
                <a:gd name="connsiteX2" fmla="*/ 169539 w 838200"/>
                <a:gd name="connsiteY2" fmla="*/ 325487 h 533400"/>
                <a:gd name="connsiteX3" fmla="*/ 658906 w 838200"/>
                <a:gd name="connsiteY3" fmla="*/ 290232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169103 w 838200"/>
                <a:gd name="connsiteY1" fmla="*/ 148143 h 533400"/>
                <a:gd name="connsiteX2" fmla="*/ 169539 w 838200"/>
                <a:gd name="connsiteY2" fmla="*/ 325487 h 533400"/>
                <a:gd name="connsiteX3" fmla="*/ 658906 w 838200"/>
                <a:gd name="connsiteY3" fmla="*/ 290232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3821 h 385257"/>
                <a:gd name="connsiteX1" fmla="*/ 169103 w 838200"/>
                <a:gd name="connsiteY1" fmla="*/ 0 h 385257"/>
                <a:gd name="connsiteX2" fmla="*/ 169539 w 838200"/>
                <a:gd name="connsiteY2" fmla="*/ 177344 h 385257"/>
                <a:gd name="connsiteX3" fmla="*/ 658906 w 838200"/>
                <a:gd name="connsiteY3" fmla="*/ 142089 h 385257"/>
                <a:gd name="connsiteX4" fmla="*/ 838200 w 838200"/>
                <a:gd name="connsiteY4" fmla="*/ 385257 h 385257"/>
                <a:gd name="connsiteX5" fmla="*/ 0 w 838200"/>
                <a:gd name="connsiteY5" fmla="*/ 385257 h 385257"/>
                <a:gd name="connsiteX6" fmla="*/ 0 w 838200"/>
                <a:gd name="connsiteY6" fmla="*/ 3821 h 385257"/>
                <a:gd name="connsiteX0" fmla="*/ 0 w 838200"/>
                <a:gd name="connsiteY0" fmla="*/ 3821 h 385257"/>
                <a:gd name="connsiteX1" fmla="*/ 169103 w 838200"/>
                <a:gd name="connsiteY1" fmla="*/ 0 h 385257"/>
                <a:gd name="connsiteX2" fmla="*/ 169539 w 838200"/>
                <a:gd name="connsiteY2" fmla="*/ 177344 h 385257"/>
                <a:gd name="connsiteX3" fmla="*/ 830301 w 838200"/>
                <a:gd name="connsiteY3" fmla="*/ 200877 h 385257"/>
                <a:gd name="connsiteX4" fmla="*/ 838200 w 838200"/>
                <a:gd name="connsiteY4" fmla="*/ 385257 h 385257"/>
                <a:gd name="connsiteX5" fmla="*/ 0 w 838200"/>
                <a:gd name="connsiteY5" fmla="*/ 385257 h 385257"/>
                <a:gd name="connsiteX6" fmla="*/ 0 w 838200"/>
                <a:gd name="connsiteY6" fmla="*/ 3821 h 385257"/>
                <a:gd name="connsiteX0" fmla="*/ 0 w 843402"/>
                <a:gd name="connsiteY0" fmla="*/ 3821 h 385257"/>
                <a:gd name="connsiteX1" fmla="*/ 169103 w 843402"/>
                <a:gd name="connsiteY1" fmla="*/ 0 h 385257"/>
                <a:gd name="connsiteX2" fmla="*/ 169539 w 843402"/>
                <a:gd name="connsiteY2" fmla="*/ 177344 h 385257"/>
                <a:gd name="connsiteX3" fmla="*/ 843402 w 843402"/>
                <a:gd name="connsiteY3" fmla="*/ 177296 h 385257"/>
                <a:gd name="connsiteX4" fmla="*/ 838200 w 843402"/>
                <a:gd name="connsiteY4" fmla="*/ 385257 h 385257"/>
                <a:gd name="connsiteX5" fmla="*/ 0 w 843402"/>
                <a:gd name="connsiteY5" fmla="*/ 385257 h 385257"/>
                <a:gd name="connsiteX6" fmla="*/ 0 w 843402"/>
                <a:gd name="connsiteY6" fmla="*/ 3821 h 385257"/>
                <a:gd name="connsiteX0" fmla="*/ 0 w 843402"/>
                <a:gd name="connsiteY0" fmla="*/ 3821 h 385257"/>
                <a:gd name="connsiteX1" fmla="*/ 169103 w 843402"/>
                <a:gd name="connsiteY1" fmla="*/ 0 h 385257"/>
                <a:gd name="connsiteX2" fmla="*/ 169094 w 843402"/>
                <a:gd name="connsiteY2" fmla="*/ 204315 h 385257"/>
                <a:gd name="connsiteX3" fmla="*/ 843402 w 843402"/>
                <a:gd name="connsiteY3" fmla="*/ 177296 h 385257"/>
                <a:gd name="connsiteX4" fmla="*/ 838200 w 843402"/>
                <a:gd name="connsiteY4" fmla="*/ 385257 h 385257"/>
                <a:gd name="connsiteX5" fmla="*/ 0 w 843402"/>
                <a:gd name="connsiteY5" fmla="*/ 385257 h 385257"/>
                <a:gd name="connsiteX6" fmla="*/ 0 w 843402"/>
                <a:gd name="connsiteY6" fmla="*/ 3821 h 385257"/>
                <a:gd name="connsiteX0" fmla="*/ 0 w 838200"/>
                <a:gd name="connsiteY0" fmla="*/ 3821 h 385257"/>
                <a:gd name="connsiteX1" fmla="*/ 169103 w 838200"/>
                <a:gd name="connsiteY1" fmla="*/ 0 h 385257"/>
                <a:gd name="connsiteX2" fmla="*/ 169094 w 838200"/>
                <a:gd name="connsiteY2" fmla="*/ 204315 h 385257"/>
                <a:gd name="connsiteX3" fmla="*/ 834488 w 838200"/>
                <a:gd name="connsiteY3" fmla="*/ 208454 h 385257"/>
                <a:gd name="connsiteX4" fmla="*/ 838200 w 838200"/>
                <a:gd name="connsiteY4" fmla="*/ 385257 h 385257"/>
                <a:gd name="connsiteX5" fmla="*/ 0 w 838200"/>
                <a:gd name="connsiteY5" fmla="*/ 385257 h 385257"/>
                <a:gd name="connsiteX6" fmla="*/ 0 w 838200"/>
                <a:gd name="connsiteY6" fmla="*/ 3821 h 385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8200" h="385257">
                  <a:moveTo>
                    <a:pt x="0" y="3821"/>
                  </a:moveTo>
                  <a:lnTo>
                    <a:pt x="169103" y="0"/>
                  </a:lnTo>
                  <a:cubicBezTo>
                    <a:pt x="169248" y="59115"/>
                    <a:pt x="168949" y="145200"/>
                    <a:pt x="169094" y="204315"/>
                  </a:cubicBezTo>
                  <a:lnTo>
                    <a:pt x="834488" y="208454"/>
                  </a:lnTo>
                  <a:cubicBezTo>
                    <a:pt x="835725" y="267388"/>
                    <a:pt x="836963" y="326323"/>
                    <a:pt x="838200" y="385257"/>
                  </a:cubicBezTo>
                  <a:lnTo>
                    <a:pt x="0" y="385257"/>
                  </a:lnTo>
                  <a:lnTo>
                    <a:pt x="0" y="3821"/>
                  </a:lnTo>
                  <a:close/>
                </a:path>
              </a:pathLst>
            </a:cu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a:ea typeface="+mn-ea"/>
                <a:cs typeface="+mn-cs"/>
              </a:endParaRPr>
            </a:p>
          </p:txBody>
        </p:sp>
      </p:grpSp>
      <p:pic>
        <p:nvPicPr>
          <p:cNvPr id="14" name="Graphic 13" descr="Help">
            <a:extLst>
              <a:ext uri="{FF2B5EF4-FFF2-40B4-BE49-F238E27FC236}">
                <a16:creationId xmlns:a16="http://schemas.microsoft.com/office/drawing/2014/main" id="{46ADABD2-7D95-4F29-808B-D9212198B2F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97484" y="742950"/>
            <a:ext cx="1151147" cy="1151147"/>
          </a:xfrm>
          <a:prstGeom prst="rect">
            <a:avLst/>
          </a:prstGeom>
        </p:spPr>
      </p:pic>
      <p:pic>
        <p:nvPicPr>
          <p:cNvPr id="15" name="Graphic 14" descr="Help">
            <a:extLst>
              <a:ext uri="{FF2B5EF4-FFF2-40B4-BE49-F238E27FC236}">
                <a16:creationId xmlns:a16="http://schemas.microsoft.com/office/drawing/2014/main" id="{C47AE2B3-F54E-4A62-8406-3559F0AB2A0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55559" y="2101889"/>
            <a:ext cx="298589" cy="298589"/>
          </a:xfrm>
          <a:prstGeom prst="rect">
            <a:avLst/>
          </a:prstGeom>
        </p:spPr>
      </p:pic>
      <p:pic>
        <p:nvPicPr>
          <p:cNvPr id="16" name="Graphic 15" descr="Help">
            <a:extLst>
              <a:ext uri="{FF2B5EF4-FFF2-40B4-BE49-F238E27FC236}">
                <a16:creationId xmlns:a16="http://schemas.microsoft.com/office/drawing/2014/main" id="{6D0AF0C8-52A0-48FA-8F30-2FC94EB21A5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61007" y="2798438"/>
            <a:ext cx="298589" cy="298589"/>
          </a:xfrm>
          <a:prstGeom prst="rect">
            <a:avLst/>
          </a:prstGeom>
        </p:spPr>
      </p:pic>
      <p:pic>
        <p:nvPicPr>
          <p:cNvPr id="17" name="Graphic 16" descr="Help">
            <a:extLst>
              <a:ext uri="{FF2B5EF4-FFF2-40B4-BE49-F238E27FC236}">
                <a16:creationId xmlns:a16="http://schemas.microsoft.com/office/drawing/2014/main" id="{14741C6E-A400-4FC2-9E8F-326F86A10F6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61007" y="3318875"/>
            <a:ext cx="298589" cy="298589"/>
          </a:xfrm>
          <a:prstGeom prst="rect">
            <a:avLst/>
          </a:prstGeom>
        </p:spPr>
      </p:pic>
      <p:grpSp>
        <p:nvGrpSpPr>
          <p:cNvPr id="18" name="Group 17">
            <a:extLst>
              <a:ext uri="{FF2B5EF4-FFF2-40B4-BE49-F238E27FC236}">
                <a16:creationId xmlns:a16="http://schemas.microsoft.com/office/drawing/2014/main" id="{A3896412-1776-4017-83C1-DFDC0D89A3D5}"/>
              </a:ext>
            </a:extLst>
          </p:cNvPr>
          <p:cNvGrpSpPr/>
          <p:nvPr/>
        </p:nvGrpSpPr>
        <p:grpSpPr>
          <a:xfrm>
            <a:off x="703238" y="2531531"/>
            <a:ext cx="3611089" cy="584775"/>
            <a:chOff x="1320805" y="2815912"/>
            <a:chExt cx="3611089" cy="584775"/>
          </a:xfrm>
        </p:grpSpPr>
        <p:sp>
          <p:nvSpPr>
            <p:cNvPr id="19" name="TextBox 18">
              <a:extLst>
                <a:ext uri="{FF2B5EF4-FFF2-40B4-BE49-F238E27FC236}">
                  <a16:creationId xmlns:a16="http://schemas.microsoft.com/office/drawing/2014/main" id="{01E34B69-BEE9-43E8-BF2B-D7688B527027}"/>
                </a:ext>
              </a:extLst>
            </p:cNvPr>
            <p:cNvSpPr txBox="1"/>
            <p:nvPr/>
          </p:nvSpPr>
          <p:spPr>
            <a:xfrm>
              <a:off x="1659471" y="2815912"/>
              <a:ext cx="3272423" cy="584775"/>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95959"/>
                  </a:solidFill>
                  <a:effectLst/>
                  <a:uLnTx/>
                  <a:uFillTx/>
                  <a:cs typeface="Arial" pitchFamily="34" charset="0"/>
                </a:rPr>
                <a:t>Solution design actively considers ease of adoption</a:t>
              </a:r>
            </a:p>
          </p:txBody>
        </p:sp>
        <p:grpSp>
          <p:nvGrpSpPr>
            <p:cNvPr id="20" name="Group 19">
              <a:extLst>
                <a:ext uri="{FF2B5EF4-FFF2-40B4-BE49-F238E27FC236}">
                  <a16:creationId xmlns:a16="http://schemas.microsoft.com/office/drawing/2014/main" id="{BB93CED8-02C5-4CE7-BDEC-35A2C72AAE96}"/>
                </a:ext>
              </a:extLst>
            </p:cNvPr>
            <p:cNvGrpSpPr/>
            <p:nvPr/>
          </p:nvGrpSpPr>
          <p:grpSpPr>
            <a:xfrm>
              <a:off x="1320805" y="2859620"/>
              <a:ext cx="304800" cy="304800"/>
              <a:chOff x="5163671" y="1407458"/>
              <a:chExt cx="932329" cy="932329"/>
            </a:xfrm>
            <a:effectLst/>
          </p:grpSpPr>
          <p:sp>
            <p:nvSpPr>
              <p:cNvPr id="21" name="Oval 20">
                <a:extLst>
                  <a:ext uri="{FF2B5EF4-FFF2-40B4-BE49-F238E27FC236}">
                    <a16:creationId xmlns:a16="http://schemas.microsoft.com/office/drawing/2014/main" id="{6D664DE0-F9A0-4224-AB20-64EA1DBB942A}"/>
                  </a:ext>
                </a:extLst>
              </p:cNvPr>
              <p:cNvSpPr/>
              <p:nvPr/>
            </p:nvSpPr>
            <p:spPr>
              <a:xfrm>
                <a:off x="5163671" y="1407458"/>
                <a:ext cx="932329" cy="932329"/>
              </a:xfrm>
              <a:prstGeom prst="ellipse">
                <a:avLst/>
              </a:prstGeom>
              <a:solidFill>
                <a:srgbClr val="67A3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a:ea typeface="+mn-ea"/>
                  <a:cs typeface="+mn-cs"/>
                </a:endParaRPr>
              </a:p>
            </p:txBody>
          </p:sp>
          <p:sp>
            <p:nvSpPr>
              <p:cNvPr id="22" name="Freeform 36">
                <a:extLst>
                  <a:ext uri="{FF2B5EF4-FFF2-40B4-BE49-F238E27FC236}">
                    <a16:creationId xmlns:a16="http://schemas.microsoft.com/office/drawing/2014/main" id="{8E9E7D53-2964-41F1-92EF-48967E7BC7F9}"/>
                  </a:ext>
                </a:extLst>
              </p:cNvPr>
              <p:cNvSpPr/>
              <p:nvPr/>
            </p:nvSpPr>
            <p:spPr>
              <a:xfrm rot="19800000">
                <a:off x="5388690" y="1762786"/>
                <a:ext cx="482291" cy="221673"/>
              </a:xfrm>
              <a:custGeom>
                <a:avLst/>
                <a:gdLst>
                  <a:gd name="connsiteX0" fmla="*/ 0 w 533400"/>
                  <a:gd name="connsiteY0" fmla="*/ 0 h 533400"/>
                  <a:gd name="connsiteX1" fmla="*/ 266700 w 533400"/>
                  <a:gd name="connsiteY1" fmla="*/ 0 h 533400"/>
                  <a:gd name="connsiteX2" fmla="*/ 266700 w 533400"/>
                  <a:gd name="connsiteY2" fmla="*/ 266700 h 533400"/>
                  <a:gd name="connsiteX3" fmla="*/ 533400 w 533400"/>
                  <a:gd name="connsiteY3" fmla="*/ 266700 h 533400"/>
                  <a:gd name="connsiteX4" fmla="*/ 533400 w 533400"/>
                  <a:gd name="connsiteY4" fmla="*/ 533400 h 533400"/>
                  <a:gd name="connsiteX5" fmla="*/ 0 w 533400"/>
                  <a:gd name="connsiteY5" fmla="*/ 533400 h 533400"/>
                  <a:gd name="connsiteX6" fmla="*/ 0 w 533400"/>
                  <a:gd name="connsiteY6" fmla="*/ 0 h 533400"/>
                  <a:gd name="connsiteX0" fmla="*/ 139700 w 977900"/>
                  <a:gd name="connsiteY0" fmla="*/ 0 h 622300"/>
                  <a:gd name="connsiteX1" fmla="*/ 406400 w 977900"/>
                  <a:gd name="connsiteY1" fmla="*/ 0 h 622300"/>
                  <a:gd name="connsiteX2" fmla="*/ 406400 w 977900"/>
                  <a:gd name="connsiteY2" fmla="*/ 266700 h 622300"/>
                  <a:gd name="connsiteX3" fmla="*/ 673100 w 977900"/>
                  <a:gd name="connsiteY3" fmla="*/ 266700 h 622300"/>
                  <a:gd name="connsiteX4" fmla="*/ 977900 w 977900"/>
                  <a:gd name="connsiteY4" fmla="*/ 533400 h 622300"/>
                  <a:gd name="connsiteX5" fmla="*/ 139700 w 977900"/>
                  <a:gd name="connsiteY5" fmla="*/ 533400 h 622300"/>
                  <a:gd name="connsiteX6" fmla="*/ 139700 w 977900"/>
                  <a:gd name="connsiteY6" fmla="*/ 0 h 622300"/>
                  <a:gd name="connsiteX0" fmla="*/ 139700 w 977900"/>
                  <a:gd name="connsiteY0" fmla="*/ 0 h 533400"/>
                  <a:gd name="connsiteX1" fmla="*/ 406400 w 977900"/>
                  <a:gd name="connsiteY1" fmla="*/ 0 h 533400"/>
                  <a:gd name="connsiteX2" fmla="*/ 406400 w 977900"/>
                  <a:gd name="connsiteY2" fmla="*/ 266700 h 533400"/>
                  <a:gd name="connsiteX3" fmla="*/ 673100 w 977900"/>
                  <a:gd name="connsiteY3" fmla="*/ 266700 h 533400"/>
                  <a:gd name="connsiteX4" fmla="*/ 977900 w 977900"/>
                  <a:gd name="connsiteY4" fmla="*/ 533400 h 533400"/>
                  <a:gd name="connsiteX5" fmla="*/ 139700 w 977900"/>
                  <a:gd name="connsiteY5" fmla="*/ 533400 h 533400"/>
                  <a:gd name="connsiteX6" fmla="*/ 139700 w 977900"/>
                  <a:gd name="connsiteY6" fmla="*/ 0 h 533400"/>
                  <a:gd name="connsiteX0" fmla="*/ 0 w 838200"/>
                  <a:gd name="connsiteY0" fmla="*/ 0 h 533400"/>
                  <a:gd name="connsiteX1" fmla="*/ 266700 w 838200"/>
                  <a:gd name="connsiteY1" fmla="*/ 0 h 533400"/>
                  <a:gd name="connsiteX2" fmla="*/ 266700 w 838200"/>
                  <a:gd name="connsiteY2" fmla="*/ 266700 h 533400"/>
                  <a:gd name="connsiteX3" fmla="*/ 533400 w 838200"/>
                  <a:gd name="connsiteY3" fmla="*/ 266700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266700 w 838200"/>
                  <a:gd name="connsiteY1" fmla="*/ 0 h 533400"/>
                  <a:gd name="connsiteX2" fmla="*/ 266700 w 838200"/>
                  <a:gd name="connsiteY2" fmla="*/ 266700 h 533400"/>
                  <a:gd name="connsiteX3" fmla="*/ 533400 w 838200"/>
                  <a:gd name="connsiteY3" fmla="*/ 266700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266700 w 838200"/>
                  <a:gd name="connsiteY1" fmla="*/ 0 h 533400"/>
                  <a:gd name="connsiteX2" fmla="*/ 266700 w 838200"/>
                  <a:gd name="connsiteY2" fmla="*/ 266700 h 533400"/>
                  <a:gd name="connsiteX3" fmla="*/ 533400 w 838200"/>
                  <a:gd name="connsiteY3" fmla="*/ 266700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266700 w 838200"/>
                  <a:gd name="connsiteY1" fmla="*/ 0 h 533400"/>
                  <a:gd name="connsiteX2" fmla="*/ 266700 w 838200"/>
                  <a:gd name="connsiteY2" fmla="*/ 266700 h 533400"/>
                  <a:gd name="connsiteX3" fmla="*/ 658906 w 838200"/>
                  <a:gd name="connsiteY3" fmla="*/ 290232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161461 w 838200"/>
                  <a:gd name="connsiteY1" fmla="*/ 4640 h 533400"/>
                  <a:gd name="connsiteX2" fmla="*/ 266700 w 838200"/>
                  <a:gd name="connsiteY2" fmla="*/ 266700 h 533400"/>
                  <a:gd name="connsiteX3" fmla="*/ 658906 w 838200"/>
                  <a:gd name="connsiteY3" fmla="*/ 290232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161461 w 838200"/>
                  <a:gd name="connsiteY1" fmla="*/ 4640 h 533400"/>
                  <a:gd name="connsiteX2" fmla="*/ 180238 w 838200"/>
                  <a:gd name="connsiteY2" fmla="*/ 321721 h 533400"/>
                  <a:gd name="connsiteX3" fmla="*/ 658906 w 838200"/>
                  <a:gd name="connsiteY3" fmla="*/ 290232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161461 w 838200"/>
                  <a:gd name="connsiteY1" fmla="*/ 4640 h 533400"/>
                  <a:gd name="connsiteX2" fmla="*/ 169539 w 838200"/>
                  <a:gd name="connsiteY2" fmla="*/ 325487 h 533400"/>
                  <a:gd name="connsiteX3" fmla="*/ 658906 w 838200"/>
                  <a:gd name="connsiteY3" fmla="*/ 290232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169103 w 838200"/>
                  <a:gd name="connsiteY1" fmla="*/ 148143 h 533400"/>
                  <a:gd name="connsiteX2" fmla="*/ 169539 w 838200"/>
                  <a:gd name="connsiteY2" fmla="*/ 325487 h 533400"/>
                  <a:gd name="connsiteX3" fmla="*/ 658906 w 838200"/>
                  <a:gd name="connsiteY3" fmla="*/ 290232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3821 h 385257"/>
                  <a:gd name="connsiteX1" fmla="*/ 169103 w 838200"/>
                  <a:gd name="connsiteY1" fmla="*/ 0 h 385257"/>
                  <a:gd name="connsiteX2" fmla="*/ 169539 w 838200"/>
                  <a:gd name="connsiteY2" fmla="*/ 177344 h 385257"/>
                  <a:gd name="connsiteX3" fmla="*/ 658906 w 838200"/>
                  <a:gd name="connsiteY3" fmla="*/ 142089 h 385257"/>
                  <a:gd name="connsiteX4" fmla="*/ 838200 w 838200"/>
                  <a:gd name="connsiteY4" fmla="*/ 385257 h 385257"/>
                  <a:gd name="connsiteX5" fmla="*/ 0 w 838200"/>
                  <a:gd name="connsiteY5" fmla="*/ 385257 h 385257"/>
                  <a:gd name="connsiteX6" fmla="*/ 0 w 838200"/>
                  <a:gd name="connsiteY6" fmla="*/ 3821 h 385257"/>
                  <a:gd name="connsiteX0" fmla="*/ 0 w 838200"/>
                  <a:gd name="connsiteY0" fmla="*/ 3821 h 385257"/>
                  <a:gd name="connsiteX1" fmla="*/ 169103 w 838200"/>
                  <a:gd name="connsiteY1" fmla="*/ 0 h 385257"/>
                  <a:gd name="connsiteX2" fmla="*/ 169539 w 838200"/>
                  <a:gd name="connsiteY2" fmla="*/ 177344 h 385257"/>
                  <a:gd name="connsiteX3" fmla="*/ 830301 w 838200"/>
                  <a:gd name="connsiteY3" fmla="*/ 200877 h 385257"/>
                  <a:gd name="connsiteX4" fmla="*/ 838200 w 838200"/>
                  <a:gd name="connsiteY4" fmla="*/ 385257 h 385257"/>
                  <a:gd name="connsiteX5" fmla="*/ 0 w 838200"/>
                  <a:gd name="connsiteY5" fmla="*/ 385257 h 385257"/>
                  <a:gd name="connsiteX6" fmla="*/ 0 w 838200"/>
                  <a:gd name="connsiteY6" fmla="*/ 3821 h 385257"/>
                  <a:gd name="connsiteX0" fmla="*/ 0 w 843402"/>
                  <a:gd name="connsiteY0" fmla="*/ 3821 h 385257"/>
                  <a:gd name="connsiteX1" fmla="*/ 169103 w 843402"/>
                  <a:gd name="connsiteY1" fmla="*/ 0 h 385257"/>
                  <a:gd name="connsiteX2" fmla="*/ 169539 w 843402"/>
                  <a:gd name="connsiteY2" fmla="*/ 177344 h 385257"/>
                  <a:gd name="connsiteX3" fmla="*/ 843402 w 843402"/>
                  <a:gd name="connsiteY3" fmla="*/ 177296 h 385257"/>
                  <a:gd name="connsiteX4" fmla="*/ 838200 w 843402"/>
                  <a:gd name="connsiteY4" fmla="*/ 385257 h 385257"/>
                  <a:gd name="connsiteX5" fmla="*/ 0 w 843402"/>
                  <a:gd name="connsiteY5" fmla="*/ 385257 h 385257"/>
                  <a:gd name="connsiteX6" fmla="*/ 0 w 843402"/>
                  <a:gd name="connsiteY6" fmla="*/ 3821 h 385257"/>
                  <a:gd name="connsiteX0" fmla="*/ 0 w 843402"/>
                  <a:gd name="connsiteY0" fmla="*/ 3821 h 385257"/>
                  <a:gd name="connsiteX1" fmla="*/ 169103 w 843402"/>
                  <a:gd name="connsiteY1" fmla="*/ 0 h 385257"/>
                  <a:gd name="connsiteX2" fmla="*/ 169094 w 843402"/>
                  <a:gd name="connsiteY2" fmla="*/ 204315 h 385257"/>
                  <a:gd name="connsiteX3" fmla="*/ 843402 w 843402"/>
                  <a:gd name="connsiteY3" fmla="*/ 177296 h 385257"/>
                  <a:gd name="connsiteX4" fmla="*/ 838200 w 843402"/>
                  <a:gd name="connsiteY4" fmla="*/ 385257 h 385257"/>
                  <a:gd name="connsiteX5" fmla="*/ 0 w 843402"/>
                  <a:gd name="connsiteY5" fmla="*/ 385257 h 385257"/>
                  <a:gd name="connsiteX6" fmla="*/ 0 w 843402"/>
                  <a:gd name="connsiteY6" fmla="*/ 3821 h 385257"/>
                  <a:gd name="connsiteX0" fmla="*/ 0 w 838200"/>
                  <a:gd name="connsiteY0" fmla="*/ 3821 h 385257"/>
                  <a:gd name="connsiteX1" fmla="*/ 169103 w 838200"/>
                  <a:gd name="connsiteY1" fmla="*/ 0 h 385257"/>
                  <a:gd name="connsiteX2" fmla="*/ 169094 w 838200"/>
                  <a:gd name="connsiteY2" fmla="*/ 204315 h 385257"/>
                  <a:gd name="connsiteX3" fmla="*/ 834488 w 838200"/>
                  <a:gd name="connsiteY3" fmla="*/ 208454 h 385257"/>
                  <a:gd name="connsiteX4" fmla="*/ 838200 w 838200"/>
                  <a:gd name="connsiteY4" fmla="*/ 385257 h 385257"/>
                  <a:gd name="connsiteX5" fmla="*/ 0 w 838200"/>
                  <a:gd name="connsiteY5" fmla="*/ 385257 h 385257"/>
                  <a:gd name="connsiteX6" fmla="*/ 0 w 838200"/>
                  <a:gd name="connsiteY6" fmla="*/ 3821 h 385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8200" h="385257">
                    <a:moveTo>
                      <a:pt x="0" y="3821"/>
                    </a:moveTo>
                    <a:lnTo>
                      <a:pt x="169103" y="0"/>
                    </a:lnTo>
                    <a:cubicBezTo>
                      <a:pt x="169248" y="59115"/>
                      <a:pt x="168949" y="145200"/>
                      <a:pt x="169094" y="204315"/>
                    </a:cubicBezTo>
                    <a:lnTo>
                      <a:pt x="834488" y="208454"/>
                    </a:lnTo>
                    <a:cubicBezTo>
                      <a:pt x="835725" y="267388"/>
                      <a:pt x="836963" y="326323"/>
                      <a:pt x="838200" y="385257"/>
                    </a:cubicBezTo>
                    <a:lnTo>
                      <a:pt x="0" y="385257"/>
                    </a:lnTo>
                    <a:lnTo>
                      <a:pt x="0" y="3821"/>
                    </a:lnTo>
                    <a:close/>
                  </a:path>
                </a:pathLst>
              </a:cu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a:ea typeface="+mn-ea"/>
                  <a:cs typeface="+mn-cs"/>
                </a:endParaRPr>
              </a:p>
            </p:txBody>
          </p:sp>
        </p:grpSp>
      </p:grpSp>
      <p:grpSp>
        <p:nvGrpSpPr>
          <p:cNvPr id="23" name="Group 22">
            <a:extLst>
              <a:ext uri="{FF2B5EF4-FFF2-40B4-BE49-F238E27FC236}">
                <a16:creationId xmlns:a16="http://schemas.microsoft.com/office/drawing/2014/main" id="{00401ECB-F122-4C7E-B975-610AF82B9647}"/>
              </a:ext>
            </a:extLst>
          </p:cNvPr>
          <p:cNvGrpSpPr/>
          <p:nvPr/>
        </p:nvGrpSpPr>
        <p:grpSpPr>
          <a:xfrm>
            <a:off x="703238" y="3136612"/>
            <a:ext cx="3611089" cy="584775"/>
            <a:chOff x="1320805" y="2815912"/>
            <a:chExt cx="3611089" cy="584775"/>
          </a:xfrm>
        </p:grpSpPr>
        <p:sp>
          <p:nvSpPr>
            <p:cNvPr id="24" name="TextBox 23">
              <a:extLst>
                <a:ext uri="{FF2B5EF4-FFF2-40B4-BE49-F238E27FC236}">
                  <a16:creationId xmlns:a16="http://schemas.microsoft.com/office/drawing/2014/main" id="{27C33012-7D39-44AE-BDBF-E68F1AA4985D}"/>
                </a:ext>
              </a:extLst>
            </p:cNvPr>
            <p:cNvSpPr txBox="1"/>
            <p:nvPr/>
          </p:nvSpPr>
          <p:spPr>
            <a:xfrm>
              <a:off x="1659471" y="2815912"/>
              <a:ext cx="3272423" cy="584775"/>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95959"/>
                  </a:solidFill>
                  <a:effectLst/>
                  <a:uLnTx/>
                  <a:uFillTx/>
                  <a:cs typeface="Arial" pitchFamily="34" charset="0"/>
                </a:rPr>
                <a:t>Criteria and targets that indicate the change is sticking</a:t>
              </a:r>
            </a:p>
          </p:txBody>
        </p:sp>
        <p:grpSp>
          <p:nvGrpSpPr>
            <p:cNvPr id="25" name="Group 24">
              <a:extLst>
                <a:ext uri="{FF2B5EF4-FFF2-40B4-BE49-F238E27FC236}">
                  <a16:creationId xmlns:a16="http://schemas.microsoft.com/office/drawing/2014/main" id="{B3F0B900-DC14-4E6F-93DC-1C324D18B801}"/>
                </a:ext>
              </a:extLst>
            </p:cNvPr>
            <p:cNvGrpSpPr/>
            <p:nvPr/>
          </p:nvGrpSpPr>
          <p:grpSpPr>
            <a:xfrm>
              <a:off x="1320805" y="2859620"/>
              <a:ext cx="304800" cy="304800"/>
              <a:chOff x="5163671" y="1407458"/>
              <a:chExt cx="932329" cy="932329"/>
            </a:xfrm>
            <a:effectLst/>
          </p:grpSpPr>
          <p:sp>
            <p:nvSpPr>
              <p:cNvPr id="26" name="Oval 25">
                <a:extLst>
                  <a:ext uri="{FF2B5EF4-FFF2-40B4-BE49-F238E27FC236}">
                    <a16:creationId xmlns:a16="http://schemas.microsoft.com/office/drawing/2014/main" id="{CC969BFC-FEE6-4BB7-9FCE-0CF60E2DD351}"/>
                  </a:ext>
                </a:extLst>
              </p:cNvPr>
              <p:cNvSpPr/>
              <p:nvPr/>
            </p:nvSpPr>
            <p:spPr>
              <a:xfrm>
                <a:off x="5163671" y="1407458"/>
                <a:ext cx="932329" cy="932329"/>
              </a:xfrm>
              <a:prstGeom prst="ellipse">
                <a:avLst/>
              </a:prstGeom>
              <a:solidFill>
                <a:srgbClr val="67A3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a:ea typeface="+mn-ea"/>
                  <a:cs typeface="+mn-cs"/>
                </a:endParaRPr>
              </a:p>
            </p:txBody>
          </p:sp>
          <p:sp>
            <p:nvSpPr>
              <p:cNvPr id="27" name="Freeform 36">
                <a:extLst>
                  <a:ext uri="{FF2B5EF4-FFF2-40B4-BE49-F238E27FC236}">
                    <a16:creationId xmlns:a16="http://schemas.microsoft.com/office/drawing/2014/main" id="{73ADA24B-1EE5-4844-8703-9F780A1244FE}"/>
                  </a:ext>
                </a:extLst>
              </p:cNvPr>
              <p:cNvSpPr/>
              <p:nvPr/>
            </p:nvSpPr>
            <p:spPr>
              <a:xfrm rot="19800000">
                <a:off x="5388690" y="1762786"/>
                <a:ext cx="482291" cy="221673"/>
              </a:xfrm>
              <a:custGeom>
                <a:avLst/>
                <a:gdLst>
                  <a:gd name="connsiteX0" fmla="*/ 0 w 533400"/>
                  <a:gd name="connsiteY0" fmla="*/ 0 h 533400"/>
                  <a:gd name="connsiteX1" fmla="*/ 266700 w 533400"/>
                  <a:gd name="connsiteY1" fmla="*/ 0 h 533400"/>
                  <a:gd name="connsiteX2" fmla="*/ 266700 w 533400"/>
                  <a:gd name="connsiteY2" fmla="*/ 266700 h 533400"/>
                  <a:gd name="connsiteX3" fmla="*/ 533400 w 533400"/>
                  <a:gd name="connsiteY3" fmla="*/ 266700 h 533400"/>
                  <a:gd name="connsiteX4" fmla="*/ 533400 w 533400"/>
                  <a:gd name="connsiteY4" fmla="*/ 533400 h 533400"/>
                  <a:gd name="connsiteX5" fmla="*/ 0 w 533400"/>
                  <a:gd name="connsiteY5" fmla="*/ 533400 h 533400"/>
                  <a:gd name="connsiteX6" fmla="*/ 0 w 533400"/>
                  <a:gd name="connsiteY6" fmla="*/ 0 h 533400"/>
                  <a:gd name="connsiteX0" fmla="*/ 139700 w 977900"/>
                  <a:gd name="connsiteY0" fmla="*/ 0 h 622300"/>
                  <a:gd name="connsiteX1" fmla="*/ 406400 w 977900"/>
                  <a:gd name="connsiteY1" fmla="*/ 0 h 622300"/>
                  <a:gd name="connsiteX2" fmla="*/ 406400 w 977900"/>
                  <a:gd name="connsiteY2" fmla="*/ 266700 h 622300"/>
                  <a:gd name="connsiteX3" fmla="*/ 673100 w 977900"/>
                  <a:gd name="connsiteY3" fmla="*/ 266700 h 622300"/>
                  <a:gd name="connsiteX4" fmla="*/ 977900 w 977900"/>
                  <a:gd name="connsiteY4" fmla="*/ 533400 h 622300"/>
                  <a:gd name="connsiteX5" fmla="*/ 139700 w 977900"/>
                  <a:gd name="connsiteY5" fmla="*/ 533400 h 622300"/>
                  <a:gd name="connsiteX6" fmla="*/ 139700 w 977900"/>
                  <a:gd name="connsiteY6" fmla="*/ 0 h 622300"/>
                  <a:gd name="connsiteX0" fmla="*/ 139700 w 977900"/>
                  <a:gd name="connsiteY0" fmla="*/ 0 h 533400"/>
                  <a:gd name="connsiteX1" fmla="*/ 406400 w 977900"/>
                  <a:gd name="connsiteY1" fmla="*/ 0 h 533400"/>
                  <a:gd name="connsiteX2" fmla="*/ 406400 w 977900"/>
                  <a:gd name="connsiteY2" fmla="*/ 266700 h 533400"/>
                  <a:gd name="connsiteX3" fmla="*/ 673100 w 977900"/>
                  <a:gd name="connsiteY3" fmla="*/ 266700 h 533400"/>
                  <a:gd name="connsiteX4" fmla="*/ 977900 w 977900"/>
                  <a:gd name="connsiteY4" fmla="*/ 533400 h 533400"/>
                  <a:gd name="connsiteX5" fmla="*/ 139700 w 977900"/>
                  <a:gd name="connsiteY5" fmla="*/ 533400 h 533400"/>
                  <a:gd name="connsiteX6" fmla="*/ 139700 w 977900"/>
                  <a:gd name="connsiteY6" fmla="*/ 0 h 533400"/>
                  <a:gd name="connsiteX0" fmla="*/ 0 w 838200"/>
                  <a:gd name="connsiteY0" fmla="*/ 0 h 533400"/>
                  <a:gd name="connsiteX1" fmla="*/ 266700 w 838200"/>
                  <a:gd name="connsiteY1" fmla="*/ 0 h 533400"/>
                  <a:gd name="connsiteX2" fmla="*/ 266700 w 838200"/>
                  <a:gd name="connsiteY2" fmla="*/ 266700 h 533400"/>
                  <a:gd name="connsiteX3" fmla="*/ 533400 w 838200"/>
                  <a:gd name="connsiteY3" fmla="*/ 266700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266700 w 838200"/>
                  <a:gd name="connsiteY1" fmla="*/ 0 h 533400"/>
                  <a:gd name="connsiteX2" fmla="*/ 266700 w 838200"/>
                  <a:gd name="connsiteY2" fmla="*/ 266700 h 533400"/>
                  <a:gd name="connsiteX3" fmla="*/ 533400 w 838200"/>
                  <a:gd name="connsiteY3" fmla="*/ 266700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266700 w 838200"/>
                  <a:gd name="connsiteY1" fmla="*/ 0 h 533400"/>
                  <a:gd name="connsiteX2" fmla="*/ 266700 w 838200"/>
                  <a:gd name="connsiteY2" fmla="*/ 266700 h 533400"/>
                  <a:gd name="connsiteX3" fmla="*/ 533400 w 838200"/>
                  <a:gd name="connsiteY3" fmla="*/ 266700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266700 w 838200"/>
                  <a:gd name="connsiteY1" fmla="*/ 0 h 533400"/>
                  <a:gd name="connsiteX2" fmla="*/ 266700 w 838200"/>
                  <a:gd name="connsiteY2" fmla="*/ 266700 h 533400"/>
                  <a:gd name="connsiteX3" fmla="*/ 658906 w 838200"/>
                  <a:gd name="connsiteY3" fmla="*/ 290232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161461 w 838200"/>
                  <a:gd name="connsiteY1" fmla="*/ 4640 h 533400"/>
                  <a:gd name="connsiteX2" fmla="*/ 266700 w 838200"/>
                  <a:gd name="connsiteY2" fmla="*/ 266700 h 533400"/>
                  <a:gd name="connsiteX3" fmla="*/ 658906 w 838200"/>
                  <a:gd name="connsiteY3" fmla="*/ 290232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161461 w 838200"/>
                  <a:gd name="connsiteY1" fmla="*/ 4640 h 533400"/>
                  <a:gd name="connsiteX2" fmla="*/ 180238 w 838200"/>
                  <a:gd name="connsiteY2" fmla="*/ 321721 h 533400"/>
                  <a:gd name="connsiteX3" fmla="*/ 658906 w 838200"/>
                  <a:gd name="connsiteY3" fmla="*/ 290232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161461 w 838200"/>
                  <a:gd name="connsiteY1" fmla="*/ 4640 h 533400"/>
                  <a:gd name="connsiteX2" fmla="*/ 169539 w 838200"/>
                  <a:gd name="connsiteY2" fmla="*/ 325487 h 533400"/>
                  <a:gd name="connsiteX3" fmla="*/ 658906 w 838200"/>
                  <a:gd name="connsiteY3" fmla="*/ 290232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169103 w 838200"/>
                  <a:gd name="connsiteY1" fmla="*/ 148143 h 533400"/>
                  <a:gd name="connsiteX2" fmla="*/ 169539 w 838200"/>
                  <a:gd name="connsiteY2" fmla="*/ 325487 h 533400"/>
                  <a:gd name="connsiteX3" fmla="*/ 658906 w 838200"/>
                  <a:gd name="connsiteY3" fmla="*/ 290232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3821 h 385257"/>
                  <a:gd name="connsiteX1" fmla="*/ 169103 w 838200"/>
                  <a:gd name="connsiteY1" fmla="*/ 0 h 385257"/>
                  <a:gd name="connsiteX2" fmla="*/ 169539 w 838200"/>
                  <a:gd name="connsiteY2" fmla="*/ 177344 h 385257"/>
                  <a:gd name="connsiteX3" fmla="*/ 658906 w 838200"/>
                  <a:gd name="connsiteY3" fmla="*/ 142089 h 385257"/>
                  <a:gd name="connsiteX4" fmla="*/ 838200 w 838200"/>
                  <a:gd name="connsiteY4" fmla="*/ 385257 h 385257"/>
                  <a:gd name="connsiteX5" fmla="*/ 0 w 838200"/>
                  <a:gd name="connsiteY5" fmla="*/ 385257 h 385257"/>
                  <a:gd name="connsiteX6" fmla="*/ 0 w 838200"/>
                  <a:gd name="connsiteY6" fmla="*/ 3821 h 385257"/>
                  <a:gd name="connsiteX0" fmla="*/ 0 w 838200"/>
                  <a:gd name="connsiteY0" fmla="*/ 3821 h 385257"/>
                  <a:gd name="connsiteX1" fmla="*/ 169103 w 838200"/>
                  <a:gd name="connsiteY1" fmla="*/ 0 h 385257"/>
                  <a:gd name="connsiteX2" fmla="*/ 169539 w 838200"/>
                  <a:gd name="connsiteY2" fmla="*/ 177344 h 385257"/>
                  <a:gd name="connsiteX3" fmla="*/ 830301 w 838200"/>
                  <a:gd name="connsiteY3" fmla="*/ 200877 h 385257"/>
                  <a:gd name="connsiteX4" fmla="*/ 838200 w 838200"/>
                  <a:gd name="connsiteY4" fmla="*/ 385257 h 385257"/>
                  <a:gd name="connsiteX5" fmla="*/ 0 w 838200"/>
                  <a:gd name="connsiteY5" fmla="*/ 385257 h 385257"/>
                  <a:gd name="connsiteX6" fmla="*/ 0 w 838200"/>
                  <a:gd name="connsiteY6" fmla="*/ 3821 h 385257"/>
                  <a:gd name="connsiteX0" fmla="*/ 0 w 843402"/>
                  <a:gd name="connsiteY0" fmla="*/ 3821 h 385257"/>
                  <a:gd name="connsiteX1" fmla="*/ 169103 w 843402"/>
                  <a:gd name="connsiteY1" fmla="*/ 0 h 385257"/>
                  <a:gd name="connsiteX2" fmla="*/ 169539 w 843402"/>
                  <a:gd name="connsiteY2" fmla="*/ 177344 h 385257"/>
                  <a:gd name="connsiteX3" fmla="*/ 843402 w 843402"/>
                  <a:gd name="connsiteY3" fmla="*/ 177296 h 385257"/>
                  <a:gd name="connsiteX4" fmla="*/ 838200 w 843402"/>
                  <a:gd name="connsiteY4" fmla="*/ 385257 h 385257"/>
                  <a:gd name="connsiteX5" fmla="*/ 0 w 843402"/>
                  <a:gd name="connsiteY5" fmla="*/ 385257 h 385257"/>
                  <a:gd name="connsiteX6" fmla="*/ 0 w 843402"/>
                  <a:gd name="connsiteY6" fmla="*/ 3821 h 385257"/>
                  <a:gd name="connsiteX0" fmla="*/ 0 w 843402"/>
                  <a:gd name="connsiteY0" fmla="*/ 3821 h 385257"/>
                  <a:gd name="connsiteX1" fmla="*/ 169103 w 843402"/>
                  <a:gd name="connsiteY1" fmla="*/ 0 h 385257"/>
                  <a:gd name="connsiteX2" fmla="*/ 169094 w 843402"/>
                  <a:gd name="connsiteY2" fmla="*/ 204315 h 385257"/>
                  <a:gd name="connsiteX3" fmla="*/ 843402 w 843402"/>
                  <a:gd name="connsiteY3" fmla="*/ 177296 h 385257"/>
                  <a:gd name="connsiteX4" fmla="*/ 838200 w 843402"/>
                  <a:gd name="connsiteY4" fmla="*/ 385257 h 385257"/>
                  <a:gd name="connsiteX5" fmla="*/ 0 w 843402"/>
                  <a:gd name="connsiteY5" fmla="*/ 385257 h 385257"/>
                  <a:gd name="connsiteX6" fmla="*/ 0 w 843402"/>
                  <a:gd name="connsiteY6" fmla="*/ 3821 h 385257"/>
                  <a:gd name="connsiteX0" fmla="*/ 0 w 838200"/>
                  <a:gd name="connsiteY0" fmla="*/ 3821 h 385257"/>
                  <a:gd name="connsiteX1" fmla="*/ 169103 w 838200"/>
                  <a:gd name="connsiteY1" fmla="*/ 0 h 385257"/>
                  <a:gd name="connsiteX2" fmla="*/ 169094 w 838200"/>
                  <a:gd name="connsiteY2" fmla="*/ 204315 h 385257"/>
                  <a:gd name="connsiteX3" fmla="*/ 834488 w 838200"/>
                  <a:gd name="connsiteY3" fmla="*/ 208454 h 385257"/>
                  <a:gd name="connsiteX4" fmla="*/ 838200 w 838200"/>
                  <a:gd name="connsiteY4" fmla="*/ 385257 h 385257"/>
                  <a:gd name="connsiteX5" fmla="*/ 0 w 838200"/>
                  <a:gd name="connsiteY5" fmla="*/ 385257 h 385257"/>
                  <a:gd name="connsiteX6" fmla="*/ 0 w 838200"/>
                  <a:gd name="connsiteY6" fmla="*/ 3821 h 385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8200" h="385257">
                    <a:moveTo>
                      <a:pt x="0" y="3821"/>
                    </a:moveTo>
                    <a:lnTo>
                      <a:pt x="169103" y="0"/>
                    </a:lnTo>
                    <a:cubicBezTo>
                      <a:pt x="169248" y="59115"/>
                      <a:pt x="168949" y="145200"/>
                      <a:pt x="169094" y="204315"/>
                    </a:cubicBezTo>
                    <a:lnTo>
                      <a:pt x="834488" y="208454"/>
                    </a:lnTo>
                    <a:cubicBezTo>
                      <a:pt x="835725" y="267388"/>
                      <a:pt x="836963" y="326323"/>
                      <a:pt x="838200" y="385257"/>
                    </a:cubicBezTo>
                    <a:lnTo>
                      <a:pt x="0" y="385257"/>
                    </a:lnTo>
                    <a:lnTo>
                      <a:pt x="0" y="3821"/>
                    </a:lnTo>
                    <a:close/>
                  </a:path>
                </a:pathLst>
              </a:cu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a:ea typeface="+mn-ea"/>
                  <a:cs typeface="+mn-cs"/>
                </a:endParaRPr>
              </a:p>
            </p:txBody>
          </p:sp>
        </p:grpSp>
      </p:grpSp>
      <p:grpSp>
        <p:nvGrpSpPr>
          <p:cNvPr id="28" name="Group 27">
            <a:extLst>
              <a:ext uri="{FF2B5EF4-FFF2-40B4-BE49-F238E27FC236}">
                <a16:creationId xmlns:a16="http://schemas.microsoft.com/office/drawing/2014/main" id="{EA6D76D7-2FCA-4052-99EE-25B9FC69C8B1}"/>
              </a:ext>
            </a:extLst>
          </p:cNvPr>
          <p:cNvGrpSpPr/>
          <p:nvPr/>
        </p:nvGrpSpPr>
        <p:grpSpPr>
          <a:xfrm>
            <a:off x="733752" y="3785740"/>
            <a:ext cx="3611089" cy="1077218"/>
            <a:chOff x="1320805" y="2815912"/>
            <a:chExt cx="3611089" cy="1077218"/>
          </a:xfrm>
        </p:grpSpPr>
        <p:sp>
          <p:nvSpPr>
            <p:cNvPr id="29" name="TextBox 28">
              <a:extLst>
                <a:ext uri="{FF2B5EF4-FFF2-40B4-BE49-F238E27FC236}">
                  <a16:creationId xmlns:a16="http://schemas.microsoft.com/office/drawing/2014/main" id="{BB486BF1-8B10-4547-902D-4EE780F5C854}"/>
                </a:ext>
              </a:extLst>
            </p:cNvPr>
            <p:cNvSpPr txBox="1"/>
            <p:nvPr/>
          </p:nvSpPr>
          <p:spPr>
            <a:xfrm>
              <a:off x="1659471" y="2815912"/>
              <a:ext cx="3272423" cy="1077218"/>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95959"/>
                  </a:solidFill>
                  <a:effectLst/>
                  <a:uLnTx/>
                  <a:uFillTx/>
                  <a:cs typeface="Arial" pitchFamily="34" charset="0"/>
                </a:rPr>
                <a:t>Potential and negative ripple effects of the change and proposed change management activities </a:t>
              </a:r>
            </a:p>
          </p:txBody>
        </p:sp>
        <p:grpSp>
          <p:nvGrpSpPr>
            <p:cNvPr id="30" name="Group 29">
              <a:extLst>
                <a:ext uri="{FF2B5EF4-FFF2-40B4-BE49-F238E27FC236}">
                  <a16:creationId xmlns:a16="http://schemas.microsoft.com/office/drawing/2014/main" id="{E7BBD19D-7EEE-4BF1-B699-010051CDF82F}"/>
                </a:ext>
              </a:extLst>
            </p:cNvPr>
            <p:cNvGrpSpPr/>
            <p:nvPr/>
          </p:nvGrpSpPr>
          <p:grpSpPr>
            <a:xfrm>
              <a:off x="1320805" y="2859620"/>
              <a:ext cx="304800" cy="304800"/>
              <a:chOff x="5163671" y="1407458"/>
              <a:chExt cx="932329" cy="932329"/>
            </a:xfrm>
            <a:effectLst/>
          </p:grpSpPr>
          <p:sp>
            <p:nvSpPr>
              <p:cNvPr id="31" name="Oval 30">
                <a:extLst>
                  <a:ext uri="{FF2B5EF4-FFF2-40B4-BE49-F238E27FC236}">
                    <a16:creationId xmlns:a16="http://schemas.microsoft.com/office/drawing/2014/main" id="{D61BC631-0A1C-47F9-8726-15BE3920D206}"/>
                  </a:ext>
                </a:extLst>
              </p:cNvPr>
              <p:cNvSpPr/>
              <p:nvPr/>
            </p:nvSpPr>
            <p:spPr>
              <a:xfrm>
                <a:off x="5163671" y="1407458"/>
                <a:ext cx="932329" cy="932329"/>
              </a:xfrm>
              <a:prstGeom prst="ellipse">
                <a:avLst/>
              </a:prstGeom>
              <a:solidFill>
                <a:srgbClr val="67A3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a:ea typeface="+mn-ea"/>
                  <a:cs typeface="+mn-cs"/>
                </a:endParaRPr>
              </a:p>
            </p:txBody>
          </p:sp>
          <p:sp>
            <p:nvSpPr>
              <p:cNvPr id="32" name="Freeform 36">
                <a:extLst>
                  <a:ext uri="{FF2B5EF4-FFF2-40B4-BE49-F238E27FC236}">
                    <a16:creationId xmlns:a16="http://schemas.microsoft.com/office/drawing/2014/main" id="{98E477CD-23A8-40FF-AE89-54D057850CB0}"/>
                  </a:ext>
                </a:extLst>
              </p:cNvPr>
              <p:cNvSpPr/>
              <p:nvPr/>
            </p:nvSpPr>
            <p:spPr>
              <a:xfrm rot="19800000">
                <a:off x="5388690" y="1762786"/>
                <a:ext cx="482291" cy="221673"/>
              </a:xfrm>
              <a:custGeom>
                <a:avLst/>
                <a:gdLst>
                  <a:gd name="connsiteX0" fmla="*/ 0 w 533400"/>
                  <a:gd name="connsiteY0" fmla="*/ 0 h 533400"/>
                  <a:gd name="connsiteX1" fmla="*/ 266700 w 533400"/>
                  <a:gd name="connsiteY1" fmla="*/ 0 h 533400"/>
                  <a:gd name="connsiteX2" fmla="*/ 266700 w 533400"/>
                  <a:gd name="connsiteY2" fmla="*/ 266700 h 533400"/>
                  <a:gd name="connsiteX3" fmla="*/ 533400 w 533400"/>
                  <a:gd name="connsiteY3" fmla="*/ 266700 h 533400"/>
                  <a:gd name="connsiteX4" fmla="*/ 533400 w 533400"/>
                  <a:gd name="connsiteY4" fmla="*/ 533400 h 533400"/>
                  <a:gd name="connsiteX5" fmla="*/ 0 w 533400"/>
                  <a:gd name="connsiteY5" fmla="*/ 533400 h 533400"/>
                  <a:gd name="connsiteX6" fmla="*/ 0 w 533400"/>
                  <a:gd name="connsiteY6" fmla="*/ 0 h 533400"/>
                  <a:gd name="connsiteX0" fmla="*/ 139700 w 977900"/>
                  <a:gd name="connsiteY0" fmla="*/ 0 h 622300"/>
                  <a:gd name="connsiteX1" fmla="*/ 406400 w 977900"/>
                  <a:gd name="connsiteY1" fmla="*/ 0 h 622300"/>
                  <a:gd name="connsiteX2" fmla="*/ 406400 w 977900"/>
                  <a:gd name="connsiteY2" fmla="*/ 266700 h 622300"/>
                  <a:gd name="connsiteX3" fmla="*/ 673100 w 977900"/>
                  <a:gd name="connsiteY3" fmla="*/ 266700 h 622300"/>
                  <a:gd name="connsiteX4" fmla="*/ 977900 w 977900"/>
                  <a:gd name="connsiteY4" fmla="*/ 533400 h 622300"/>
                  <a:gd name="connsiteX5" fmla="*/ 139700 w 977900"/>
                  <a:gd name="connsiteY5" fmla="*/ 533400 h 622300"/>
                  <a:gd name="connsiteX6" fmla="*/ 139700 w 977900"/>
                  <a:gd name="connsiteY6" fmla="*/ 0 h 622300"/>
                  <a:gd name="connsiteX0" fmla="*/ 139700 w 977900"/>
                  <a:gd name="connsiteY0" fmla="*/ 0 h 533400"/>
                  <a:gd name="connsiteX1" fmla="*/ 406400 w 977900"/>
                  <a:gd name="connsiteY1" fmla="*/ 0 h 533400"/>
                  <a:gd name="connsiteX2" fmla="*/ 406400 w 977900"/>
                  <a:gd name="connsiteY2" fmla="*/ 266700 h 533400"/>
                  <a:gd name="connsiteX3" fmla="*/ 673100 w 977900"/>
                  <a:gd name="connsiteY3" fmla="*/ 266700 h 533400"/>
                  <a:gd name="connsiteX4" fmla="*/ 977900 w 977900"/>
                  <a:gd name="connsiteY4" fmla="*/ 533400 h 533400"/>
                  <a:gd name="connsiteX5" fmla="*/ 139700 w 977900"/>
                  <a:gd name="connsiteY5" fmla="*/ 533400 h 533400"/>
                  <a:gd name="connsiteX6" fmla="*/ 139700 w 977900"/>
                  <a:gd name="connsiteY6" fmla="*/ 0 h 533400"/>
                  <a:gd name="connsiteX0" fmla="*/ 0 w 838200"/>
                  <a:gd name="connsiteY0" fmla="*/ 0 h 533400"/>
                  <a:gd name="connsiteX1" fmla="*/ 266700 w 838200"/>
                  <a:gd name="connsiteY1" fmla="*/ 0 h 533400"/>
                  <a:gd name="connsiteX2" fmla="*/ 266700 w 838200"/>
                  <a:gd name="connsiteY2" fmla="*/ 266700 h 533400"/>
                  <a:gd name="connsiteX3" fmla="*/ 533400 w 838200"/>
                  <a:gd name="connsiteY3" fmla="*/ 266700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266700 w 838200"/>
                  <a:gd name="connsiteY1" fmla="*/ 0 h 533400"/>
                  <a:gd name="connsiteX2" fmla="*/ 266700 w 838200"/>
                  <a:gd name="connsiteY2" fmla="*/ 266700 h 533400"/>
                  <a:gd name="connsiteX3" fmla="*/ 533400 w 838200"/>
                  <a:gd name="connsiteY3" fmla="*/ 266700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266700 w 838200"/>
                  <a:gd name="connsiteY1" fmla="*/ 0 h 533400"/>
                  <a:gd name="connsiteX2" fmla="*/ 266700 w 838200"/>
                  <a:gd name="connsiteY2" fmla="*/ 266700 h 533400"/>
                  <a:gd name="connsiteX3" fmla="*/ 533400 w 838200"/>
                  <a:gd name="connsiteY3" fmla="*/ 266700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266700 w 838200"/>
                  <a:gd name="connsiteY1" fmla="*/ 0 h 533400"/>
                  <a:gd name="connsiteX2" fmla="*/ 266700 w 838200"/>
                  <a:gd name="connsiteY2" fmla="*/ 266700 h 533400"/>
                  <a:gd name="connsiteX3" fmla="*/ 658906 w 838200"/>
                  <a:gd name="connsiteY3" fmla="*/ 290232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161461 w 838200"/>
                  <a:gd name="connsiteY1" fmla="*/ 4640 h 533400"/>
                  <a:gd name="connsiteX2" fmla="*/ 266700 w 838200"/>
                  <a:gd name="connsiteY2" fmla="*/ 266700 h 533400"/>
                  <a:gd name="connsiteX3" fmla="*/ 658906 w 838200"/>
                  <a:gd name="connsiteY3" fmla="*/ 290232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161461 w 838200"/>
                  <a:gd name="connsiteY1" fmla="*/ 4640 h 533400"/>
                  <a:gd name="connsiteX2" fmla="*/ 180238 w 838200"/>
                  <a:gd name="connsiteY2" fmla="*/ 321721 h 533400"/>
                  <a:gd name="connsiteX3" fmla="*/ 658906 w 838200"/>
                  <a:gd name="connsiteY3" fmla="*/ 290232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161461 w 838200"/>
                  <a:gd name="connsiteY1" fmla="*/ 4640 h 533400"/>
                  <a:gd name="connsiteX2" fmla="*/ 169539 w 838200"/>
                  <a:gd name="connsiteY2" fmla="*/ 325487 h 533400"/>
                  <a:gd name="connsiteX3" fmla="*/ 658906 w 838200"/>
                  <a:gd name="connsiteY3" fmla="*/ 290232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169103 w 838200"/>
                  <a:gd name="connsiteY1" fmla="*/ 148143 h 533400"/>
                  <a:gd name="connsiteX2" fmla="*/ 169539 w 838200"/>
                  <a:gd name="connsiteY2" fmla="*/ 325487 h 533400"/>
                  <a:gd name="connsiteX3" fmla="*/ 658906 w 838200"/>
                  <a:gd name="connsiteY3" fmla="*/ 290232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3821 h 385257"/>
                  <a:gd name="connsiteX1" fmla="*/ 169103 w 838200"/>
                  <a:gd name="connsiteY1" fmla="*/ 0 h 385257"/>
                  <a:gd name="connsiteX2" fmla="*/ 169539 w 838200"/>
                  <a:gd name="connsiteY2" fmla="*/ 177344 h 385257"/>
                  <a:gd name="connsiteX3" fmla="*/ 658906 w 838200"/>
                  <a:gd name="connsiteY3" fmla="*/ 142089 h 385257"/>
                  <a:gd name="connsiteX4" fmla="*/ 838200 w 838200"/>
                  <a:gd name="connsiteY4" fmla="*/ 385257 h 385257"/>
                  <a:gd name="connsiteX5" fmla="*/ 0 w 838200"/>
                  <a:gd name="connsiteY5" fmla="*/ 385257 h 385257"/>
                  <a:gd name="connsiteX6" fmla="*/ 0 w 838200"/>
                  <a:gd name="connsiteY6" fmla="*/ 3821 h 385257"/>
                  <a:gd name="connsiteX0" fmla="*/ 0 w 838200"/>
                  <a:gd name="connsiteY0" fmla="*/ 3821 h 385257"/>
                  <a:gd name="connsiteX1" fmla="*/ 169103 w 838200"/>
                  <a:gd name="connsiteY1" fmla="*/ 0 h 385257"/>
                  <a:gd name="connsiteX2" fmla="*/ 169539 w 838200"/>
                  <a:gd name="connsiteY2" fmla="*/ 177344 h 385257"/>
                  <a:gd name="connsiteX3" fmla="*/ 830301 w 838200"/>
                  <a:gd name="connsiteY3" fmla="*/ 200877 h 385257"/>
                  <a:gd name="connsiteX4" fmla="*/ 838200 w 838200"/>
                  <a:gd name="connsiteY4" fmla="*/ 385257 h 385257"/>
                  <a:gd name="connsiteX5" fmla="*/ 0 w 838200"/>
                  <a:gd name="connsiteY5" fmla="*/ 385257 h 385257"/>
                  <a:gd name="connsiteX6" fmla="*/ 0 w 838200"/>
                  <a:gd name="connsiteY6" fmla="*/ 3821 h 385257"/>
                  <a:gd name="connsiteX0" fmla="*/ 0 w 843402"/>
                  <a:gd name="connsiteY0" fmla="*/ 3821 h 385257"/>
                  <a:gd name="connsiteX1" fmla="*/ 169103 w 843402"/>
                  <a:gd name="connsiteY1" fmla="*/ 0 h 385257"/>
                  <a:gd name="connsiteX2" fmla="*/ 169539 w 843402"/>
                  <a:gd name="connsiteY2" fmla="*/ 177344 h 385257"/>
                  <a:gd name="connsiteX3" fmla="*/ 843402 w 843402"/>
                  <a:gd name="connsiteY3" fmla="*/ 177296 h 385257"/>
                  <a:gd name="connsiteX4" fmla="*/ 838200 w 843402"/>
                  <a:gd name="connsiteY4" fmla="*/ 385257 h 385257"/>
                  <a:gd name="connsiteX5" fmla="*/ 0 w 843402"/>
                  <a:gd name="connsiteY5" fmla="*/ 385257 h 385257"/>
                  <a:gd name="connsiteX6" fmla="*/ 0 w 843402"/>
                  <a:gd name="connsiteY6" fmla="*/ 3821 h 385257"/>
                  <a:gd name="connsiteX0" fmla="*/ 0 w 843402"/>
                  <a:gd name="connsiteY0" fmla="*/ 3821 h 385257"/>
                  <a:gd name="connsiteX1" fmla="*/ 169103 w 843402"/>
                  <a:gd name="connsiteY1" fmla="*/ 0 h 385257"/>
                  <a:gd name="connsiteX2" fmla="*/ 169094 w 843402"/>
                  <a:gd name="connsiteY2" fmla="*/ 204315 h 385257"/>
                  <a:gd name="connsiteX3" fmla="*/ 843402 w 843402"/>
                  <a:gd name="connsiteY3" fmla="*/ 177296 h 385257"/>
                  <a:gd name="connsiteX4" fmla="*/ 838200 w 843402"/>
                  <a:gd name="connsiteY4" fmla="*/ 385257 h 385257"/>
                  <a:gd name="connsiteX5" fmla="*/ 0 w 843402"/>
                  <a:gd name="connsiteY5" fmla="*/ 385257 h 385257"/>
                  <a:gd name="connsiteX6" fmla="*/ 0 w 843402"/>
                  <a:gd name="connsiteY6" fmla="*/ 3821 h 385257"/>
                  <a:gd name="connsiteX0" fmla="*/ 0 w 838200"/>
                  <a:gd name="connsiteY0" fmla="*/ 3821 h 385257"/>
                  <a:gd name="connsiteX1" fmla="*/ 169103 w 838200"/>
                  <a:gd name="connsiteY1" fmla="*/ 0 h 385257"/>
                  <a:gd name="connsiteX2" fmla="*/ 169094 w 838200"/>
                  <a:gd name="connsiteY2" fmla="*/ 204315 h 385257"/>
                  <a:gd name="connsiteX3" fmla="*/ 834488 w 838200"/>
                  <a:gd name="connsiteY3" fmla="*/ 208454 h 385257"/>
                  <a:gd name="connsiteX4" fmla="*/ 838200 w 838200"/>
                  <a:gd name="connsiteY4" fmla="*/ 385257 h 385257"/>
                  <a:gd name="connsiteX5" fmla="*/ 0 w 838200"/>
                  <a:gd name="connsiteY5" fmla="*/ 385257 h 385257"/>
                  <a:gd name="connsiteX6" fmla="*/ 0 w 838200"/>
                  <a:gd name="connsiteY6" fmla="*/ 3821 h 385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8200" h="385257">
                    <a:moveTo>
                      <a:pt x="0" y="3821"/>
                    </a:moveTo>
                    <a:lnTo>
                      <a:pt x="169103" y="0"/>
                    </a:lnTo>
                    <a:cubicBezTo>
                      <a:pt x="169248" y="59115"/>
                      <a:pt x="168949" y="145200"/>
                      <a:pt x="169094" y="204315"/>
                    </a:cubicBezTo>
                    <a:lnTo>
                      <a:pt x="834488" y="208454"/>
                    </a:lnTo>
                    <a:cubicBezTo>
                      <a:pt x="835725" y="267388"/>
                      <a:pt x="836963" y="326323"/>
                      <a:pt x="838200" y="385257"/>
                    </a:cubicBezTo>
                    <a:lnTo>
                      <a:pt x="0" y="385257"/>
                    </a:lnTo>
                    <a:lnTo>
                      <a:pt x="0" y="3821"/>
                    </a:lnTo>
                    <a:close/>
                  </a:path>
                </a:pathLst>
              </a:cu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a:ea typeface="+mn-ea"/>
                  <a:cs typeface="+mn-cs"/>
                </a:endParaRPr>
              </a:p>
            </p:txBody>
          </p:sp>
        </p:grpSp>
      </p:grpSp>
      <p:grpSp>
        <p:nvGrpSpPr>
          <p:cNvPr id="33" name="Group 32">
            <a:extLst>
              <a:ext uri="{FF2B5EF4-FFF2-40B4-BE49-F238E27FC236}">
                <a16:creationId xmlns:a16="http://schemas.microsoft.com/office/drawing/2014/main" id="{FC12A4AB-7340-40A1-B94E-5CD1351601BF}"/>
              </a:ext>
            </a:extLst>
          </p:cNvPr>
          <p:cNvGrpSpPr/>
          <p:nvPr/>
        </p:nvGrpSpPr>
        <p:grpSpPr>
          <a:xfrm>
            <a:off x="733752" y="4839137"/>
            <a:ext cx="3611089" cy="584775"/>
            <a:chOff x="1320805" y="2815912"/>
            <a:chExt cx="3611089" cy="584775"/>
          </a:xfrm>
        </p:grpSpPr>
        <p:sp>
          <p:nvSpPr>
            <p:cNvPr id="34" name="TextBox 33">
              <a:extLst>
                <a:ext uri="{FF2B5EF4-FFF2-40B4-BE49-F238E27FC236}">
                  <a16:creationId xmlns:a16="http://schemas.microsoft.com/office/drawing/2014/main" id="{7C45D925-ADB8-46E2-815F-63C7D9E603F3}"/>
                </a:ext>
              </a:extLst>
            </p:cNvPr>
            <p:cNvSpPr txBox="1"/>
            <p:nvPr/>
          </p:nvSpPr>
          <p:spPr>
            <a:xfrm>
              <a:off x="1659471" y="2815912"/>
              <a:ext cx="3272423" cy="584775"/>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95959"/>
                  </a:solidFill>
                  <a:effectLst/>
                  <a:uLnTx/>
                  <a:uFillTx/>
                  <a:cs typeface="Arial" pitchFamily="34" charset="0"/>
                </a:rPr>
                <a:t>Levers and reinforcing systems for each stage of change</a:t>
              </a:r>
            </a:p>
          </p:txBody>
        </p:sp>
        <p:grpSp>
          <p:nvGrpSpPr>
            <p:cNvPr id="35" name="Group 34">
              <a:extLst>
                <a:ext uri="{FF2B5EF4-FFF2-40B4-BE49-F238E27FC236}">
                  <a16:creationId xmlns:a16="http://schemas.microsoft.com/office/drawing/2014/main" id="{5ECF8D6C-4023-4737-A0FF-511777AC7972}"/>
                </a:ext>
              </a:extLst>
            </p:cNvPr>
            <p:cNvGrpSpPr/>
            <p:nvPr/>
          </p:nvGrpSpPr>
          <p:grpSpPr>
            <a:xfrm>
              <a:off x="1320805" y="2859620"/>
              <a:ext cx="304800" cy="304800"/>
              <a:chOff x="5163671" y="1407458"/>
              <a:chExt cx="932329" cy="932329"/>
            </a:xfrm>
            <a:effectLst/>
          </p:grpSpPr>
          <p:sp>
            <p:nvSpPr>
              <p:cNvPr id="36" name="Oval 35">
                <a:extLst>
                  <a:ext uri="{FF2B5EF4-FFF2-40B4-BE49-F238E27FC236}">
                    <a16:creationId xmlns:a16="http://schemas.microsoft.com/office/drawing/2014/main" id="{A3F6F0E2-BC11-431F-AF21-0A9D810BA35E}"/>
                  </a:ext>
                </a:extLst>
              </p:cNvPr>
              <p:cNvSpPr/>
              <p:nvPr/>
            </p:nvSpPr>
            <p:spPr>
              <a:xfrm>
                <a:off x="5163671" y="1407458"/>
                <a:ext cx="932329" cy="932329"/>
              </a:xfrm>
              <a:prstGeom prst="ellipse">
                <a:avLst/>
              </a:prstGeom>
              <a:solidFill>
                <a:srgbClr val="67A3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a:ea typeface="+mn-ea"/>
                  <a:cs typeface="+mn-cs"/>
                </a:endParaRPr>
              </a:p>
            </p:txBody>
          </p:sp>
          <p:sp>
            <p:nvSpPr>
              <p:cNvPr id="37" name="Freeform 36">
                <a:extLst>
                  <a:ext uri="{FF2B5EF4-FFF2-40B4-BE49-F238E27FC236}">
                    <a16:creationId xmlns:a16="http://schemas.microsoft.com/office/drawing/2014/main" id="{4F151BBE-C1A7-4758-B7DE-8354CB8F012F}"/>
                  </a:ext>
                </a:extLst>
              </p:cNvPr>
              <p:cNvSpPr/>
              <p:nvPr/>
            </p:nvSpPr>
            <p:spPr>
              <a:xfrm rot="19800000">
                <a:off x="5388690" y="1762786"/>
                <a:ext cx="482291" cy="221673"/>
              </a:xfrm>
              <a:custGeom>
                <a:avLst/>
                <a:gdLst>
                  <a:gd name="connsiteX0" fmla="*/ 0 w 533400"/>
                  <a:gd name="connsiteY0" fmla="*/ 0 h 533400"/>
                  <a:gd name="connsiteX1" fmla="*/ 266700 w 533400"/>
                  <a:gd name="connsiteY1" fmla="*/ 0 h 533400"/>
                  <a:gd name="connsiteX2" fmla="*/ 266700 w 533400"/>
                  <a:gd name="connsiteY2" fmla="*/ 266700 h 533400"/>
                  <a:gd name="connsiteX3" fmla="*/ 533400 w 533400"/>
                  <a:gd name="connsiteY3" fmla="*/ 266700 h 533400"/>
                  <a:gd name="connsiteX4" fmla="*/ 533400 w 533400"/>
                  <a:gd name="connsiteY4" fmla="*/ 533400 h 533400"/>
                  <a:gd name="connsiteX5" fmla="*/ 0 w 533400"/>
                  <a:gd name="connsiteY5" fmla="*/ 533400 h 533400"/>
                  <a:gd name="connsiteX6" fmla="*/ 0 w 533400"/>
                  <a:gd name="connsiteY6" fmla="*/ 0 h 533400"/>
                  <a:gd name="connsiteX0" fmla="*/ 139700 w 977900"/>
                  <a:gd name="connsiteY0" fmla="*/ 0 h 622300"/>
                  <a:gd name="connsiteX1" fmla="*/ 406400 w 977900"/>
                  <a:gd name="connsiteY1" fmla="*/ 0 h 622300"/>
                  <a:gd name="connsiteX2" fmla="*/ 406400 w 977900"/>
                  <a:gd name="connsiteY2" fmla="*/ 266700 h 622300"/>
                  <a:gd name="connsiteX3" fmla="*/ 673100 w 977900"/>
                  <a:gd name="connsiteY3" fmla="*/ 266700 h 622300"/>
                  <a:gd name="connsiteX4" fmla="*/ 977900 w 977900"/>
                  <a:gd name="connsiteY4" fmla="*/ 533400 h 622300"/>
                  <a:gd name="connsiteX5" fmla="*/ 139700 w 977900"/>
                  <a:gd name="connsiteY5" fmla="*/ 533400 h 622300"/>
                  <a:gd name="connsiteX6" fmla="*/ 139700 w 977900"/>
                  <a:gd name="connsiteY6" fmla="*/ 0 h 622300"/>
                  <a:gd name="connsiteX0" fmla="*/ 139700 w 977900"/>
                  <a:gd name="connsiteY0" fmla="*/ 0 h 533400"/>
                  <a:gd name="connsiteX1" fmla="*/ 406400 w 977900"/>
                  <a:gd name="connsiteY1" fmla="*/ 0 h 533400"/>
                  <a:gd name="connsiteX2" fmla="*/ 406400 w 977900"/>
                  <a:gd name="connsiteY2" fmla="*/ 266700 h 533400"/>
                  <a:gd name="connsiteX3" fmla="*/ 673100 w 977900"/>
                  <a:gd name="connsiteY3" fmla="*/ 266700 h 533400"/>
                  <a:gd name="connsiteX4" fmla="*/ 977900 w 977900"/>
                  <a:gd name="connsiteY4" fmla="*/ 533400 h 533400"/>
                  <a:gd name="connsiteX5" fmla="*/ 139700 w 977900"/>
                  <a:gd name="connsiteY5" fmla="*/ 533400 h 533400"/>
                  <a:gd name="connsiteX6" fmla="*/ 139700 w 977900"/>
                  <a:gd name="connsiteY6" fmla="*/ 0 h 533400"/>
                  <a:gd name="connsiteX0" fmla="*/ 0 w 838200"/>
                  <a:gd name="connsiteY0" fmla="*/ 0 h 533400"/>
                  <a:gd name="connsiteX1" fmla="*/ 266700 w 838200"/>
                  <a:gd name="connsiteY1" fmla="*/ 0 h 533400"/>
                  <a:gd name="connsiteX2" fmla="*/ 266700 w 838200"/>
                  <a:gd name="connsiteY2" fmla="*/ 266700 h 533400"/>
                  <a:gd name="connsiteX3" fmla="*/ 533400 w 838200"/>
                  <a:gd name="connsiteY3" fmla="*/ 266700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266700 w 838200"/>
                  <a:gd name="connsiteY1" fmla="*/ 0 h 533400"/>
                  <a:gd name="connsiteX2" fmla="*/ 266700 w 838200"/>
                  <a:gd name="connsiteY2" fmla="*/ 266700 h 533400"/>
                  <a:gd name="connsiteX3" fmla="*/ 533400 w 838200"/>
                  <a:gd name="connsiteY3" fmla="*/ 266700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266700 w 838200"/>
                  <a:gd name="connsiteY1" fmla="*/ 0 h 533400"/>
                  <a:gd name="connsiteX2" fmla="*/ 266700 w 838200"/>
                  <a:gd name="connsiteY2" fmla="*/ 266700 h 533400"/>
                  <a:gd name="connsiteX3" fmla="*/ 533400 w 838200"/>
                  <a:gd name="connsiteY3" fmla="*/ 266700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266700 w 838200"/>
                  <a:gd name="connsiteY1" fmla="*/ 0 h 533400"/>
                  <a:gd name="connsiteX2" fmla="*/ 266700 w 838200"/>
                  <a:gd name="connsiteY2" fmla="*/ 266700 h 533400"/>
                  <a:gd name="connsiteX3" fmla="*/ 658906 w 838200"/>
                  <a:gd name="connsiteY3" fmla="*/ 290232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161461 w 838200"/>
                  <a:gd name="connsiteY1" fmla="*/ 4640 h 533400"/>
                  <a:gd name="connsiteX2" fmla="*/ 266700 w 838200"/>
                  <a:gd name="connsiteY2" fmla="*/ 266700 h 533400"/>
                  <a:gd name="connsiteX3" fmla="*/ 658906 w 838200"/>
                  <a:gd name="connsiteY3" fmla="*/ 290232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161461 w 838200"/>
                  <a:gd name="connsiteY1" fmla="*/ 4640 h 533400"/>
                  <a:gd name="connsiteX2" fmla="*/ 180238 w 838200"/>
                  <a:gd name="connsiteY2" fmla="*/ 321721 h 533400"/>
                  <a:gd name="connsiteX3" fmla="*/ 658906 w 838200"/>
                  <a:gd name="connsiteY3" fmla="*/ 290232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161461 w 838200"/>
                  <a:gd name="connsiteY1" fmla="*/ 4640 h 533400"/>
                  <a:gd name="connsiteX2" fmla="*/ 169539 w 838200"/>
                  <a:gd name="connsiteY2" fmla="*/ 325487 h 533400"/>
                  <a:gd name="connsiteX3" fmla="*/ 658906 w 838200"/>
                  <a:gd name="connsiteY3" fmla="*/ 290232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0 h 533400"/>
                  <a:gd name="connsiteX1" fmla="*/ 169103 w 838200"/>
                  <a:gd name="connsiteY1" fmla="*/ 148143 h 533400"/>
                  <a:gd name="connsiteX2" fmla="*/ 169539 w 838200"/>
                  <a:gd name="connsiteY2" fmla="*/ 325487 h 533400"/>
                  <a:gd name="connsiteX3" fmla="*/ 658906 w 838200"/>
                  <a:gd name="connsiteY3" fmla="*/ 290232 h 533400"/>
                  <a:gd name="connsiteX4" fmla="*/ 838200 w 838200"/>
                  <a:gd name="connsiteY4" fmla="*/ 533400 h 533400"/>
                  <a:gd name="connsiteX5" fmla="*/ 0 w 838200"/>
                  <a:gd name="connsiteY5" fmla="*/ 533400 h 533400"/>
                  <a:gd name="connsiteX6" fmla="*/ 0 w 838200"/>
                  <a:gd name="connsiteY6" fmla="*/ 0 h 533400"/>
                  <a:gd name="connsiteX0" fmla="*/ 0 w 838200"/>
                  <a:gd name="connsiteY0" fmla="*/ 3821 h 385257"/>
                  <a:gd name="connsiteX1" fmla="*/ 169103 w 838200"/>
                  <a:gd name="connsiteY1" fmla="*/ 0 h 385257"/>
                  <a:gd name="connsiteX2" fmla="*/ 169539 w 838200"/>
                  <a:gd name="connsiteY2" fmla="*/ 177344 h 385257"/>
                  <a:gd name="connsiteX3" fmla="*/ 658906 w 838200"/>
                  <a:gd name="connsiteY3" fmla="*/ 142089 h 385257"/>
                  <a:gd name="connsiteX4" fmla="*/ 838200 w 838200"/>
                  <a:gd name="connsiteY4" fmla="*/ 385257 h 385257"/>
                  <a:gd name="connsiteX5" fmla="*/ 0 w 838200"/>
                  <a:gd name="connsiteY5" fmla="*/ 385257 h 385257"/>
                  <a:gd name="connsiteX6" fmla="*/ 0 w 838200"/>
                  <a:gd name="connsiteY6" fmla="*/ 3821 h 385257"/>
                  <a:gd name="connsiteX0" fmla="*/ 0 w 838200"/>
                  <a:gd name="connsiteY0" fmla="*/ 3821 h 385257"/>
                  <a:gd name="connsiteX1" fmla="*/ 169103 w 838200"/>
                  <a:gd name="connsiteY1" fmla="*/ 0 h 385257"/>
                  <a:gd name="connsiteX2" fmla="*/ 169539 w 838200"/>
                  <a:gd name="connsiteY2" fmla="*/ 177344 h 385257"/>
                  <a:gd name="connsiteX3" fmla="*/ 830301 w 838200"/>
                  <a:gd name="connsiteY3" fmla="*/ 200877 h 385257"/>
                  <a:gd name="connsiteX4" fmla="*/ 838200 w 838200"/>
                  <a:gd name="connsiteY4" fmla="*/ 385257 h 385257"/>
                  <a:gd name="connsiteX5" fmla="*/ 0 w 838200"/>
                  <a:gd name="connsiteY5" fmla="*/ 385257 h 385257"/>
                  <a:gd name="connsiteX6" fmla="*/ 0 w 838200"/>
                  <a:gd name="connsiteY6" fmla="*/ 3821 h 385257"/>
                  <a:gd name="connsiteX0" fmla="*/ 0 w 843402"/>
                  <a:gd name="connsiteY0" fmla="*/ 3821 h 385257"/>
                  <a:gd name="connsiteX1" fmla="*/ 169103 w 843402"/>
                  <a:gd name="connsiteY1" fmla="*/ 0 h 385257"/>
                  <a:gd name="connsiteX2" fmla="*/ 169539 w 843402"/>
                  <a:gd name="connsiteY2" fmla="*/ 177344 h 385257"/>
                  <a:gd name="connsiteX3" fmla="*/ 843402 w 843402"/>
                  <a:gd name="connsiteY3" fmla="*/ 177296 h 385257"/>
                  <a:gd name="connsiteX4" fmla="*/ 838200 w 843402"/>
                  <a:gd name="connsiteY4" fmla="*/ 385257 h 385257"/>
                  <a:gd name="connsiteX5" fmla="*/ 0 w 843402"/>
                  <a:gd name="connsiteY5" fmla="*/ 385257 h 385257"/>
                  <a:gd name="connsiteX6" fmla="*/ 0 w 843402"/>
                  <a:gd name="connsiteY6" fmla="*/ 3821 h 385257"/>
                  <a:gd name="connsiteX0" fmla="*/ 0 w 843402"/>
                  <a:gd name="connsiteY0" fmla="*/ 3821 h 385257"/>
                  <a:gd name="connsiteX1" fmla="*/ 169103 w 843402"/>
                  <a:gd name="connsiteY1" fmla="*/ 0 h 385257"/>
                  <a:gd name="connsiteX2" fmla="*/ 169094 w 843402"/>
                  <a:gd name="connsiteY2" fmla="*/ 204315 h 385257"/>
                  <a:gd name="connsiteX3" fmla="*/ 843402 w 843402"/>
                  <a:gd name="connsiteY3" fmla="*/ 177296 h 385257"/>
                  <a:gd name="connsiteX4" fmla="*/ 838200 w 843402"/>
                  <a:gd name="connsiteY4" fmla="*/ 385257 h 385257"/>
                  <a:gd name="connsiteX5" fmla="*/ 0 w 843402"/>
                  <a:gd name="connsiteY5" fmla="*/ 385257 h 385257"/>
                  <a:gd name="connsiteX6" fmla="*/ 0 w 843402"/>
                  <a:gd name="connsiteY6" fmla="*/ 3821 h 385257"/>
                  <a:gd name="connsiteX0" fmla="*/ 0 w 838200"/>
                  <a:gd name="connsiteY0" fmla="*/ 3821 h 385257"/>
                  <a:gd name="connsiteX1" fmla="*/ 169103 w 838200"/>
                  <a:gd name="connsiteY1" fmla="*/ 0 h 385257"/>
                  <a:gd name="connsiteX2" fmla="*/ 169094 w 838200"/>
                  <a:gd name="connsiteY2" fmla="*/ 204315 h 385257"/>
                  <a:gd name="connsiteX3" fmla="*/ 834488 w 838200"/>
                  <a:gd name="connsiteY3" fmla="*/ 208454 h 385257"/>
                  <a:gd name="connsiteX4" fmla="*/ 838200 w 838200"/>
                  <a:gd name="connsiteY4" fmla="*/ 385257 h 385257"/>
                  <a:gd name="connsiteX5" fmla="*/ 0 w 838200"/>
                  <a:gd name="connsiteY5" fmla="*/ 385257 h 385257"/>
                  <a:gd name="connsiteX6" fmla="*/ 0 w 838200"/>
                  <a:gd name="connsiteY6" fmla="*/ 3821 h 385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8200" h="385257">
                    <a:moveTo>
                      <a:pt x="0" y="3821"/>
                    </a:moveTo>
                    <a:lnTo>
                      <a:pt x="169103" y="0"/>
                    </a:lnTo>
                    <a:cubicBezTo>
                      <a:pt x="169248" y="59115"/>
                      <a:pt x="168949" y="145200"/>
                      <a:pt x="169094" y="204315"/>
                    </a:cubicBezTo>
                    <a:lnTo>
                      <a:pt x="834488" y="208454"/>
                    </a:lnTo>
                    <a:cubicBezTo>
                      <a:pt x="835725" y="267388"/>
                      <a:pt x="836963" y="326323"/>
                      <a:pt x="838200" y="385257"/>
                    </a:cubicBezTo>
                    <a:lnTo>
                      <a:pt x="0" y="385257"/>
                    </a:lnTo>
                    <a:lnTo>
                      <a:pt x="0" y="3821"/>
                    </a:lnTo>
                    <a:close/>
                  </a:path>
                </a:pathLst>
              </a:cu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a:ea typeface="+mn-ea"/>
                  <a:cs typeface="+mn-cs"/>
                </a:endParaRPr>
              </a:p>
            </p:txBody>
          </p:sp>
        </p:grpSp>
      </p:grpSp>
      <p:sp>
        <p:nvSpPr>
          <p:cNvPr id="38" name="TextBox 37">
            <a:extLst>
              <a:ext uri="{FF2B5EF4-FFF2-40B4-BE49-F238E27FC236}">
                <a16:creationId xmlns:a16="http://schemas.microsoft.com/office/drawing/2014/main" id="{7B22A062-CEDA-4B47-9158-9A7359B81F8B}"/>
              </a:ext>
            </a:extLst>
          </p:cNvPr>
          <p:cNvSpPr txBox="1"/>
          <p:nvPr/>
        </p:nvSpPr>
        <p:spPr>
          <a:xfrm>
            <a:off x="5096204" y="2629316"/>
            <a:ext cx="3824289" cy="830997"/>
          </a:xfrm>
          <a:prstGeom prst="rect">
            <a:avLst/>
          </a:prstGeom>
          <a:noFill/>
          <a:ln>
            <a:noFill/>
          </a:ln>
        </p:spPr>
        <p:txBody>
          <a:bodyPr wrap="square" rtlCol="0">
            <a:spAutoFit/>
          </a:bodyPr>
          <a:lstStyle/>
          <a:p>
            <a:r>
              <a:rPr lang="en-US" sz="1600" dirty="0">
                <a:solidFill>
                  <a:srgbClr val="595959"/>
                </a:solidFill>
                <a:cs typeface="Arial" pitchFamily="34" charset="0"/>
              </a:rPr>
              <a:t>What are the lead indicators we are on track?</a:t>
            </a:r>
          </a:p>
          <a:p>
            <a:endParaRPr lang="en-US" sz="1600" dirty="0">
              <a:solidFill>
                <a:srgbClr val="595959"/>
              </a:solidFill>
              <a:cs typeface="Arial" pitchFamily="34" charset="0"/>
            </a:endParaRPr>
          </a:p>
        </p:txBody>
      </p:sp>
      <p:sp>
        <p:nvSpPr>
          <p:cNvPr id="39" name="TextBox 38">
            <a:extLst>
              <a:ext uri="{FF2B5EF4-FFF2-40B4-BE49-F238E27FC236}">
                <a16:creationId xmlns:a16="http://schemas.microsoft.com/office/drawing/2014/main" id="{355DF2CC-4BEE-43EA-9E92-CEE84129ED23}"/>
              </a:ext>
            </a:extLst>
          </p:cNvPr>
          <p:cNvSpPr txBox="1"/>
          <p:nvPr/>
        </p:nvSpPr>
        <p:spPr>
          <a:xfrm>
            <a:off x="5085310" y="3105895"/>
            <a:ext cx="4022425" cy="1077218"/>
          </a:xfrm>
          <a:prstGeom prst="rect">
            <a:avLst/>
          </a:prstGeom>
          <a:noFill/>
          <a:ln>
            <a:noFill/>
          </a:ln>
        </p:spPr>
        <p:txBody>
          <a:bodyPr wrap="square" rtlCol="0">
            <a:spAutoFit/>
          </a:bodyPr>
          <a:lstStyle/>
          <a:p>
            <a:r>
              <a:rPr lang="en-US" sz="1600" dirty="0">
                <a:solidFill>
                  <a:srgbClr val="595959"/>
                </a:solidFill>
                <a:cs typeface="Arial" pitchFamily="34" charset="0"/>
              </a:rPr>
              <a:t>Who are stakeholders most influential? What is in it for them? What information, skills, support do they need?</a:t>
            </a:r>
          </a:p>
          <a:p>
            <a:endParaRPr lang="en-US" sz="1600" dirty="0">
              <a:solidFill>
                <a:srgbClr val="595959"/>
              </a:solidFill>
              <a:cs typeface="Arial" pitchFamily="34" charset="0"/>
            </a:endParaRPr>
          </a:p>
        </p:txBody>
      </p:sp>
      <p:sp>
        <p:nvSpPr>
          <p:cNvPr id="40" name="TextBox 39">
            <a:extLst>
              <a:ext uri="{FF2B5EF4-FFF2-40B4-BE49-F238E27FC236}">
                <a16:creationId xmlns:a16="http://schemas.microsoft.com/office/drawing/2014/main" id="{407943E6-EBAE-42A1-8367-2C907E7E2F00}"/>
              </a:ext>
            </a:extLst>
          </p:cNvPr>
          <p:cNvSpPr txBox="1"/>
          <p:nvPr/>
        </p:nvSpPr>
        <p:spPr>
          <a:xfrm>
            <a:off x="5098093" y="3845287"/>
            <a:ext cx="3806747" cy="830997"/>
          </a:xfrm>
          <a:prstGeom prst="rect">
            <a:avLst/>
          </a:prstGeom>
          <a:noFill/>
          <a:ln>
            <a:noFill/>
          </a:ln>
        </p:spPr>
        <p:txBody>
          <a:bodyPr wrap="square" rtlCol="0">
            <a:spAutoFit/>
          </a:bodyPr>
          <a:lstStyle/>
          <a:p>
            <a:r>
              <a:rPr lang="en-US" sz="1600" dirty="0">
                <a:solidFill>
                  <a:srgbClr val="595959"/>
                </a:solidFill>
                <a:cs typeface="Arial" pitchFamily="34" charset="0"/>
              </a:rPr>
              <a:t>What barriers might there be to creating critical mass quickly? How mitigate?</a:t>
            </a:r>
          </a:p>
          <a:p>
            <a:endParaRPr lang="en-US" sz="1600" dirty="0">
              <a:solidFill>
                <a:srgbClr val="595959"/>
              </a:solidFill>
              <a:cs typeface="Arial" pitchFamily="34" charset="0"/>
            </a:endParaRPr>
          </a:p>
        </p:txBody>
      </p:sp>
      <p:pic>
        <p:nvPicPr>
          <p:cNvPr id="41" name="Graphic 40" descr="Help">
            <a:extLst>
              <a:ext uri="{FF2B5EF4-FFF2-40B4-BE49-F238E27FC236}">
                <a16:creationId xmlns:a16="http://schemas.microsoft.com/office/drawing/2014/main" id="{FF619876-6606-4882-A00F-9E51E66D547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91888" y="3928257"/>
            <a:ext cx="298589" cy="298589"/>
          </a:xfrm>
          <a:prstGeom prst="rect">
            <a:avLst/>
          </a:prstGeom>
        </p:spPr>
      </p:pic>
      <p:pic>
        <p:nvPicPr>
          <p:cNvPr id="42" name="Graphic 41" descr="Help">
            <a:extLst>
              <a:ext uri="{FF2B5EF4-FFF2-40B4-BE49-F238E27FC236}">
                <a16:creationId xmlns:a16="http://schemas.microsoft.com/office/drawing/2014/main" id="{39B2EC36-47F0-47F7-8E99-73470A02E4E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68406" y="4549844"/>
            <a:ext cx="298589" cy="298589"/>
          </a:xfrm>
          <a:prstGeom prst="rect">
            <a:avLst/>
          </a:prstGeom>
        </p:spPr>
      </p:pic>
      <p:sp>
        <p:nvSpPr>
          <p:cNvPr id="43" name="TextBox 42">
            <a:extLst>
              <a:ext uri="{FF2B5EF4-FFF2-40B4-BE49-F238E27FC236}">
                <a16:creationId xmlns:a16="http://schemas.microsoft.com/office/drawing/2014/main" id="{8EF4A798-A874-4081-831C-E7E48F352197}"/>
              </a:ext>
            </a:extLst>
          </p:cNvPr>
          <p:cNvSpPr txBox="1"/>
          <p:nvPr/>
        </p:nvSpPr>
        <p:spPr>
          <a:xfrm>
            <a:off x="5059596" y="4399482"/>
            <a:ext cx="4001196" cy="830997"/>
          </a:xfrm>
          <a:prstGeom prst="rect">
            <a:avLst/>
          </a:prstGeom>
          <a:noFill/>
          <a:ln>
            <a:noFill/>
          </a:ln>
        </p:spPr>
        <p:txBody>
          <a:bodyPr wrap="square" rtlCol="0">
            <a:spAutoFit/>
          </a:bodyPr>
          <a:lstStyle/>
          <a:p>
            <a:r>
              <a:rPr lang="en-US" sz="1600" dirty="0">
                <a:solidFill>
                  <a:srgbClr val="595959"/>
                </a:solidFill>
                <a:cs typeface="Arial" pitchFamily="34" charset="0"/>
              </a:rPr>
              <a:t>What barriers might there be to gaining a sustainable tipping point? How mitigate?</a:t>
            </a:r>
          </a:p>
          <a:p>
            <a:endParaRPr lang="en-US" sz="1600" dirty="0">
              <a:solidFill>
                <a:srgbClr val="595959"/>
              </a:solidFill>
              <a:cs typeface="Arial" pitchFamily="34" charset="0"/>
            </a:endParaRPr>
          </a:p>
        </p:txBody>
      </p:sp>
      <p:sp>
        <p:nvSpPr>
          <p:cNvPr id="44" name="TextBox 43">
            <a:extLst>
              <a:ext uri="{FF2B5EF4-FFF2-40B4-BE49-F238E27FC236}">
                <a16:creationId xmlns:a16="http://schemas.microsoft.com/office/drawing/2014/main" id="{6A812FC0-63DB-45B3-870C-E4CC1D788CD1}"/>
              </a:ext>
            </a:extLst>
          </p:cNvPr>
          <p:cNvSpPr txBox="1"/>
          <p:nvPr/>
        </p:nvSpPr>
        <p:spPr>
          <a:xfrm>
            <a:off x="5041292" y="4899617"/>
            <a:ext cx="4019500" cy="830997"/>
          </a:xfrm>
          <a:prstGeom prst="rect">
            <a:avLst/>
          </a:prstGeom>
          <a:noFill/>
          <a:ln>
            <a:noFill/>
          </a:ln>
        </p:spPr>
        <p:txBody>
          <a:bodyPr wrap="square" rtlCol="0">
            <a:spAutoFit/>
          </a:bodyPr>
          <a:lstStyle/>
          <a:p>
            <a:r>
              <a:rPr lang="en-US" sz="1600" dirty="0">
                <a:solidFill>
                  <a:srgbClr val="595959"/>
                </a:solidFill>
                <a:cs typeface="Arial" pitchFamily="34" charset="0"/>
              </a:rPr>
              <a:t>What do we need to do differently to increase our chances of success?</a:t>
            </a:r>
          </a:p>
          <a:p>
            <a:endParaRPr lang="en-US" sz="1600" dirty="0">
              <a:solidFill>
                <a:srgbClr val="595959"/>
              </a:solidFill>
              <a:cs typeface="Arial" pitchFamily="34" charset="0"/>
            </a:endParaRPr>
          </a:p>
        </p:txBody>
      </p:sp>
      <p:pic>
        <p:nvPicPr>
          <p:cNvPr id="45" name="Graphic 44" descr="Help">
            <a:extLst>
              <a:ext uri="{FF2B5EF4-FFF2-40B4-BE49-F238E27FC236}">
                <a16:creationId xmlns:a16="http://schemas.microsoft.com/office/drawing/2014/main" id="{B8FA9C50-8484-4908-8F15-368FD4B50EF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42703" y="5024589"/>
            <a:ext cx="298589" cy="298589"/>
          </a:xfrm>
          <a:prstGeom prst="rect">
            <a:avLst/>
          </a:prstGeom>
        </p:spPr>
      </p:pic>
      <p:sp>
        <p:nvSpPr>
          <p:cNvPr id="46" name="Title 1">
            <a:extLst>
              <a:ext uri="{FF2B5EF4-FFF2-40B4-BE49-F238E27FC236}">
                <a16:creationId xmlns:a16="http://schemas.microsoft.com/office/drawing/2014/main" id="{5CAD3FE7-AB60-4C86-AC4A-CA8BE2B4835C}"/>
              </a:ext>
            </a:extLst>
          </p:cNvPr>
          <p:cNvSpPr txBox="1">
            <a:spLocks/>
          </p:cNvSpPr>
          <p:nvPr/>
        </p:nvSpPr>
        <p:spPr>
          <a:xfrm>
            <a:off x="0" y="0"/>
            <a:ext cx="9143999" cy="1487587"/>
          </a:xfrm>
          <a:prstGeom prst="rect">
            <a:avLst/>
          </a:prstGeom>
        </p:spPr>
        <p:txBody>
          <a:bodyPr wrap="square" lIns="457200" tIns="228600" rIns="457200" bIns="22860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000"/>
              </a:lnSpc>
            </a:pPr>
            <a:r>
              <a:rPr lang="en-US" sz="4000" b="1" dirty="0">
                <a:solidFill>
                  <a:srgbClr val="046CB6"/>
                </a:solidFill>
                <a:latin typeface="Arial" panose="020B0604020202020204" pitchFamily="34" charset="0"/>
                <a:cs typeface="Arial" panose="020B0604020202020204" pitchFamily="34" charset="0"/>
              </a:rPr>
              <a:t>Develop the Change Management Plan</a:t>
            </a:r>
            <a:endParaRPr lang="en-US" sz="4000" dirty="0">
              <a:solidFill>
                <a:srgbClr val="046CB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76191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9518D-8794-46F4-A07D-2025BAA547E5}"/>
              </a:ext>
            </a:extLst>
          </p:cNvPr>
          <p:cNvSpPr txBox="1">
            <a:spLocks/>
          </p:cNvSpPr>
          <p:nvPr/>
        </p:nvSpPr>
        <p:spPr>
          <a:xfrm>
            <a:off x="0" y="0"/>
            <a:ext cx="9143999" cy="974626"/>
          </a:xfrm>
          <a:prstGeom prst="rect">
            <a:avLst/>
          </a:prstGeom>
        </p:spPr>
        <p:txBody>
          <a:bodyPr wrap="square" lIns="457200" tIns="228600" rIns="457200" bIns="22860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000"/>
              </a:lnSpc>
            </a:pPr>
            <a:r>
              <a:rPr lang="en-US" sz="4000" b="1" dirty="0">
                <a:solidFill>
                  <a:srgbClr val="046CB6"/>
                </a:solidFill>
                <a:latin typeface="Arial" panose="020B0604020202020204" pitchFamily="34" charset="0"/>
                <a:cs typeface="Arial" panose="020B0604020202020204" pitchFamily="34" charset="0"/>
              </a:rPr>
              <a:t>Putting it in practice</a:t>
            </a:r>
            <a:endParaRPr lang="en-US" sz="4000" dirty="0">
              <a:solidFill>
                <a:srgbClr val="046CB6"/>
              </a:solidFill>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8268FC3F-DDD9-44F8-89E1-6C4FA2BFE885}"/>
              </a:ext>
            </a:extLst>
          </p:cNvPr>
          <p:cNvGraphicFramePr>
            <a:graphicFrameLocks noGrp="1"/>
          </p:cNvGraphicFramePr>
          <p:nvPr>
            <p:extLst>
              <p:ext uri="{D42A27DB-BD31-4B8C-83A1-F6EECF244321}">
                <p14:modId xmlns:p14="http://schemas.microsoft.com/office/powerpoint/2010/main" val="1610108282"/>
              </p:ext>
            </p:extLst>
          </p:nvPr>
        </p:nvGraphicFramePr>
        <p:xfrm>
          <a:off x="371062" y="974626"/>
          <a:ext cx="8507896" cy="4689887"/>
        </p:xfrm>
        <a:graphic>
          <a:graphicData uri="http://schemas.openxmlformats.org/drawingml/2006/table">
            <a:tbl>
              <a:tblPr firstRow="1" bandRow="1">
                <a:tableStyleId>{5C22544A-7EE6-4342-B048-85BDC9FD1C3A}</a:tableStyleId>
              </a:tblPr>
              <a:tblGrid>
                <a:gridCol w="2000030">
                  <a:extLst>
                    <a:ext uri="{9D8B030D-6E8A-4147-A177-3AD203B41FA5}">
                      <a16:colId xmlns:a16="http://schemas.microsoft.com/office/drawing/2014/main" val="1465788984"/>
                    </a:ext>
                  </a:extLst>
                </a:gridCol>
                <a:gridCol w="3253933">
                  <a:extLst>
                    <a:ext uri="{9D8B030D-6E8A-4147-A177-3AD203B41FA5}">
                      <a16:colId xmlns:a16="http://schemas.microsoft.com/office/drawing/2014/main" val="3006494770"/>
                    </a:ext>
                  </a:extLst>
                </a:gridCol>
                <a:gridCol w="3253933">
                  <a:extLst>
                    <a:ext uri="{9D8B030D-6E8A-4147-A177-3AD203B41FA5}">
                      <a16:colId xmlns:a16="http://schemas.microsoft.com/office/drawing/2014/main" val="148062186"/>
                    </a:ext>
                  </a:extLst>
                </a:gridCol>
              </a:tblGrid>
              <a:tr h="304397">
                <a:tc>
                  <a:txBody>
                    <a:bodyPr/>
                    <a:lstStyle/>
                    <a:p>
                      <a:r>
                        <a:rPr lang="en-US" sz="1600" dirty="0"/>
                        <a:t>Example</a:t>
                      </a:r>
                    </a:p>
                  </a:txBody>
                  <a:tcPr/>
                </a:tc>
                <a:tc>
                  <a:txBody>
                    <a:bodyPr/>
                    <a:lstStyle/>
                    <a:p>
                      <a:r>
                        <a:rPr lang="en-US" sz="1600" dirty="0"/>
                        <a:t>What went well</a:t>
                      </a:r>
                    </a:p>
                  </a:txBody>
                  <a:tcPr/>
                </a:tc>
                <a:tc>
                  <a:txBody>
                    <a:bodyPr/>
                    <a:lstStyle/>
                    <a:p>
                      <a:r>
                        <a:rPr lang="en-US" sz="1600" dirty="0"/>
                        <a:t>Lessons Learned</a:t>
                      </a:r>
                    </a:p>
                  </a:txBody>
                  <a:tcPr/>
                </a:tc>
                <a:extLst>
                  <a:ext uri="{0D108BD9-81ED-4DB2-BD59-A6C34878D82A}">
                    <a16:rowId xmlns:a16="http://schemas.microsoft.com/office/drawing/2014/main" val="3683286431"/>
                  </a:ext>
                </a:extLst>
              </a:tr>
              <a:tr h="1189914">
                <a:tc>
                  <a:txBody>
                    <a:bodyPr/>
                    <a:lstStyle/>
                    <a:p>
                      <a:r>
                        <a:rPr lang="en-US" sz="1600" dirty="0"/>
                        <a:t>5S and Kanban system for Process Development Lab</a:t>
                      </a:r>
                    </a:p>
                  </a:txBody>
                  <a:tcPr/>
                </a:tc>
                <a:tc>
                  <a:txBody>
                    <a:bodyPr/>
                    <a:lstStyle/>
                    <a:p>
                      <a:r>
                        <a:rPr lang="en-US" sz="1600" dirty="0"/>
                        <a:t>Everyone likes carrots</a:t>
                      </a:r>
                    </a:p>
                    <a:p>
                      <a:pPr marL="285750" indent="-285750">
                        <a:buFont typeface="Arial" panose="020B0604020202020204" pitchFamily="34" charset="0"/>
                        <a:buChar char="•"/>
                      </a:pPr>
                      <a:r>
                        <a:rPr lang="en-US" sz="1600" dirty="0"/>
                        <a:t>Getting to visit other labs as advocates</a:t>
                      </a:r>
                    </a:p>
                    <a:p>
                      <a:pPr marL="285750" indent="-285750">
                        <a:buFont typeface="Arial" panose="020B0604020202020204" pitchFamily="34" charset="0"/>
                        <a:buChar char="•"/>
                      </a:pPr>
                      <a:r>
                        <a:rPr lang="en-US" sz="1600" dirty="0"/>
                        <a:t>Tangible awards at milestones (pizza parties, </a:t>
                      </a:r>
                      <a:r>
                        <a:rPr lang="en-US" sz="1600" dirty="0" err="1"/>
                        <a:t>etc</a:t>
                      </a:r>
                      <a:r>
                        <a:rPr lang="en-US" sz="1600" dirty="0"/>
                        <a:t>)</a:t>
                      </a:r>
                    </a:p>
                  </a:txBody>
                  <a:tcPr/>
                </a:tc>
                <a:tc>
                  <a:txBody>
                    <a:bodyPr/>
                    <a:lstStyle/>
                    <a:p>
                      <a:r>
                        <a:rPr lang="en-US" sz="1600" dirty="0"/>
                        <a:t>Team didn’t have good ways to make measures visible – no visual management – hard to make them own change</a:t>
                      </a:r>
                    </a:p>
                  </a:txBody>
                  <a:tcPr/>
                </a:tc>
                <a:extLst>
                  <a:ext uri="{0D108BD9-81ED-4DB2-BD59-A6C34878D82A}">
                    <a16:rowId xmlns:a16="http://schemas.microsoft.com/office/drawing/2014/main" val="2399640504"/>
                  </a:ext>
                </a:extLst>
              </a:tr>
              <a:tr h="1632673">
                <a:tc>
                  <a:txBody>
                    <a:bodyPr/>
                    <a:lstStyle/>
                    <a:p>
                      <a:r>
                        <a:rPr lang="en-US" sz="1600" dirty="0"/>
                        <a:t>Electronic CQV records</a:t>
                      </a:r>
                    </a:p>
                  </a:txBody>
                  <a:tcPr/>
                </a:tc>
                <a:tc>
                  <a:txBody>
                    <a:bodyPr/>
                    <a:lstStyle/>
                    <a:p>
                      <a:r>
                        <a:rPr lang="en-US" sz="1600" dirty="0"/>
                        <a:t>Risk based approach identified potential consequences and mitigated</a:t>
                      </a:r>
                    </a:p>
                    <a:p>
                      <a:endParaRPr lang="en-US" sz="1600" dirty="0"/>
                    </a:p>
                    <a:p>
                      <a:r>
                        <a:rPr lang="en-US" sz="1600" dirty="0"/>
                        <a:t>Budget and plan for continuous improvement after go-live</a:t>
                      </a:r>
                    </a:p>
                  </a:txBody>
                  <a:tcPr/>
                </a:tc>
                <a:tc>
                  <a:txBody>
                    <a:bodyPr/>
                    <a:lstStyle/>
                    <a:p>
                      <a:r>
                        <a:rPr lang="en-US" sz="1600" dirty="0"/>
                        <a:t>Advocates and first-users easily pulled away from organization – plan for this</a:t>
                      </a:r>
                    </a:p>
                  </a:txBody>
                  <a:tcPr/>
                </a:tc>
                <a:extLst>
                  <a:ext uri="{0D108BD9-81ED-4DB2-BD59-A6C34878D82A}">
                    <a16:rowId xmlns:a16="http://schemas.microsoft.com/office/drawing/2014/main" val="4082488522"/>
                  </a:ext>
                </a:extLst>
              </a:tr>
              <a:tr h="1411294">
                <a:tc>
                  <a:txBody>
                    <a:bodyPr/>
                    <a:lstStyle/>
                    <a:p>
                      <a:r>
                        <a:rPr lang="en-US" sz="1600" dirty="0"/>
                        <a:t>Knowledge Management</a:t>
                      </a:r>
                    </a:p>
                  </a:txBody>
                  <a:tcPr/>
                </a:tc>
                <a:tc>
                  <a:txBody>
                    <a:bodyPr/>
                    <a:lstStyle/>
                    <a:p>
                      <a:r>
                        <a:rPr lang="en-US" sz="1600" dirty="0"/>
                        <a:t>Clear metrics drive excitement</a:t>
                      </a:r>
                    </a:p>
                    <a:p>
                      <a:endParaRPr lang="en-US" sz="1600" dirty="0"/>
                    </a:p>
                    <a:p>
                      <a:r>
                        <a:rPr lang="en-US" sz="1600" dirty="0"/>
                        <a:t>Advocates are the best levers</a:t>
                      </a:r>
                    </a:p>
                  </a:txBody>
                  <a:tcPr/>
                </a:tc>
                <a:tc>
                  <a:txBody>
                    <a:bodyPr/>
                    <a:lstStyle/>
                    <a:p>
                      <a:r>
                        <a:rPr lang="en-US" sz="1600" dirty="0"/>
                        <a:t>HR and L&amp;D pockets felt left out</a:t>
                      </a:r>
                    </a:p>
                    <a:p>
                      <a:pPr marL="285750" indent="-285750">
                        <a:buFont typeface="Arial" panose="020B0604020202020204" pitchFamily="34" charset="0"/>
                        <a:buChar char="•"/>
                      </a:pPr>
                      <a:r>
                        <a:rPr lang="en-US" sz="1600" dirty="0"/>
                        <a:t>Sometimes organizations have unknown knowns in hierarchy</a:t>
                      </a:r>
                    </a:p>
                  </a:txBody>
                  <a:tcPr/>
                </a:tc>
                <a:extLst>
                  <a:ext uri="{0D108BD9-81ED-4DB2-BD59-A6C34878D82A}">
                    <a16:rowId xmlns:a16="http://schemas.microsoft.com/office/drawing/2014/main" val="3965820323"/>
                  </a:ext>
                </a:extLst>
              </a:tr>
            </a:tbl>
          </a:graphicData>
        </a:graphic>
      </p:graphicFrame>
    </p:spTree>
    <p:extLst>
      <p:ext uri="{BB962C8B-B14F-4D97-AF65-F5344CB8AC3E}">
        <p14:creationId xmlns:p14="http://schemas.microsoft.com/office/powerpoint/2010/main" val="41991074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FD26EB20-1FF5-46AB-BB5C-BEBA4D12DF62}"/>
              </a:ext>
            </a:extLst>
          </p:cNvPr>
          <p:cNvGrpSpPr/>
          <p:nvPr/>
        </p:nvGrpSpPr>
        <p:grpSpPr>
          <a:xfrm>
            <a:off x="2839651" y="2203715"/>
            <a:ext cx="3455931" cy="1942809"/>
            <a:chOff x="3512185" y="2708920"/>
            <a:chExt cx="5164456" cy="2903286"/>
          </a:xfrm>
        </p:grpSpPr>
        <p:sp>
          <p:nvSpPr>
            <p:cNvPr id="8" name="Freeform 7">
              <a:extLst>
                <a:ext uri="{FF2B5EF4-FFF2-40B4-BE49-F238E27FC236}">
                  <a16:creationId xmlns:a16="http://schemas.microsoft.com/office/drawing/2014/main" id="{ED7C5F57-6DEC-4F1A-A79F-D64F1852C433}"/>
                </a:ext>
              </a:extLst>
            </p:cNvPr>
            <p:cNvSpPr>
              <a:spLocks/>
            </p:cNvSpPr>
            <p:nvPr/>
          </p:nvSpPr>
          <p:spPr bwMode="auto">
            <a:xfrm>
              <a:off x="4123128" y="3016678"/>
              <a:ext cx="3942570" cy="1203816"/>
            </a:xfrm>
            <a:custGeom>
              <a:avLst/>
              <a:gdLst>
                <a:gd name="T0" fmla="*/ 611 w 1221"/>
                <a:gd name="T1" fmla="*/ 105 h 373"/>
                <a:gd name="T2" fmla="*/ 1203 w 1221"/>
                <a:gd name="T3" fmla="*/ 373 h 373"/>
                <a:gd name="T4" fmla="*/ 1221 w 1221"/>
                <a:gd name="T5" fmla="*/ 299 h 373"/>
                <a:gd name="T6" fmla="*/ 611 w 1221"/>
                <a:gd name="T7" fmla="*/ 0 h 373"/>
                <a:gd name="T8" fmla="*/ 0 w 1221"/>
                <a:gd name="T9" fmla="*/ 299 h 373"/>
                <a:gd name="T10" fmla="*/ 19 w 1221"/>
                <a:gd name="T11" fmla="*/ 373 h 373"/>
                <a:gd name="T12" fmla="*/ 611 w 1221"/>
                <a:gd name="T13" fmla="*/ 105 h 373"/>
              </a:gdLst>
              <a:ahLst/>
              <a:cxnLst>
                <a:cxn ang="0">
                  <a:pos x="T0" y="T1"/>
                </a:cxn>
                <a:cxn ang="0">
                  <a:pos x="T2" y="T3"/>
                </a:cxn>
                <a:cxn ang="0">
                  <a:pos x="T4" y="T5"/>
                </a:cxn>
                <a:cxn ang="0">
                  <a:pos x="T6" y="T7"/>
                </a:cxn>
                <a:cxn ang="0">
                  <a:pos x="T8" y="T9"/>
                </a:cxn>
                <a:cxn ang="0">
                  <a:pos x="T10" y="T11"/>
                </a:cxn>
                <a:cxn ang="0">
                  <a:pos x="T12" y="T13"/>
                </a:cxn>
              </a:cxnLst>
              <a:rect l="0" t="0" r="r" b="b"/>
              <a:pathLst>
                <a:path w="1221" h="373">
                  <a:moveTo>
                    <a:pt x="611" y="105"/>
                  </a:moveTo>
                  <a:cubicBezTo>
                    <a:pt x="915" y="105"/>
                    <a:pt x="1166" y="222"/>
                    <a:pt x="1203" y="373"/>
                  </a:cubicBezTo>
                  <a:cubicBezTo>
                    <a:pt x="1215" y="349"/>
                    <a:pt x="1221" y="325"/>
                    <a:pt x="1221" y="299"/>
                  </a:cubicBezTo>
                  <a:cubicBezTo>
                    <a:pt x="1221" y="134"/>
                    <a:pt x="948" y="0"/>
                    <a:pt x="611" y="0"/>
                  </a:cubicBezTo>
                  <a:cubicBezTo>
                    <a:pt x="274" y="0"/>
                    <a:pt x="0" y="134"/>
                    <a:pt x="0" y="299"/>
                  </a:cubicBezTo>
                  <a:cubicBezTo>
                    <a:pt x="0" y="325"/>
                    <a:pt x="7" y="349"/>
                    <a:pt x="19" y="373"/>
                  </a:cubicBezTo>
                  <a:cubicBezTo>
                    <a:pt x="56" y="222"/>
                    <a:pt x="307" y="105"/>
                    <a:pt x="611" y="105"/>
                  </a:cubicBezTo>
                  <a:close/>
                </a:path>
              </a:pathLst>
            </a:custGeom>
            <a:gradFill>
              <a:gsLst>
                <a:gs pos="0">
                  <a:schemeClr val="bg1">
                    <a:lumMod val="85000"/>
                  </a:schemeClr>
                </a:gs>
                <a:gs pos="91000">
                  <a:schemeClr val="bg1">
                    <a:lumMod val="65000"/>
                  </a:schemeClr>
                </a:gs>
              </a:gsLst>
              <a:lin ang="5400000" scaled="1"/>
            </a:gradFill>
            <a:ln>
              <a:noFill/>
            </a:ln>
            <a:effectLst>
              <a:outerShdw blurRad="152400" dist="38100" dir="5400000" algn="t" rotWithShape="0">
                <a:prstClr val="black">
                  <a:alpha val="15000"/>
                </a:prstClr>
              </a:outerShdw>
            </a:effectLst>
          </p:spPr>
          <p:txBody>
            <a:bodyPr vert="horz" wrap="square" lIns="68598" tIns="34299" rIns="68598" bIns="34299" numCol="1" anchor="t" anchorCtr="0" compatLnSpc="1">
              <a:prstTxWarp prst="textNoShape">
                <a:avLst/>
              </a:prstTxWarp>
            </a:bodyPr>
            <a:lstStyle/>
            <a:p>
              <a:endParaRPr lang="en-IN" sz="2800"/>
            </a:p>
          </p:txBody>
        </p:sp>
        <p:sp>
          <p:nvSpPr>
            <p:cNvPr id="6" name="Freeform 5">
              <a:extLst>
                <a:ext uri="{FF2B5EF4-FFF2-40B4-BE49-F238E27FC236}">
                  <a16:creationId xmlns:a16="http://schemas.microsoft.com/office/drawing/2014/main" id="{43149D38-A09B-44E0-98AA-5D0D3529B7BC}"/>
                </a:ext>
              </a:extLst>
            </p:cNvPr>
            <p:cNvSpPr>
              <a:spLocks/>
            </p:cNvSpPr>
            <p:nvPr/>
          </p:nvSpPr>
          <p:spPr bwMode="auto">
            <a:xfrm>
              <a:off x="3512185" y="4002327"/>
              <a:ext cx="5164456" cy="1609879"/>
            </a:xfrm>
            <a:custGeom>
              <a:avLst/>
              <a:gdLst>
                <a:gd name="T0" fmla="*/ 1619 w 1619"/>
                <a:gd name="T1" fmla="*/ 84 h 505"/>
                <a:gd name="T2" fmla="*/ 1619 w 1619"/>
                <a:gd name="T3" fmla="*/ 3 h 505"/>
                <a:gd name="T4" fmla="*/ 1548 w 1619"/>
                <a:gd name="T5" fmla="*/ 34 h 505"/>
                <a:gd name="T6" fmla="*/ 1538 w 1619"/>
                <a:gd name="T7" fmla="*/ 140 h 505"/>
                <a:gd name="T8" fmla="*/ 1577 w 1619"/>
                <a:gd name="T9" fmla="*/ 130 h 505"/>
                <a:gd name="T10" fmla="*/ 810 w 1619"/>
                <a:gd name="T11" fmla="*/ 405 h 505"/>
                <a:gd name="T12" fmla="*/ 28 w 1619"/>
                <a:gd name="T13" fmla="*/ 105 h 505"/>
                <a:gd name="T14" fmla="*/ 42 w 1619"/>
                <a:gd name="T15" fmla="*/ 32 h 505"/>
                <a:gd name="T16" fmla="*/ 31 w 1619"/>
                <a:gd name="T17" fmla="*/ 0 h 505"/>
                <a:gd name="T18" fmla="*/ 0 w 1619"/>
                <a:gd name="T19" fmla="*/ 0 h 505"/>
                <a:gd name="T20" fmla="*/ 0 w 1619"/>
                <a:gd name="T21" fmla="*/ 114 h 505"/>
                <a:gd name="T22" fmla="*/ 1 w 1619"/>
                <a:gd name="T23" fmla="*/ 114 h 505"/>
                <a:gd name="T24" fmla="*/ 810 w 1619"/>
                <a:gd name="T25" fmla="*/ 505 h 505"/>
                <a:gd name="T26" fmla="*/ 1619 w 1619"/>
                <a:gd name="T27" fmla="*/ 119 h 505"/>
                <a:gd name="T28" fmla="*/ 1619 w 1619"/>
                <a:gd name="T29" fmla="*/ 119 h 505"/>
                <a:gd name="T30" fmla="*/ 1619 w 1619"/>
                <a:gd name="T31" fmla="*/ 119 h 505"/>
                <a:gd name="T32" fmla="*/ 1619 w 1619"/>
                <a:gd name="T33" fmla="*/ 100 h 505"/>
                <a:gd name="T34" fmla="*/ 1619 w 1619"/>
                <a:gd name="T35" fmla="*/ 84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19" h="505">
                  <a:moveTo>
                    <a:pt x="1619" y="84"/>
                  </a:moveTo>
                  <a:cubicBezTo>
                    <a:pt x="1619" y="3"/>
                    <a:pt x="1619" y="3"/>
                    <a:pt x="1619" y="3"/>
                  </a:cubicBezTo>
                  <a:cubicBezTo>
                    <a:pt x="1548" y="34"/>
                    <a:pt x="1548" y="34"/>
                    <a:pt x="1548" y="34"/>
                  </a:cubicBezTo>
                  <a:cubicBezTo>
                    <a:pt x="1538" y="140"/>
                    <a:pt x="1538" y="140"/>
                    <a:pt x="1538" y="140"/>
                  </a:cubicBezTo>
                  <a:cubicBezTo>
                    <a:pt x="1577" y="130"/>
                    <a:pt x="1577" y="130"/>
                    <a:pt x="1577" y="130"/>
                  </a:cubicBezTo>
                  <a:cubicBezTo>
                    <a:pt x="1469" y="290"/>
                    <a:pt x="1166" y="405"/>
                    <a:pt x="810" y="405"/>
                  </a:cubicBezTo>
                  <a:cubicBezTo>
                    <a:pt x="435" y="405"/>
                    <a:pt x="120" y="278"/>
                    <a:pt x="28" y="105"/>
                  </a:cubicBezTo>
                  <a:cubicBezTo>
                    <a:pt x="42" y="32"/>
                    <a:pt x="42" y="32"/>
                    <a:pt x="42" y="32"/>
                  </a:cubicBezTo>
                  <a:cubicBezTo>
                    <a:pt x="31" y="0"/>
                    <a:pt x="31" y="0"/>
                    <a:pt x="31" y="0"/>
                  </a:cubicBezTo>
                  <a:cubicBezTo>
                    <a:pt x="0" y="0"/>
                    <a:pt x="0" y="0"/>
                    <a:pt x="0" y="0"/>
                  </a:cubicBezTo>
                  <a:cubicBezTo>
                    <a:pt x="0" y="114"/>
                    <a:pt x="0" y="114"/>
                    <a:pt x="0" y="114"/>
                  </a:cubicBezTo>
                  <a:cubicBezTo>
                    <a:pt x="1" y="114"/>
                    <a:pt x="1" y="114"/>
                    <a:pt x="1" y="114"/>
                  </a:cubicBezTo>
                  <a:cubicBezTo>
                    <a:pt x="16" y="331"/>
                    <a:pt x="372" y="505"/>
                    <a:pt x="810" y="505"/>
                  </a:cubicBezTo>
                  <a:cubicBezTo>
                    <a:pt x="1244" y="505"/>
                    <a:pt x="1598" y="334"/>
                    <a:pt x="1619" y="119"/>
                  </a:cubicBezTo>
                  <a:cubicBezTo>
                    <a:pt x="1619" y="119"/>
                    <a:pt x="1619" y="119"/>
                    <a:pt x="1619" y="119"/>
                  </a:cubicBezTo>
                  <a:cubicBezTo>
                    <a:pt x="1619" y="119"/>
                    <a:pt x="1619" y="119"/>
                    <a:pt x="1619" y="119"/>
                  </a:cubicBezTo>
                  <a:cubicBezTo>
                    <a:pt x="1619" y="112"/>
                    <a:pt x="1619" y="106"/>
                    <a:pt x="1619" y="100"/>
                  </a:cubicBezTo>
                  <a:cubicBezTo>
                    <a:pt x="1619" y="94"/>
                    <a:pt x="1619" y="89"/>
                    <a:pt x="1619" y="84"/>
                  </a:cubicBezTo>
                  <a:close/>
                </a:path>
              </a:pathLst>
            </a:custGeom>
            <a:gradFill flip="none" rotWithShape="1">
              <a:gsLst>
                <a:gs pos="0">
                  <a:schemeClr val="bg1">
                    <a:lumMod val="95000"/>
                  </a:schemeClr>
                </a:gs>
                <a:gs pos="94000">
                  <a:schemeClr val="bg1">
                    <a:lumMod val="75000"/>
                  </a:schemeClr>
                </a:gs>
              </a:gsLst>
              <a:path path="circle">
                <a:fillToRect l="50000" t="50000" r="50000" b="50000"/>
              </a:path>
              <a:tileRect/>
            </a:gradFill>
            <a:ln>
              <a:noFill/>
            </a:ln>
            <a:effectLst>
              <a:outerShdw blurRad="152400" dist="38100" dir="5400000" algn="t" rotWithShape="0">
                <a:prstClr val="black">
                  <a:alpha val="15000"/>
                </a:prstClr>
              </a:outerShdw>
            </a:effectLst>
          </p:spPr>
          <p:txBody>
            <a:bodyPr vert="horz" wrap="square" lIns="68598" tIns="34299" rIns="68598" bIns="34299" numCol="1" anchor="t" anchorCtr="0" compatLnSpc="1">
              <a:prstTxWarp prst="textNoShape">
                <a:avLst/>
              </a:prstTxWarp>
            </a:bodyPr>
            <a:lstStyle/>
            <a:p>
              <a:endParaRPr lang="en-IN" sz="2800" dirty="0"/>
            </a:p>
          </p:txBody>
        </p:sp>
        <p:sp>
          <p:nvSpPr>
            <p:cNvPr id="7" name="Freeform 6">
              <a:extLst>
                <a:ext uri="{FF2B5EF4-FFF2-40B4-BE49-F238E27FC236}">
                  <a16:creationId xmlns:a16="http://schemas.microsoft.com/office/drawing/2014/main" id="{78768F92-D8A3-409C-807D-8CF1AF7AB540}"/>
                </a:ext>
              </a:extLst>
            </p:cNvPr>
            <p:cNvSpPr>
              <a:spLocks noEditPoints="1"/>
            </p:cNvSpPr>
            <p:nvPr/>
          </p:nvSpPr>
          <p:spPr bwMode="auto">
            <a:xfrm>
              <a:off x="3512185" y="2708920"/>
              <a:ext cx="5164456" cy="2583757"/>
            </a:xfrm>
            <a:custGeom>
              <a:avLst/>
              <a:gdLst>
                <a:gd name="T0" fmla="*/ 810 w 1619"/>
                <a:gd name="T1" fmla="*/ 0 h 811"/>
                <a:gd name="T2" fmla="*/ 0 w 1619"/>
                <a:gd name="T3" fmla="*/ 406 h 811"/>
                <a:gd name="T4" fmla="*/ 810 w 1619"/>
                <a:gd name="T5" fmla="*/ 811 h 811"/>
                <a:gd name="T6" fmla="*/ 1619 w 1619"/>
                <a:gd name="T7" fmla="*/ 406 h 811"/>
                <a:gd name="T8" fmla="*/ 810 w 1619"/>
                <a:gd name="T9" fmla="*/ 0 h 811"/>
                <a:gd name="T10" fmla="*/ 810 w 1619"/>
                <a:gd name="T11" fmla="*/ 698 h 811"/>
                <a:gd name="T12" fmla="*/ 199 w 1619"/>
                <a:gd name="T13" fmla="*/ 398 h 811"/>
                <a:gd name="T14" fmla="*/ 810 w 1619"/>
                <a:gd name="T15" fmla="*/ 99 h 811"/>
                <a:gd name="T16" fmla="*/ 1420 w 1619"/>
                <a:gd name="T17" fmla="*/ 398 h 811"/>
                <a:gd name="T18" fmla="*/ 810 w 1619"/>
                <a:gd name="T19" fmla="*/ 698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9" h="811">
                  <a:moveTo>
                    <a:pt x="810" y="0"/>
                  </a:moveTo>
                  <a:cubicBezTo>
                    <a:pt x="363" y="0"/>
                    <a:pt x="0" y="182"/>
                    <a:pt x="0" y="406"/>
                  </a:cubicBezTo>
                  <a:cubicBezTo>
                    <a:pt x="0" y="630"/>
                    <a:pt x="363" y="811"/>
                    <a:pt x="810" y="811"/>
                  </a:cubicBezTo>
                  <a:cubicBezTo>
                    <a:pt x="1257" y="811"/>
                    <a:pt x="1619" y="630"/>
                    <a:pt x="1619" y="406"/>
                  </a:cubicBezTo>
                  <a:cubicBezTo>
                    <a:pt x="1619" y="182"/>
                    <a:pt x="1257" y="0"/>
                    <a:pt x="810" y="0"/>
                  </a:cubicBezTo>
                  <a:close/>
                  <a:moveTo>
                    <a:pt x="810" y="698"/>
                  </a:moveTo>
                  <a:cubicBezTo>
                    <a:pt x="473" y="698"/>
                    <a:pt x="199" y="564"/>
                    <a:pt x="199" y="398"/>
                  </a:cubicBezTo>
                  <a:cubicBezTo>
                    <a:pt x="199" y="233"/>
                    <a:pt x="473" y="99"/>
                    <a:pt x="810" y="99"/>
                  </a:cubicBezTo>
                  <a:cubicBezTo>
                    <a:pt x="1147" y="99"/>
                    <a:pt x="1420" y="233"/>
                    <a:pt x="1420" y="398"/>
                  </a:cubicBezTo>
                  <a:cubicBezTo>
                    <a:pt x="1420" y="564"/>
                    <a:pt x="1147" y="698"/>
                    <a:pt x="810" y="698"/>
                  </a:cubicBezTo>
                  <a:close/>
                </a:path>
              </a:pathLst>
            </a:custGeom>
            <a:gradFill flip="none" rotWithShape="1">
              <a:gsLst>
                <a:gs pos="0">
                  <a:schemeClr val="accent3"/>
                </a:gs>
                <a:gs pos="100000">
                  <a:schemeClr val="accent1">
                    <a:lumMod val="75000"/>
                  </a:schemeClr>
                </a:gs>
              </a:gsLst>
              <a:lin ang="5400000" scaled="1"/>
              <a:tileRect/>
            </a:gradFill>
            <a:ln>
              <a:noFill/>
            </a:ln>
          </p:spPr>
          <p:txBody>
            <a:bodyPr vert="horz" wrap="square" lIns="68598" tIns="34299" rIns="68598" bIns="34299" numCol="1" anchor="t" anchorCtr="0" compatLnSpc="1">
              <a:prstTxWarp prst="textNoShape">
                <a:avLst/>
              </a:prstTxWarp>
            </a:bodyPr>
            <a:lstStyle/>
            <a:p>
              <a:endParaRPr lang="en-IN" sz="2800"/>
            </a:p>
          </p:txBody>
        </p:sp>
      </p:grpSp>
      <p:grpSp>
        <p:nvGrpSpPr>
          <p:cNvPr id="50" name="Group 49">
            <a:extLst>
              <a:ext uri="{FF2B5EF4-FFF2-40B4-BE49-F238E27FC236}">
                <a16:creationId xmlns:a16="http://schemas.microsoft.com/office/drawing/2014/main" id="{C9B48D94-B965-4F27-BD29-B61EED03F2B7}"/>
              </a:ext>
            </a:extLst>
          </p:cNvPr>
          <p:cNvGrpSpPr/>
          <p:nvPr/>
        </p:nvGrpSpPr>
        <p:grpSpPr>
          <a:xfrm>
            <a:off x="5145574" y="3980823"/>
            <a:ext cx="631529" cy="540201"/>
            <a:chOff x="6927882" y="5013176"/>
            <a:chExt cx="1196615" cy="720080"/>
          </a:xfrm>
        </p:grpSpPr>
        <p:cxnSp>
          <p:nvCxnSpPr>
            <p:cNvPr id="47" name="Straight Connector 46">
              <a:extLst>
                <a:ext uri="{FF2B5EF4-FFF2-40B4-BE49-F238E27FC236}">
                  <a16:creationId xmlns:a16="http://schemas.microsoft.com/office/drawing/2014/main" id="{4C9645B6-BFC6-4842-B65D-5E386AF99626}"/>
                </a:ext>
              </a:extLst>
            </p:cNvPr>
            <p:cNvCxnSpPr/>
            <p:nvPr/>
          </p:nvCxnSpPr>
          <p:spPr>
            <a:xfrm>
              <a:off x="6927882" y="5013176"/>
              <a:ext cx="0" cy="7200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CC444AC8-45FF-4A99-AF49-C1E8BD1416C0}"/>
                </a:ext>
              </a:extLst>
            </p:cNvPr>
            <p:cNvCxnSpPr/>
            <p:nvPr/>
          </p:nvCxnSpPr>
          <p:spPr>
            <a:xfrm>
              <a:off x="6927882" y="5733256"/>
              <a:ext cx="119661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1" name="Group 50">
            <a:extLst>
              <a:ext uri="{FF2B5EF4-FFF2-40B4-BE49-F238E27FC236}">
                <a16:creationId xmlns:a16="http://schemas.microsoft.com/office/drawing/2014/main" id="{79CDEB8C-C0ED-4CA1-8CA8-41E6BE9C26FC}"/>
              </a:ext>
            </a:extLst>
          </p:cNvPr>
          <p:cNvGrpSpPr/>
          <p:nvPr/>
        </p:nvGrpSpPr>
        <p:grpSpPr>
          <a:xfrm flipV="1">
            <a:off x="5145574" y="886081"/>
            <a:ext cx="631529" cy="1381479"/>
            <a:chOff x="6927882" y="5013176"/>
            <a:chExt cx="1196615" cy="720080"/>
          </a:xfrm>
        </p:grpSpPr>
        <p:cxnSp>
          <p:nvCxnSpPr>
            <p:cNvPr id="52" name="Straight Connector 51">
              <a:extLst>
                <a:ext uri="{FF2B5EF4-FFF2-40B4-BE49-F238E27FC236}">
                  <a16:creationId xmlns:a16="http://schemas.microsoft.com/office/drawing/2014/main" id="{42E3D258-4A17-4CBC-A526-BCCD14B123D7}"/>
                </a:ext>
              </a:extLst>
            </p:cNvPr>
            <p:cNvCxnSpPr/>
            <p:nvPr/>
          </p:nvCxnSpPr>
          <p:spPr>
            <a:xfrm>
              <a:off x="6927882" y="5013176"/>
              <a:ext cx="0" cy="7200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441C5C7-46C4-4A35-BFC5-91F5AFA44DA8}"/>
                </a:ext>
              </a:extLst>
            </p:cNvPr>
            <p:cNvCxnSpPr/>
            <p:nvPr/>
          </p:nvCxnSpPr>
          <p:spPr>
            <a:xfrm>
              <a:off x="6927882" y="5733256"/>
              <a:ext cx="119661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7" name="Group 56">
            <a:extLst>
              <a:ext uri="{FF2B5EF4-FFF2-40B4-BE49-F238E27FC236}">
                <a16:creationId xmlns:a16="http://schemas.microsoft.com/office/drawing/2014/main" id="{B44AA8D0-4B73-4CFA-AA8B-29B9CEED0706}"/>
              </a:ext>
            </a:extLst>
          </p:cNvPr>
          <p:cNvGrpSpPr/>
          <p:nvPr/>
        </p:nvGrpSpPr>
        <p:grpSpPr>
          <a:xfrm flipV="1">
            <a:off x="5918582" y="2140575"/>
            <a:ext cx="778124" cy="504131"/>
            <a:chOff x="6927882" y="5013176"/>
            <a:chExt cx="1196615" cy="720080"/>
          </a:xfrm>
        </p:grpSpPr>
        <p:cxnSp>
          <p:nvCxnSpPr>
            <p:cNvPr id="58" name="Straight Connector 57">
              <a:extLst>
                <a:ext uri="{FF2B5EF4-FFF2-40B4-BE49-F238E27FC236}">
                  <a16:creationId xmlns:a16="http://schemas.microsoft.com/office/drawing/2014/main" id="{904F78E4-53F0-47BD-925B-2ABEDA8BA76A}"/>
                </a:ext>
              </a:extLst>
            </p:cNvPr>
            <p:cNvCxnSpPr/>
            <p:nvPr/>
          </p:nvCxnSpPr>
          <p:spPr>
            <a:xfrm>
              <a:off x="6927882" y="5013176"/>
              <a:ext cx="0" cy="7200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FBB10705-D139-49C2-AF6E-2507BFB8E1F1}"/>
                </a:ext>
              </a:extLst>
            </p:cNvPr>
            <p:cNvCxnSpPr/>
            <p:nvPr/>
          </p:nvCxnSpPr>
          <p:spPr>
            <a:xfrm>
              <a:off x="6927882" y="5733256"/>
              <a:ext cx="119661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67" name="Straight Connector 66">
            <a:extLst>
              <a:ext uri="{FF2B5EF4-FFF2-40B4-BE49-F238E27FC236}">
                <a16:creationId xmlns:a16="http://schemas.microsoft.com/office/drawing/2014/main" id="{D7F5B34F-4637-4665-8BBD-C1FAB985D5CF}"/>
              </a:ext>
            </a:extLst>
          </p:cNvPr>
          <p:cNvCxnSpPr>
            <a:cxnSpLocks/>
          </p:cNvCxnSpPr>
          <p:nvPr/>
        </p:nvCxnSpPr>
        <p:spPr>
          <a:xfrm flipV="1">
            <a:off x="6010728" y="3355737"/>
            <a:ext cx="68597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0" name="Group 79">
            <a:extLst>
              <a:ext uri="{FF2B5EF4-FFF2-40B4-BE49-F238E27FC236}">
                <a16:creationId xmlns:a16="http://schemas.microsoft.com/office/drawing/2014/main" id="{0A607A54-C5A7-4D2D-9BC6-D7BA4808EF64}"/>
              </a:ext>
            </a:extLst>
          </p:cNvPr>
          <p:cNvGrpSpPr/>
          <p:nvPr/>
        </p:nvGrpSpPr>
        <p:grpSpPr>
          <a:xfrm flipH="1">
            <a:off x="3294363" y="3980823"/>
            <a:ext cx="631529" cy="540201"/>
            <a:chOff x="6927882" y="5013176"/>
            <a:chExt cx="1196615" cy="720080"/>
          </a:xfrm>
        </p:grpSpPr>
        <p:cxnSp>
          <p:nvCxnSpPr>
            <p:cNvPr id="88" name="Straight Connector 87">
              <a:extLst>
                <a:ext uri="{FF2B5EF4-FFF2-40B4-BE49-F238E27FC236}">
                  <a16:creationId xmlns:a16="http://schemas.microsoft.com/office/drawing/2014/main" id="{E0107FA4-0A85-475E-AA03-85BF53EF1FD9}"/>
                </a:ext>
              </a:extLst>
            </p:cNvPr>
            <p:cNvCxnSpPr/>
            <p:nvPr/>
          </p:nvCxnSpPr>
          <p:spPr>
            <a:xfrm>
              <a:off x="6927882" y="5013176"/>
              <a:ext cx="0" cy="7200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D71DF4D6-9A66-48A0-BE72-C73AEED729BF}"/>
                </a:ext>
              </a:extLst>
            </p:cNvPr>
            <p:cNvCxnSpPr/>
            <p:nvPr/>
          </p:nvCxnSpPr>
          <p:spPr>
            <a:xfrm>
              <a:off x="6927882" y="5733256"/>
              <a:ext cx="119661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1" name="Group 80">
            <a:extLst>
              <a:ext uri="{FF2B5EF4-FFF2-40B4-BE49-F238E27FC236}">
                <a16:creationId xmlns:a16="http://schemas.microsoft.com/office/drawing/2014/main" id="{F087DF7A-F431-445C-9AA8-A0D2BE5B4DCC}"/>
              </a:ext>
            </a:extLst>
          </p:cNvPr>
          <p:cNvGrpSpPr/>
          <p:nvPr/>
        </p:nvGrpSpPr>
        <p:grpSpPr>
          <a:xfrm flipH="1" flipV="1">
            <a:off x="3301661" y="1289016"/>
            <a:ext cx="631529" cy="978545"/>
            <a:chOff x="6927882" y="5013176"/>
            <a:chExt cx="1196615" cy="720080"/>
          </a:xfrm>
        </p:grpSpPr>
        <p:cxnSp>
          <p:nvCxnSpPr>
            <p:cNvPr id="86" name="Straight Connector 85">
              <a:extLst>
                <a:ext uri="{FF2B5EF4-FFF2-40B4-BE49-F238E27FC236}">
                  <a16:creationId xmlns:a16="http://schemas.microsoft.com/office/drawing/2014/main" id="{0F9333FE-59DE-4EFB-B472-B16903BBA986}"/>
                </a:ext>
              </a:extLst>
            </p:cNvPr>
            <p:cNvCxnSpPr/>
            <p:nvPr/>
          </p:nvCxnSpPr>
          <p:spPr>
            <a:xfrm>
              <a:off x="6927882" y="5013176"/>
              <a:ext cx="0" cy="7200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EED94D5B-3BDF-4925-BE31-67B6430CF34F}"/>
                </a:ext>
              </a:extLst>
            </p:cNvPr>
            <p:cNvCxnSpPr/>
            <p:nvPr/>
          </p:nvCxnSpPr>
          <p:spPr>
            <a:xfrm>
              <a:off x="6927882" y="5733256"/>
              <a:ext cx="119661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2" name="Group 81">
            <a:extLst>
              <a:ext uri="{FF2B5EF4-FFF2-40B4-BE49-F238E27FC236}">
                <a16:creationId xmlns:a16="http://schemas.microsoft.com/office/drawing/2014/main" id="{0E202F07-1351-4A16-A30E-6C7CFC9DB2C3}"/>
              </a:ext>
            </a:extLst>
          </p:cNvPr>
          <p:cNvGrpSpPr/>
          <p:nvPr/>
        </p:nvGrpSpPr>
        <p:grpSpPr>
          <a:xfrm flipH="1" flipV="1">
            <a:off x="2396655" y="2140575"/>
            <a:ext cx="778124" cy="504131"/>
            <a:chOff x="6927882" y="5013176"/>
            <a:chExt cx="1196615" cy="720080"/>
          </a:xfrm>
        </p:grpSpPr>
        <p:cxnSp>
          <p:nvCxnSpPr>
            <p:cNvPr id="84" name="Straight Connector 83">
              <a:extLst>
                <a:ext uri="{FF2B5EF4-FFF2-40B4-BE49-F238E27FC236}">
                  <a16:creationId xmlns:a16="http://schemas.microsoft.com/office/drawing/2014/main" id="{52156F98-4D6D-4C3D-B625-5DBE1F6AF6F5}"/>
                </a:ext>
              </a:extLst>
            </p:cNvPr>
            <p:cNvCxnSpPr/>
            <p:nvPr/>
          </p:nvCxnSpPr>
          <p:spPr>
            <a:xfrm>
              <a:off x="6927882" y="5013176"/>
              <a:ext cx="0" cy="7200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15529263-C2E0-45BD-AA16-B13583A8F2E8}"/>
                </a:ext>
              </a:extLst>
            </p:cNvPr>
            <p:cNvCxnSpPr/>
            <p:nvPr/>
          </p:nvCxnSpPr>
          <p:spPr>
            <a:xfrm>
              <a:off x="6927882" y="5733256"/>
              <a:ext cx="119661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83" name="Straight Connector 82">
            <a:extLst>
              <a:ext uri="{FF2B5EF4-FFF2-40B4-BE49-F238E27FC236}">
                <a16:creationId xmlns:a16="http://schemas.microsoft.com/office/drawing/2014/main" id="{A0629679-56E3-44E7-98A8-E9C9E109E70D}"/>
              </a:ext>
            </a:extLst>
          </p:cNvPr>
          <p:cNvCxnSpPr>
            <a:cxnSpLocks/>
          </p:cNvCxnSpPr>
          <p:nvPr/>
        </p:nvCxnSpPr>
        <p:spPr>
          <a:xfrm flipH="1" flipV="1">
            <a:off x="2382059" y="3355737"/>
            <a:ext cx="68597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88C8AE0E-BA6B-48A6-859E-1D0A398CD020}"/>
              </a:ext>
            </a:extLst>
          </p:cNvPr>
          <p:cNvSpPr txBox="1"/>
          <p:nvPr/>
        </p:nvSpPr>
        <p:spPr>
          <a:xfrm>
            <a:off x="5959016" y="485749"/>
            <a:ext cx="1792794" cy="584775"/>
          </a:xfrm>
          <a:prstGeom prst="rect">
            <a:avLst/>
          </a:prstGeom>
          <a:noFill/>
        </p:spPr>
        <p:txBody>
          <a:bodyPr wrap="square" lIns="0" rIns="0" rtlCol="0" anchor="ctr">
            <a:spAutoFit/>
          </a:bodyPr>
          <a:lstStyle/>
          <a:p>
            <a:r>
              <a:rPr lang="en-IN" sz="1600" b="1" dirty="0">
                <a:latin typeface="Open Sans" panose="020B0606030504020204" pitchFamily="34" charset="0"/>
                <a:ea typeface="Open Sans" panose="020B0606030504020204" pitchFamily="34" charset="0"/>
                <a:cs typeface="Open Sans" panose="020B0606030504020204" pitchFamily="34" charset="0"/>
              </a:rPr>
              <a:t>Let go the old ways</a:t>
            </a:r>
          </a:p>
        </p:txBody>
      </p:sp>
      <p:sp>
        <p:nvSpPr>
          <p:cNvPr id="42" name="Rectangle 41">
            <a:extLst>
              <a:ext uri="{FF2B5EF4-FFF2-40B4-BE49-F238E27FC236}">
                <a16:creationId xmlns:a16="http://schemas.microsoft.com/office/drawing/2014/main" id="{1C51C8F0-612D-4199-9711-2F796F3E00BF}"/>
              </a:ext>
            </a:extLst>
          </p:cNvPr>
          <p:cNvSpPr/>
          <p:nvPr/>
        </p:nvSpPr>
        <p:spPr>
          <a:xfrm>
            <a:off x="5954877" y="1018018"/>
            <a:ext cx="2924318" cy="830997"/>
          </a:xfrm>
          <a:prstGeom prst="rect">
            <a:avLst/>
          </a:prstGeom>
        </p:spPr>
        <p:txBody>
          <a:bodyPr wrap="square" lIns="0" rIns="0" anchor="t">
            <a:spAutoFit/>
          </a:bodyPr>
          <a:lstStyle/>
          <a:p>
            <a:r>
              <a:rPr lang="en-IN" sz="16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Move quickly and confidently to consolidate and celebrate new beginnings</a:t>
            </a:r>
          </a:p>
        </p:txBody>
      </p:sp>
      <p:sp>
        <p:nvSpPr>
          <p:cNvPr id="44" name="TextBox 43">
            <a:extLst>
              <a:ext uri="{FF2B5EF4-FFF2-40B4-BE49-F238E27FC236}">
                <a16:creationId xmlns:a16="http://schemas.microsoft.com/office/drawing/2014/main" id="{DFF70796-17EE-4494-8A93-AE6AA8BC063A}"/>
              </a:ext>
            </a:extLst>
          </p:cNvPr>
          <p:cNvSpPr txBox="1"/>
          <p:nvPr/>
        </p:nvSpPr>
        <p:spPr>
          <a:xfrm>
            <a:off x="6067054" y="3992674"/>
            <a:ext cx="1684756" cy="584775"/>
          </a:xfrm>
          <a:prstGeom prst="rect">
            <a:avLst/>
          </a:prstGeom>
          <a:noFill/>
        </p:spPr>
        <p:txBody>
          <a:bodyPr wrap="square" lIns="0" rIns="0" rtlCol="0" anchor="ctr">
            <a:spAutoFit/>
          </a:bodyPr>
          <a:lstStyle/>
          <a:p>
            <a:r>
              <a:rPr lang="en-IN" sz="1600" b="1" dirty="0">
                <a:latin typeface="Open Sans" panose="020B0606030504020204" pitchFamily="34" charset="0"/>
                <a:ea typeface="Open Sans" panose="020B0606030504020204" pitchFamily="34" charset="0"/>
                <a:cs typeface="Open Sans" panose="020B0606030504020204" pitchFamily="34" charset="0"/>
              </a:rPr>
              <a:t>Monitor transition phase</a:t>
            </a:r>
          </a:p>
        </p:txBody>
      </p:sp>
      <p:sp>
        <p:nvSpPr>
          <p:cNvPr id="45" name="Rectangle 44">
            <a:extLst>
              <a:ext uri="{FF2B5EF4-FFF2-40B4-BE49-F238E27FC236}">
                <a16:creationId xmlns:a16="http://schemas.microsoft.com/office/drawing/2014/main" id="{A20BC072-8403-4E14-9F8A-9C1C21A86BA3}"/>
              </a:ext>
            </a:extLst>
          </p:cNvPr>
          <p:cNvSpPr/>
          <p:nvPr/>
        </p:nvSpPr>
        <p:spPr>
          <a:xfrm>
            <a:off x="6067054" y="4450194"/>
            <a:ext cx="2444024" cy="830997"/>
          </a:xfrm>
          <a:prstGeom prst="rect">
            <a:avLst/>
          </a:prstGeom>
        </p:spPr>
        <p:txBody>
          <a:bodyPr wrap="square" lIns="0" rIns="0" anchor="t">
            <a:spAutoFit/>
          </a:bodyPr>
          <a:lstStyle/>
          <a:p>
            <a:r>
              <a:rPr lang="en-IN" sz="16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Change recipients at individual, team and organization level</a:t>
            </a:r>
          </a:p>
        </p:txBody>
      </p:sp>
      <p:sp>
        <p:nvSpPr>
          <p:cNvPr id="73" name="TextBox 72">
            <a:extLst>
              <a:ext uri="{FF2B5EF4-FFF2-40B4-BE49-F238E27FC236}">
                <a16:creationId xmlns:a16="http://schemas.microsoft.com/office/drawing/2014/main" id="{325C7F14-47B9-45FF-950D-11E6C0DA2B5B}"/>
              </a:ext>
            </a:extLst>
          </p:cNvPr>
          <p:cNvSpPr txBox="1"/>
          <p:nvPr/>
        </p:nvSpPr>
        <p:spPr>
          <a:xfrm>
            <a:off x="6942371" y="1789054"/>
            <a:ext cx="1792794" cy="338554"/>
          </a:xfrm>
          <a:prstGeom prst="rect">
            <a:avLst/>
          </a:prstGeom>
          <a:noFill/>
        </p:spPr>
        <p:txBody>
          <a:bodyPr wrap="square" lIns="0" rIns="0" rtlCol="0" anchor="ctr">
            <a:spAutoFit/>
          </a:bodyPr>
          <a:lstStyle/>
          <a:p>
            <a:r>
              <a:rPr lang="en-IN" sz="1600" b="1" dirty="0">
                <a:latin typeface="Open Sans" panose="020B0606030504020204" pitchFamily="34" charset="0"/>
                <a:ea typeface="Open Sans" panose="020B0606030504020204" pitchFamily="34" charset="0"/>
                <a:cs typeface="Open Sans" panose="020B0606030504020204" pitchFamily="34" charset="0"/>
              </a:rPr>
              <a:t>Adoption Levers</a:t>
            </a:r>
          </a:p>
        </p:txBody>
      </p:sp>
      <p:sp>
        <p:nvSpPr>
          <p:cNvPr id="74" name="Rectangle 73">
            <a:extLst>
              <a:ext uri="{FF2B5EF4-FFF2-40B4-BE49-F238E27FC236}">
                <a16:creationId xmlns:a16="http://schemas.microsoft.com/office/drawing/2014/main" id="{1840F59F-CC13-477A-B9D9-81165F51C077}"/>
              </a:ext>
            </a:extLst>
          </p:cNvPr>
          <p:cNvSpPr/>
          <p:nvPr/>
        </p:nvSpPr>
        <p:spPr>
          <a:xfrm>
            <a:off x="6942371" y="2123464"/>
            <a:ext cx="1792794" cy="584775"/>
          </a:xfrm>
          <a:prstGeom prst="rect">
            <a:avLst/>
          </a:prstGeom>
        </p:spPr>
        <p:txBody>
          <a:bodyPr wrap="square" lIns="0" rIns="0" anchor="t">
            <a:spAutoFit/>
          </a:bodyPr>
          <a:lstStyle/>
          <a:p>
            <a:r>
              <a:rPr lang="en-IN" sz="16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Monitor effectiveness</a:t>
            </a:r>
          </a:p>
        </p:txBody>
      </p:sp>
      <p:sp>
        <p:nvSpPr>
          <p:cNvPr id="76" name="TextBox 75">
            <a:extLst>
              <a:ext uri="{FF2B5EF4-FFF2-40B4-BE49-F238E27FC236}">
                <a16:creationId xmlns:a16="http://schemas.microsoft.com/office/drawing/2014/main" id="{D5EA84E3-23D2-4077-B72F-8DBC11D1623F}"/>
              </a:ext>
            </a:extLst>
          </p:cNvPr>
          <p:cNvSpPr txBox="1"/>
          <p:nvPr/>
        </p:nvSpPr>
        <p:spPr>
          <a:xfrm>
            <a:off x="6942371" y="2883906"/>
            <a:ext cx="1792794" cy="584775"/>
          </a:xfrm>
          <a:prstGeom prst="rect">
            <a:avLst/>
          </a:prstGeom>
          <a:noFill/>
        </p:spPr>
        <p:txBody>
          <a:bodyPr wrap="square" lIns="0" rIns="0" rtlCol="0" anchor="ctr">
            <a:spAutoFit/>
          </a:bodyPr>
          <a:lstStyle/>
          <a:p>
            <a:r>
              <a:rPr lang="en-IN" sz="1600" b="1" dirty="0">
                <a:latin typeface="Open Sans" panose="020B0606030504020204" pitchFamily="34" charset="0"/>
                <a:ea typeface="Open Sans" panose="020B0606030504020204" pitchFamily="34" charset="0"/>
                <a:cs typeface="Open Sans" panose="020B0606030504020204" pitchFamily="34" charset="0"/>
              </a:rPr>
              <a:t>Forward-looking Focus</a:t>
            </a:r>
          </a:p>
        </p:txBody>
      </p:sp>
      <p:sp>
        <p:nvSpPr>
          <p:cNvPr id="77" name="Rectangle 76">
            <a:extLst>
              <a:ext uri="{FF2B5EF4-FFF2-40B4-BE49-F238E27FC236}">
                <a16:creationId xmlns:a16="http://schemas.microsoft.com/office/drawing/2014/main" id="{FEA9AC87-98FA-41CA-85D7-92022063846A}"/>
              </a:ext>
            </a:extLst>
          </p:cNvPr>
          <p:cNvSpPr/>
          <p:nvPr/>
        </p:nvSpPr>
        <p:spPr>
          <a:xfrm>
            <a:off x="6942371" y="3341425"/>
            <a:ext cx="1792794" cy="584775"/>
          </a:xfrm>
          <a:prstGeom prst="rect">
            <a:avLst/>
          </a:prstGeom>
        </p:spPr>
        <p:txBody>
          <a:bodyPr wrap="square" lIns="0" rIns="0" anchor="t">
            <a:spAutoFit/>
          </a:bodyPr>
          <a:lstStyle/>
          <a:p>
            <a:r>
              <a:rPr lang="en-IN" sz="16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Patience and persistence</a:t>
            </a:r>
          </a:p>
        </p:txBody>
      </p:sp>
      <p:sp>
        <p:nvSpPr>
          <p:cNvPr id="91" name="TextBox 90">
            <a:extLst>
              <a:ext uri="{FF2B5EF4-FFF2-40B4-BE49-F238E27FC236}">
                <a16:creationId xmlns:a16="http://schemas.microsoft.com/office/drawing/2014/main" id="{779CDC76-E6A0-4979-985E-61C7B736DED1}"/>
              </a:ext>
            </a:extLst>
          </p:cNvPr>
          <p:cNvSpPr txBox="1"/>
          <p:nvPr/>
        </p:nvSpPr>
        <p:spPr>
          <a:xfrm>
            <a:off x="1280646" y="886082"/>
            <a:ext cx="1792794" cy="338554"/>
          </a:xfrm>
          <a:prstGeom prst="rect">
            <a:avLst/>
          </a:prstGeom>
          <a:noFill/>
        </p:spPr>
        <p:txBody>
          <a:bodyPr wrap="square" lIns="0" rIns="0" rtlCol="0" anchor="ctr">
            <a:spAutoFit/>
          </a:bodyPr>
          <a:lstStyle/>
          <a:p>
            <a:pPr algn="r"/>
            <a:r>
              <a:rPr lang="en-IN" sz="1600" b="1" dirty="0">
                <a:latin typeface="Open Sans" panose="020B0606030504020204" pitchFamily="34" charset="0"/>
                <a:ea typeface="Open Sans" panose="020B0606030504020204" pitchFamily="34" charset="0"/>
                <a:cs typeface="Open Sans" panose="020B0606030504020204" pitchFamily="34" charset="0"/>
              </a:rPr>
              <a:t>Alter approach</a:t>
            </a:r>
          </a:p>
        </p:txBody>
      </p:sp>
      <p:sp>
        <p:nvSpPr>
          <p:cNvPr id="92" name="Rectangle 91">
            <a:extLst>
              <a:ext uri="{FF2B5EF4-FFF2-40B4-BE49-F238E27FC236}">
                <a16:creationId xmlns:a16="http://schemas.microsoft.com/office/drawing/2014/main" id="{54F6D728-9450-4A97-953C-A460B6BE34F2}"/>
              </a:ext>
            </a:extLst>
          </p:cNvPr>
          <p:cNvSpPr/>
          <p:nvPr/>
        </p:nvSpPr>
        <p:spPr>
          <a:xfrm>
            <a:off x="1280646" y="1220492"/>
            <a:ext cx="1792794" cy="584775"/>
          </a:xfrm>
          <a:prstGeom prst="rect">
            <a:avLst/>
          </a:prstGeom>
        </p:spPr>
        <p:txBody>
          <a:bodyPr wrap="square" lIns="0" rIns="0" anchor="t">
            <a:spAutoFit/>
          </a:bodyPr>
          <a:lstStyle/>
          <a:p>
            <a:pPr algn="r"/>
            <a:r>
              <a:rPr lang="en-IN" sz="16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In light of new information</a:t>
            </a:r>
          </a:p>
        </p:txBody>
      </p:sp>
      <p:sp>
        <p:nvSpPr>
          <p:cNvPr id="94" name="TextBox 93">
            <a:extLst>
              <a:ext uri="{FF2B5EF4-FFF2-40B4-BE49-F238E27FC236}">
                <a16:creationId xmlns:a16="http://schemas.microsoft.com/office/drawing/2014/main" id="{AA0341A5-23B2-41B4-B670-5E14DE379ED3}"/>
              </a:ext>
            </a:extLst>
          </p:cNvPr>
          <p:cNvSpPr txBox="1"/>
          <p:nvPr/>
        </p:nvSpPr>
        <p:spPr>
          <a:xfrm>
            <a:off x="415773" y="1789054"/>
            <a:ext cx="1792794" cy="338554"/>
          </a:xfrm>
          <a:prstGeom prst="rect">
            <a:avLst/>
          </a:prstGeom>
          <a:noFill/>
        </p:spPr>
        <p:txBody>
          <a:bodyPr wrap="square" lIns="0" rIns="0" rtlCol="0" anchor="ctr">
            <a:spAutoFit/>
          </a:bodyPr>
          <a:lstStyle/>
          <a:p>
            <a:pPr algn="r"/>
            <a:r>
              <a:rPr lang="en-IN" sz="1600" b="1" dirty="0">
                <a:latin typeface="Open Sans" panose="020B0606030504020204" pitchFamily="34" charset="0"/>
                <a:ea typeface="Open Sans" panose="020B0606030504020204" pitchFamily="34" charset="0"/>
                <a:cs typeface="Open Sans" panose="020B0606030504020204" pitchFamily="34" charset="0"/>
              </a:rPr>
              <a:t>Progress and Risk</a:t>
            </a:r>
          </a:p>
        </p:txBody>
      </p:sp>
      <p:sp>
        <p:nvSpPr>
          <p:cNvPr id="95" name="Rectangle 94">
            <a:extLst>
              <a:ext uri="{FF2B5EF4-FFF2-40B4-BE49-F238E27FC236}">
                <a16:creationId xmlns:a16="http://schemas.microsoft.com/office/drawing/2014/main" id="{D939B3AB-08C4-487E-87FD-EFD681068B2F}"/>
              </a:ext>
            </a:extLst>
          </p:cNvPr>
          <p:cNvSpPr/>
          <p:nvPr/>
        </p:nvSpPr>
        <p:spPr>
          <a:xfrm>
            <a:off x="246011" y="2123464"/>
            <a:ext cx="1962557" cy="584775"/>
          </a:xfrm>
          <a:prstGeom prst="rect">
            <a:avLst/>
          </a:prstGeom>
        </p:spPr>
        <p:txBody>
          <a:bodyPr wrap="square" lIns="0" rIns="0" anchor="t">
            <a:spAutoFit/>
          </a:bodyPr>
          <a:lstStyle/>
          <a:p>
            <a:pPr algn="r"/>
            <a:r>
              <a:rPr lang="en-IN" sz="16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Monitor and diagnosis</a:t>
            </a:r>
          </a:p>
        </p:txBody>
      </p:sp>
      <p:sp>
        <p:nvSpPr>
          <p:cNvPr id="97" name="TextBox 96">
            <a:extLst>
              <a:ext uri="{FF2B5EF4-FFF2-40B4-BE49-F238E27FC236}">
                <a16:creationId xmlns:a16="http://schemas.microsoft.com/office/drawing/2014/main" id="{93BB8F15-04E7-495A-9878-A51BA75421A8}"/>
              </a:ext>
            </a:extLst>
          </p:cNvPr>
          <p:cNvSpPr txBox="1"/>
          <p:nvPr/>
        </p:nvSpPr>
        <p:spPr>
          <a:xfrm>
            <a:off x="376575" y="3007016"/>
            <a:ext cx="1792794" cy="338554"/>
          </a:xfrm>
          <a:prstGeom prst="rect">
            <a:avLst/>
          </a:prstGeom>
          <a:noFill/>
        </p:spPr>
        <p:txBody>
          <a:bodyPr wrap="square" lIns="0" rIns="0" rtlCol="0" anchor="ctr">
            <a:spAutoFit/>
          </a:bodyPr>
          <a:lstStyle/>
          <a:p>
            <a:pPr algn="r"/>
            <a:r>
              <a:rPr lang="en-IN" sz="1600" b="1" dirty="0">
                <a:latin typeface="Open Sans" panose="020B0606030504020204" pitchFamily="34" charset="0"/>
                <a:ea typeface="Open Sans" panose="020B0606030504020204" pitchFamily="34" charset="0"/>
                <a:cs typeface="Open Sans" panose="020B0606030504020204" pitchFamily="34" charset="0"/>
              </a:rPr>
              <a:t>Teething Problems</a:t>
            </a:r>
          </a:p>
        </p:txBody>
      </p:sp>
      <p:sp>
        <p:nvSpPr>
          <p:cNvPr id="98" name="Rectangle 97">
            <a:extLst>
              <a:ext uri="{FF2B5EF4-FFF2-40B4-BE49-F238E27FC236}">
                <a16:creationId xmlns:a16="http://schemas.microsoft.com/office/drawing/2014/main" id="{57086920-1C9E-43CF-9991-FC32F61F2B02}"/>
              </a:ext>
            </a:extLst>
          </p:cNvPr>
          <p:cNvSpPr/>
          <p:nvPr/>
        </p:nvSpPr>
        <p:spPr>
          <a:xfrm>
            <a:off x="376575" y="3341425"/>
            <a:ext cx="1792794" cy="584775"/>
          </a:xfrm>
          <a:prstGeom prst="rect">
            <a:avLst/>
          </a:prstGeom>
        </p:spPr>
        <p:txBody>
          <a:bodyPr wrap="square" lIns="0" rIns="0" anchor="t">
            <a:spAutoFit/>
          </a:bodyPr>
          <a:lstStyle/>
          <a:p>
            <a:pPr algn="r"/>
            <a:r>
              <a:rPr lang="en-IN" sz="16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Change leaders and change recipients</a:t>
            </a:r>
          </a:p>
        </p:txBody>
      </p:sp>
      <p:sp>
        <p:nvSpPr>
          <p:cNvPr id="100" name="TextBox 99">
            <a:extLst>
              <a:ext uri="{FF2B5EF4-FFF2-40B4-BE49-F238E27FC236}">
                <a16:creationId xmlns:a16="http://schemas.microsoft.com/office/drawing/2014/main" id="{E089E9D1-20F2-4464-8070-DF64BD8BA5F3}"/>
              </a:ext>
            </a:extLst>
          </p:cNvPr>
          <p:cNvSpPr txBox="1"/>
          <p:nvPr/>
        </p:nvSpPr>
        <p:spPr>
          <a:xfrm>
            <a:off x="1002293" y="3992673"/>
            <a:ext cx="2075062" cy="584775"/>
          </a:xfrm>
          <a:prstGeom prst="rect">
            <a:avLst/>
          </a:prstGeom>
          <a:noFill/>
        </p:spPr>
        <p:txBody>
          <a:bodyPr wrap="square" lIns="0" rIns="0" rtlCol="0" anchor="ctr">
            <a:spAutoFit/>
          </a:bodyPr>
          <a:lstStyle/>
          <a:p>
            <a:pPr algn="r"/>
            <a:r>
              <a:rPr lang="en-IN" sz="1600" b="1" dirty="0">
                <a:latin typeface="Open Sans" panose="020B0606030504020204" pitchFamily="34" charset="0"/>
                <a:ea typeface="Open Sans" panose="020B0606030504020204" pitchFamily="34" charset="0"/>
                <a:cs typeface="Open Sans" panose="020B0606030504020204" pitchFamily="34" charset="0"/>
              </a:rPr>
              <a:t>Slippages and Obstacles</a:t>
            </a:r>
          </a:p>
        </p:txBody>
      </p:sp>
      <p:sp>
        <p:nvSpPr>
          <p:cNvPr id="101" name="Rectangle 100">
            <a:extLst>
              <a:ext uri="{FF2B5EF4-FFF2-40B4-BE49-F238E27FC236}">
                <a16:creationId xmlns:a16="http://schemas.microsoft.com/office/drawing/2014/main" id="{8EA26EEA-34CF-42BD-89A2-9644ADA39044}"/>
              </a:ext>
            </a:extLst>
          </p:cNvPr>
          <p:cNvSpPr/>
          <p:nvPr/>
        </p:nvSpPr>
        <p:spPr>
          <a:xfrm>
            <a:off x="376575" y="4450194"/>
            <a:ext cx="2700780" cy="830997"/>
          </a:xfrm>
          <a:prstGeom prst="rect">
            <a:avLst/>
          </a:prstGeom>
        </p:spPr>
        <p:txBody>
          <a:bodyPr wrap="square" lIns="0" rIns="0" anchor="t">
            <a:spAutoFit/>
          </a:bodyPr>
          <a:lstStyle/>
          <a:p>
            <a:pPr algn="r"/>
            <a:r>
              <a:rPr lang="en-IN" sz="16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Look out, may derail change. Act quickly to report and remediate</a:t>
            </a:r>
          </a:p>
        </p:txBody>
      </p:sp>
      <p:grpSp>
        <p:nvGrpSpPr>
          <p:cNvPr id="114" name="Group 113">
            <a:extLst>
              <a:ext uri="{FF2B5EF4-FFF2-40B4-BE49-F238E27FC236}">
                <a16:creationId xmlns:a16="http://schemas.microsoft.com/office/drawing/2014/main" id="{CE7C4F77-D0CE-48EC-9EAE-0911413DB290}"/>
              </a:ext>
            </a:extLst>
          </p:cNvPr>
          <p:cNvGrpSpPr/>
          <p:nvPr/>
        </p:nvGrpSpPr>
        <p:grpSpPr>
          <a:xfrm>
            <a:off x="2354152" y="675098"/>
            <a:ext cx="4435696" cy="4026738"/>
            <a:chOff x="3143895" y="794038"/>
            <a:chExt cx="5912721" cy="5367586"/>
          </a:xfrm>
          <a:gradFill>
            <a:gsLst>
              <a:gs pos="0">
                <a:schemeClr val="accent3"/>
              </a:gs>
              <a:gs pos="100000">
                <a:schemeClr val="accent1">
                  <a:lumMod val="75000"/>
                </a:schemeClr>
              </a:gs>
            </a:gsLst>
            <a:lin ang="5400000" scaled="1"/>
          </a:gradFill>
        </p:grpSpPr>
        <p:sp>
          <p:nvSpPr>
            <p:cNvPr id="105" name="Oval 104">
              <a:extLst>
                <a:ext uri="{FF2B5EF4-FFF2-40B4-BE49-F238E27FC236}">
                  <a16:creationId xmlns:a16="http://schemas.microsoft.com/office/drawing/2014/main" id="{BCC00E5B-CB46-4DD3-87D5-8967804EF071}"/>
                </a:ext>
              </a:extLst>
            </p:cNvPr>
            <p:cNvSpPr/>
            <p:nvPr/>
          </p:nvSpPr>
          <p:spPr>
            <a:xfrm>
              <a:off x="4350125" y="1338402"/>
              <a:ext cx="533324" cy="533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latin typeface="Open Sans" panose="020B0606030504020204" pitchFamily="34" charset="0"/>
                  <a:ea typeface="Open Sans" panose="020B0606030504020204" pitchFamily="34" charset="0"/>
                  <a:cs typeface="Open Sans" panose="020B0606030504020204" pitchFamily="34" charset="0"/>
                </a:rPr>
                <a:t>8</a:t>
              </a:r>
            </a:p>
          </p:txBody>
        </p:sp>
        <p:sp>
          <p:nvSpPr>
            <p:cNvPr id="106" name="Oval 105">
              <a:extLst>
                <a:ext uri="{FF2B5EF4-FFF2-40B4-BE49-F238E27FC236}">
                  <a16:creationId xmlns:a16="http://schemas.microsoft.com/office/drawing/2014/main" id="{E2D314C4-01D0-44A8-94DB-80271D666376}"/>
                </a:ext>
              </a:extLst>
            </p:cNvPr>
            <p:cNvSpPr/>
            <p:nvPr/>
          </p:nvSpPr>
          <p:spPr>
            <a:xfrm>
              <a:off x="7176222" y="794038"/>
              <a:ext cx="533324" cy="533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latin typeface="Open Sans" panose="020B0606030504020204" pitchFamily="34" charset="0"/>
                  <a:ea typeface="Open Sans" panose="020B0606030504020204" pitchFamily="34" charset="0"/>
                  <a:cs typeface="Open Sans" panose="020B0606030504020204" pitchFamily="34" charset="0"/>
                </a:rPr>
                <a:t>1</a:t>
              </a:r>
            </a:p>
          </p:txBody>
        </p:sp>
        <p:sp>
          <p:nvSpPr>
            <p:cNvPr id="107" name="Oval 106">
              <a:extLst>
                <a:ext uri="{FF2B5EF4-FFF2-40B4-BE49-F238E27FC236}">
                  <a16:creationId xmlns:a16="http://schemas.microsoft.com/office/drawing/2014/main" id="{115D0FE5-C6F2-4FA4-9CCB-99AF5FD82CD7}"/>
                </a:ext>
              </a:extLst>
            </p:cNvPr>
            <p:cNvSpPr/>
            <p:nvPr/>
          </p:nvSpPr>
          <p:spPr>
            <a:xfrm>
              <a:off x="3143895" y="2486266"/>
              <a:ext cx="533324" cy="533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latin typeface="Open Sans" panose="020B0606030504020204" pitchFamily="34" charset="0"/>
                  <a:ea typeface="Open Sans" panose="020B0606030504020204" pitchFamily="34" charset="0"/>
                  <a:cs typeface="Open Sans" panose="020B0606030504020204" pitchFamily="34" charset="0"/>
                </a:rPr>
                <a:t>7</a:t>
              </a:r>
            </a:p>
          </p:txBody>
        </p:sp>
        <p:sp>
          <p:nvSpPr>
            <p:cNvPr id="108" name="Oval 107">
              <a:extLst>
                <a:ext uri="{FF2B5EF4-FFF2-40B4-BE49-F238E27FC236}">
                  <a16:creationId xmlns:a16="http://schemas.microsoft.com/office/drawing/2014/main" id="{CC75F2A3-D259-4E76-A10D-40F16CDC32A8}"/>
                </a:ext>
              </a:extLst>
            </p:cNvPr>
            <p:cNvSpPr/>
            <p:nvPr/>
          </p:nvSpPr>
          <p:spPr>
            <a:xfrm>
              <a:off x="8523292" y="2486266"/>
              <a:ext cx="533324" cy="533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latin typeface="Open Sans" panose="020B0606030504020204" pitchFamily="34" charset="0"/>
                  <a:ea typeface="Open Sans" panose="020B0606030504020204" pitchFamily="34" charset="0"/>
                  <a:cs typeface="Open Sans" panose="020B0606030504020204" pitchFamily="34" charset="0"/>
                </a:rPr>
                <a:t>2</a:t>
              </a:r>
            </a:p>
          </p:txBody>
        </p:sp>
        <p:sp>
          <p:nvSpPr>
            <p:cNvPr id="109" name="Oval 108">
              <a:extLst>
                <a:ext uri="{FF2B5EF4-FFF2-40B4-BE49-F238E27FC236}">
                  <a16:creationId xmlns:a16="http://schemas.microsoft.com/office/drawing/2014/main" id="{AB97A248-81B8-4712-B256-C166AC7EFC88}"/>
                </a:ext>
              </a:extLst>
            </p:cNvPr>
            <p:cNvSpPr/>
            <p:nvPr/>
          </p:nvSpPr>
          <p:spPr>
            <a:xfrm>
              <a:off x="3143895" y="4101057"/>
              <a:ext cx="533324" cy="533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latin typeface="Open Sans" panose="020B0606030504020204" pitchFamily="34" charset="0"/>
                  <a:ea typeface="Open Sans" panose="020B0606030504020204" pitchFamily="34" charset="0"/>
                  <a:cs typeface="Open Sans" panose="020B0606030504020204" pitchFamily="34" charset="0"/>
                </a:rPr>
                <a:t>6</a:t>
              </a:r>
            </a:p>
          </p:txBody>
        </p:sp>
        <p:sp>
          <p:nvSpPr>
            <p:cNvPr id="110" name="Oval 109">
              <a:extLst>
                <a:ext uri="{FF2B5EF4-FFF2-40B4-BE49-F238E27FC236}">
                  <a16:creationId xmlns:a16="http://schemas.microsoft.com/office/drawing/2014/main" id="{4C1C13CE-FDF9-4D89-A6FB-C06C50BED6FC}"/>
                </a:ext>
              </a:extLst>
            </p:cNvPr>
            <p:cNvSpPr/>
            <p:nvPr/>
          </p:nvSpPr>
          <p:spPr>
            <a:xfrm>
              <a:off x="8523292" y="4081602"/>
              <a:ext cx="533324" cy="533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latin typeface="Open Sans" panose="020B0606030504020204" pitchFamily="34" charset="0"/>
                  <a:ea typeface="Open Sans" panose="020B0606030504020204" pitchFamily="34" charset="0"/>
                  <a:cs typeface="Open Sans" panose="020B0606030504020204" pitchFamily="34" charset="0"/>
                </a:rPr>
                <a:t>3</a:t>
              </a:r>
            </a:p>
          </p:txBody>
        </p:sp>
        <p:sp>
          <p:nvSpPr>
            <p:cNvPr id="111" name="Oval 110">
              <a:extLst>
                <a:ext uri="{FF2B5EF4-FFF2-40B4-BE49-F238E27FC236}">
                  <a16:creationId xmlns:a16="http://schemas.microsoft.com/office/drawing/2014/main" id="{7658863D-E0B8-46F4-B91B-0456625DC838}"/>
                </a:ext>
              </a:extLst>
            </p:cNvPr>
            <p:cNvSpPr/>
            <p:nvPr/>
          </p:nvSpPr>
          <p:spPr>
            <a:xfrm>
              <a:off x="4311214" y="5628300"/>
              <a:ext cx="533324" cy="533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latin typeface="Open Sans" panose="020B0606030504020204" pitchFamily="34" charset="0"/>
                  <a:ea typeface="Open Sans" panose="020B0606030504020204" pitchFamily="34" charset="0"/>
                  <a:cs typeface="Open Sans" panose="020B0606030504020204" pitchFamily="34" charset="0"/>
                </a:rPr>
                <a:t>5</a:t>
              </a:r>
            </a:p>
          </p:txBody>
        </p:sp>
        <p:sp>
          <p:nvSpPr>
            <p:cNvPr id="112" name="Oval 111">
              <a:extLst>
                <a:ext uri="{FF2B5EF4-FFF2-40B4-BE49-F238E27FC236}">
                  <a16:creationId xmlns:a16="http://schemas.microsoft.com/office/drawing/2014/main" id="{C76AF402-D9F4-438F-A021-ECB1A249982B}"/>
                </a:ext>
              </a:extLst>
            </p:cNvPr>
            <p:cNvSpPr/>
            <p:nvPr/>
          </p:nvSpPr>
          <p:spPr>
            <a:xfrm>
              <a:off x="7365699" y="5628300"/>
              <a:ext cx="533324" cy="5333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latin typeface="Open Sans" panose="020B0606030504020204" pitchFamily="34" charset="0"/>
                  <a:ea typeface="Open Sans" panose="020B0606030504020204" pitchFamily="34" charset="0"/>
                  <a:cs typeface="Open Sans" panose="020B0606030504020204" pitchFamily="34" charset="0"/>
                </a:rPr>
                <a:t>4</a:t>
              </a:r>
            </a:p>
          </p:txBody>
        </p:sp>
      </p:grpSp>
      <p:sp>
        <p:nvSpPr>
          <p:cNvPr id="115" name="TextBox 114">
            <a:extLst>
              <a:ext uri="{FF2B5EF4-FFF2-40B4-BE49-F238E27FC236}">
                <a16:creationId xmlns:a16="http://schemas.microsoft.com/office/drawing/2014/main" id="{D0744841-00EF-4C8A-B392-175EFEC29134}"/>
              </a:ext>
            </a:extLst>
          </p:cNvPr>
          <p:cNvSpPr txBox="1"/>
          <p:nvPr/>
        </p:nvSpPr>
        <p:spPr>
          <a:xfrm>
            <a:off x="3253503" y="2765564"/>
            <a:ext cx="2601995" cy="954107"/>
          </a:xfrm>
          <a:prstGeom prst="rect">
            <a:avLst/>
          </a:prstGeom>
          <a:noFill/>
        </p:spPr>
        <p:txBody>
          <a:bodyPr wrap="none" rtlCol="0">
            <a:spAutoFit/>
          </a:bodyPr>
          <a:lstStyle/>
          <a:p>
            <a:pPr algn="ctr"/>
            <a:r>
              <a:rPr lang="en-IN" sz="2800" b="1" dirty="0"/>
              <a:t>Managing the </a:t>
            </a:r>
          </a:p>
          <a:p>
            <a:pPr algn="ctr"/>
            <a:r>
              <a:rPr lang="en-IN" sz="2800" b="1" dirty="0"/>
              <a:t>Transition</a:t>
            </a:r>
          </a:p>
        </p:txBody>
      </p:sp>
      <p:sp>
        <p:nvSpPr>
          <p:cNvPr id="54" name="Title 1">
            <a:extLst>
              <a:ext uri="{FF2B5EF4-FFF2-40B4-BE49-F238E27FC236}">
                <a16:creationId xmlns:a16="http://schemas.microsoft.com/office/drawing/2014/main" id="{E7CBB45B-05AE-44DF-8F1F-F36559C4C7E1}"/>
              </a:ext>
            </a:extLst>
          </p:cNvPr>
          <p:cNvSpPr txBox="1">
            <a:spLocks/>
          </p:cNvSpPr>
          <p:nvPr/>
        </p:nvSpPr>
        <p:spPr>
          <a:xfrm>
            <a:off x="0" y="-99965"/>
            <a:ext cx="9143999" cy="939809"/>
          </a:xfrm>
          <a:prstGeom prst="rect">
            <a:avLst/>
          </a:prstGeom>
        </p:spPr>
        <p:txBody>
          <a:bodyPr wrap="square" lIns="457200" tIns="228600" rIns="457200" bIns="22860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000"/>
              </a:lnSpc>
            </a:pPr>
            <a:r>
              <a:rPr lang="en-US" sz="3200" b="1" dirty="0">
                <a:solidFill>
                  <a:srgbClr val="046CB6"/>
                </a:solidFill>
                <a:latin typeface="Arial" panose="020B0604020202020204" pitchFamily="34" charset="0"/>
                <a:cs typeface="Arial" panose="020B0604020202020204" pitchFamily="34" charset="0"/>
              </a:rPr>
              <a:t>Execute the Change Management Plan</a:t>
            </a:r>
            <a:endParaRPr lang="en-US" sz="3200" dirty="0">
              <a:solidFill>
                <a:srgbClr val="046CB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64161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0">
            <a:extLst>
              <a:ext uri="{FF2B5EF4-FFF2-40B4-BE49-F238E27FC236}">
                <a16:creationId xmlns:a16="http://schemas.microsoft.com/office/drawing/2014/main" id="{1D97FFCB-B04E-46A8-98A1-28C784057CC0}"/>
              </a:ext>
            </a:extLst>
          </p:cNvPr>
          <p:cNvSpPr>
            <a:spLocks noEditPoints="1"/>
          </p:cNvSpPr>
          <p:nvPr/>
        </p:nvSpPr>
        <p:spPr bwMode="auto">
          <a:xfrm>
            <a:off x="3965722" y="3376725"/>
            <a:ext cx="1258352" cy="1255146"/>
          </a:xfrm>
          <a:custGeom>
            <a:avLst/>
            <a:gdLst>
              <a:gd name="T0" fmla="*/ 290 w 579"/>
              <a:gd name="T1" fmla="*/ 579 h 579"/>
              <a:gd name="T2" fmla="*/ 0 w 579"/>
              <a:gd name="T3" fmla="*/ 290 h 579"/>
              <a:gd name="T4" fmla="*/ 290 w 579"/>
              <a:gd name="T5" fmla="*/ 0 h 579"/>
              <a:gd name="T6" fmla="*/ 579 w 579"/>
              <a:gd name="T7" fmla="*/ 290 h 579"/>
              <a:gd name="T8" fmla="*/ 290 w 579"/>
              <a:gd name="T9" fmla="*/ 579 h 579"/>
              <a:gd name="T10" fmla="*/ 290 w 579"/>
              <a:gd name="T11" fmla="*/ 68 h 579"/>
              <a:gd name="T12" fmla="*/ 68 w 579"/>
              <a:gd name="T13" fmla="*/ 290 h 579"/>
              <a:gd name="T14" fmla="*/ 290 w 579"/>
              <a:gd name="T15" fmla="*/ 511 h 579"/>
              <a:gd name="T16" fmla="*/ 511 w 579"/>
              <a:gd name="T17" fmla="*/ 290 h 579"/>
              <a:gd name="T18" fmla="*/ 290 w 579"/>
              <a:gd name="T19" fmla="*/ 68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9" h="579">
                <a:moveTo>
                  <a:pt x="290" y="579"/>
                </a:moveTo>
                <a:cubicBezTo>
                  <a:pt x="130" y="579"/>
                  <a:pt x="0" y="449"/>
                  <a:pt x="0" y="290"/>
                </a:cubicBezTo>
                <a:cubicBezTo>
                  <a:pt x="0" y="130"/>
                  <a:pt x="130" y="0"/>
                  <a:pt x="290" y="0"/>
                </a:cubicBezTo>
                <a:cubicBezTo>
                  <a:pt x="449" y="0"/>
                  <a:pt x="579" y="130"/>
                  <a:pt x="579" y="290"/>
                </a:cubicBezTo>
                <a:cubicBezTo>
                  <a:pt x="579" y="449"/>
                  <a:pt x="449" y="579"/>
                  <a:pt x="290" y="579"/>
                </a:cubicBezTo>
                <a:close/>
                <a:moveTo>
                  <a:pt x="290" y="68"/>
                </a:moveTo>
                <a:cubicBezTo>
                  <a:pt x="167" y="68"/>
                  <a:pt x="68" y="167"/>
                  <a:pt x="68" y="290"/>
                </a:cubicBezTo>
                <a:cubicBezTo>
                  <a:pt x="68" y="412"/>
                  <a:pt x="167" y="511"/>
                  <a:pt x="290" y="511"/>
                </a:cubicBezTo>
                <a:cubicBezTo>
                  <a:pt x="412" y="511"/>
                  <a:pt x="511" y="412"/>
                  <a:pt x="511" y="290"/>
                </a:cubicBezTo>
                <a:cubicBezTo>
                  <a:pt x="511" y="167"/>
                  <a:pt x="412" y="68"/>
                  <a:pt x="290" y="68"/>
                </a:cubicBez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3" name="Freeform 31">
            <a:extLst>
              <a:ext uri="{FF2B5EF4-FFF2-40B4-BE49-F238E27FC236}">
                <a16:creationId xmlns:a16="http://schemas.microsoft.com/office/drawing/2014/main" id="{951708EC-5B63-46C9-8A7A-EA136E34B800}"/>
              </a:ext>
            </a:extLst>
          </p:cNvPr>
          <p:cNvSpPr>
            <a:spLocks/>
          </p:cNvSpPr>
          <p:nvPr/>
        </p:nvSpPr>
        <p:spPr bwMode="auto">
          <a:xfrm>
            <a:off x="4554021" y="4808200"/>
            <a:ext cx="80150" cy="1213468"/>
          </a:xfrm>
          <a:custGeom>
            <a:avLst/>
            <a:gdLst>
              <a:gd name="T0" fmla="*/ 0 w 37"/>
              <a:gd name="T1" fmla="*/ 0 h 560"/>
              <a:gd name="T2" fmla="*/ 0 w 37"/>
              <a:gd name="T3" fmla="*/ 560 h 560"/>
              <a:gd name="T4" fmla="*/ 37 w 37"/>
              <a:gd name="T5" fmla="*/ 560 h 560"/>
              <a:gd name="T6" fmla="*/ 37 w 37"/>
              <a:gd name="T7" fmla="*/ 0 h 560"/>
              <a:gd name="T8" fmla="*/ 19 w 37"/>
              <a:gd name="T9" fmla="*/ 0 h 560"/>
              <a:gd name="T10" fmla="*/ 0 w 37"/>
              <a:gd name="T11" fmla="*/ 0 h 560"/>
            </a:gdLst>
            <a:ahLst/>
            <a:cxnLst>
              <a:cxn ang="0">
                <a:pos x="T0" y="T1"/>
              </a:cxn>
              <a:cxn ang="0">
                <a:pos x="T2" y="T3"/>
              </a:cxn>
              <a:cxn ang="0">
                <a:pos x="T4" y="T5"/>
              </a:cxn>
              <a:cxn ang="0">
                <a:pos x="T6" y="T7"/>
              </a:cxn>
              <a:cxn ang="0">
                <a:pos x="T8" y="T9"/>
              </a:cxn>
              <a:cxn ang="0">
                <a:pos x="T10" y="T11"/>
              </a:cxn>
            </a:cxnLst>
            <a:rect l="0" t="0" r="r" b="b"/>
            <a:pathLst>
              <a:path w="37" h="560">
                <a:moveTo>
                  <a:pt x="0" y="0"/>
                </a:moveTo>
                <a:cubicBezTo>
                  <a:pt x="0" y="560"/>
                  <a:pt x="0" y="560"/>
                  <a:pt x="0" y="560"/>
                </a:cubicBezTo>
                <a:cubicBezTo>
                  <a:pt x="37" y="560"/>
                  <a:pt x="37" y="560"/>
                  <a:pt x="37" y="560"/>
                </a:cubicBezTo>
                <a:cubicBezTo>
                  <a:pt x="37" y="0"/>
                  <a:pt x="37" y="0"/>
                  <a:pt x="37" y="0"/>
                </a:cubicBezTo>
                <a:cubicBezTo>
                  <a:pt x="31" y="0"/>
                  <a:pt x="25" y="0"/>
                  <a:pt x="19" y="0"/>
                </a:cubicBezTo>
                <a:cubicBezTo>
                  <a:pt x="12" y="0"/>
                  <a:pt x="6" y="0"/>
                  <a:pt x="0" y="0"/>
                </a:cubicBez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4" name="Freeform 32">
            <a:extLst>
              <a:ext uri="{FF2B5EF4-FFF2-40B4-BE49-F238E27FC236}">
                <a16:creationId xmlns:a16="http://schemas.microsoft.com/office/drawing/2014/main" id="{1B100EF0-5CAC-4A32-AF22-A496AB3D4778}"/>
              </a:ext>
            </a:extLst>
          </p:cNvPr>
          <p:cNvSpPr>
            <a:spLocks/>
          </p:cNvSpPr>
          <p:nvPr/>
        </p:nvSpPr>
        <p:spPr bwMode="auto">
          <a:xfrm>
            <a:off x="4554021" y="1986928"/>
            <a:ext cx="80150" cy="1215071"/>
          </a:xfrm>
          <a:custGeom>
            <a:avLst/>
            <a:gdLst>
              <a:gd name="T0" fmla="*/ 37 w 37"/>
              <a:gd name="T1" fmla="*/ 560 h 560"/>
              <a:gd name="T2" fmla="*/ 37 w 37"/>
              <a:gd name="T3" fmla="*/ 0 h 560"/>
              <a:gd name="T4" fmla="*/ 0 w 37"/>
              <a:gd name="T5" fmla="*/ 0 h 560"/>
              <a:gd name="T6" fmla="*/ 0 w 37"/>
              <a:gd name="T7" fmla="*/ 560 h 560"/>
              <a:gd name="T8" fmla="*/ 19 w 37"/>
              <a:gd name="T9" fmla="*/ 560 h 560"/>
              <a:gd name="T10" fmla="*/ 37 w 37"/>
              <a:gd name="T11" fmla="*/ 560 h 560"/>
            </a:gdLst>
            <a:ahLst/>
            <a:cxnLst>
              <a:cxn ang="0">
                <a:pos x="T0" y="T1"/>
              </a:cxn>
              <a:cxn ang="0">
                <a:pos x="T2" y="T3"/>
              </a:cxn>
              <a:cxn ang="0">
                <a:pos x="T4" y="T5"/>
              </a:cxn>
              <a:cxn ang="0">
                <a:pos x="T6" y="T7"/>
              </a:cxn>
              <a:cxn ang="0">
                <a:pos x="T8" y="T9"/>
              </a:cxn>
              <a:cxn ang="0">
                <a:pos x="T10" y="T11"/>
              </a:cxn>
            </a:cxnLst>
            <a:rect l="0" t="0" r="r" b="b"/>
            <a:pathLst>
              <a:path w="37" h="560">
                <a:moveTo>
                  <a:pt x="37" y="560"/>
                </a:moveTo>
                <a:cubicBezTo>
                  <a:pt x="37" y="0"/>
                  <a:pt x="37" y="0"/>
                  <a:pt x="37" y="0"/>
                </a:cubicBezTo>
                <a:cubicBezTo>
                  <a:pt x="0" y="0"/>
                  <a:pt x="0" y="0"/>
                  <a:pt x="0" y="0"/>
                </a:cubicBezTo>
                <a:cubicBezTo>
                  <a:pt x="0" y="560"/>
                  <a:pt x="0" y="560"/>
                  <a:pt x="0" y="560"/>
                </a:cubicBezTo>
                <a:cubicBezTo>
                  <a:pt x="6" y="560"/>
                  <a:pt x="12" y="560"/>
                  <a:pt x="19" y="560"/>
                </a:cubicBezTo>
                <a:cubicBezTo>
                  <a:pt x="25" y="560"/>
                  <a:pt x="31" y="560"/>
                  <a:pt x="37" y="560"/>
                </a:cubicBez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5" name="Freeform 33">
            <a:extLst>
              <a:ext uri="{FF2B5EF4-FFF2-40B4-BE49-F238E27FC236}">
                <a16:creationId xmlns:a16="http://schemas.microsoft.com/office/drawing/2014/main" id="{24DD06D2-59EF-41CD-92B3-A22F1F777ECC}"/>
              </a:ext>
            </a:extLst>
          </p:cNvPr>
          <p:cNvSpPr>
            <a:spLocks noEditPoints="1"/>
          </p:cNvSpPr>
          <p:nvPr/>
        </p:nvSpPr>
        <p:spPr bwMode="auto">
          <a:xfrm>
            <a:off x="4430590" y="1746478"/>
            <a:ext cx="328614" cy="327010"/>
          </a:xfrm>
          <a:custGeom>
            <a:avLst/>
            <a:gdLst>
              <a:gd name="T0" fmla="*/ 76 w 151"/>
              <a:gd name="T1" fmla="*/ 151 h 151"/>
              <a:gd name="T2" fmla="*/ 0 w 151"/>
              <a:gd name="T3" fmla="*/ 75 h 151"/>
              <a:gd name="T4" fmla="*/ 76 w 151"/>
              <a:gd name="T5" fmla="*/ 0 h 151"/>
              <a:gd name="T6" fmla="*/ 151 w 151"/>
              <a:gd name="T7" fmla="*/ 75 h 151"/>
              <a:gd name="T8" fmla="*/ 76 w 151"/>
              <a:gd name="T9" fmla="*/ 151 h 151"/>
              <a:gd name="T10" fmla="*/ 76 w 151"/>
              <a:gd name="T11" fmla="*/ 47 h 151"/>
              <a:gd name="T12" fmla="*/ 47 w 151"/>
              <a:gd name="T13" fmla="*/ 75 h 151"/>
              <a:gd name="T14" fmla="*/ 76 w 151"/>
              <a:gd name="T15" fmla="*/ 103 h 151"/>
              <a:gd name="T16" fmla="*/ 104 w 151"/>
              <a:gd name="T17" fmla="*/ 75 h 151"/>
              <a:gd name="T18" fmla="*/ 76 w 151"/>
              <a:gd name="T19" fmla="*/ 4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1">
                <a:moveTo>
                  <a:pt x="76" y="151"/>
                </a:moveTo>
                <a:cubicBezTo>
                  <a:pt x="34" y="151"/>
                  <a:pt x="0" y="117"/>
                  <a:pt x="0" y="75"/>
                </a:cubicBezTo>
                <a:cubicBezTo>
                  <a:pt x="0" y="34"/>
                  <a:pt x="34" y="0"/>
                  <a:pt x="76" y="0"/>
                </a:cubicBezTo>
                <a:cubicBezTo>
                  <a:pt x="117" y="0"/>
                  <a:pt x="151" y="34"/>
                  <a:pt x="151" y="75"/>
                </a:cubicBezTo>
                <a:cubicBezTo>
                  <a:pt x="151" y="117"/>
                  <a:pt x="117" y="151"/>
                  <a:pt x="76" y="151"/>
                </a:cubicBezTo>
                <a:close/>
                <a:moveTo>
                  <a:pt x="76" y="47"/>
                </a:moveTo>
                <a:cubicBezTo>
                  <a:pt x="60" y="47"/>
                  <a:pt x="47" y="60"/>
                  <a:pt x="47" y="75"/>
                </a:cubicBezTo>
                <a:cubicBezTo>
                  <a:pt x="47" y="91"/>
                  <a:pt x="60" y="103"/>
                  <a:pt x="76" y="103"/>
                </a:cubicBezTo>
                <a:cubicBezTo>
                  <a:pt x="91" y="103"/>
                  <a:pt x="104" y="91"/>
                  <a:pt x="104" y="75"/>
                </a:cubicBezTo>
                <a:cubicBezTo>
                  <a:pt x="104" y="60"/>
                  <a:pt x="91" y="47"/>
                  <a:pt x="76" y="47"/>
                </a:cubicBez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6" name="Freeform 34">
            <a:extLst>
              <a:ext uri="{FF2B5EF4-FFF2-40B4-BE49-F238E27FC236}">
                <a16:creationId xmlns:a16="http://schemas.microsoft.com/office/drawing/2014/main" id="{4E8F335B-9098-4CCA-9418-B519A8455360}"/>
              </a:ext>
            </a:extLst>
          </p:cNvPr>
          <p:cNvSpPr>
            <a:spLocks noEditPoints="1"/>
          </p:cNvSpPr>
          <p:nvPr/>
        </p:nvSpPr>
        <p:spPr bwMode="auto">
          <a:xfrm>
            <a:off x="4430590" y="5941517"/>
            <a:ext cx="328614" cy="325408"/>
          </a:xfrm>
          <a:custGeom>
            <a:avLst/>
            <a:gdLst>
              <a:gd name="T0" fmla="*/ 76 w 151"/>
              <a:gd name="T1" fmla="*/ 150 h 150"/>
              <a:gd name="T2" fmla="*/ 0 w 151"/>
              <a:gd name="T3" fmla="*/ 75 h 150"/>
              <a:gd name="T4" fmla="*/ 76 w 151"/>
              <a:gd name="T5" fmla="*/ 0 h 150"/>
              <a:gd name="T6" fmla="*/ 151 w 151"/>
              <a:gd name="T7" fmla="*/ 75 h 150"/>
              <a:gd name="T8" fmla="*/ 76 w 151"/>
              <a:gd name="T9" fmla="*/ 150 h 150"/>
              <a:gd name="T10" fmla="*/ 76 w 151"/>
              <a:gd name="T11" fmla="*/ 47 h 150"/>
              <a:gd name="T12" fmla="*/ 47 w 151"/>
              <a:gd name="T13" fmla="*/ 75 h 150"/>
              <a:gd name="T14" fmla="*/ 76 w 151"/>
              <a:gd name="T15" fmla="*/ 103 h 150"/>
              <a:gd name="T16" fmla="*/ 104 w 151"/>
              <a:gd name="T17" fmla="*/ 75 h 150"/>
              <a:gd name="T18" fmla="*/ 76 w 151"/>
              <a:gd name="T19" fmla="*/ 4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0">
                <a:moveTo>
                  <a:pt x="76" y="150"/>
                </a:moveTo>
                <a:cubicBezTo>
                  <a:pt x="34" y="150"/>
                  <a:pt x="0" y="117"/>
                  <a:pt x="0" y="75"/>
                </a:cubicBezTo>
                <a:cubicBezTo>
                  <a:pt x="0" y="34"/>
                  <a:pt x="34" y="0"/>
                  <a:pt x="76" y="0"/>
                </a:cubicBezTo>
                <a:cubicBezTo>
                  <a:pt x="117" y="0"/>
                  <a:pt x="151" y="34"/>
                  <a:pt x="151" y="75"/>
                </a:cubicBezTo>
                <a:cubicBezTo>
                  <a:pt x="151" y="117"/>
                  <a:pt x="117" y="150"/>
                  <a:pt x="76" y="150"/>
                </a:cubicBezTo>
                <a:close/>
                <a:moveTo>
                  <a:pt x="76" y="47"/>
                </a:moveTo>
                <a:cubicBezTo>
                  <a:pt x="60" y="47"/>
                  <a:pt x="47" y="60"/>
                  <a:pt x="47" y="75"/>
                </a:cubicBezTo>
                <a:cubicBezTo>
                  <a:pt x="47" y="91"/>
                  <a:pt x="60" y="103"/>
                  <a:pt x="76" y="103"/>
                </a:cubicBezTo>
                <a:cubicBezTo>
                  <a:pt x="91" y="103"/>
                  <a:pt x="104" y="91"/>
                  <a:pt x="104" y="75"/>
                </a:cubicBezTo>
                <a:cubicBezTo>
                  <a:pt x="104" y="60"/>
                  <a:pt x="91" y="47"/>
                  <a:pt x="76" y="47"/>
                </a:cubicBez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7" name="Freeform 35">
            <a:extLst>
              <a:ext uri="{FF2B5EF4-FFF2-40B4-BE49-F238E27FC236}">
                <a16:creationId xmlns:a16="http://schemas.microsoft.com/office/drawing/2014/main" id="{5A0B79C2-03B4-4888-BF29-BBF0E82B3999}"/>
              </a:ext>
            </a:extLst>
          </p:cNvPr>
          <p:cNvSpPr>
            <a:spLocks noEditPoints="1"/>
          </p:cNvSpPr>
          <p:nvPr/>
        </p:nvSpPr>
        <p:spPr bwMode="auto">
          <a:xfrm>
            <a:off x="6535324" y="3844800"/>
            <a:ext cx="325408" cy="325408"/>
          </a:xfrm>
          <a:custGeom>
            <a:avLst/>
            <a:gdLst>
              <a:gd name="T0" fmla="*/ 0 w 150"/>
              <a:gd name="T1" fmla="*/ 75 h 150"/>
              <a:gd name="T2" fmla="*/ 75 w 150"/>
              <a:gd name="T3" fmla="*/ 0 h 150"/>
              <a:gd name="T4" fmla="*/ 150 w 150"/>
              <a:gd name="T5" fmla="*/ 75 h 150"/>
              <a:gd name="T6" fmla="*/ 75 w 150"/>
              <a:gd name="T7" fmla="*/ 150 h 150"/>
              <a:gd name="T8" fmla="*/ 0 w 150"/>
              <a:gd name="T9" fmla="*/ 75 h 150"/>
              <a:gd name="T10" fmla="*/ 103 w 150"/>
              <a:gd name="T11" fmla="*/ 75 h 150"/>
              <a:gd name="T12" fmla="*/ 75 w 150"/>
              <a:gd name="T13" fmla="*/ 47 h 150"/>
              <a:gd name="T14" fmla="*/ 47 w 150"/>
              <a:gd name="T15" fmla="*/ 75 h 150"/>
              <a:gd name="T16" fmla="*/ 75 w 150"/>
              <a:gd name="T17" fmla="*/ 103 h 150"/>
              <a:gd name="T18" fmla="*/ 103 w 150"/>
              <a:gd name="T19" fmla="*/ 7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0" y="75"/>
                </a:moveTo>
                <a:cubicBezTo>
                  <a:pt x="0" y="33"/>
                  <a:pt x="34" y="0"/>
                  <a:pt x="75" y="0"/>
                </a:cubicBezTo>
                <a:cubicBezTo>
                  <a:pt x="116" y="0"/>
                  <a:pt x="150" y="33"/>
                  <a:pt x="150" y="75"/>
                </a:cubicBezTo>
                <a:cubicBezTo>
                  <a:pt x="150" y="116"/>
                  <a:pt x="116" y="150"/>
                  <a:pt x="75" y="150"/>
                </a:cubicBezTo>
                <a:cubicBezTo>
                  <a:pt x="34" y="150"/>
                  <a:pt x="0" y="116"/>
                  <a:pt x="0" y="75"/>
                </a:cubicBezTo>
                <a:close/>
                <a:moveTo>
                  <a:pt x="103" y="75"/>
                </a:moveTo>
                <a:cubicBezTo>
                  <a:pt x="103" y="59"/>
                  <a:pt x="90" y="47"/>
                  <a:pt x="75" y="47"/>
                </a:cubicBezTo>
                <a:cubicBezTo>
                  <a:pt x="59" y="47"/>
                  <a:pt x="47" y="59"/>
                  <a:pt x="47" y="75"/>
                </a:cubicBezTo>
                <a:cubicBezTo>
                  <a:pt x="47" y="90"/>
                  <a:pt x="59" y="103"/>
                  <a:pt x="75" y="103"/>
                </a:cubicBezTo>
                <a:cubicBezTo>
                  <a:pt x="90" y="103"/>
                  <a:pt x="103" y="90"/>
                  <a:pt x="103" y="75"/>
                </a:cubicBez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8" name="Freeform 36">
            <a:extLst>
              <a:ext uri="{FF2B5EF4-FFF2-40B4-BE49-F238E27FC236}">
                <a16:creationId xmlns:a16="http://schemas.microsoft.com/office/drawing/2014/main" id="{DBC70639-74BF-4728-A302-6B138E5901AE}"/>
              </a:ext>
            </a:extLst>
          </p:cNvPr>
          <p:cNvSpPr>
            <a:spLocks noEditPoints="1"/>
          </p:cNvSpPr>
          <p:nvPr/>
        </p:nvSpPr>
        <p:spPr bwMode="auto">
          <a:xfrm>
            <a:off x="2327461" y="3844800"/>
            <a:ext cx="327010" cy="325408"/>
          </a:xfrm>
          <a:custGeom>
            <a:avLst/>
            <a:gdLst>
              <a:gd name="T0" fmla="*/ 0 w 150"/>
              <a:gd name="T1" fmla="*/ 75 h 150"/>
              <a:gd name="T2" fmla="*/ 75 w 150"/>
              <a:gd name="T3" fmla="*/ 0 h 150"/>
              <a:gd name="T4" fmla="*/ 150 w 150"/>
              <a:gd name="T5" fmla="*/ 75 h 150"/>
              <a:gd name="T6" fmla="*/ 75 w 150"/>
              <a:gd name="T7" fmla="*/ 150 h 150"/>
              <a:gd name="T8" fmla="*/ 0 w 150"/>
              <a:gd name="T9" fmla="*/ 75 h 150"/>
              <a:gd name="T10" fmla="*/ 103 w 150"/>
              <a:gd name="T11" fmla="*/ 75 h 150"/>
              <a:gd name="T12" fmla="*/ 75 w 150"/>
              <a:gd name="T13" fmla="*/ 47 h 150"/>
              <a:gd name="T14" fmla="*/ 47 w 150"/>
              <a:gd name="T15" fmla="*/ 75 h 150"/>
              <a:gd name="T16" fmla="*/ 75 w 150"/>
              <a:gd name="T17" fmla="*/ 103 h 150"/>
              <a:gd name="T18" fmla="*/ 103 w 150"/>
              <a:gd name="T19" fmla="*/ 7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0" y="75"/>
                </a:moveTo>
                <a:cubicBezTo>
                  <a:pt x="0" y="33"/>
                  <a:pt x="34" y="0"/>
                  <a:pt x="75" y="0"/>
                </a:cubicBezTo>
                <a:cubicBezTo>
                  <a:pt x="116" y="0"/>
                  <a:pt x="150" y="33"/>
                  <a:pt x="150" y="75"/>
                </a:cubicBezTo>
                <a:cubicBezTo>
                  <a:pt x="150" y="116"/>
                  <a:pt x="116" y="150"/>
                  <a:pt x="75" y="150"/>
                </a:cubicBezTo>
                <a:cubicBezTo>
                  <a:pt x="34" y="150"/>
                  <a:pt x="0" y="116"/>
                  <a:pt x="0" y="75"/>
                </a:cubicBezTo>
                <a:close/>
                <a:moveTo>
                  <a:pt x="103" y="75"/>
                </a:moveTo>
                <a:cubicBezTo>
                  <a:pt x="103" y="59"/>
                  <a:pt x="91" y="47"/>
                  <a:pt x="75" y="47"/>
                </a:cubicBezTo>
                <a:cubicBezTo>
                  <a:pt x="60" y="47"/>
                  <a:pt x="47" y="59"/>
                  <a:pt x="47" y="75"/>
                </a:cubicBezTo>
                <a:cubicBezTo>
                  <a:pt x="47" y="90"/>
                  <a:pt x="60" y="103"/>
                  <a:pt x="75" y="103"/>
                </a:cubicBezTo>
                <a:cubicBezTo>
                  <a:pt x="91" y="103"/>
                  <a:pt x="103" y="90"/>
                  <a:pt x="103" y="75"/>
                </a:cubicBez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9" name="Freeform 37">
            <a:extLst>
              <a:ext uri="{FF2B5EF4-FFF2-40B4-BE49-F238E27FC236}">
                <a16:creationId xmlns:a16="http://schemas.microsoft.com/office/drawing/2014/main" id="{527D0244-062D-4E62-A1A8-2FC4F2DAF9E1}"/>
              </a:ext>
            </a:extLst>
          </p:cNvPr>
          <p:cNvSpPr>
            <a:spLocks/>
          </p:cNvSpPr>
          <p:nvPr/>
        </p:nvSpPr>
        <p:spPr bwMode="auto">
          <a:xfrm>
            <a:off x="4823324" y="2495078"/>
            <a:ext cx="229228" cy="649214"/>
          </a:xfrm>
          <a:custGeom>
            <a:avLst/>
            <a:gdLst>
              <a:gd name="T0" fmla="*/ 105 w 105"/>
              <a:gd name="T1" fmla="*/ 6 h 300"/>
              <a:gd name="T2" fmla="*/ 86 w 105"/>
              <a:gd name="T3" fmla="*/ 0 h 300"/>
              <a:gd name="T4" fmla="*/ 0 w 105"/>
              <a:gd name="T5" fmla="*/ 294 h 300"/>
              <a:gd name="T6" fmla="*/ 20 w 105"/>
              <a:gd name="T7" fmla="*/ 300 h 300"/>
              <a:gd name="T8" fmla="*/ 105 w 105"/>
              <a:gd name="T9" fmla="*/ 6 h 300"/>
            </a:gdLst>
            <a:ahLst/>
            <a:cxnLst>
              <a:cxn ang="0">
                <a:pos x="T0" y="T1"/>
              </a:cxn>
              <a:cxn ang="0">
                <a:pos x="T2" y="T3"/>
              </a:cxn>
              <a:cxn ang="0">
                <a:pos x="T4" y="T5"/>
              </a:cxn>
              <a:cxn ang="0">
                <a:pos x="T6" y="T7"/>
              </a:cxn>
              <a:cxn ang="0">
                <a:pos x="T8" y="T9"/>
              </a:cxn>
            </a:cxnLst>
            <a:rect l="0" t="0" r="r" b="b"/>
            <a:pathLst>
              <a:path w="105" h="300">
                <a:moveTo>
                  <a:pt x="105" y="6"/>
                </a:moveTo>
                <a:cubicBezTo>
                  <a:pt x="99" y="4"/>
                  <a:pt x="93" y="2"/>
                  <a:pt x="86" y="0"/>
                </a:cubicBezTo>
                <a:cubicBezTo>
                  <a:pt x="0" y="294"/>
                  <a:pt x="0" y="294"/>
                  <a:pt x="0" y="294"/>
                </a:cubicBezTo>
                <a:cubicBezTo>
                  <a:pt x="7" y="296"/>
                  <a:pt x="13" y="298"/>
                  <a:pt x="20" y="300"/>
                </a:cubicBezTo>
                <a:lnTo>
                  <a:pt x="105" y="6"/>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10" name="Freeform 38">
            <a:extLst>
              <a:ext uri="{FF2B5EF4-FFF2-40B4-BE49-F238E27FC236}">
                <a16:creationId xmlns:a16="http://schemas.microsoft.com/office/drawing/2014/main" id="{ED7E59B9-7E8A-4156-8998-3D9693A16763}"/>
              </a:ext>
            </a:extLst>
          </p:cNvPr>
          <p:cNvSpPr>
            <a:spLocks/>
          </p:cNvSpPr>
          <p:nvPr/>
        </p:nvSpPr>
        <p:spPr bwMode="auto">
          <a:xfrm>
            <a:off x="5456508" y="3537025"/>
            <a:ext cx="650816" cy="232435"/>
          </a:xfrm>
          <a:custGeom>
            <a:avLst/>
            <a:gdLst>
              <a:gd name="T0" fmla="*/ 299 w 299"/>
              <a:gd name="T1" fmla="*/ 19 h 107"/>
              <a:gd name="T2" fmla="*/ 293 w 299"/>
              <a:gd name="T3" fmla="*/ 0 h 107"/>
              <a:gd name="T4" fmla="*/ 0 w 299"/>
              <a:gd name="T5" fmla="*/ 88 h 107"/>
              <a:gd name="T6" fmla="*/ 5 w 299"/>
              <a:gd name="T7" fmla="*/ 107 h 107"/>
              <a:gd name="T8" fmla="*/ 299 w 299"/>
              <a:gd name="T9" fmla="*/ 19 h 107"/>
            </a:gdLst>
            <a:ahLst/>
            <a:cxnLst>
              <a:cxn ang="0">
                <a:pos x="T0" y="T1"/>
              </a:cxn>
              <a:cxn ang="0">
                <a:pos x="T2" y="T3"/>
              </a:cxn>
              <a:cxn ang="0">
                <a:pos x="T4" y="T5"/>
              </a:cxn>
              <a:cxn ang="0">
                <a:pos x="T6" y="T7"/>
              </a:cxn>
              <a:cxn ang="0">
                <a:pos x="T8" y="T9"/>
              </a:cxn>
            </a:cxnLst>
            <a:rect l="0" t="0" r="r" b="b"/>
            <a:pathLst>
              <a:path w="299" h="107">
                <a:moveTo>
                  <a:pt x="299" y="19"/>
                </a:moveTo>
                <a:cubicBezTo>
                  <a:pt x="297" y="13"/>
                  <a:pt x="295" y="7"/>
                  <a:pt x="293" y="0"/>
                </a:cubicBezTo>
                <a:cubicBezTo>
                  <a:pt x="0" y="88"/>
                  <a:pt x="0" y="88"/>
                  <a:pt x="0" y="88"/>
                </a:cubicBezTo>
                <a:cubicBezTo>
                  <a:pt x="2" y="94"/>
                  <a:pt x="4" y="101"/>
                  <a:pt x="5" y="107"/>
                </a:cubicBezTo>
                <a:lnTo>
                  <a:pt x="299" y="19"/>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11" name="Freeform 39">
            <a:extLst>
              <a:ext uri="{FF2B5EF4-FFF2-40B4-BE49-F238E27FC236}">
                <a16:creationId xmlns:a16="http://schemas.microsoft.com/office/drawing/2014/main" id="{66D9F012-C09C-47E2-A6BA-A2BD21D17DD4}"/>
              </a:ext>
            </a:extLst>
          </p:cNvPr>
          <p:cNvSpPr>
            <a:spLocks/>
          </p:cNvSpPr>
          <p:nvPr/>
        </p:nvSpPr>
        <p:spPr bwMode="auto">
          <a:xfrm>
            <a:off x="5219264" y="2884606"/>
            <a:ext cx="503340" cy="498533"/>
          </a:xfrm>
          <a:custGeom>
            <a:avLst/>
            <a:gdLst>
              <a:gd name="T0" fmla="*/ 14 w 231"/>
              <a:gd name="T1" fmla="*/ 230 h 230"/>
              <a:gd name="T2" fmla="*/ 231 w 231"/>
              <a:gd name="T3" fmla="*/ 14 h 230"/>
              <a:gd name="T4" fmla="*/ 217 w 231"/>
              <a:gd name="T5" fmla="*/ 0 h 230"/>
              <a:gd name="T6" fmla="*/ 0 w 231"/>
              <a:gd name="T7" fmla="*/ 216 h 230"/>
              <a:gd name="T8" fmla="*/ 14 w 231"/>
              <a:gd name="T9" fmla="*/ 230 h 230"/>
            </a:gdLst>
            <a:ahLst/>
            <a:cxnLst>
              <a:cxn ang="0">
                <a:pos x="T0" y="T1"/>
              </a:cxn>
              <a:cxn ang="0">
                <a:pos x="T2" y="T3"/>
              </a:cxn>
              <a:cxn ang="0">
                <a:pos x="T4" y="T5"/>
              </a:cxn>
              <a:cxn ang="0">
                <a:pos x="T6" y="T7"/>
              </a:cxn>
              <a:cxn ang="0">
                <a:pos x="T8" y="T9"/>
              </a:cxn>
            </a:cxnLst>
            <a:rect l="0" t="0" r="r" b="b"/>
            <a:pathLst>
              <a:path w="231" h="230">
                <a:moveTo>
                  <a:pt x="14" y="230"/>
                </a:moveTo>
                <a:cubicBezTo>
                  <a:pt x="231" y="14"/>
                  <a:pt x="231" y="14"/>
                  <a:pt x="231" y="14"/>
                </a:cubicBezTo>
                <a:cubicBezTo>
                  <a:pt x="226" y="9"/>
                  <a:pt x="222" y="4"/>
                  <a:pt x="217" y="0"/>
                </a:cubicBezTo>
                <a:cubicBezTo>
                  <a:pt x="0" y="216"/>
                  <a:pt x="0" y="216"/>
                  <a:pt x="0" y="216"/>
                </a:cubicBezTo>
                <a:cubicBezTo>
                  <a:pt x="5" y="221"/>
                  <a:pt x="10" y="226"/>
                  <a:pt x="14" y="230"/>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12" name="Freeform 40">
            <a:extLst>
              <a:ext uri="{FF2B5EF4-FFF2-40B4-BE49-F238E27FC236}">
                <a16:creationId xmlns:a16="http://schemas.microsoft.com/office/drawing/2014/main" id="{C2A73B8F-3C89-4F24-8F35-BF7E6DB4BC73}"/>
              </a:ext>
            </a:extLst>
          </p:cNvPr>
          <p:cNvSpPr>
            <a:spLocks/>
          </p:cNvSpPr>
          <p:nvPr/>
        </p:nvSpPr>
        <p:spPr bwMode="auto">
          <a:xfrm>
            <a:off x="3467189" y="2884606"/>
            <a:ext cx="501739" cy="498533"/>
          </a:xfrm>
          <a:custGeom>
            <a:avLst/>
            <a:gdLst>
              <a:gd name="T0" fmla="*/ 231 w 231"/>
              <a:gd name="T1" fmla="*/ 216 h 230"/>
              <a:gd name="T2" fmla="*/ 14 w 231"/>
              <a:gd name="T3" fmla="*/ 0 h 230"/>
              <a:gd name="T4" fmla="*/ 0 w 231"/>
              <a:gd name="T5" fmla="*/ 14 h 230"/>
              <a:gd name="T6" fmla="*/ 217 w 231"/>
              <a:gd name="T7" fmla="*/ 230 h 230"/>
              <a:gd name="T8" fmla="*/ 231 w 231"/>
              <a:gd name="T9" fmla="*/ 216 h 230"/>
            </a:gdLst>
            <a:ahLst/>
            <a:cxnLst>
              <a:cxn ang="0">
                <a:pos x="T0" y="T1"/>
              </a:cxn>
              <a:cxn ang="0">
                <a:pos x="T2" y="T3"/>
              </a:cxn>
              <a:cxn ang="0">
                <a:pos x="T4" y="T5"/>
              </a:cxn>
              <a:cxn ang="0">
                <a:pos x="T6" y="T7"/>
              </a:cxn>
              <a:cxn ang="0">
                <a:pos x="T8" y="T9"/>
              </a:cxn>
            </a:cxnLst>
            <a:rect l="0" t="0" r="r" b="b"/>
            <a:pathLst>
              <a:path w="231" h="230">
                <a:moveTo>
                  <a:pt x="231" y="216"/>
                </a:moveTo>
                <a:cubicBezTo>
                  <a:pt x="14" y="0"/>
                  <a:pt x="14" y="0"/>
                  <a:pt x="14" y="0"/>
                </a:cubicBezTo>
                <a:cubicBezTo>
                  <a:pt x="10" y="4"/>
                  <a:pt x="5" y="9"/>
                  <a:pt x="0" y="14"/>
                </a:cubicBezTo>
                <a:cubicBezTo>
                  <a:pt x="217" y="230"/>
                  <a:pt x="217" y="230"/>
                  <a:pt x="217" y="230"/>
                </a:cubicBezTo>
                <a:cubicBezTo>
                  <a:pt x="221" y="225"/>
                  <a:pt x="226" y="221"/>
                  <a:pt x="231" y="216"/>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13" name="Freeform 41">
            <a:extLst>
              <a:ext uri="{FF2B5EF4-FFF2-40B4-BE49-F238E27FC236}">
                <a16:creationId xmlns:a16="http://schemas.microsoft.com/office/drawing/2014/main" id="{9A22CD2B-F06D-443B-8A90-8108A992E27C}"/>
              </a:ext>
            </a:extLst>
          </p:cNvPr>
          <p:cNvSpPr>
            <a:spLocks/>
          </p:cNvSpPr>
          <p:nvPr/>
        </p:nvSpPr>
        <p:spPr bwMode="auto">
          <a:xfrm>
            <a:off x="5456508" y="4239136"/>
            <a:ext cx="652420" cy="226023"/>
          </a:xfrm>
          <a:custGeom>
            <a:avLst/>
            <a:gdLst>
              <a:gd name="T0" fmla="*/ 294 w 300"/>
              <a:gd name="T1" fmla="*/ 104 h 104"/>
              <a:gd name="T2" fmla="*/ 300 w 300"/>
              <a:gd name="T3" fmla="*/ 85 h 104"/>
              <a:gd name="T4" fmla="*/ 5 w 300"/>
              <a:gd name="T5" fmla="*/ 0 h 104"/>
              <a:gd name="T6" fmla="*/ 0 w 300"/>
              <a:gd name="T7" fmla="*/ 19 h 104"/>
              <a:gd name="T8" fmla="*/ 294 w 300"/>
              <a:gd name="T9" fmla="*/ 104 h 104"/>
            </a:gdLst>
            <a:ahLst/>
            <a:cxnLst>
              <a:cxn ang="0">
                <a:pos x="T0" y="T1"/>
              </a:cxn>
              <a:cxn ang="0">
                <a:pos x="T2" y="T3"/>
              </a:cxn>
              <a:cxn ang="0">
                <a:pos x="T4" y="T5"/>
              </a:cxn>
              <a:cxn ang="0">
                <a:pos x="T6" y="T7"/>
              </a:cxn>
              <a:cxn ang="0">
                <a:pos x="T8" y="T9"/>
              </a:cxn>
            </a:cxnLst>
            <a:rect l="0" t="0" r="r" b="b"/>
            <a:pathLst>
              <a:path w="300" h="104">
                <a:moveTo>
                  <a:pt x="294" y="104"/>
                </a:moveTo>
                <a:cubicBezTo>
                  <a:pt x="296" y="98"/>
                  <a:pt x="298" y="92"/>
                  <a:pt x="300" y="85"/>
                </a:cubicBezTo>
                <a:cubicBezTo>
                  <a:pt x="5" y="0"/>
                  <a:pt x="5" y="0"/>
                  <a:pt x="5" y="0"/>
                </a:cubicBezTo>
                <a:cubicBezTo>
                  <a:pt x="4" y="6"/>
                  <a:pt x="2" y="12"/>
                  <a:pt x="0" y="19"/>
                </a:cubicBezTo>
                <a:lnTo>
                  <a:pt x="294" y="104"/>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14" name="Freeform 42">
            <a:extLst>
              <a:ext uri="{FF2B5EF4-FFF2-40B4-BE49-F238E27FC236}">
                <a16:creationId xmlns:a16="http://schemas.microsoft.com/office/drawing/2014/main" id="{258D4A87-E447-4830-A1DF-B2F43458CD0F}"/>
              </a:ext>
            </a:extLst>
          </p:cNvPr>
          <p:cNvSpPr>
            <a:spLocks/>
          </p:cNvSpPr>
          <p:nvPr/>
        </p:nvSpPr>
        <p:spPr bwMode="auto">
          <a:xfrm>
            <a:off x="4132433" y="4864305"/>
            <a:ext cx="229228" cy="650816"/>
          </a:xfrm>
          <a:custGeom>
            <a:avLst/>
            <a:gdLst>
              <a:gd name="T0" fmla="*/ 0 w 105"/>
              <a:gd name="T1" fmla="*/ 294 h 300"/>
              <a:gd name="T2" fmla="*/ 19 w 105"/>
              <a:gd name="T3" fmla="*/ 300 h 300"/>
              <a:gd name="T4" fmla="*/ 105 w 105"/>
              <a:gd name="T5" fmla="*/ 6 h 300"/>
              <a:gd name="T6" fmla="*/ 86 w 105"/>
              <a:gd name="T7" fmla="*/ 0 h 300"/>
              <a:gd name="T8" fmla="*/ 0 w 105"/>
              <a:gd name="T9" fmla="*/ 294 h 300"/>
            </a:gdLst>
            <a:ahLst/>
            <a:cxnLst>
              <a:cxn ang="0">
                <a:pos x="T0" y="T1"/>
              </a:cxn>
              <a:cxn ang="0">
                <a:pos x="T2" y="T3"/>
              </a:cxn>
              <a:cxn ang="0">
                <a:pos x="T4" y="T5"/>
              </a:cxn>
              <a:cxn ang="0">
                <a:pos x="T6" y="T7"/>
              </a:cxn>
              <a:cxn ang="0">
                <a:pos x="T8" y="T9"/>
              </a:cxn>
            </a:cxnLst>
            <a:rect l="0" t="0" r="r" b="b"/>
            <a:pathLst>
              <a:path w="105" h="300">
                <a:moveTo>
                  <a:pt x="0" y="294"/>
                </a:moveTo>
                <a:cubicBezTo>
                  <a:pt x="6" y="296"/>
                  <a:pt x="13" y="298"/>
                  <a:pt x="19" y="300"/>
                </a:cubicBezTo>
                <a:cubicBezTo>
                  <a:pt x="105" y="6"/>
                  <a:pt x="105" y="6"/>
                  <a:pt x="105" y="6"/>
                </a:cubicBezTo>
                <a:cubicBezTo>
                  <a:pt x="98" y="4"/>
                  <a:pt x="92" y="2"/>
                  <a:pt x="86" y="0"/>
                </a:cubicBezTo>
                <a:lnTo>
                  <a:pt x="0" y="294"/>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15" name="Freeform 43">
            <a:extLst>
              <a:ext uri="{FF2B5EF4-FFF2-40B4-BE49-F238E27FC236}">
                <a16:creationId xmlns:a16="http://schemas.microsoft.com/office/drawing/2014/main" id="{B5E7D75A-33F4-4D59-892A-944359D1BA99}"/>
              </a:ext>
            </a:extLst>
          </p:cNvPr>
          <p:cNvSpPr>
            <a:spLocks/>
          </p:cNvSpPr>
          <p:nvPr/>
        </p:nvSpPr>
        <p:spPr bwMode="auto">
          <a:xfrm>
            <a:off x="4831340" y="4864305"/>
            <a:ext cx="232434" cy="647611"/>
          </a:xfrm>
          <a:custGeom>
            <a:avLst/>
            <a:gdLst>
              <a:gd name="T0" fmla="*/ 88 w 107"/>
              <a:gd name="T1" fmla="*/ 299 h 299"/>
              <a:gd name="T2" fmla="*/ 107 w 107"/>
              <a:gd name="T3" fmla="*/ 293 h 299"/>
              <a:gd name="T4" fmla="*/ 19 w 107"/>
              <a:gd name="T5" fmla="*/ 0 h 299"/>
              <a:gd name="T6" fmla="*/ 0 w 107"/>
              <a:gd name="T7" fmla="*/ 5 h 299"/>
              <a:gd name="T8" fmla="*/ 88 w 107"/>
              <a:gd name="T9" fmla="*/ 299 h 299"/>
            </a:gdLst>
            <a:ahLst/>
            <a:cxnLst>
              <a:cxn ang="0">
                <a:pos x="T0" y="T1"/>
              </a:cxn>
              <a:cxn ang="0">
                <a:pos x="T2" y="T3"/>
              </a:cxn>
              <a:cxn ang="0">
                <a:pos x="T4" y="T5"/>
              </a:cxn>
              <a:cxn ang="0">
                <a:pos x="T6" y="T7"/>
              </a:cxn>
              <a:cxn ang="0">
                <a:pos x="T8" y="T9"/>
              </a:cxn>
            </a:cxnLst>
            <a:rect l="0" t="0" r="r" b="b"/>
            <a:pathLst>
              <a:path w="107" h="299">
                <a:moveTo>
                  <a:pt x="88" y="299"/>
                </a:moveTo>
                <a:cubicBezTo>
                  <a:pt x="94" y="297"/>
                  <a:pt x="101" y="295"/>
                  <a:pt x="107" y="293"/>
                </a:cubicBezTo>
                <a:cubicBezTo>
                  <a:pt x="19" y="0"/>
                  <a:pt x="19" y="0"/>
                  <a:pt x="19" y="0"/>
                </a:cubicBezTo>
                <a:cubicBezTo>
                  <a:pt x="13" y="2"/>
                  <a:pt x="7" y="4"/>
                  <a:pt x="0" y="5"/>
                </a:cubicBezTo>
                <a:lnTo>
                  <a:pt x="88" y="299"/>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16" name="Freeform 44">
            <a:extLst>
              <a:ext uri="{FF2B5EF4-FFF2-40B4-BE49-F238E27FC236}">
                <a16:creationId xmlns:a16="http://schemas.microsoft.com/office/drawing/2014/main" id="{373EE6FB-56D0-4D15-AD99-3CDDBD9BC5A6}"/>
              </a:ext>
            </a:extLst>
          </p:cNvPr>
          <p:cNvSpPr>
            <a:spLocks/>
          </p:cNvSpPr>
          <p:nvPr/>
        </p:nvSpPr>
        <p:spPr bwMode="auto">
          <a:xfrm>
            <a:off x="3084075" y="4243945"/>
            <a:ext cx="650816" cy="232435"/>
          </a:xfrm>
          <a:custGeom>
            <a:avLst/>
            <a:gdLst>
              <a:gd name="T0" fmla="*/ 0 w 299"/>
              <a:gd name="T1" fmla="*/ 88 h 107"/>
              <a:gd name="T2" fmla="*/ 6 w 299"/>
              <a:gd name="T3" fmla="*/ 107 h 107"/>
              <a:gd name="T4" fmla="*/ 299 w 299"/>
              <a:gd name="T5" fmla="*/ 19 h 107"/>
              <a:gd name="T6" fmla="*/ 293 w 299"/>
              <a:gd name="T7" fmla="*/ 0 h 107"/>
              <a:gd name="T8" fmla="*/ 0 w 299"/>
              <a:gd name="T9" fmla="*/ 88 h 107"/>
            </a:gdLst>
            <a:ahLst/>
            <a:cxnLst>
              <a:cxn ang="0">
                <a:pos x="T0" y="T1"/>
              </a:cxn>
              <a:cxn ang="0">
                <a:pos x="T2" y="T3"/>
              </a:cxn>
              <a:cxn ang="0">
                <a:pos x="T4" y="T5"/>
              </a:cxn>
              <a:cxn ang="0">
                <a:pos x="T6" y="T7"/>
              </a:cxn>
              <a:cxn ang="0">
                <a:pos x="T8" y="T9"/>
              </a:cxn>
            </a:cxnLst>
            <a:rect l="0" t="0" r="r" b="b"/>
            <a:pathLst>
              <a:path w="299" h="107">
                <a:moveTo>
                  <a:pt x="0" y="88"/>
                </a:moveTo>
                <a:cubicBezTo>
                  <a:pt x="2" y="94"/>
                  <a:pt x="4" y="101"/>
                  <a:pt x="6" y="107"/>
                </a:cubicBezTo>
                <a:cubicBezTo>
                  <a:pt x="299" y="19"/>
                  <a:pt x="299" y="19"/>
                  <a:pt x="299" y="19"/>
                </a:cubicBezTo>
                <a:cubicBezTo>
                  <a:pt x="297" y="13"/>
                  <a:pt x="295" y="7"/>
                  <a:pt x="293" y="0"/>
                </a:cubicBezTo>
                <a:lnTo>
                  <a:pt x="0" y="88"/>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17" name="Freeform 45">
            <a:extLst>
              <a:ext uri="{FF2B5EF4-FFF2-40B4-BE49-F238E27FC236}">
                <a16:creationId xmlns:a16="http://schemas.microsoft.com/office/drawing/2014/main" id="{B7861A7F-155F-4F2F-8588-B6883BEF2C8B}"/>
              </a:ext>
            </a:extLst>
          </p:cNvPr>
          <p:cNvSpPr>
            <a:spLocks/>
          </p:cNvSpPr>
          <p:nvPr/>
        </p:nvSpPr>
        <p:spPr bwMode="auto">
          <a:xfrm>
            <a:off x="4121212" y="2498284"/>
            <a:ext cx="234037" cy="649214"/>
          </a:xfrm>
          <a:custGeom>
            <a:avLst/>
            <a:gdLst>
              <a:gd name="T0" fmla="*/ 19 w 107"/>
              <a:gd name="T1" fmla="*/ 0 h 299"/>
              <a:gd name="T2" fmla="*/ 0 w 107"/>
              <a:gd name="T3" fmla="*/ 6 h 299"/>
              <a:gd name="T4" fmla="*/ 88 w 107"/>
              <a:gd name="T5" fmla="*/ 299 h 299"/>
              <a:gd name="T6" fmla="*/ 107 w 107"/>
              <a:gd name="T7" fmla="*/ 293 h 299"/>
              <a:gd name="T8" fmla="*/ 19 w 107"/>
              <a:gd name="T9" fmla="*/ 0 h 299"/>
            </a:gdLst>
            <a:ahLst/>
            <a:cxnLst>
              <a:cxn ang="0">
                <a:pos x="T0" y="T1"/>
              </a:cxn>
              <a:cxn ang="0">
                <a:pos x="T2" y="T3"/>
              </a:cxn>
              <a:cxn ang="0">
                <a:pos x="T4" y="T5"/>
              </a:cxn>
              <a:cxn ang="0">
                <a:pos x="T6" y="T7"/>
              </a:cxn>
              <a:cxn ang="0">
                <a:pos x="T8" y="T9"/>
              </a:cxn>
            </a:cxnLst>
            <a:rect l="0" t="0" r="r" b="b"/>
            <a:pathLst>
              <a:path w="107" h="299">
                <a:moveTo>
                  <a:pt x="19" y="0"/>
                </a:moveTo>
                <a:cubicBezTo>
                  <a:pt x="13" y="2"/>
                  <a:pt x="7" y="4"/>
                  <a:pt x="0" y="6"/>
                </a:cubicBezTo>
                <a:cubicBezTo>
                  <a:pt x="88" y="299"/>
                  <a:pt x="88" y="299"/>
                  <a:pt x="88" y="299"/>
                </a:cubicBezTo>
                <a:cubicBezTo>
                  <a:pt x="94" y="297"/>
                  <a:pt x="101" y="295"/>
                  <a:pt x="107" y="293"/>
                </a:cubicBezTo>
                <a:lnTo>
                  <a:pt x="19" y="0"/>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18" name="Freeform 46">
            <a:extLst>
              <a:ext uri="{FF2B5EF4-FFF2-40B4-BE49-F238E27FC236}">
                <a16:creationId xmlns:a16="http://schemas.microsoft.com/office/drawing/2014/main" id="{0A68E214-8AC9-4586-8A5F-DB9473F9858B}"/>
              </a:ext>
            </a:extLst>
          </p:cNvPr>
          <p:cNvSpPr>
            <a:spLocks/>
          </p:cNvSpPr>
          <p:nvPr/>
        </p:nvSpPr>
        <p:spPr bwMode="auto">
          <a:xfrm>
            <a:off x="3080868" y="3548246"/>
            <a:ext cx="652420" cy="227625"/>
          </a:xfrm>
          <a:custGeom>
            <a:avLst/>
            <a:gdLst>
              <a:gd name="T0" fmla="*/ 5 w 300"/>
              <a:gd name="T1" fmla="*/ 0 h 105"/>
              <a:gd name="T2" fmla="*/ 0 w 300"/>
              <a:gd name="T3" fmla="*/ 19 h 105"/>
              <a:gd name="T4" fmla="*/ 294 w 300"/>
              <a:gd name="T5" fmla="*/ 105 h 105"/>
              <a:gd name="T6" fmla="*/ 300 w 300"/>
              <a:gd name="T7" fmla="*/ 86 h 105"/>
              <a:gd name="T8" fmla="*/ 5 w 300"/>
              <a:gd name="T9" fmla="*/ 0 h 105"/>
            </a:gdLst>
            <a:ahLst/>
            <a:cxnLst>
              <a:cxn ang="0">
                <a:pos x="T0" y="T1"/>
              </a:cxn>
              <a:cxn ang="0">
                <a:pos x="T2" y="T3"/>
              </a:cxn>
              <a:cxn ang="0">
                <a:pos x="T4" y="T5"/>
              </a:cxn>
              <a:cxn ang="0">
                <a:pos x="T6" y="T7"/>
              </a:cxn>
              <a:cxn ang="0">
                <a:pos x="T8" y="T9"/>
              </a:cxn>
            </a:cxnLst>
            <a:rect l="0" t="0" r="r" b="b"/>
            <a:pathLst>
              <a:path w="300" h="105">
                <a:moveTo>
                  <a:pt x="5" y="0"/>
                </a:moveTo>
                <a:cubicBezTo>
                  <a:pt x="4" y="6"/>
                  <a:pt x="2" y="13"/>
                  <a:pt x="0" y="19"/>
                </a:cubicBezTo>
                <a:cubicBezTo>
                  <a:pt x="294" y="105"/>
                  <a:pt x="294" y="105"/>
                  <a:pt x="294" y="105"/>
                </a:cubicBezTo>
                <a:cubicBezTo>
                  <a:pt x="296" y="98"/>
                  <a:pt x="298" y="92"/>
                  <a:pt x="300" y="86"/>
                </a:cubicBezTo>
                <a:lnTo>
                  <a:pt x="5" y="0"/>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19" name="Freeform 47">
            <a:extLst>
              <a:ext uri="{FF2B5EF4-FFF2-40B4-BE49-F238E27FC236}">
                <a16:creationId xmlns:a16="http://schemas.microsoft.com/office/drawing/2014/main" id="{C34B157C-E10C-47BC-81A0-1717A5194819}"/>
              </a:ext>
            </a:extLst>
          </p:cNvPr>
          <p:cNvSpPr>
            <a:spLocks/>
          </p:cNvSpPr>
          <p:nvPr/>
        </p:nvSpPr>
        <p:spPr bwMode="auto">
          <a:xfrm>
            <a:off x="3471999" y="4628664"/>
            <a:ext cx="500135" cy="500134"/>
          </a:xfrm>
          <a:custGeom>
            <a:avLst/>
            <a:gdLst>
              <a:gd name="T0" fmla="*/ 216 w 230"/>
              <a:gd name="T1" fmla="*/ 0 h 231"/>
              <a:gd name="T2" fmla="*/ 0 w 230"/>
              <a:gd name="T3" fmla="*/ 217 h 231"/>
              <a:gd name="T4" fmla="*/ 14 w 230"/>
              <a:gd name="T5" fmla="*/ 231 h 231"/>
              <a:gd name="T6" fmla="*/ 230 w 230"/>
              <a:gd name="T7" fmla="*/ 14 h 231"/>
              <a:gd name="T8" fmla="*/ 216 w 230"/>
              <a:gd name="T9" fmla="*/ 0 h 231"/>
            </a:gdLst>
            <a:ahLst/>
            <a:cxnLst>
              <a:cxn ang="0">
                <a:pos x="T0" y="T1"/>
              </a:cxn>
              <a:cxn ang="0">
                <a:pos x="T2" y="T3"/>
              </a:cxn>
              <a:cxn ang="0">
                <a:pos x="T4" y="T5"/>
              </a:cxn>
              <a:cxn ang="0">
                <a:pos x="T6" y="T7"/>
              </a:cxn>
              <a:cxn ang="0">
                <a:pos x="T8" y="T9"/>
              </a:cxn>
            </a:cxnLst>
            <a:rect l="0" t="0" r="r" b="b"/>
            <a:pathLst>
              <a:path w="230" h="231">
                <a:moveTo>
                  <a:pt x="216" y="0"/>
                </a:moveTo>
                <a:cubicBezTo>
                  <a:pt x="0" y="217"/>
                  <a:pt x="0" y="217"/>
                  <a:pt x="0" y="217"/>
                </a:cubicBezTo>
                <a:cubicBezTo>
                  <a:pt x="4" y="222"/>
                  <a:pt x="9" y="226"/>
                  <a:pt x="14" y="231"/>
                </a:cubicBezTo>
                <a:cubicBezTo>
                  <a:pt x="230" y="14"/>
                  <a:pt x="230" y="14"/>
                  <a:pt x="230" y="14"/>
                </a:cubicBezTo>
                <a:cubicBezTo>
                  <a:pt x="226" y="10"/>
                  <a:pt x="221" y="5"/>
                  <a:pt x="216" y="0"/>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20" name="Freeform 48">
            <a:extLst>
              <a:ext uri="{FF2B5EF4-FFF2-40B4-BE49-F238E27FC236}">
                <a16:creationId xmlns:a16="http://schemas.microsoft.com/office/drawing/2014/main" id="{2C66E240-BD58-462E-AA15-78B848A5D3D1}"/>
              </a:ext>
            </a:extLst>
          </p:cNvPr>
          <p:cNvSpPr>
            <a:spLocks/>
          </p:cNvSpPr>
          <p:nvPr/>
        </p:nvSpPr>
        <p:spPr bwMode="auto">
          <a:xfrm>
            <a:off x="5217661" y="4628664"/>
            <a:ext cx="500135" cy="500134"/>
          </a:xfrm>
          <a:custGeom>
            <a:avLst/>
            <a:gdLst>
              <a:gd name="T0" fmla="*/ 0 w 230"/>
              <a:gd name="T1" fmla="*/ 14 h 231"/>
              <a:gd name="T2" fmla="*/ 216 w 230"/>
              <a:gd name="T3" fmla="*/ 231 h 231"/>
              <a:gd name="T4" fmla="*/ 230 w 230"/>
              <a:gd name="T5" fmla="*/ 217 h 231"/>
              <a:gd name="T6" fmla="*/ 14 w 230"/>
              <a:gd name="T7" fmla="*/ 0 h 231"/>
              <a:gd name="T8" fmla="*/ 0 w 230"/>
              <a:gd name="T9" fmla="*/ 14 h 231"/>
            </a:gdLst>
            <a:ahLst/>
            <a:cxnLst>
              <a:cxn ang="0">
                <a:pos x="T0" y="T1"/>
              </a:cxn>
              <a:cxn ang="0">
                <a:pos x="T2" y="T3"/>
              </a:cxn>
              <a:cxn ang="0">
                <a:pos x="T4" y="T5"/>
              </a:cxn>
              <a:cxn ang="0">
                <a:pos x="T6" y="T7"/>
              </a:cxn>
              <a:cxn ang="0">
                <a:pos x="T8" y="T9"/>
              </a:cxn>
            </a:cxnLst>
            <a:rect l="0" t="0" r="r" b="b"/>
            <a:pathLst>
              <a:path w="230" h="231">
                <a:moveTo>
                  <a:pt x="0" y="14"/>
                </a:moveTo>
                <a:cubicBezTo>
                  <a:pt x="216" y="231"/>
                  <a:pt x="216" y="231"/>
                  <a:pt x="216" y="231"/>
                </a:cubicBezTo>
                <a:cubicBezTo>
                  <a:pt x="221" y="226"/>
                  <a:pt x="226" y="221"/>
                  <a:pt x="230" y="217"/>
                </a:cubicBezTo>
                <a:cubicBezTo>
                  <a:pt x="14" y="0"/>
                  <a:pt x="14" y="0"/>
                  <a:pt x="14" y="0"/>
                </a:cubicBezTo>
                <a:cubicBezTo>
                  <a:pt x="9" y="5"/>
                  <a:pt x="5" y="10"/>
                  <a:pt x="0" y="14"/>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21" name="Freeform 49">
            <a:extLst>
              <a:ext uri="{FF2B5EF4-FFF2-40B4-BE49-F238E27FC236}">
                <a16:creationId xmlns:a16="http://schemas.microsoft.com/office/drawing/2014/main" id="{38E95F75-8617-4CF8-84EC-92CC44D86021}"/>
              </a:ext>
            </a:extLst>
          </p:cNvPr>
          <p:cNvSpPr>
            <a:spLocks/>
          </p:cNvSpPr>
          <p:nvPr/>
        </p:nvSpPr>
        <p:spPr bwMode="auto">
          <a:xfrm>
            <a:off x="2574322" y="3966627"/>
            <a:ext cx="1215071" cy="80150"/>
          </a:xfrm>
          <a:custGeom>
            <a:avLst/>
            <a:gdLst>
              <a:gd name="T0" fmla="*/ 559 w 559"/>
              <a:gd name="T1" fmla="*/ 0 h 37"/>
              <a:gd name="T2" fmla="*/ 0 w 559"/>
              <a:gd name="T3" fmla="*/ 0 h 37"/>
              <a:gd name="T4" fmla="*/ 0 w 559"/>
              <a:gd name="T5" fmla="*/ 37 h 37"/>
              <a:gd name="T6" fmla="*/ 559 w 559"/>
              <a:gd name="T7" fmla="*/ 37 h 37"/>
              <a:gd name="T8" fmla="*/ 559 w 559"/>
              <a:gd name="T9" fmla="*/ 18 h 37"/>
              <a:gd name="T10" fmla="*/ 559 w 559"/>
              <a:gd name="T11" fmla="*/ 0 h 37"/>
            </a:gdLst>
            <a:ahLst/>
            <a:cxnLst>
              <a:cxn ang="0">
                <a:pos x="T0" y="T1"/>
              </a:cxn>
              <a:cxn ang="0">
                <a:pos x="T2" y="T3"/>
              </a:cxn>
              <a:cxn ang="0">
                <a:pos x="T4" y="T5"/>
              </a:cxn>
              <a:cxn ang="0">
                <a:pos x="T6" y="T7"/>
              </a:cxn>
              <a:cxn ang="0">
                <a:pos x="T8" y="T9"/>
              </a:cxn>
              <a:cxn ang="0">
                <a:pos x="T10" y="T11"/>
              </a:cxn>
            </a:cxnLst>
            <a:rect l="0" t="0" r="r" b="b"/>
            <a:pathLst>
              <a:path w="559" h="37">
                <a:moveTo>
                  <a:pt x="559" y="0"/>
                </a:moveTo>
                <a:cubicBezTo>
                  <a:pt x="0" y="0"/>
                  <a:pt x="0" y="0"/>
                  <a:pt x="0" y="0"/>
                </a:cubicBezTo>
                <a:cubicBezTo>
                  <a:pt x="0" y="37"/>
                  <a:pt x="0" y="37"/>
                  <a:pt x="0" y="37"/>
                </a:cubicBezTo>
                <a:cubicBezTo>
                  <a:pt x="559" y="37"/>
                  <a:pt x="559" y="37"/>
                  <a:pt x="559" y="37"/>
                </a:cubicBezTo>
                <a:cubicBezTo>
                  <a:pt x="559" y="31"/>
                  <a:pt x="559" y="24"/>
                  <a:pt x="559" y="18"/>
                </a:cubicBezTo>
                <a:cubicBezTo>
                  <a:pt x="559" y="12"/>
                  <a:pt x="559" y="6"/>
                  <a:pt x="559" y="0"/>
                </a:cubicBez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22" name="Freeform 50">
            <a:extLst>
              <a:ext uri="{FF2B5EF4-FFF2-40B4-BE49-F238E27FC236}">
                <a16:creationId xmlns:a16="http://schemas.microsoft.com/office/drawing/2014/main" id="{24851F07-2842-4F39-AC05-9D0B08354AE2}"/>
              </a:ext>
            </a:extLst>
          </p:cNvPr>
          <p:cNvSpPr>
            <a:spLocks/>
          </p:cNvSpPr>
          <p:nvPr/>
        </p:nvSpPr>
        <p:spPr bwMode="auto">
          <a:xfrm>
            <a:off x="5400403" y="3966627"/>
            <a:ext cx="1221483" cy="80150"/>
          </a:xfrm>
          <a:custGeom>
            <a:avLst/>
            <a:gdLst>
              <a:gd name="T0" fmla="*/ 562 w 562"/>
              <a:gd name="T1" fmla="*/ 0 h 37"/>
              <a:gd name="T2" fmla="*/ 0 w 562"/>
              <a:gd name="T3" fmla="*/ 0 h 37"/>
              <a:gd name="T4" fmla="*/ 0 w 562"/>
              <a:gd name="T5" fmla="*/ 18 h 37"/>
              <a:gd name="T6" fmla="*/ 0 w 562"/>
              <a:gd name="T7" fmla="*/ 37 h 37"/>
              <a:gd name="T8" fmla="*/ 562 w 562"/>
              <a:gd name="T9" fmla="*/ 37 h 37"/>
              <a:gd name="T10" fmla="*/ 562 w 562"/>
              <a:gd name="T11" fmla="*/ 0 h 37"/>
            </a:gdLst>
            <a:ahLst/>
            <a:cxnLst>
              <a:cxn ang="0">
                <a:pos x="T0" y="T1"/>
              </a:cxn>
              <a:cxn ang="0">
                <a:pos x="T2" y="T3"/>
              </a:cxn>
              <a:cxn ang="0">
                <a:pos x="T4" y="T5"/>
              </a:cxn>
              <a:cxn ang="0">
                <a:pos x="T6" y="T7"/>
              </a:cxn>
              <a:cxn ang="0">
                <a:pos x="T8" y="T9"/>
              </a:cxn>
              <a:cxn ang="0">
                <a:pos x="T10" y="T11"/>
              </a:cxn>
            </a:cxnLst>
            <a:rect l="0" t="0" r="r" b="b"/>
            <a:pathLst>
              <a:path w="562" h="37">
                <a:moveTo>
                  <a:pt x="562" y="0"/>
                </a:moveTo>
                <a:cubicBezTo>
                  <a:pt x="0" y="0"/>
                  <a:pt x="0" y="0"/>
                  <a:pt x="0" y="0"/>
                </a:cubicBezTo>
                <a:cubicBezTo>
                  <a:pt x="0" y="6"/>
                  <a:pt x="0" y="12"/>
                  <a:pt x="0" y="18"/>
                </a:cubicBezTo>
                <a:cubicBezTo>
                  <a:pt x="0" y="24"/>
                  <a:pt x="0" y="31"/>
                  <a:pt x="0" y="37"/>
                </a:cubicBezTo>
                <a:cubicBezTo>
                  <a:pt x="562" y="37"/>
                  <a:pt x="562" y="37"/>
                  <a:pt x="562" y="37"/>
                </a:cubicBezTo>
                <a:lnTo>
                  <a:pt x="562" y="0"/>
                </a:ln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23" name="Freeform 51">
            <a:extLst>
              <a:ext uri="{FF2B5EF4-FFF2-40B4-BE49-F238E27FC236}">
                <a16:creationId xmlns:a16="http://schemas.microsoft.com/office/drawing/2014/main" id="{3AF02207-DB76-4D22-ACA4-72A2CB5F9A9B}"/>
              </a:ext>
            </a:extLst>
          </p:cNvPr>
          <p:cNvSpPr>
            <a:spLocks/>
          </p:cNvSpPr>
          <p:nvPr/>
        </p:nvSpPr>
        <p:spPr bwMode="auto">
          <a:xfrm>
            <a:off x="3485344" y="4005077"/>
            <a:ext cx="1110333" cy="1105661"/>
          </a:xfrm>
          <a:custGeom>
            <a:avLst/>
            <a:gdLst>
              <a:gd name="T0" fmla="*/ 155 w 526"/>
              <a:gd name="T1" fmla="*/ 0 h 525"/>
              <a:gd name="T2" fmla="*/ 155 w 526"/>
              <a:gd name="T3" fmla="*/ 0 h 525"/>
              <a:gd name="T4" fmla="*/ 0 w 526"/>
              <a:gd name="T5" fmla="*/ 0 h 525"/>
              <a:gd name="T6" fmla="*/ 0 w 526"/>
              <a:gd name="T7" fmla="*/ 0 h 525"/>
              <a:gd name="T8" fmla="*/ 526 w 526"/>
              <a:gd name="T9" fmla="*/ 525 h 525"/>
              <a:gd name="T10" fmla="*/ 526 w 526"/>
              <a:gd name="T11" fmla="*/ 370 h 525"/>
              <a:gd name="T12" fmla="*/ 155 w 526"/>
              <a:gd name="T13" fmla="*/ 0 h 525"/>
            </a:gdLst>
            <a:ahLst/>
            <a:cxnLst>
              <a:cxn ang="0">
                <a:pos x="T0" y="T1"/>
              </a:cxn>
              <a:cxn ang="0">
                <a:pos x="T2" y="T3"/>
              </a:cxn>
              <a:cxn ang="0">
                <a:pos x="T4" y="T5"/>
              </a:cxn>
              <a:cxn ang="0">
                <a:pos x="T6" y="T7"/>
              </a:cxn>
              <a:cxn ang="0">
                <a:pos x="T8" y="T9"/>
              </a:cxn>
              <a:cxn ang="0">
                <a:pos x="T10" y="T11"/>
              </a:cxn>
              <a:cxn ang="0">
                <a:pos x="T12" y="T13"/>
              </a:cxn>
            </a:cxnLst>
            <a:rect l="0" t="0" r="r" b="b"/>
            <a:pathLst>
              <a:path w="526" h="525">
                <a:moveTo>
                  <a:pt x="155" y="0"/>
                </a:moveTo>
                <a:cubicBezTo>
                  <a:pt x="155" y="0"/>
                  <a:pt x="155" y="0"/>
                  <a:pt x="155" y="0"/>
                </a:cubicBezTo>
                <a:cubicBezTo>
                  <a:pt x="0" y="0"/>
                  <a:pt x="0" y="0"/>
                  <a:pt x="0" y="0"/>
                </a:cubicBezTo>
                <a:cubicBezTo>
                  <a:pt x="0" y="0"/>
                  <a:pt x="0" y="0"/>
                  <a:pt x="0" y="0"/>
                </a:cubicBezTo>
                <a:cubicBezTo>
                  <a:pt x="0" y="290"/>
                  <a:pt x="236" y="525"/>
                  <a:pt x="526" y="525"/>
                </a:cubicBezTo>
                <a:cubicBezTo>
                  <a:pt x="526" y="370"/>
                  <a:pt x="526" y="370"/>
                  <a:pt x="526" y="370"/>
                </a:cubicBezTo>
                <a:cubicBezTo>
                  <a:pt x="321" y="370"/>
                  <a:pt x="155" y="204"/>
                  <a:pt x="155" y="0"/>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24" name="Freeform 52">
            <a:extLst>
              <a:ext uri="{FF2B5EF4-FFF2-40B4-BE49-F238E27FC236}">
                <a16:creationId xmlns:a16="http://schemas.microsoft.com/office/drawing/2014/main" id="{1C07A793-5834-46E4-89F4-9A2B26CED15D}"/>
              </a:ext>
            </a:extLst>
          </p:cNvPr>
          <p:cNvSpPr>
            <a:spLocks/>
          </p:cNvSpPr>
          <p:nvPr/>
        </p:nvSpPr>
        <p:spPr bwMode="auto">
          <a:xfrm>
            <a:off x="4595676" y="2897859"/>
            <a:ext cx="1108776" cy="1107219"/>
          </a:xfrm>
          <a:custGeom>
            <a:avLst/>
            <a:gdLst>
              <a:gd name="T0" fmla="*/ 370 w 525"/>
              <a:gd name="T1" fmla="*/ 526 h 526"/>
              <a:gd name="T2" fmla="*/ 525 w 525"/>
              <a:gd name="T3" fmla="*/ 526 h 526"/>
              <a:gd name="T4" fmla="*/ 0 w 525"/>
              <a:gd name="T5" fmla="*/ 0 h 526"/>
              <a:gd name="T6" fmla="*/ 0 w 525"/>
              <a:gd name="T7" fmla="*/ 155 h 526"/>
              <a:gd name="T8" fmla="*/ 370 w 525"/>
              <a:gd name="T9" fmla="*/ 526 h 526"/>
            </a:gdLst>
            <a:ahLst/>
            <a:cxnLst>
              <a:cxn ang="0">
                <a:pos x="T0" y="T1"/>
              </a:cxn>
              <a:cxn ang="0">
                <a:pos x="T2" y="T3"/>
              </a:cxn>
              <a:cxn ang="0">
                <a:pos x="T4" y="T5"/>
              </a:cxn>
              <a:cxn ang="0">
                <a:pos x="T6" y="T7"/>
              </a:cxn>
              <a:cxn ang="0">
                <a:pos x="T8" y="T9"/>
              </a:cxn>
            </a:cxnLst>
            <a:rect l="0" t="0" r="r" b="b"/>
            <a:pathLst>
              <a:path w="525" h="526">
                <a:moveTo>
                  <a:pt x="370" y="526"/>
                </a:moveTo>
                <a:cubicBezTo>
                  <a:pt x="525" y="526"/>
                  <a:pt x="525" y="526"/>
                  <a:pt x="525" y="526"/>
                </a:cubicBezTo>
                <a:cubicBezTo>
                  <a:pt x="525" y="236"/>
                  <a:pt x="289" y="0"/>
                  <a:pt x="0" y="0"/>
                </a:cubicBezTo>
                <a:cubicBezTo>
                  <a:pt x="0" y="155"/>
                  <a:pt x="0" y="155"/>
                  <a:pt x="0" y="155"/>
                </a:cubicBezTo>
                <a:cubicBezTo>
                  <a:pt x="204" y="155"/>
                  <a:pt x="370" y="321"/>
                  <a:pt x="370" y="526"/>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25" name="Freeform 53">
            <a:extLst>
              <a:ext uri="{FF2B5EF4-FFF2-40B4-BE49-F238E27FC236}">
                <a16:creationId xmlns:a16="http://schemas.microsoft.com/office/drawing/2014/main" id="{F9D500E5-21F1-4E37-AB84-BDF3322BACFF}"/>
              </a:ext>
            </a:extLst>
          </p:cNvPr>
          <p:cNvSpPr>
            <a:spLocks/>
          </p:cNvSpPr>
          <p:nvPr/>
        </p:nvSpPr>
        <p:spPr bwMode="auto">
          <a:xfrm>
            <a:off x="4595676" y="4005077"/>
            <a:ext cx="1108776" cy="1105661"/>
          </a:xfrm>
          <a:custGeom>
            <a:avLst/>
            <a:gdLst>
              <a:gd name="T0" fmla="*/ 370 w 525"/>
              <a:gd name="T1" fmla="*/ 0 h 525"/>
              <a:gd name="T2" fmla="*/ 370 w 525"/>
              <a:gd name="T3" fmla="*/ 0 h 525"/>
              <a:gd name="T4" fmla="*/ 0 w 525"/>
              <a:gd name="T5" fmla="*/ 370 h 525"/>
              <a:gd name="T6" fmla="*/ 0 w 525"/>
              <a:gd name="T7" fmla="*/ 525 h 525"/>
              <a:gd name="T8" fmla="*/ 525 w 525"/>
              <a:gd name="T9" fmla="*/ 0 h 525"/>
              <a:gd name="T10" fmla="*/ 525 w 525"/>
              <a:gd name="T11" fmla="*/ 0 h 525"/>
              <a:gd name="T12" fmla="*/ 370 w 525"/>
              <a:gd name="T13" fmla="*/ 0 h 525"/>
            </a:gdLst>
            <a:ahLst/>
            <a:cxnLst>
              <a:cxn ang="0">
                <a:pos x="T0" y="T1"/>
              </a:cxn>
              <a:cxn ang="0">
                <a:pos x="T2" y="T3"/>
              </a:cxn>
              <a:cxn ang="0">
                <a:pos x="T4" y="T5"/>
              </a:cxn>
              <a:cxn ang="0">
                <a:pos x="T6" y="T7"/>
              </a:cxn>
              <a:cxn ang="0">
                <a:pos x="T8" y="T9"/>
              </a:cxn>
              <a:cxn ang="0">
                <a:pos x="T10" y="T11"/>
              </a:cxn>
              <a:cxn ang="0">
                <a:pos x="T12" y="T13"/>
              </a:cxn>
            </a:cxnLst>
            <a:rect l="0" t="0" r="r" b="b"/>
            <a:pathLst>
              <a:path w="525" h="525">
                <a:moveTo>
                  <a:pt x="370" y="0"/>
                </a:moveTo>
                <a:cubicBezTo>
                  <a:pt x="370" y="0"/>
                  <a:pt x="370" y="0"/>
                  <a:pt x="370" y="0"/>
                </a:cubicBezTo>
                <a:cubicBezTo>
                  <a:pt x="370" y="204"/>
                  <a:pt x="204" y="370"/>
                  <a:pt x="0" y="370"/>
                </a:cubicBezTo>
                <a:cubicBezTo>
                  <a:pt x="0" y="525"/>
                  <a:pt x="0" y="525"/>
                  <a:pt x="0" y="525"/>
                </a:cubicBezTo>
                <a:cubicBezTo>
                  <a:pt x="289" y="525"/>
                  <a:pt x="525" y="290"/>
                  <a:pt x="525" y="0"/>
                </a:cubicBezTo>
                <a:cubicBezTo>
                  <a:pt x="525" y="0"/>
                  <a:pt x="525" y="0"/>
                  <a:pt x="525" y="0"/>
                </a:cubicBezTo>
                <a:lnTo>
                  <a:pt x="370" y="0"/>
                </a:lnTo>
                <a:close/>
              </a:path>
            </a:pathLst>
          </a:custGeom>
          <a:solidFill>
            <a:schemeClr val="accent3">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26" name="Freeform 54">
            <a:extLst>
              <a:ext uri="{FF2B5EF4-FFF2-40B4-BE49-F238E27FC236}">
                <a16:creationId xmlns:a16="http://schemas.microsoft.com/office/drawing/2014/main" id="{515C37F8-538F-4370-A0AA-FB4A72CBE421}"/>
              </a:ext>
            </a:extLst>
          </p:cNvPr>
          <p:cNvSpPr>
            <a:spLocks/>
          </p:cNvSpPr>
          <p:nvPr/>
        </p:nvSpPr>
        <p:spPr bwMode="auto">
          <a:xfrm>
            <a:off x="3485344" y="2897859"/>
            <a:ext cx="1110333" cy="1107219"/>
          </a:xfrm>
          <a:custGeom>
            <a:avLst/>
            <a:gdLst>
              <a:gd name="T0" fmla="*/ 526 w 526"/>
              <a:gd name="T1" fmla="*/ 155 h 526"/>
              <a:gd name="T2" fmla="*/ 526 w 526"/>
              <a:gd name="T3" fmla="*/ 0 h 526"/>
              <a:gd name="T4" fmla="*/ 0 w 526"/>
              <a:gd name="T5" fmla="*/ 526 h 526"/>
              <a:gd name="T6" fmla="*/ 155 w 526"/>
              <a:gd name="T7" fmla="*/ 526 h 526"/>
              <a:gd name="T8" fmla="*/ 526 w 526"/>
              <a:gd name="T9" fmla="*/ 155 h 526"/>
            </a:gdLst>
            <a:ahLst/>
            <a:cxnLst>
              <a:cxn ang="0">
                <a:pos x="T0" y="T1"/>
              </a:cxn>
              <a:cxn ang="0">
                <a:pos x="T2" y="T3"/>
              </a:cxn>
              <a:cxn ang="0">
                <a:pos x="T4" y="T5"/>
              </a:cxn>
              <a:cxn ang="0">
                <a:pos x="T6" y="T7"/>
              </a:cxn>
              <a:cxn ang="0">
                <a:pos x="T8" y="T9"/>
              </a:cxn>
            </a:cxnLst>
            <a:rect l="0" t="0" r="r" b="b"/>
            <a:pathLst>
              <a:path w="526" h="526">
                <a:moveTo>
                  <a:pt x="526" y="155"/>
                </a:moveTo>
                <a:cubicBezTo>
                  <a:pt x="526" y="0"/>
                  <a:pt x="526" y="0"/>
                  <a:pt x="526" y="0"/>
                </a:cubicBezTo>
                <a:cubicBezTo>
                  <a:pt x="236" y="0"/>
                  <a:pt x="0" y="236"/>
                  <a:pt x="0" y="526"/>
                </a:cubicBezTo>
                <a:cubicBezTo>
                  <a:pt x="155" y="526"/>
                  <a:pt x="155" y="526"/>
                  <a:pt x="155" y="526"/>
                </a:cubicBezTo>
                <a:cubicBezTo>
                  <a:pt x="155" y="321"/>
                  <a:pt x="321" y="155"/>
                  <a:pt x="526" y="155"/>
                </a:cubicBezTo>
                <a:close/>
              </a:path>
            </a:pathLst>
          </a:custGeom>
          <a:solidFill>
            <a:schemeClr val="accent3">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grpSp>
        <p:nvGrpSpPr>
          <p:cNvPr id="27" name="Group 26">
            <a:extLst>
              <a:ext uri="{FF2B5EF4-FFF2-40B4-BE49-F238E27FC236}">
                <a16:creationId xmlns:a16="http://schemas.microsoft.com/office/drawing/2014/main" id="{FC4CDB33-2A5A-47F7-BBAC-8AC80F6124D0}"/>
              </a:ext>
            </a:extLst>
          </p:cNvPr>
          <p:cNvGrpSpPr/>
          <p:nvPr/>
        </p:nvGrpSpPr>
        <p:grpSpPr>
          <a:xfrm>
            <a:off x="2962444" y="2382376"/>
            <a:ext cx="3257455" cy="3240229"/>
            <a:chOff x="4426209" y="2206934"/>
            <a:chExt cx="3330425" cy="3312814"/>
          </a:xfrm>
        </p:grpSpPr>
        <p:sp>
          <p:nvSpPr>
            <p:cNvPr id="28" name="Freeform 33">
              <a:extLst>
                <a:ext uri="{FF2B5EF4-FFF2-40B4-BE49-F238E27FC236}">
                  <a16:creationId xmlns:a16="http://schemas.microsoft.com/office/drawing/2014/main" id="{A9DED9CF-CA2A-4835-AF29-B8785EF4282F}"/>
                </a:ext>
              </a:extLst>
            </p:cNvPr>
            <p:cNvSpPr>
              <a:spLocks noEditPoints="1"/>
            </p:cNvSpPr>
            <p:nvPr/>
          </p:nvSpPr>
          <p:spPr bwMode="auto">
            <a:xfrm>
              <a:off x="5545093" y="2218990"/>
              <a:ext cx="149806" cy="149074"/>
            </a:xfrm>
            <a:custGeom>
              <a:avLst/>
              <a:gdLst>
                <a:gd name="T0" fmla="*/ 76 w 151"/>
                <a:gd name="T1" fmla="*/ 151 h 151"/>
                <a:gd name="T2" fmla="*/ 0 w 151"/>
                <a:gd name="T3" fmla="*/ 75 h 151"/>
                <a:gd name="T4" fmla="*/ 76 w 151"/>
                <a:gd name="T5" fmla="*/ 0 h 151"/>
                <a:gd name="T6" fmla="*/ 151 w 151"/>
                <a:gd name="T7" fmla="*/ 75 h 151"/>
                <a:gd name="T8" fmla="*/ 76 w 151"/>
                <a:gd name="T9" fmla="*/ 151 h 151"/>
                <a:gd name="T10" fmla="*/ 76 w 151"/>
                <a:gd name="T11" fmla="*/ 47 h 151"/>
                <a:gd name="T12" fmla="*/ 47 w 151"/>
                <a:gd name="T13" fmla="*/ 75 h 151"/>
                <a:gd name="T14" fmla="*/ 76 w 151"/>
                <a:gd name="T15" fmla="*/ 103 h 151"/>
                <a:gd name="T16" fmla="*/ 104 w 151"/>
                <a:gd name="T17" fmla="*/ 75 h 151"/>
                <a:gd name="T18" fmla="*/ 76 w 151"/>
                <a:gd name="T19" fmla="*/ 4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1">
                  <a:moveTo>
                    <a:pt x="76" y="151"/>
                  </a:moveTo>
                  <a:cubicBezTo>
                    <a:pt x="34" y="151"/>
                    <a:pt x="0" y="117"/>
                    <a:pt x="0" y="75"/>
                  </a:cubicBezTo>
                  <a:cubicBezTo>
                    <a:pt x="0" y="34"/>
                    <a:pt x="34" y="0"/>
                    <a:pt x="76" y="0"/>
                  </a:cubicBezTo>
                  <a:cubicBezTo>
                    <a:pt x="117" y="0"/>
                    <a:pt x="151" y="34"/>
                    <a:pt x="151" y="75"/>
                  </a:cubicBezTo>
                  <a:cubicBezTo>
                    <a:pt x="151" y="117"/>
                    <a:pt x="117" y="151"/>
                    <a:pt x="76" y="151"/>
                  </a:cubicBezTo>
                  <a:close/>
                  <a:moveTo>
                    <a:pt x="76" y="47"/>
                  </a:moveTo>
                  <a:cubicBezTo>
                    <a:pt x="60" y="47"/>
                    <a:pt x="47" y="60"/>
                    <a:pt x="47" y="75"/>
                  </a:cubicBezTo>
                  <a:cubicBezTo>
                    <a:pt x="47" y="91"/>
                    <a:pt x="60" y="103"/>
                    <a:pt x="76" y="103"/>
                  </a:cubicBezTo>
                  <a:cubicBezTo>
                    <a:pt x="91" y="103"/>
                    <a:pt x="104" y="91"/>
                    <a:pt x="104" y="75"/>
                  </a:cubicBezTo>
                  <a:cubicBezTo>
                    <a:pt x="104" y="60"/>
                    <a:pt x="91" y="47"/>
                    <a:pt x="76" y="47"/>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29" name="Freeform 33">
              <a:extLst>
                <a:ext uri="{FF2B5EF4-FFF2-40B4-BE49-F238E27FC236}">
                  <a16:creationId xmlns:a16="http://schemas.microsoft.com/office/drawing/2014/main" id="{B31F3E93-606D-4102-8CC2-492E4F57325C}"/>
                </a:ext>
              </a:extLst>
            </p:cNvPr>
            <p:cNvSpPr>
              <a:spLocks noEditPoints="1"/>
            </p:cNvSpPr>
            <p:nvPr/>
          </p:nvSpPr>
          <p:spPr bwMode="auto">
            <a:xfrm>
              <a:off x="4843379" y="2624104"/>
              <a:ext cx="149806" cy="149074"/>
            </a:xfrm>
            <a:custGeom>
              <a:avLst/>
              <a:gdLst>
                <a:gd name="T0" fmla="*/ 76 w 151"/>
                <a:gd name="T1" fmla="*/ 151 h 151"/>
                <a:gd name="T2" fmla="*/ 0 w 151"/>
                <a:gd name="T3" fmla="*/ 75 h 151"/>
                <a:gd name="T4" fmla="*/ 76 w 151"/>
                <a:gd name="T5" fmla="*/ 0 h 151"/>
                <a:gd name="T6" fmla="*/ 151 w 151"/>
                <a:gd name="T7" fmla="*/ 75 h 151"/>
                <a:gd name="T8" fmla="*/ 76 w 151"/>
                <a:gd name="T9" fmla="*/ 151 h 151"/>
                <a:gd name="T10" fmla="*/ 76 w 151"/>
                <a:gd name="T11" fmla="*/ 47 h 151"/>
                <a:gd name="T12" fmla="*/ 47 w 151"/>
                <a:gd name="T13" fmla="*/ 75 h 151"/>
                <a:gd name="T14" fmla="*/ 76 w 151"/>
                <a:gd name="T15" fmla="*/ 103 h 151"/>
                <a:gd name="T16" fmla="*/ 104 w 151"/>
                <a:gd name="T17" fmla="*/ 75 h 151"/>
                <a:gd name="T18" fmla="*/ 76 w 151"/>
                <a:gd name="T19" fmla="*/ 4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1">
                  <a:moveTo>
                    <a:pt x="76" y="151"/>
                  </a:moveTo>
                  <a:cubicBezTo>
                    <a:pt x="34" y="151"/>
                    <a:pt x="0" y="117"/>
                    <a:pt x="0" y="75"/>
                  </a:cubicBezTo>
                  <a:cubicBezTo>
                    <a:pt x="0" y="34"/>
                    <a:pt x="34" y="0"/>
                    <a:pt x="76" y="0"/>
                  </a:cubicBezTo>
                  <a:cubicBezTo>
                    <a:pt x="117" y="0"/>
                    <a:pt x="151" y="34"/>
                    <a:pt x="151" y="75"/>
                  </a:cubicBezTo>
                  <a:cubicBezTo>
                    <a:pt x="151" y="117"/>
                    <a:pt x="117" y="151"/>
                    <a:pt x="76" y="151"/>
                  </a:cubicBezTo>
                  <a:close/>
                  <a:moveTo>
                    <a:pt x="76" y="47"/>
                  </a:moveTo>
                  <a:cubicBezTo>
                    <a:pt x="60" y="47"/>
                    <a:pt x="47" y="60"/>
                    <a:pt x="47" y="75"/>
                  </a:cubicBezTo>
                  <a:cubicBezTo>
                    <a:pt x="47" y="91"/>
                    <a:pt x="60" y="103"/>
                    <a:pt x="76" y="103"/>
                  </a:cubicBezTo>
                  <a:cubicBezTo>
                    <a:pt x="91" y="103"/>
                    <a:pt x="104" y="91"/>
                    <a:pt x="104" y="75"/>
                  </a:cubicBezTo>
                  <a:cubicBezTo>
                    <a:pt x="104" y="60"/>
                    <a:pt x="91" y="47"/>
                    <a:pt x="76" y="47"/>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30" name="Freeform 33">
              <a:extLst>
                <a:ext uri="{FF2B5EF4-FFF2-40B4-BE49-F238E27FC236}">
                  <a16:creationId xmlns:a16="http://schemas.microsoft.com/office/drawing/2014/main" id="{3891D298-545B-42B0-83E9-8CE340CDD08A}"/>
                </a:ext>
              </a:extLst>
            </p:cNvPr>
            <p:cNvSpPr>
              <a:spLocks noEditPoints="1"/>
            </p:cNvSpPr>
            <p:nvPr/>
          </p:nvSpPr>
          <p:spPr bwMode="auto">
            <a:xfrm>
              <a:off x="4426209" y="3330640"/>
              <a:ext cx="149806" cy="149074"/>
            </a:xfrm>
            <a:custGeom>
              <a:avLst/>
              <a:gdLst>
                <a:gd name="T0" fmla="*/ 76 w 151"/>
                <a:gd name="T1" fmla="*/ 151 h 151"/>
                <a:gd name="T2" fmla="*/ 0 w 151"/>
                <a:gd name="T3" fmla="*/ 75 h 151"/>
                <a:gd name="T4" fmla="*/ 76 w 151"/>
                <a:gd name="T5" fmla="*/ 0 h 151"/>
                <a:gd name="T6" fmla="*/ 151 w 151"/>
                <a:gd name="T7" fmla="*/ 75 h 151"/>
                <a:gd name="T8" fmla="*/ 76 w 151"/>
                <a:gd name="T9" fmla="*/ 151 h 151"/>
                <a:gd name="T10" fmla="*/ 76 w 151"/>
                <a:gd name="T11" fmla="*/ 47 h 151"/>
                <a:gd name="T12" fmla="*/ 47 w 151"/>
                <a:gd name="T13" fmla="*/ 75 h 151"/>
                <a:gd name="T14" fmla="*/ 76 w 151"/>
                <a:gd name="T15" fmla="*/ 103 h 151"/>
                <a:gd name="T16" fmla="*/ 104 w 151"/>
                <a:gd name="T17" fmla="*/ 75 h 151"/>
                <a:gd name="T18" fmla="*/ 76 w 151"/>
                <a:gd name="T19" fmla="*/ 4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1">
                  <a:moveTo>
                    <a:pt x="76" y="151"/>
                  </a:moveTo>
                  <a:cubicBezTo>
                    <a:pt x="34" y="151"/>
                    <a:pt x="0" y="117"/>
                    <a:pt x="0" y="75"/>
                  </a:cubicBezTo>
                  <a:cubicBezTo>
                    <a:pt x="0" y="34"/>
                    <a:pt x="34" y="0"/>
                    <a:pt x="76" y="0"/>
                  </a:cubicBezTo>
                  <a:cubicBezTo>
                    <a:pt x="117" y="0"/>
                    <a:pt x="151" y="34"/>
                    <a:pt x="151" y="75"/>
                  </a:cubicBezTo>
                  <a:cubicBezTo>
                    <a:pt x="151" y="117"/>
                    <a:pt x="117" y="151"/>
                    <a:pt x="76" y="151"/>
                  </a:cubicBezTo>
                  <a:close/>
                  <a:moveTo>
                    <a:pt x="76" y="47"/>
                  </a:moveTo>
                  <a:cubicBezTo>
                    <a:pt x="60" y="47"/>
                    <a:pt x="47" y="60"/>
                    <a:pt x="47" y="75"/>
                  </a:cubicBezTo>
                  <a:cubicBezTo>
                    <a:pt x="47" y="91"/>
                    <a:pt x="60" y="103"/>
                    <a:pt x="76" y="103"/>
                  </a:cubicBezTo>
                  <a:cubicBezTo>
                    <a:pt x="91" y="103"/>
                    <a:pt x="104" y="91"/>
                    <a:pt x="104" y="75"/>
                  </a:cubicBezTo>
                  <a:cubicBezTo>
                    <a:pt x="104" y="60"/>
                    <a:pt x="91" y="47"/>
                    <a:pt x="76" y="47"/>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31" name="Freeform 33">
              <a:extLst>
                <a:ext uri="{FF2B5EF4-FFF2-40B4-BE49-F238E27FC236}">
                  <a16:creationId xmlns:a16="http://schemas.microsoft.com/office/drawing/2014/main" id="{DDDD7EBA-876A-42C3-AE3D-2168CE353E63}"/>
                </a:ext>
              </a:extLst>
            </p:cNvPr>
            <p:cNvSpPr>
              <a:spLocks noEditPoints="1"/>
            </p:cNvSpPr>
            <p:nvPr/>
          </p:nvSpPr>
          <p:spPr bwMode="auto">
            <a:xfrm>
              <a:off x="4435855" y="4266259"/>
              <a:ext cx="149806" cy="149074"/>
            </a:xfrm>
            <a:custGeom>
              <a:avLst/>
              <a:gdLst>
                <a:gd name="T0" fmla="*/ 76 w 151"/>
                <a:gd name="T1" fmla="*/ 151 h 151"/>
                <a:gd name="T2" fmla="*/ 0 w 151"/>
                <a:gd name="T3" fmla="*/ 75 h 151"/>
                <a:gd name="T4" fmla="*/ 76 w 151"/>
                <a:gd name="T5" fmla="*/ 0 h 151"/>
                <a:gd name="T6" fmla="*/ 151 w 151"/>
                <a:gd name="T7" fmla="*/ 75 h 151"/>
                <a:gd name="T8" fmla="*/ 76 w 151"/>
                <a:gd name="T9" fmla="*/ 151 h 151"/>
                <a:gd name="T10" fmla="*/ 76 w 151"/>
                <a:gd name="T11" fmla="*/ 47 h 151"/>
                <a:gd name="T12" fmla="*/ 47 w 151"/>
                <a:gd name="T13" fmla="*/ 75 h 151"/>
                <a:gd name="T14" fmla="*/ 76 w 151"/>
                <a:gd name="T15" fmla="*/ 103 h 151"/>
                <a:gd name="T16" fmla="*/ 104 w 151"/>
                <a:gd name="T17" fmla="*/ 75 h 151"/>
                <a:gd name="T18" fmla="*/ 76 w 151"/>
                <a:gd name="T19" fmla="*/ 4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1">
                  <a:moveTo>
                    <a:pt x="76" y="151"/>
                  </a:moveTo>
                  <a:cubicBezTo>
                    <a:pt x="34" y="151"/>
                    <a:pt x="0" y="117"/>
                    <a:pt x="0" y="75"/>
                  </a:cubicBezTo>
                  <a:cubicBezTo>
                    <a:pt x="0" y="34"/>
                    <a:pt x="34" y="0"/>
                    <a:pt x="76" y="0"/>
                  </a:cubicBezTo>
                  <a:cubicBezTo>
                    <a:pt x="117" y="0"/>
                    <a:pt x="151" y="34"/>
                    <a:pt x="151" y="75"/>
                  </a:cubicBezTo>
                  <a:cubicBezTo>
                    <a:pt x="151" y="117"/>
                    <a:pt x="117" y="151"/>
                    <a:pt x="76" y="151"/>
                  </a:cubicBezTo>
                  <a:close/>
                  <a:moveTo>
                    <a:pt x="76" y="47"/>
                  </a:moveTo>
                  <a:cubicBezTo>
                    <a:pt x="60" y="47"/>
                    <a:pt x="47" y="60"/>
                    <a:pt x="47" y="75"/>
                  </a:cubicBezTo>
                  <a:cubicBezTo>
                    <a:pt x="47" y="91"/>
                    <a:pt x="60" y="103"/>
                    <a:pt x="76" y="103"/>
                  </a:cubicBezTo>
                  <a:cubicBezTo>
                    <a:pt x="91" y="103"/>
                    <a:pt x="104" y="91"/>
                    <a:pt x="104" y="75"/>
                  </a:cubicBezTo>
                  <a:cubicBezTo>
                    <a:pt x="104" y="60"/>
                    <a:pt x="91" y="47"/>
                    <a:pt x="76" y="47"/>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32" name="Freeform 33">
              <a:extLst>
                <a:ext uri="{FF2B5EF4-FFF2-40B4-BE49-F238E27FC236}">
                  <a16:creationId xmlns:a16="http://schemas.microsoft.com/office/drawing/2014/main" id="{B1C98709-B045-4A72-8D29-355E1CA439D2}"/>
                </a:ext>
              </a:extLst>
            </p:cNvPr>
            <p:cNvSpPr>
              <a:spLocks noEditPoints="1"/>
            </p:cNvSpPr>
            <p:nvPr/>
          </p:nvSpPr>
          <p:spPr bwMode="auto">
            <a:xfrm>
              <a:off x="4855436" y="4953504"/>
              <a:ext cx="149806" cy="149074"/>
            </a:xfrm>
            <a:custGeom>
              <a:avLst/>
              <a:gdLst>
                <a:gd name="T0" fmla="*/ 76 w 151"/>
                <a:gd name="T1" fmla="*/ 151 h 151"/>
                <a:gd name="T2" fmla="*/ 0 w 151"/>
                <a:gd name="T3" fmla="*/ 75 h 151"/>
                <a:gd name="T4" fmla="*/ 76 w 151"/>
                <a:gd name="T5" fmla="*/ 0 h 151"/>
                <a:gd name="T6" fmla="*/ 151 w 151"/>
                <a:gd name="T7" fmla="*/ 75 h 151"/>
                <a:gd name="T8" fmla="*/ 76 w 151"/>
                <a:gd name="T9" fmla="*/ 151 h 151"/>
                <a:gd name="T10" fmla="*/ 76 w 151"/>
                <a:gd name="T11" fmla="*/ 47 h 151"/>
                <a:gd name="T12" fmla="*/ 47 w 151"/>
                <a:gd name="T13" fmla="*/ 75 h 151"/>
                <a:gd name="T14" fmla="*/ 76 w 151"/>
                <a:gd name="T15" fmla="*/ 103 h 151"/>
                <a:gd name="T16" fmla="*/ 104 w 151"/>
                <a:gd name="T17" fmla="*/ 75 h 151"/>
                <a:gd name="T18" fmla="*/ 76 w 151"/>
                <a:gd name="T19" fmla="*/ 4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1">
                  <a:moveTo>
                    <a:pt x="76" y="151"/>
                  </a:moveTo>
                  <a:cubicBezTo>
                    <a:pt x="34" y="151"/>
                    <a:pt x="0" y="117"/>
                    <a:pt x="0" y="75"/>
                  </a:cubicBezTo>
                  <a:cubicBezTo>
                    <a:pt x="0" y="34"/>
                    <a:pt x="34" y="0"/>
                    <a:pt x="76" y="0"/>
                  </a:cubicBezTo>
                  <a:cubicBezTo>
                    <a:pt x="117" y="0"/>
                    <a:pt x="151" y="34"/>
                    <a:pt x="151" y="75"/>
                  </a:cubicBezTo>
                  <a:cubicBezTo>
                    <a:pt x="151" y="117"/>
                    <a:pt x="117" y="151"/>
                    <a:pt x="76" y="151"/>
                  </a:cubicBezTo>
                  <a:close/>
                  <a:moveTo>
                    <a:pt x="76" y="47"/>
                  </a:moveTo>
                  <a:cubicBezTo>
                    <a:pt x="60" y="47"/>
                    <a:pt x="47" y="60"/>
                    <a:pt x="47" y="75"/>
                  </a:cubicBezTo>
                  <a:cubicBezTo>
                    <a:pt x="47" y="91"/>
                    <a:pt x="60" y="103"/>
                    <a:pt x="76" y="103"/>
                  </a:cubicBezTo>
                  <a:cubicBezTo>
                    <a:pt x="91" y="103"/>
                    <a:pt x="104" y="91"/>
                    <a:pt x="104" y="75"/>
                  </a:cubicBezTo>
                  <a:cubicBezTo>
                    <a:pt x="104" y="60"/>
                    <a:pt x="91" y="47"/>
                    <a:pt x="76" y="47"/>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33" name="Freeform 33">
              <a:extLst>
                <a:ext uri="{FF2B5EF4-FFF2-40B4-BE49-F238E27FC236}">
                  <a16:creationId xmlns:a16="http://schemas.microsoft.com/office/drawing/2014/main" id="{8B7AEA3D-BA89-4141-A28E-E8B64BB1040D}"/>
                </a:ext>
              </a:extLst>
            </p:cNvPr>
            <p:cNvSpPr>
              <a:spLocks noEditPoints="1"/>
            </p:cNvSpPr>
            <p:nvPr/>
          </p:nvSpPr>
          <p:spPr bwMode="auto">
            <a:xfrm>
              <a:off x="5554738" y="5370674"/>
              <a:ext cx="149806" cy="149074"/>
            </a:xfrm>
            <a:custGeom>
              <a:avLst/>
              <a:gdLst>
                <a:gd name="T0" fmla="*/ 76 w 151"/>
                <a:gd name="T1" fmla="*/ 151 h 151"/>
                <a:gd name="T2" fmla="*/ 0 w 151"/>
                <a:gd name="T3" fmla="*/ 75 h 151"/>
                <a:gd name="T4" fmla="*/ 76 w 151"/>
                <a:gd name="T5" fmla="*/ 0 h 151"/>
                <a:gd name="T6" fmla="*/ 151 w 151"/>
                <a:gd name="T7" fmla="*/ 75 h 151"/>
                <a:gd name="T8" fmla="*/ 76 w 151"/>
                <a:gd name="T9" fmla="*/ 151 h 151"/>
                <a:gd name="T10" fmla="*/ 76 w 151"/>
                <a:gd name="T11" fmla="*/ 47 h 151"/>
                <a:gd name="T12" fmla="*/ 47 w 151"/>
                <a:gd name="T13" fmla="*/ 75 h 151"/>
                <a:gd name="T14" fmla="*/ 76 w 151"/>
                <a:gd name="T15" fmla="*/ 103 h 151"/>
                <a:gd name="T16" fmla="*/ 104 w 151"/>
                <a:gd name="T17" fmla="*/ 75 h 151"/>
                <a:gd name="T18" fmla="*/ 76 w 151"/>
                <a:gd name="T19" fmla="*/ 4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1">
                  <a:moveTo>
                    <a:pt x="76" y="151"/>
                  </a:moveTo>
                  <a:cubicBezTo>
                    <a:pt x="34" y="151"/>
                    <a:pt x="0" y="117"/>
                    <a:pt x="0" y="75"/>
                  </a:cubicBezTo>
                  <a:cubicBezTo>
                    <a:pt x="0" y="34"/>
                    <a:pt x="34" y="0"/>
                    <a:pt x="76" y="0"/>
                  </a:cubicBezTo>
                  <a:cubicBezTo>
                    <a:pt x="117" y="0"/>
                    <a:pt x="151" y="34"/>
                    <a:pt x="151" y="75"/>
                  </a:cubicBezTo>
                  <a:cubicBezTo>
                    <a:pt x="151" y="117"/>
                    <a:pt x="117" y="151"/>
                    <a:pt x="76" y="151"/>
                  </a:cubicBezTo>
                  <a:close/>
                  <a:moveTo>
                    <a:pt x="76" y="47"/>
                  </a:moveTo>
                  <a:cubicBezTo>
                    <a:pt x="60" y="47"/>
                    <a:pt x="47" y="60"/>
                    <a:pt x="47" y="75"/>
                  </a:cubicBezTo>
                  <a:cubicBezTo>
                    <a:pt x="47" y="91"/>
                    <a:pt x="60" y="103"/>
                    <a:pt x="76" y="103"/>
                  </a:cubicBezTo>
                  <a:cubicBezTo>
                    <a:pt x="91" y="103"/>
                    <a:pt x="104" y="91"/>
                    <a:pt x="104" y="75"/>
                  </a:cubicBezTo>
                  <a:cubicBezTo>
                    <a:pt x="104" y="60"/>
                    <a:pt x="91" y="47"/>
                    <a:pt x="76" y="47"/>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34" name="Freeform 33">
              <a:extLst>
                <a:ext uri="{FF2B5EF4-FFF2-40B4-BE49-F238E27FC236}">
                  <a16:creationId xmlns:a16="http://schemas.microsoft.com/office/drawing/2014/main" id="{EB3483AB-FE19-4583-8D3D-0647BC76CCF5}"/>
                </a:ext>
              </a:extLst>
            </p:cNvPr>
            <p:cNvSpPr>
              <a:spLocks noEditPoints="1"/>
            </p:cNvSpPr>
            <p:nvPr/>
          </p:nvSpPr>
          <p:spPr bwMode="auto">
            <a:xfrm>
              <a:off x="6495178" y="5370674"/>
              <a:ext cx="149806" cy="149074"/>
            </a:xfrm>
            <a:custGeom>
              <a:avLst/>
              <a:gdLst>
                <a:gd name="T0" fmla="*/ 76 w 151"/>
                <a:gd name="T1" fmla="*/ 151 h 151"/>
                <a:gd name="T2" fmla="*/ 0 w 151"/>
                <a:gd name="T3" fmla="*/ 75 h 151"/>
                <a:gd name="T4" fmla="*/ 76 w 151"/>
                <a:gd name="T5" fmla="*/ 0 h 151"/>
                <a:gd name="T6" fmla="*/ 151 w 151"/>
                <a:gd name="T7" fmla="*/ 75 h 151"/>
                <a:gd name="T8" fmla="*/ 76 w 151"/>
                <a:gd name="T9" fmla="*/ 151 h 151"/>
                <a:gd name="T10" fmla="*/ 76 w 151"/>
                <a:gd name="T11" fmla="*/ 47 h 151"/>
                <a:gd name="T12" fmla="*/ 47 w 151"/>
                <a:gd name="T13" fmla="*/ 75 h 151"/>
                <a:gd name="T14" fmla="*/ 76 w 151"/>
                <a:gd name="T15" fmla="*/ 103 h 151"/>
                <a:gd name="T16" fmla="*/ 104 w 151"/>
                <a:gd name="T17" fmla="*/ 75 h 151"/>
                <a:gd name="T18" fmla="*/ 76 w 151"/>
                <a:gd name="T19" fmla="*/ 4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1">
                  <a:moveTo>
                    <a:pt x="76" y="151"/>
                  </a:moveTo>
                  <a:cubicBezTo>
                    <a:pt x="34" y="151"/>
                    <a:pt x="0" y="117"/>
                    <a:pt x="0" y="75"/>
                  </a:cubicBezTo>
                  <a:cubicBezTo>
                    <a:pt x="0" y="34"/>
                    <a:pt x="34" y="0"/>
                    <a:pt x="76" y="0"/>
                  </a:cubicBezTo>
                  <a:cubicBezTo>
                    <a:pt x="117" y="0"/>
                    <a:pt x="151" y="34"/>
                    <a:pt x="151" y="75"/>
                  </a:cubicBezTo>
                  <a:cubicBezTo>
                    <a:pt x="151" y="117"/>
                    <a:pt x="117" y="151"/>
                    <a:pt x="76" y="151"/>
                  </a:cubicBezTo>
                  <a:close/>
                  <a:moveTo>
                    <a:pt x="76" y="47"/>
                  </a:moveTo>
                  <a:cubicBezTo>
                    <a:pt x="60" y="47"/>
                    <a:pt x="47" y="60"/>
                    <a:pt x="47" y="75"/>
                  </a:cubicBezTo>
                  <a:cubicBezTo>
                    <a:pt x="47" y="91"/>
                    <a:pt x="60" y="103"/>
                    <a:pt x="76" y="103"/>
                  </a:cubicBezTo>
                  <a:cubicBezTo>
                    <a:pt x="91" y="103"/>
                    <a:pt x="104" y="91"/>
                    <a:pt x="104" y="75"/>
                  </a:cubicBezTo>
                  <a:cubicBezTo>
                    <a:pt x="104" y="60"/>
                    <a:pt x="91" y="47"/>
                    <a:pt x="76" y="47"/>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35" name="Freeform 33">
              <a:extLst>
                <a:ext uri="{FF2B5EF4-FFF2-40B4-BE49-F238E27FC236}">
                  <a16:creationId xmlns:a16="http://schemas.microsoft.com/office/drawing/2014/main" id="{55D53ED5-C03B-4F95-9C15-90AA8DC7E43C}"/>
                </a:ext>
              </a:extLst>
            </p:cNvPr>
            <p:cNvSpPr>
              <a:spLocks noEditPoints="1"/>
            </p:cNvSpPr>
            <p:nvPr/>
          </p:nvSpPr>
          <p:spPr bwMode="auto">
            <a:xfrm>
              <a:off x="7184835" y="4960738"/>
              <a:ext cx="149806" cy="149074"/>
            </a:xfrm>
            <a:custGeom>
              <a:avLst/>
              <a:gdLst>
                <a:gd name="T0" fmla="*/ 76 w 151"/>
                <a:gd name="T1" fmla="*/ 151 h 151"/>
                <a:gd name="T2" fmla="*/ 0 w 151"/>
                <a:gd name="T3" fmla="*/ 75 h 151"/>
                <a:gd name="T4" fmla="*/ 76 w 151"/>
                <a:gd name="T5" fmla="*/ 0 h 151"/>
                <a:gd name="T6" fmla="*/ 151 w 151"/>
                <a:gd name="T7" fmla="*/ 75 h 151"/>
                <a:gd name="T8" fmla="*/ 76 w 151"/>
                <a:gd name="T9" fmla="*/ 151 h 151"/>
                <a:gd name="T10" fmla="*/ 76 w 151"/>
                <a:gd name="T11" fmla="*/ 47 h 151"/>
                <a:gd name="T12" fmla="*/ 47 w 151"/>
                <a:gd name="T13" fmla="*/ 75 h 151"/>
                <a:gd name="T14" fmla="*/ 76 w 151"/>
                <a:gd name="T15" fmla="*/ 103 h 151"/>
                <a:gd name="T16" fmla="*/ 104 w 151"/>
                <a:gd name="T17" fmla="*/ 75 h 151"/>
                <a:gd name="T18" fmla="*/ 76 w 151"/>
                <a:gd name="T19" fmla="*/ 4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1">
                  <a:moveTo>
                    <a:pt x="76" y="151"/>
                  </a:moveTo>
                  <a:cubicBezTo>
                    <a:pt x="34" y="151"/>
                    <a:pt x="0" y="117"/>
                    <a:pt x="0" y="75"/>
                  </a:cubicBezTo>
                  <a:cubicBezTo>
                    <a:pt x="0" y="34"/>
                    <a:pt x="34" y="0"/>
                    <a:pt x="76" y="0"/>
                  </a:cubicBezTo>
                  <a:cubicBezTo>
                    <a:pt x="117" y="0"/>
                    <a:pt x="151" y="34"/>
                    <a:pt x="151" y="75"/>
                  </a:cubicBezTo>
                  <a:cubicBezTo>
                    <a:pt x="151" y="117"/>
                    <a:pt x="117" y="151"/>
                    <a:pt x="76" y="151"/>
                  </a:cubicBezTo>
                  <a:close/>
                  <a:moveTo>
                    <a:pt x="76" y="47"/>
                  </a:moveTo>
                  <a:cubicBezTo>
                    <a:pt x="60" y="47"/>
                    <a:pt x="47" y="60"/>
                    <a:pt x="47" y="75"/>
                  </a:cubicBezTo>
                  <a:cubicBezTo>
                    <a:pt x="47" y="91"/>
                    <a:pt x="60" y="103"/>
                    <a:pt x="76" y="103"/>
                  </a:cubicBezTo>
                  <a:cubicBezTo>
                    <a:pt x="91" y="103"/>
                    <a:pt x="104" y="91"/>
                    <a:pt x="104" y="75"/>
                  </a:cubicBezTo>
                  <a:cubicBezTo>
                    <a:pt x="104" y="60"/>
                    <a:pt x="91" y="47"/>
                    <a:pt x="76" y="47"/>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36" name="Freeform 33">
              <a:extLst>
                <a:ext uri="{FF2B5EF4-FFF2-40B4-BE49-F238E27FC236}">
                  <a16:creationId xmlns:a16="http://schemas.microsoft.com/office/drawing/2014/main" id="{5C596FBF-7A97-403B-B43F-4B63333948CD}"/>
                </a:ext>
              </a:extLst>
            </p:cNvPr>
            <p:cNvSpPr>
              <a:spLocks noEditPoints="1"/>
            </p:cNvSpPr>
            <p:nvPr/>
          </p:nvSpPr>
          <p:spPr bwMode="auto">
            <a:xfrm>
              <a:off x="7606828" y="4254202"/>
              <a:ext cx="149806" cy="149074"/>
            </a:xfrm>
            <a:custGeom>
              <a:avLst/>
              <a:gdLst>
                <a:gd name="T0" fmla="*/ 76 w 151"/>
                <a:gd name="T1" fmla="*/ 151 h 151"/>
                <a:gd name="T2" fmla="*/ 0 w 151"/>
                <a:gd name="T3" fmla="*/ 75 h 151"/>
                <a:gd name="T4" fmla="*/ 76 w 151"/>
                <a:gd name="T5" fmla="*/ 0 h 151"/>
                <a:gd name="T6" fmla="*/ 151 w 151"/>
                <a:gd name="T7" fmla="*/ 75 h 151"/>
                <a:gd name="T8" fmla="*/ 76 w 151"/>
                <a:gd name="T9" fmla="*/ 151 h 151"/>
                <a:gd name="T10" fmla="*/ 76 w 151"/>
                <a:gd name="T11" fmla="*/ 47 h 151"/>
                <a:gd name="T12" fmla="*/ 47 w 151"/>
                <a:gd name="T13" fmla="*/ 75 h 151"/>
                <a:gd name="T14" fmla="*/ 76 w 151"/>
                <a:gd name="T15" fmla="*/ 103 h 151"/>
                <a:gd name="T16" fmla="*/ 104 w 151"/>
                <a:gd name="T17" fmla="*/ 75 h 151"/>
                <a:gd name="T18" fmla="*/ 76 w 151"/>
                <a:gd name="T19" fmla="*/ 4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1">
                  <a:moveTo>
                    <a:pt x="76" y="151"/>
                  </a:moveTo>
                  <a:cubicBezTo>
                    <a:pt x="34" y="151"/>
                    <a:pt x="0" y="117"/>
                    <a:pt x="0" y="75"/>
                  </a:cubicBezTo>
                  <a:cubicBezTo>
                    <a:pt x="0" y="34"/>
                    <a:pt x="34" y="0"/>
                    <a:pt x="76" y="0"/>
                  </a:cubicBezTo>
                  <a:cubicBezTo>
                    <a:pt x="117" y="0"/>
                    <a:pt x="151" y="34"/>
                    <a:pt x="151" y="75"/>
                  </a:cubicBezTo>
                  <a:cubicBezTo>
                    <a:pt x="151" y="117"/>
                    <a:pt x="117" y="151"/>
                    <a:pt x="76" y="151"/>
                  </a:cubicBezTo>
                  <a:close/>
                  <a:moveTo>
                    <a:pt x="76" y="47"/>
                  </a:moveTo>
                  <a:cubicBezTo>
                    <a:pt x="60" y="47"/>
                    <a:pt x="47" y="60"/>
                    <a:pt x="47" y="75"/>
                  </a:cubicBezTo>
                  <a:cubicBezTo>
                    <a:pt x="47" y="91"/>
                    <a:pt x="60" y="103"/>
                    <a:pt x="76" y="103"/>
                  </a:cubicBezTo>
                  <a:cubicBezTo>
                    <a:pt x="91" y="103"/>
                    <a:pt x="104" y="91"/>
                    <a:pt x="104" y="75"/>
                  </a:cubicBezTo>
                  <a:cubicBezTo>
                    <a:pt x="104" y="60"/>
                    <a:pt x="91" y="47"/>
                    <a:pt x="76" y="47"/>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37" name="Freeform 33">
              <a:extLst>
                <a:ext uri="{FF2B5EF4-FFF2-40B4-BE49-F238E27FC236}">
                  <a16:creationId xmlns:a16="http://schemas.microsoft.com/office/drawing/2014/main" id="{3B2C3D8B-EDFC-4E76-88BD-F907DCC419CE}"/>
                </a:ext>
              </a:extLst>
            </p:cNvPr>
            <p:cNvSpPr>
              <a:spLocks noEditPoints="1"/>
            </p:cNvSpPr>
            <p:nvPr/>
          </p:nvSpPr>
          <p:spPr bwMode="auto">
            <a:xfrm>
              <a:off x="7604417" y="3323406"/>
              <a:ext cx="149806" cy="149074"/>
            </a:xfrm>
            <a:custGeom>
              <a:avLst/>
              <a:gdLst>
                <a:gd name="T0" fmla="*/ 76 w 151"/>
                <a:gd name="T1" fmla="*/ 151 h 151"/>
                <a:gd name="T2" fmla="*/ 0 w 151"/>
                <a:gd name="T3" fmla="*/ 75 h 151"/>
                <a:gd name="T4" fmla="*/ 76 w 151"/>
                <a:gd name="T5" fmla="*/ 0 h 151"/>
                <a:gd name="T6" fmla="*/ 151 w 151"/>
                <a:gd name="T7" fmla="*/ 75 h 151"/>
                <a:gd name="T8" fmla="*/ 76 w 151"/>
                <a:gd name="T9" fmla="*/ 151 h 151"/>
                <a:gd name="T10" fmla="*/ 76 w 151"/>
                <a:gd name="T11" fmla="*/ 47 h 151"/>
                <a:gd name="T12" fmla="*/ 47 w 151"/>
                <a:gd name="T13" fmla="*/ 75 h 151"/>
                <a:gd name="T14" fmla="*/ 76 w 151"/>
                <a:gd name="T15" fmla="*/ 103 h 151"/>
                <a:gd name="T16" fmla="*/ 104 w 151"/>
                <a:gd name="T17" fmla="*/ 75 h 151"/>
                <a:gd name="T18" fmla="*/ 76 w 151"/>
                <a:gd name="T19" fmla="*/ 4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1">
                  <a:moveTo>
                    <a:pt x="76" y="151"/>
                  </a:moveTo>
                  <a:cubicBezTo>
                    <a:pt x="34" y="151"/>
                    <a:pt x="0" y="117"/>
                    <a:pt x="0" y="75"/>
                  </a:cubicBezTo>
                  <a:cubicBezTo>
                    <a:pt x="0" y="34"/>
                    <a:pt x="34" y="0"/>
                    <a:pt x="76" y="0"/>
                  </a:cubicBezTo>
                  <a:cubicBezTo>
                    <a:pt x="117" y="0"/>
                    <a:pt x="151" y="34"/>
                    <a:pt x="151" y="75"/>
                  </a:cubicBezTo>
                  <a:cubicBezTo>
                    <a:pt x="151" y="117"/>
                    <a:pt x="117" y="151"/>
                    <a:pt x="76" y="151"/>
                  </a:cubicBezTo>
                  <a:close/>
                  <a:moveTo>
                    <a:pt x="76" y="47"/>
                  </a:moveTo>
                  <a:cubicBezTo>
                    <a:pt x="60" y="47"/>
                    <a:pt x="47" y="60"/>
                    <a:pt x="47" y="75"/>
                  </a:cubicBezTo>
                  <a:cubicBezTo>
                    <a:pt x="47" y="91"/>
                    <a:pt x="60" y="103"/>
                    <a:pt x="76" y="103"/>
                  </a:cubicBezTo>
                  <a:cubicBezTo>
                    <a:pt x="91" y="103"/>
                    <a:pt x="104" y="91"/>
                    <a:pt x="104" y="75"/>
                  </a:cubicBezTo>
                  <a:cubicBezTo>
                    <a:pt x="104" y="60"/>
                    <a:pt x="91" y="47"/>
                    <a:pt x="76" y="47"/>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38" name="Freeform 33">
              <a:extLst>
                <a:ext uri="{FF2B5EF4-FFF2-40B4-BE49-F238E27FC236}">
                  <a16:creationId xmlns:a16="http://schemas.microsoft.com/office/drawing/2014/main" id="{4FB25FD6-89B6-4BE3-95A9-3621C06CF832}"/>
                </a:ext>
              </a:extLst>
            </p:cNvPr>
            <p:cNvSpPr>
              <a:spLocks noEditPoints="1"/>
            </p:cNvSpPr>
            <p:nvPr/>
          </p:nvSpPr>
          <p:spPr bwMode="auto">
            <a:xfrm>
              <a:off x="7194482" y="2624104"/>
              <a:ext cx="149806" cy="149074"/>
            </a:xfrm>
            <a:custGeom>
              <a:avLst/>
              <a:gdLst>
                <a:gd name="T0" fmla="*/ 76 w 151"/>
                <a:gd name="T1" fmla="*/ 151 h 151"/>
                <a:gd name="T2" fmla="*/ 0 w 151"/>
                <a:gd name="T3" fmla="*/ 75 h 151"/>
                <a:gd name="T4" fmla="*/ 76 w 151"/>
                <a:gd name="T5" fmla="*/ 0 h 151"/>
                <a:gd name="T6" fmla="*/ 151 w 151"/>
                <a:gd name="T7" fmla="*/ 75 h 151"/>
                <a:gd name="T8" fmla="*/ 76 w 151"/>
                <a:gd name="T9" fmla="*/ 151 h 151"/>
                <a:gd name="T10" fmla="*/ 76 w 151"/>
                <a:gd name="T11" fmla="*/ 47 h 151"/>
                <a:gd name="T12" fmla="*/ 47 w 151"/>
                <a:gd name="T13" fmla="*/ 75 h 151"/>
                <a:gd name="T14" fmla="*/ 76 w 151"/>
                <a:gd name="T15" fmla="*/ 103 h 151"/>
                <a:gd name="T16" fmla="*/ 104 w 151"/>
                <a:gd name="T17" fmla="*/ 75 h 151"/>
                <a:gd name="T18" fmla="*/ 76 w 151"/>
                <a:gd name="T19" fmla="*/ 4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1">
                  <a:moveTo>
                    <a:pt x="76" y="151"/>
                  </a:moveTo>
                  <a:cubicBezTo>
                    <a:pt x="34" y="151"/>
                    <a:pt x="0" y="117"/>
                    <a:pt x="0" y="75"/>
                  </a:cubicBezTo>
                  <a:cubicBezTo>
                    <a:pt x="0" y="34"/>
                    <a:pt x="34" y="0"/>
                    <a:pt x="76" y="0"/>
                  </a:cubicBezTo>
                  <a:cubicBezTo>
                    <a:pt x="117" y="0"/>
                    <a:pt x="151" y="34"/>
                    <a:pt x="151" y="75"/>
                  </a:cubicBezTo>
                  <a:cubicBezTo>
                    <a:pt x="151" y="117"/>
                    <a:pt x="117" y="151"/>
                    <a:pt x="76" y="151"/>
                  </a:cubicBezTo>
                  <a:close/>
                  <a:moveTo>
                    <a:pt x="76" y="47"/>
                  </a:moveTo>
                  <a:cubicBezTo>
                    <a:pt x="60" y="47"/>
                    <a:pt x="47" y="60"/>
                    <a:pt x="47" y="75"/>
                  </a:cubicBezTo>
                  <a:cubicBezTo>
                    <a:pt x="47" y="91"/>
                    <a:pt x="60" y="103"/>
                    <a:pt x="76" y="103"/>
                  </a:cubicBezTo>
                  <a:cubicBezTo>
                    <a:pt x="91" y="103"/>
                    <a:pt x="104" y="91"/>
                    <a:pt x="104" y="75"/>
                  </a:cubicBezTo>
                  <a:cubicBezTo>
                    <a:pt x="104" y="60"/>
                    <a:pt x="91" y="47"/>
                    <a:pt x="76" y="47"/>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39" name="Freeform 33">
              <a:extLst>
                <a:ext uri="{FF2B5EF4-FFF2-40B4-BE49-F238E27FC236}">
                  <a16:creationId xmlns:a16="http://schemas.microsoft.com/office/drawing/2014/main" id="{0B13320C-5818-48BC-BDE4-95714886157D}"/>
                </a:ext>
              </a:extLst>
            </p:cNvPr>
            <p:cNvSpPr>
              <a:spLocks noEditPoints="1"/>
            </p:cNvSpPr>
            <p:nvPr/>
          </p:nvSpPr>
          <p:spPr bwMode="auto">
            <a:xfrm>
              <a:off x="6485535" y="2206934"/>
              <a:ext cx="149806" cy="149074"/>
            </a:xfrm>
            <a:custGeom>
              <a:avLst/>
              <a:gdLst>
                <a:gd name="T0" fmla="*/ 76 w 151"/>
                <a:gd name="T1" fmla="*/ 151 h 151"/>
                <a:gd name="T2" fmla="*/ 0 w 151"/>
                <a:gd name="T3" fmla="*/ 75 h 151"/>
                <a:gd name="T4" fmla="*/ 76 w 151"/>
                <a:gd name="T5" fmla="*/ 0 h 151"/>
                <a:gd name="T6" fmla="*/ 151 w 151"/>
                <a:gd name="T7" fmla="*/ 75 h 151"/>
                <a:gd name="T8" fmla="*/ 76 w 151"/>
                <a:gd name="T9" fmla="*/ 151 h 151"/>
                <a:gd name="T10" fmla="*/ 76 w 151"/>
                <a:gd name="T11" fmla="*/ 47 h 151"/>
                <a:gd name="T12" fmla="*/ 47 w 151"/>
                <a:gd name="T13" fmla="*/ 75 h 151"/>
                <a:gd name="T14" fmla="*/ 76 w 151"/>
                <a:gd name="T15" fmla="*/ 103 h 151"/>
                <a:gd name="T16" fmla="*/ 104 w 151"/>
                <a:gd name="T17" fmla="*/ 75 h 151"/>
                <a:gd name="T18" fmla="*/ 76 w 151"/>
                <a:gd name="T19" fmla="*/ 4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1">
                  <a:moveTo>
                    <a:pt x="76" y="151"/>
                  </a:moveTo>
                  <a:cubicBezTo>
                    <a:pt x="34" y="151"/>
                    <a:pt x="0" y="117"/>
                    <a:pt x="0" y="75"/>
                  </a:cubicBezTo>
                  <a:cubicBezTo>
                    <a:pt x="0" y="34"/>
                    <a:pt x="34" y="0"/>
                    <a:pt x="76" y="0"/>
                  </a:cubicBezTo>
                  <a:cubicBezTo>
                    <a:pt x="117" y="0"/>
                    <a:pt x="151" y="34"/>
                    <a:pt x="151" y="75"/>
                  </a:cubicBezTo>
                  <a:cubicBezTo>
                    <a:pt x="151" y="117"/>
                    <a:pt x="117" y="151"/>
                    <a:pt x="76" y="151"/>
                  </a:cubicBezTo>
                  <a:close/>
                  <a:moveTo>
                    <a:pt x="76" y="47"/>
                  </a:moveTo>
                  <a:cubicBezTo>
                    <a:pt x="60" y="47"/>
                    <a:pt x="47" y="60"/>
                    <a:pt x="47" y="75"/>
                  </a:cubicBezTo>
                  <a:cubicBezTo>
                    <a:pt x="47" y="91"/>
                    <a:pt x="60" y="103"/>
                    <a:pt x="76" y="103"/>
                  </a:cubicBezTo>
                  <a:cubicBezTo>
                    <a:pt x="91" y="103"/>
                    <a:pt x="104" y="91"/>
                    <a:pt x="104" y="75"/>
                  </a:cubicBezTo>
                  <a:cubicBezTo>
                    <a:pt x="104" y="60"/>
                    <a:pt x="91" y="47"/>
                    <a:pt x="76" y="47"/>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IN" dirty="0"/>
            </a:p>
          </p:txBody>
        </p:sp>
      </p:grpSp>
      <p:sp>
        <p:nvSpPr>
          <p:cNvPr id="40" name="TextBox 39">
            <a:extLst>
              <a:ext uri="{FF2B5EF4-FFF2-40B4-BE49-F238E27FC236}">
                <a16:creationId xmlns:a16="http://schemas.microsoft.com/office/drawing/2014/main" id="{56658550-69AA-498D-8852-4654D274C567}"/>
              </a:ext>
            </a:extLst>
          </p:cNvPr>
          <p:cNvSpPr txBox="1"/>
          <p:nvPr/>
        </p:nvSpPr>
        <p:spPr>
          <a:xfrm>
            <a:off x="3851879" y="1272209"/>
            <a:ext cx="1484433" cy="338554"/>
          </a:xfrm>
          <a:prstGeom prst="rect">
            <a:avLst/>
          </a:prstGeom>
          <a:noFill/>
        </p:spPr>
        <p:txBody>
          <a:bodyPr wrap="square" lIns="0" rIns="0" rtlCol="0" anchor="ctr">
            <a:spAutoFit/>
          </a:bodyPr>
          <a:lstStyle/>
          <a:p>
            <a:pPr algn="ctr"/>
            <a:r>
              <a:rPr lang="en-IN"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Adopt</a:t>
            </a:r>
          </a:p>
        </p:txBody>
      </p:sp>
      <p:sp>
        <p:nvSpPr>
          <p:cNvPr id="41" name="TextBox 40">
            <a:extLst>
              <a:ext uri="{FF2B5EF4-FFF2-40B4-BE49-F238E27FC236}">
                <a16:creationId xmlns:a16="http://schemas.microsoft.com/office/drawing/2014/main" id="{51FA9D41-C3F8-462A-B7E8-DF3F0CF71698}"/>
              </a:ext>
            </a:extLst>
          </p:cNvPr>
          <p:cNvSpPr txBox="1"/>
          <p:nvPr/>
        </p:nvSpPr>
        <p:spPr>
          <a:xfrm>
            <a:off x="3851879" y="6367379"/>
            <a:ext cx="1484433" cy="338554"/>
          </a:xfrm>
          <a:prstGeom prst="rect">
            <a:avLst/>
          </a:prstGeom>
          <a:noFill/>
        </p:spPr>
        <p:txBody>
          <a:bodyPr wrap="square" lIns="0" rIns="0" rtlCol="0" anchor="ctr">
            <a:spAutoFit/>
          </a:bodyPr>
          <a:lstStyle/>
          <a:p>
            <a:pPr algn="ctr"/>
            <a:r>
              <a:rPr lang="en-IN"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Sticky</a:t>
            </a:r>
          </a:p>
        </p:txBody>
      </p:sp>
      <p:sp>
        <p:nvSpPr>
          <p:cNvPr id="42" name="TextBox 41">
            <a:extLst>
              <a:ext uri="{FF2B5EF4-FFF2-40B4-BE49-F238E27FC236}">
                <a16:creationId xmlns:a16="http://schemas.microsoft.com/office/drawing/2014/main" id="{E5CED0C3-7F8F-496D-9CEE-7A639777E63F}"/>
              </a:ext>
            </a:extLst>
          </p:cNvPr>
          <p:cNvSpPr txBox="1"/>
          <p:nvPr/>
        </p:nvSpPr>
        <p:spPr>
          <a:xfrm>
            <a:off x="599641" y="3846896"/>
            <a:ext cx="1484433" cy="338554"/>
          </a:xfrm>
          <a:prstGeom prst="rect">
            <a:avLst/>
          </a:prstGeom>
          <a:noFill/>
        </p:spPr>
        <p:txBody>
          <a:bodyPr wrap="square" lIns="0" rIns="0" rtlCol="0" anchor="ctr">
            <a:spAutoFit/>
          </a:bodyPr>
          <a:lstStyle/>
          <a:p>
            <a:pPr algn="r"/>
            <a:r>
              <a:rPr lang="en-IN"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Sustain</a:t>
            </a:r>
          </a:p>
        </p:txBody>
      </p:sp>
      <p:sp>
        <p:nvSpPr>
          <p:cNvPr id="43" name="TextBox 42">
            <a:extLst>
              <a:ext uri="{FF2B5EF4-FFF2-40B4-BE49-F238E27FC236}">
                <a16:creationId xmlns:a16="http://schemas.microsoft.com/office/drawing/2014/main" id="{01D09BF1-D3EA-42FF-BC88-C1E47F802359}"/>
              </a:ext>
            </a:extLst>
          </p:cNvPr>
          <p:cNvSpPr txBox="1"/>
          <p:nvPr/>
        </p:nvSpPr>
        <p:spPr>
          <a:xfrm>
            <a:off x="7058946" y="3846896"/>
            <a:ext cx="1484433" cy="338554"/>
          </a:xfrm>
          <a:prstGeom prst="rect">
            <a:avLst/>
          </a:prstGeom>
          <a:noFill/>
        </p:spPr>
        <p:txBody>
          <a:bodyPr wrap="square" lIns="0" rIns="0" rtlCol="0" anchor="ctr">
            <a:spAutoFit/>
          </a:bodyPr>
          <a:lstStyle/>
          <a:p>
            <a:r>
              <a:rPr lang="en-IN" sz="16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Embed</a:t>
            </a:r>
          </a:p>
        </p:txBody>
      </p:sp>
      <p:sp>
        <p:nvSpPr>
          <p:cNvPr id="44" name="TextBox 43">
            <a:extLst>
              <a:ext uri="{FF2B5EF4-FFF2-40B4-BE49-F238E27FC236}">
                <a16:creationId xmlns:a16="http://schemas.microsoft.com/office/drawing/2014/main" id="{6C5B242B-E124-46FA-A22E-BF43CE2B277A}"/>
              </a:ext>
            </a:extLst>
          </p:cNvPr>
          <p:cNvSpPr txBox="1"/>
          <p:nvPr/>
        </p:nvSpPr>
        <p:spPr>
          <a:xfrm rot="2649383">
            <a:off x="4270375" y="3249250"/>
            <a:ext cx="1337584" cy="773883"/>
          </a:xfrm>
          <a:prstGeom prst="rect">
            <a:avLst/>
          </a:prstGeom>
          <a:noFill/>
        </p:spPr>
        <p:txBody>
          <a:bodyPr wrap="none" rtlCol="0">
            <a:prstTxWarp prst="textArchUp">
              <a:avLst/>
            </a:prstTxWarp>
            <a:spAutoFit/>
          </a:bodyPr>
          <a:lstStyle/>
          <a:p>
            <a:pPr algn="ctr"/>
            <a:r>
              <a:rPr lang="en-IN"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Success</a:t>
            </a:r>
            <a:endParaRPr lang="en-IN" sz="1200" dirty="0">
              <a:solidFill>
                <a:schemeClr val="bg1"/>
              </a:solidFill>
            </a:endParaRPr>
          </a:p>
        </p:txBody>
      </p:sp>
      <p:sp>
        <p:nvSpPr>
          <p:cNvPr id="45" name="TextBox 44">
            <a:extLst>
              <a:ext uri="{FF2B5EF4-FFF2-40B4-BE49-F238E27FC236}">
                <a16:creationId xmlns:a16="http://schemas.microsoft.com/office/drawing/2014/main" id="{BE98A55A-89EB-4FAE-A49E-92CC7BEEA654}"/>
              </a:ext>
            </a:extLst>
          </p:cNvPr>
          <p:cNvSpPr txBox="1"/>
          <p:nvPr/>
        </p:nvSpPr>
        <p:spPr>
          <a:xfrm rot="18900000">
            <a:off x="3551386" y="3257434"/>
            <a:ext cx="1337584" cy="773883"/>
          </a:xfrm>
          <a:prstGeom prst="rect">
            <a:avLst/>
          </a:prstGeom>
          <a:noFill/>
        </p:spPr>
        <p:txBody>
          <a:bodyPr wrap="none" rtlCol="0">
            <a:prstTxWarp prst="textArchUp">
              <a:avLst/>
            </a:prstTxWarp>
            <a:spAutoFit/>
          </a:bodyPr>
          <a:lstStyle/>
          <a:p>
            <a:pPr algn="ctr"/>
            <a:r>
              <a:rPr lang="en-IN"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Transition</a:t>
            </a:r>
            <a:endParaRPr lang="en-IN" sz="1200" dirty="0">
              <a:solidFill>
                <a:schemeClr val="bg1"/>
              </a:solidFill>
            </a:endParaRPr>
          </a:p>
        </p:txBody>
      </p:sp>
      <p:sp>
        <p:nvSpPr>
          <p:cNvPr id="46" name="TextBox 45">
            <a:extLst>
              <a:ext uri="{FF2B5EF4-FFF2-40B4-BE49-F238E27FC236}">
                <a16:creationId xmlns:a16="http://schemas.microsoft.com/office/drawing/2014/main" id="{52A2FAE7-972A-45AE-803F-9AAB93A98CB6}"/>
              </a:ext>
            </a:extLst>
          </p:cNvPr>
          <p:cNvSpPr txBox="1"/>
          <p:nvPr/>
        </p:nvSpPr>
        <p:spPr>
          <a:xfrm rot="18993292">
            <a:off x="4325463" y="4020523"/>
            <a:ext cx="1337584" cy="773883"/>
          </a:xfrm>
          <a:prstGeom prst="rect">
            <a:avLst/>
          </a:prstGeom>
          <a:noFill/>
        </p:spPr>
        <p:txBody>
          <a:bodyPr wrap="none" rtlCol="0">
            <a:prstTxWarp prst="textArchDown">
              <a:avLst/>
            </a:prstTxWarp>
            <a:spAutoFit/>
          </a:bodyPr>
          <a:lstStyle/>
          <a:p>
            <a:pPr algn="ctr"/>
            <a:r>
              <a:rPr lang="en-IN"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Accountable</a:t>
            </a:r>
            <a:endParaRPr lang="en-IN" sz="1200" dirty="0">
              <a:solidFill>
                <a:schemeClr val="bg1"/>
              </a:solidFill>
            </a:endParaRPr>
          </a:p>
        </p:txBody>
      </p:sp>
      <p:sp>
        <p:nvSpPr>
          <p:cNvPr id="47" name="TextBox 46">
            <a:extLst>
              <a:ext uri="{FF2B5EF4-FFF2-40B4-BE49-F238E27FC236}">
                <a16:creationId xmlns:a16="http://schemas.microsoft.com/office/drawing/2014/main" id="{5437DFAF-2510-4210-9C86-A7DC51517603}"/>
              </a:ext>
            </a:extLst>
          </p:cNvPr>
          <p:cNvSpPr txBox="1"/>
          <p:nvPr/>
        </p:nvSpPr>
        <p:spPr>
          <a:xfrm rot="2700000" flipH="1" flipV="1">
            <a:off x="3550962" y="3989584"/>
            <a:ext cx="1337584" cy="760277"/>
          </a:xfrm>
          <a:prstGeom prst="rect">
            <a:avLst/>
          </a:prstGeom>
          <a:noFill/>
        </p:spPr>
        <p:txBody>
          <a:bodyPr wrap="none" rtlCol="0">
            <a:prstTxWarp prst="textArchUp">
              <a:avLst/>
            </a:prstTxWarp>
            <a:spAutoFit/>
          </a:bodyPr>
          <a:lstStyle/>
          <a:p>
            <a:pPr algn="ctr"/>
            <a:r>
              <a:rPr lang="en-IN"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Adapt</a:t>
            </a:r>
            <a:endParaRPr lang="en-IN" sz="1200" dirty="0">
              <a:solidFill>
                <a:schemeClr val="bg1"/>
              </a:solidFill>
            </a:endParaRPr>
          </a:p>
        </p:txBody>
      </p:sp>
      <p:sp>
        <p:nvSpPr>
          <p:cNvPr id="48" name="Rectangle 47">
            <a:extLst>
              <a:ext uri="{FF2B5EF4-FFF2-40B4-BE49-F238E27FC236}">
                <a16:creationId xmlns:a16="http://schemas.microsoft.com/office/drawing/2014/main" id="{3D100D1D-8A33-4BBB-9D98-A33E495F5ED5}"/>
              </a:ext>
            </a:extLst>
          </p:cNvPr>
          <p:cNvSpPr/>
          <p:nvPr/>
        </p:nvSpPr>
        <p:spPr>
          <a:xfrm>
            <a:off x="5345711" y="1635555"/>
            <a:ext cx="2296278" cy="738664"/>
          </a:xfrm>
          <a:prstGeom prst="rect">
            <a:avLst/>
          </a:prstGeom>
        </p:spPr>
        <p:txBody>
          <a:bodyPr wrap="square" lIns="0" rIns="0" anchor="ctr">
            <a:spAutoFit/>
          </a:bodyPr>
          <a:lstStyle/>
          <a:p>
            <a:r>
              <a:rPr lang="en-IN" sz="14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Does it look like the change is sticking and benefits will be realized?</a:t>
            </a:r>
          </a:p>
        </p:txBody>
      </p:sp>
      <p:sp>
        <p:nvSpPr>
          <p:cNvPr id="49" name="Rectangle 48">
            <a:extLst>
              <a:ext uri="{FF2B5EF4-FFF2-40B4-BE49-F238E27FC236}">
                <a16:creationId xmlns:a16="http://schemas.microsoft.com/office/drawing/2014/main" id="{BE2D64F6-8663-47BD-A4E7-797C5A535F78}"/>
              </a:ext>
            </a:extLst>
          </p:cNvPr>
          <p:cNvSpPr/>
          <p:nvPr/>
        </p:nvSpPr>
        <p:spPr>
          <a:xfrm>
            <a:off x="5870396" y="2392971"/>
            <a:ext cx="3273604" cy="523220"/>
          </a:xfrm>
          <a:prstGeom prst="rect">
            <a:avLst/>
          </a:prstGeom>
        </p:spPr>
        <p:txBody>
          <a:bodyPr wrap="square" lIns="0" rIns="0" anchor="ctr">
            <a:spAutoFit/>
          </a:bodyPr>
          <a:lstStyle/>
          <a:p>
            <a:r>
              <a:rPr lang="en-IN" sz="14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Are the leaders talking and acting in a way that will help the change stick?</a:t>
            </a:r>
          </a:p>
        </p:txBody>
      </p:sp>
      <p:sp>
        <p:nvSpPr>
          <p:cNvPr id="50" name="Rectangle 49">
            <a:extLst>
              <a:ext uri="{FF2B5EF4-FFF2-40B4-BE49-F238E27FC236}">
                <a16:creationId xmlns:a16="http://schemas.microsoft.com/office/drawing/2014/main" id="{055723B0-8E93-4968-904C-DC04CA2FECE0}"/>
              </a:ext>
            </a:extLst>
          </p:cNvPr>
          <p:cNvSpPr/>
          <p:nvPr/>
        </p:nvSpPr>
        <p:spPr>
          <a:xfrm>
            <a:off x="1544420" y="1635555"/>
            <a:ext cx="2296278" cy="738664"/>
          </a:xfrm>
          <a:prstGeom prst="rect">
            <a:avLst/>
          </a:prstGeom>
        </p:spPr>
        <p:txBody>
          <a:bodyPr wrap="square" lIns="0" rIns="0" anchor="ctr">
            <a:spAutoFit/>
          </a:bodyPr>
          <a:lstStyle/>
          <a:p>
            <a:pPr algn="r"/>
            <a:r>
              <a:rPr lang="en-IN" sz="14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Are people doing, thinking and acting in a wat that will help the change stick?</a:t>
            </a:r>
          </a:p>
        </p:txBody>
      </p:sp>
      <p:sp>
        <p:nvSpPr>
          <p:cNvPr id="51" name="Rectangle 50">
            <a:extLst>
              <a:ext uri="{FF2B5EF4-FFF2-40B4-BE49-F238E27FC236}">
                <a16:creationId xmlns:a16="http://schemas.microsoft.com/office/drawing/2014/main" id="{EEA40436-146F-4923-8150-C6A243741712}"/>
              </a:ext>
            </a:extLst>
          </p:cNvPr>
          <p:cNvSpPr/>
          <p:nvPr/>
        </p:nvSpPr>
        <p:spPr>
          <a:xfrm>
            <a:off x="202113" y="2442140"/>
            <a:ext cx="2694297" cy="523220"/>
          </a:xfrm>
          <a:prstGeom prst="rect">
            <a:avLst/>
          </a:prstGeom>
        </p:spPr>
        <p:txBody>
          <a:bodyPr wrap="square" lIns="0" rIns="0" anchor="ctr">
            <a:spAutoFit/>
          </a:bodyPr>
          <a:lstStyle/>
          <a:p>
            <a:pPr algn="r"/>
            <a:r>
              <a:rPr lang="en-IN" sz="14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What risks of sustainability exist – does accountability exist?</a:t>
            </a:r>
          </a:p>
        </p:txBody>
      </p:sp>
      <p:sp>
        <p:nvSpPr>
          <p:cNvPr id="52" name="Rectangle 51">
            <a:extLst>
              <a:ext uri="{FF2B5EF4-FFF2-40B4-BE49-F238E27FC236}">
                <a16:creationId xmlns:a16="http://schemas.microsoft.com/office/drawing/2014/main" id="{E717BC3D-0F69-41AE-B334-A3E3997115F9}"/>
              </a:ext>
            </a:extLst>
          </p:cNvPr>
          <p:cNvSpPr/>
          <p:nvPr/>
        </p:nvSpPr>
        <p:spPr>
          <a:xfrm>
            <a:off x="6191497" y="2925559"/>
            <a:ext cx="2941559" cy="954107"/>
          </a:xfrm>
          <a:prstGeom prst="rect">
            <a:avLst/>
          </a:prstGeom>
        </p:spPr>
        <p:txBody>
          <a:bodyPr wrap="square" lIns="0" rIns="0" anchor="ctr">
            <a:spAutoFit/>
          </a:bodyPr>
          <a:lstStyle/>
          <a:p>
            <a:r>
              <a:rPr lang="en-IN" sz="14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What effect is the measurement and reporting having on our ability to openly discuss teething troubles and ideas for improvements?</a:t>
            </a:r>
          </a:p>
        </p:txBody>
      </p:sp>
      <p:sp>
        <p:nvSpPr>
          <p:cNvPr id="53" name="Rectangle 52">
            <a:extLst>
              <a:ext uri="{FF2B5EF4-FFF2-40B4-BE49-F238E27FC236}">
                <a16:creationId xmlns:a16="http://schemas.microsoft.com/office/drawing/2014/main" id="{A974F310-858C-40D1-8E88-CFFC869BFF7D}"/>
              </a:ext>
            </a:extLst>
          </p:cNvPr>
          <p:cNvSpPr/>
          <p:nvPr/>
        </p:nvSpPr>
        <p:spPr>
          <a:xfrm>
            <a:off x="-204143" y="3033280"/>
            <a:ext cx="2942531" cy="738664"/>
          </a:xfrm>
          <a:prstGeom prst="rect">
            <a:avLst/>
          </a:prstGeom>
        </p:spPr>
        <p:txBody>
          <a:bodyPr wrap="square" lIns="0" rIns="0" anchor="ctr">
            <a:spAutoFit/>
          </a:bodyPr>
          <a:lstStyle/>
          <a:p>
            <a:pPr algn="r"/>
            <a:r>
              <a:rPr lang="en-IN" sz="14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How are we going towards our stated change and business outcomes?</a:t>
            </a:r>
          </a:p>
        </p:txBody>
      </p:sp>
      <p:sp>
        <p:nvSpPr>
          <p:cNvPr id="54" name="Rectangle 53">
            <a:extLst>
              <a:ext uri="{FF2B5EF4-FFF2-40B4-BE49-F238E27FC236}">
                <a16:creationId xmlns:a16="http://schemas.microsoft.com/office/drawing/2014/main" id="{933929F3-49DE-4038-A146-7C9442B27430}"/>
              </a:ext>
            </a:extLst>
          </p:cNvPr>
          <p:cNvSpPr/>
          <p:nvPr/>
        </p:nvSpPr>
        <p:spPr>
          <a:xfrm>
            <a:off x="6514137" y="4460351"/>
            <a:ext cx="2296278" cy="523220"/>
          </a:xfrm>
          <a:prstGeom prst="rect">
            <a:avLst/>
          </a:prstGeom>
        </p:spPr>
        <p:txBody>
          <a:bodyPr wrap="square" lIns="0" rIns="0" anchor="ctr">
            <a:spAutoFit/>
          </a:bodyPr>
          <a:lstStyle/>
          <a:p>
            <a:r>
              <a:rPr lang="en-IN" sz="14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Are the activities planned still the right ones?</a:t>
            </a:r>
          </a:p>
        </p:txBody>
      </p:sp>
      <p:sp>
        <p:nvSpPr>
          <p:cNvPr id="55" name="Rectangle 54">
            <a:extLst>
              <a:ext uri="{FF2B5EF4-FFF2-40B4-BE49-F238E27FC236}">
                <a16:creationId xmlns:a16="http://schemas.microsoft.com/office/drawing/2014/main" id="{1C4D4374-B0A0-48AA-AC0F-1ED3C69347C9}"/>
              </a:ext>
            </a:extLst>
          </p:cNvPr>
          <p:cNvSpPr/>
          <p:nvPr/>
        </p:nvSpPr>
        <p:spPr>
          <a:xfrm>
            <a:off x="-204142" y="4460351"/>
            <a:ext cx="3166586" cy="523220"/>
          </a:xfrm>
          <a:prstGeom prst="rect">
            <a:avLst/>
          </a:prstGeom>
        </p:spPr>
        <p:txBody>
          <a:bodyPr wrap="square" lIns="0" rIns="0" anchor="ctr">
            <a:spAutoFit/>
          </a:bodyPr>
          <a:lstStyle/>
          <a:p>
            <a:pPr algn="r"/>
            <a:r>
              <a:rPr lang="en-IN" sz="14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Where is the critical mass? Have we reached our tipping point yet?</a:t>
            </a:r>
          </a:p>
        </p:txBody>
      </p:sp>
      <p:sp>
        <p:nvSpPr>
          <p:cNvPr id="56" name="Rectangle 55">
            <a:extLst>
              <a:ext uri="{FF2B5EF4-FFF2-40B4-BE49-F238E27FC236}">
                <a16:creationId xmlns:a16="http://schemas.microsoft.com/office/drawing/2014/main" id="{924B2388-DA60-4CA1-977B-9195DFF2D223}"/>
              </a:ext>
            </a:extLst>
          </p:cNvPr>
          <p:cNvSpPr/>
          <p:nvPr/>
        </p:nvSpPr>
        <p:spPr>
          <a:xfrm>
            <a:off x="6172397" y="5172276"/>
            <a:ext cx="2553524" cy="523220"/>
          </a:xfrm>
          <a:prstGeom prst="rect">
            <a:avLst/>
          </a:prstGeom>
        </p:spPr>
        <p:txBody>
          <a:bodyPr wrap="square" lIns="0" rIns="0" anchor="ctr">
            <a:spAutoFit/>
          </a:bodyPr>
          <a:lstStyle/>
          <a:p>
            <a:r>
              <a:rPr lang="en-IN" sz="14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Are they having the effect planned?</a:t>
            </a:r>
          </a:p>
        </p:txBody>
      </p:sp>
      <p:sp>
        <p:nvSpPr>
          <p:cNvPr id="57" name="Rectangle 56">
            <a:extLst>
              <a:ext uri="{FF2B5EF4-FFF2-40B4-BE49-F238E27FC236}">
                <a16:creationId xmlns:a16="http://schemas.microsoft.com/office/drawing/2014/main" id="{7BA46D9C-FF2E-40AA-9022-298084EFA96F}"/>
              </a:ext>
            </a:extLst>
          </p:cNvPr>
          <p:cNvSpPr/>
          <p:nvPr/>
        </p:nvSpPr>
        <p:spPr>
          <a:xfrm>
            <a:off x="202113" y="5279998"/>
            <a:ext cx="2694297" cy="307777"/>
          </a:xfrm>
          <a:prstGeom prst="rect">
            <a:avLst/>
          </a:prstGeom>
        </p:spPr>
        <p:txBody>
          <a:bodyPr wrap="square" lIns="0" rIns="0" anchor="ctr">
            <a:spAutoFit/>
          </a:bodyPr>
          <a:lstStyle/>
          <a:p>
            <a:pPr algn="r"/>
            <a:r>
              <a:rPr lang="en-IN" sz="14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Who might be likely to unstick it?</a:t>
            </a:r>
          </a:p>
        </p:txBody>
      </p:sp>
      <p:sp>
        <p:nvSpPr>
          <p:cNvPr id="58" name="Rectangle 57">
            <a:extLst>
              <a:ext uri="{FF2B5EF4-FFF2-40B4-BE49-F238E27FC236}">
                <a16:creationId xmlns:a16="http://schemas.microsoft.com/office/drawing/2014/main" id="{EEB006AF-C370-4E88-9023-13184466D0B0}"/>
              </a:ext>
            </a:extLst>
          </p:cNvPr>
          <p:cNvSpPr/>
          <p:nvPr/>
        </p:nvSpPr>
        <p:spPr>
          <a:xfrm>
            <a:off x="5345711" y="5737292"/>
            <a:ext cx="3065314" cy="738664"/>
          </a:xfrm>
          <a:prstGeom prst="rect">
            <a:avLst/>
          </a:prstGeom>
        </p:spPr>
        <p:txBody>
          <a:bodyPr wrap="square" lIns="0" rIns="0" anchor="ctr">
            <a:spAutoFit/>
          </a:bodyPr>
          <a:lstStyle/>
          <a:p>
            <a:r>
              <a:rPr lang="en-IN" sz="14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Are they having the effect needed? What will get in the way of that effect lasting?</a:t>
            </a:r>
          </a:p>
        </p:txBody>
      </p:sp>
      <p:sp>
        <p:nvSpPr>
          <p:cNvPr id="59" name="Rectangle 58">
            <a:extLst>
              <a:ext uri="{FF2B5EF4-FFF2-40B4-BE49-F238E27FC236}">
                <a16:creationId xmlns:a16="http://schemas.microsoft.com/office/drawing/2014/main" id="{87BE77AF-6A8A-4C6F-BC83-69B4AEADF1AA}"/>
              </a:ext>
            </a:extLst>
          </p:cNvPr>
          <p:cNvSpPr/>
          <p:nvPr/>
        </p:nvSpPr>
        <p:spPr>
          <a:xfrm>
            <a:off x="1544420" y="5952735"/>
            <a:ext cx="2296278" cy="307777"/>
          </a:xfrm>
          <a:prstGeom prst="rect">
            <a:avLst/>
          </a:prstGeom>
        </p:spPr>
        <p:txBody>
          <a:bodyPr wrap="square" lIns="0" rIns="0" anchor="ctr">
            <a:spAutoFit/>
          </a:bodyPr>
          <a:lstStyle/>
          <a:p>
            <a:pPr algn="r"/>
            <a:r>
              <a:rPr lang="en-IN" sz="14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How might it come unstuck?</a:t>
            </a:r>
          </a:p>
        </p:txBody>
      </p:sp>
      <p:sp>
        <p:nvSpPr>
          <p:cNvPr id="60" name="Rectangle 59">
            <a:extLst>
              <a:ext uri="{FF2B5EF4-FFF2-40B4-BE49-F238E27FC236}">
                <a16:creationId xmlns:a16="http://schemas.microsoft.com/office/drawing/2014/main" id="{B91BA497-0540-4B89-8E64-7DDFD61495D3}"/>
              </a:ext>
            </a:extLst>
          </p:cNvPr>
          <p:cNvSpPr/>
          <p:nvPr/>
        </p:nvSpPr>
        <p:spPr>
          <a:xfrm>
            <a:off x="4183837" y="3875013"/>
            <a:ext cx="833397" cy="264688"/>
          </a:xfrm>
          <a:prstGeom prst="rect">
            <a:avLst/>
          </a:prstGeom>
        </p:spPr>
        <p:txBody>
          <a:bodyPr wrap="square" lIns="0" rIns="0" anchor="ctr">
            <a:spAutoFit/>
          </a:bodyPr>
          <a:lstStyle/>
          <a:p>
            <a:pPr algn="ctr">
              <a:lnSpc>
                <a:spcPct val="80000"/>
              </a:lnSpc>
            </a:pPr>
            <a:r>
              <a:rPr lang="en-IN" sz="14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Change</a:t>
            </a:r>
          </a:p>
        </p:txBody>
      </p:sp>
      <p:sp>
        <p:nvSpPr>
          <p:cNvPr id="61" name="Title 1">
            <a:extLst>
              <a:ext uri="{FF2B5EF4-FFF2-40B4-BE49-F238E27FC236}">
                <a16:creationId xmlns:a16="http://schemas.microsoft.com/office/drawing/2014/main" id="{4B3E47A9-2E0A-4805-A7C0-09A29D20A0F1}"/>
              </a:ext>
            </a:extLst>
          </p:cNvPr>
          <p:cNvSpPr txBox="1">
            <a:spLocks/>
          </p:cNvSpPr>
          <p:nvPr/>
        </p:nvSpPr>
        <p:spPr>
          <a:xfrm>
            <a:off x="0" y="-99965"/>
            <a:ext cx="9143999" cy="939809"/>
          </a:xfrm>
          <a:prstGeom prst="rect">
            <a:avLst/>
          </a:prstGeom>
        </p:spPr>
        <p:txBody>
          <a:bodyPr wrap="square" lIns="457200" tIns="228600" rIns="457200" bIns="22860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000"/>
              </a:lnSpc>
            </a:pPr>
            <a:r>
              <a:rPr lang="en-US" sz="3200" b="1" dirty="0">
                <a:solidFill>
                  <a:srgbClr val="046CB6"/>
                </a:solidFill>
                <a:latin typeface="Arial" panose="020B0604020202020204" pitchFamily="34" charset="0"/>
                <a:cs typeface="Arial" panose="020B0604020202020204" pitchFamily="34" charset="0"/>
              </a:rPr>
              <a:t>Points of Adoption</a:t>
            </a:r>
            <a:endParaRPr lang="en-US" sz="3200" dirty="0">
              <a:solidFill>
                <a:srgbClr val="046CB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83881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87907C92-FAD1-4FC1-AB64-80C110B9C650}"/>
              </a:ext>
            </a:extLst>
          </p:cNvPr>
          <p:cNvSpPr/>
          <p:nvPr/>
        </p:nvSpPr>
        <p:spPr>
          <a:xfrm>
            <a:off x="2075835" y="5149595"/>
            <a:ext cx="5267904" cy="297140"/>
          </a:xfrm>
          <a:prstGeom prst="ellipse">
            <a:avLst/>
          </a:prstGeom>
          <a:gradFill flip="none" rotWithShape="1">
            <a:gsLst>
              <a:gs pos="0">
                <a:schemeClr val="tx1">
                  <a:lumMod val="0"/>
                  <a:alpha val="26000"/>
                </a:schemeClr>
              </a:gs>
              <a:gs pos="70000">
                <a:schemeClr val="bg1">
                  <a:alpha val="0"/>
                  <a:lumMod val="0"/>
                  <a:lumOff val="100000"/>
                </a:schemeClr>
              </a:gs>
            </a:gsLst>
            <a:path path="shape">
              <a:fillToRect l="50000" t="50000" r="50000" b="50000"/>
            </a:path>
            <a:tileRect/>
          </a:gradFill>
          <a:ln w="25400" cap="flat" cmpd="sng" algn="ctr">
            <a:noFill/>
            <a:prstDash val="solid"/>
          </a:ln>
          <a:effectLst/>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nvGrpSpPr>
          <p:cNvPr id="4" name="Group 3">
            <a:extLst>
              <a:ext uri="{FF2B5EF4-FFF2-40B4-BE49-F238E27FC236}">
                <a16:creationId xmlns:a16="http://schemas.microsoft.com/office/drawing/2014/main" id="{B0B5A371-8C7E-404F-B1CC-02FB6199A007}"/>
              </a:ext>
            </a:extLst>
          </p:cNvPr>
          <p:cNvGrpSpPr/>
          <p:nvPr/>
        </p:nvGrpSpPr>
        <p:grpSpPr>
          <a:xfrm>
            <a:off x="2907109" y="472695"/>
            <a:ext cx="3605356" cy="4550350"/>
            <a:chOff x="3697288" y="414338"/>
            <a:chExt cx="4784725" cy="6038850"/>
          </a:xfrm>
          <a:scene3d>
            <a:camera prst="orthographicFront"/>
            <a:lightRig rig="threePt" dir="t"/>
          </a:scene3d>
        </p:grpSpPr>
        <p:sp>
          <p:nvSpPr>
            <p:cNvPr id="5" name="Freeform 15">
              <a:extLst>
                <a:ext uri="{FF2B5EF4-FFF2-40B4-BE49-F238E27FC236}">
                  <a16:creationId xmlns:a16="http://schemas.microsoft.com/office/drawing/2014/main" id="{5664962F-8406-4280-B8A1-1F8164E4F9C2}"/>
                </a:ext>
              </a:extLst>
            </p:cNvPr>
            <p:cNvSpPr>
              <a:spLocks/>
            </p:cNvSpPr>
            <p:nvPr/>
          </p:nvSpPr>
          <p:spPr bwMode="auto">
            <a:xfrm>
              <a:off x="6154738" y="414338"/>
              <a:ext cx="2327275" cy="4789488"/>
            </a:xfrm>
            <a:custGeom>
              <a:avLst/>
              <a:gdLst>
                <a:gd name="T0" fmla="*/ 510 w 1466"/>
                <a:gd name="T1" fmla="*/ 10 h 3017"/>
                <a:gd name="T2" fmla="*/ 594 w 1466"/>
                <a:gd name="T3" fmla="*/ 75 h 3017"/>
                <a:gd name="T4" fmla="*/ 660 w 1466"/>
                <a:gd name="T5" fmla="*/ 191 h 3017"/>
                <a:gd name="T6" fmla="*/ 703 w 1466"/>
                <a:gd name="T7" fmla="*/ 351 h 3017"/>
                <a:gd name="T8" fmla="*/ 716 w 1466"/>
                <a:gd name="T9" fmla="*/ 545 h 3017"/>
                <a:gd name="T10" fmla="*/ 694 w 1466"/>
                <a:gd name="T11" fmla="*/ 753 h 3017"/>
                <a:gd name="T12" fmla="*/ 634 w 1466"/>
                <a:gd name="T13" fmla="*/ 925 h 3017"/>
                <a:gd name="T14" fmla="*/ 550 w 1466"/>
                <a:gd name="T15" fmla="*/ 1070 h 3017"/>
                <a:gd name="T16" fmla="*/ 466 w 1466"/>
                <a:gd name="T17" fmla="*/ 1192 h 3017"/>
                <a:gd name="T18" fmla="*/ 399 w 1466"/>
                <a:gd name="T19" fmla="*/ 1297 h 3017"/>
                <a:gd name="T20" fmla="*/ 370 w 1466"/>
                <a:gd name="T21" fmla="*/ 1389 h 3017"/>
                <a:gd name="T22" fmla="*/ 397 w 1466"/>
                <a:gd name="T23" fmla="*/ 1465 h 3017"/>
                <a:gd name="T24" fmla="*/ 462 w 1466"/>
                <a:gd name="T25" fmla="*/ 1506 h 3017"/>
                <a:gd name="T26" fmla="*/ 557 w 1466"/>
                <a:gd name="T27" fmla="*/ 1523 h 3017"/>
                <a:gd name="T28" fmla="*/ 674 w 1466"/>
                <a:gd name="T29" fmla="*/ 1525 h 3017"/>
                <a:gd name="T30" fmla="*/ 806 w 1466"/>
                <a:gd name="T31" fmla="*/ 1520 h 3017"/>
                <a:gd name="T32" fmla="*/ 944 w 1466"/>
                <a:gd name="T33" fmla="*/ 1520 h 3017"/>
                <a:gd name="T34" fmla="*/ 1083 w 1466"/>
                <a:gd name="T35" fmla="*/ 1532 h 3017"/>
                <a:gd name="T36" fmla="*/ 1216 w 1466"/>
                <a:gd name="T37" fmla="*/ 1569 h 3017"/>
                <a:gd name="T38" fmla="*/ 1331 w 1466"/>
                <a:gd name="T39" fmla="*/ 1647 h 3017"/>
                <a:gd name="T40" fmla="*/ 1413 w 1466"/>
                <a:gd name="T41" fmla="*/ 1756 h 3017"/>
                <a:gd name="T42" fmla="*/ 1458 w 1466"/>
                <a:gd name="T43" fmla="*/ 1883 h 3017"/>
                <a:gd name="T44" fmla="*/ 1464 w 1466"/>
                <a:gd name="T45" fmla="*/ 2016 h 3017"/>
                <a:gd name="T46" fmla="*/ 1427 w 1466"/>
                <a:gd name="T47" fmla="*/ 2143 h 3017"/>
                <a:gd name="T48" fmla="*/ 1346 w 1466"/>
                <a:gd name="T49" fmla="*/ 2249 h 3017"/>
                <a:gd name="T50" fmla="*/ 1361 w 1466"/>
                <a:gd name="T51" fmla="*/ 2264 h 3017"/>
                <a:gd name="T52" fmla="*/ 1395 w 1466"/>
                <a:gd name="T53" fmla="*/ 2309 h 3017"/>
                <a:gd name="T54" fmla="*/ 1428 w 1466"/>
                <a:gd name="T55" fmla="*/ 2385 h 3017"/>
                <a:gd name="T56" fmla="*/ 1447 w 1466"/>
                <a:gd name="T57" fmla="*/ 2495 h 3017"/>
                <a:gd name="T58" fmla="*/ 1438 w 1466"/>
                <a:gd name="T59" fmla="*/ 2599 h 3017"/>
                <a:gd name="T60" fmla="*/ 896 w 1466"/>
                <a:gd name="T61" fmla="*/ 2690 h 3017"/>
                <a:gd name="T62" fmla="*/ 936 w 1466"/>
                <a:gd name="T63" fmla="*/ 2767 h 3017"/>
                <a:gd name="T64" fmla="*/ 941 w 1466"/>
                <a:gd name="T65" fmla="*/ 2849 h 3017"/>
                <a:gd name="T66" fmla="*/ 906 w 1466"/>
                <a:gd name="T67" fmla="*/ 2933 h 3017"/>
                <a:gd name="T68" fmla="*/ 855 w 1466"/>
                <a:gd name="T69" fmla="*/ 2983 h 3017"/>
                <a:gd name="T70" fmla="*/ 775 w 1466"/>
                <a:gd name="T71" fmla="*/ 3014 h 3017"/>
                <a:gd name="T72" fmla="*/ 675 w 1466"/>
                <a:gd name="T73" fmla="*/ 3004 h 3017"/>
                <a:gd name="T74" fmla="*/ 592 w 1466"/>
                <a:gd name="T75" fmla="*/ 2946 h 3017"/>
                <a:gd name="T76" fmla="*/ 549 w 1466"/>
                <a:gd name="T77" fmla="*/ 2854 h 3017"/>
                <a:gd name="T78" fmla="*/ 556 w 1466"/>
                <a:gd name="T79" fmla="*/ 2752 h 3017"/>
                <a:gd name="T80" fmla="*/ 613 w 1466"/>
                <a:gd name="T81" fmla="*/ 2669 h 3017"/>
                <a:gd name="T82" fmla="*/ 0 w 1466"/>
                <a:gd name="T83" fmla="*/ 2599 h 3017"/>
                <a:gd name="T84" fmla="*/ 67 w 1466"/>
                <a:gd name="T85" fmla="*/ 2123 h 3017"/>
                <a:gd name="T86" fmla="*/ 140 w 1466"/>
                <a:gd name="T87" fmla="*/ 2132 h 3017"/>
                <a:gd name="T88" fmla="*/ 257 w 1466"/>
                <a:gd name="T89" fmla="*/ 2106 h 3017"/>
                <a:gd name="T90" fmla="*/ 350 w 1466"/>
                <a:gd name="T91" fmla="*/ 2035 h 3017"/>
                <a:gd name="T92" fmla="*/ 406 w 1466"/>
                <a:gd name="T93" fmla="*/ 1932 h 3017"/>
                <a:gd name="T94" fmla="*/ 415 w 1466"/>
                <a:gd name="T95" fmla="*/ 1817 h 3017"/>
                <a:gd name="T96" fmla="*/ 383 w 1466"/>
                <a:gd name="T97" fmla="*/ 1720 h 3017"/>
                <a:gd name="T98" fmla="*/ 300 w 1466"/>
                <a:gd name="T99" fmla="*/ 1627 h 3017"/>
                <a:gd name="T100" fmla="*/ 183 w 1466"/>
                <a:gd name="T101" fmla="*/ 1578 h 3017"/>
                <a:gd name="T102" fmla="*/ 101 w 1466"/>
                <a:gd name="T103" fmla="*/ 1578 h 3017"/>
                <a:gd name="T104" fmla="*/ 0 w 1466"/>
                <a:gd name="T105" fmla="*/ 1613 h 3017"/>
                <a:gd name="T106" fmla="*/ 82 w 1466"/>
                <a:gd name="T107" fmla="*/ 659 h 3017"/>
                <a:gd name="T108" fmla="*/ 172 w 1466"/>
                <a:gd name="T109" fmla="*/ 440 h 3017"/>
                <a:gd name="T110" fmla="*/ 213 w 1466"/>
                <a:gd name="T111" fmla="*/ 247 h 3017"/>
                <a:gd name="T112" fmla="*/ 255 w 1466"/>
                <a:gd name="T113" fmla="*/ 119 h 3017"/>
                <a:gd name="T114" fmla="*/ 315 w 1466"/>
                <a:gd name="T115" fmla="*/ 41 h 3017"/>
                <a:gd name="T116" fmla="*/ 406 w 1466"/>
                <a:gd name="T117" fmla="*/ 4 h 3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66" h="3017">
                  <a:moveTo>
                    <a:pt x="447" y="0"/>
                  </a:moveTo>
                  <a:lnTo>
                    <a:pt x="479" y="1"/>
                  </a:lnTo>
                  <a:lnTo>
                    <a:pt x="510" y="10"/>
                  </a:lnTo>
                  <a:lnTo>
                    <a:pt x="540" y="25"/>
                  </a:lnTo>
                  <a:lnTo>
                    <a:pt x="568" y="47"/>
                  </a:lnTo>
                  <a:lnTo>
                    <a:pt x="594" y="75"/>
                  </a:lnTo>
                  <a:lnTo>
                    <a:pt x="619" y="108"/>
                  </a:lnTo>
                  <a:lnTo>
                    <a:pt x="641" y="148"/>
                  </a:lnTo>
                  <a:lnTo>
                    <a:pt x="660" y="191"/>
                  </a:lnTo>
                  <a:lnTo>
                    <a:pt x="678" y="240"/>
                  </a:lnTo>
                  <a:lnTo>
                    <a:pt x="693" y="293"/>
                  </a:lnTo>
                  <a:lnTo>
                    <a:pt x="703" y="351"/>
                  </a:lnTo>
                  <a:lnTo>
                    <a:pt x="711" y="412"/>
                  </a:lnTo>
                  <a:lnTo>
                    <a:pt x="716" y="477"/>
                  </a:lnTo>
                  <a:lnTo>
                    <a:pt x="716" y="545"/>
                  </a:lnTo>
                  <a:lnTo>
                    <a:pt x="712" y="615"/>
                  </a:lnTo>
                  <a:lnTo>
                    <a:pt x="705" y="688"/>
                  </a:lnTo>
                  <a:lnTo>
                    <a:pt x="694" y="753"/>
                  </a:lnTo>
                  <a:lnTo>
                    <a:pt x="678" y="813"/>
                  </a:lnTo>
                  <a:lnTo>
                    <a:pt x="657" y="870"/>
                  </a:lnTo>
                  <a:lnTo>
                    <a:pt x="634" y="925"/>
                  </a:lnTo>
                  <a:lnTo>
                    <a:pt x="607" y="975"/>
                  </a:lnTo>
                  <a:lnTo>
                    <a:pt x="579" y="1024"/>
                  </a:lnTo>
                  <a:lnTo>
                    <a:pt x="550" y="1070"/>
                  </a:lnTo>
                  <a:lnTo>
                    <a:pt x="522" y="1113"/>
                  </a:lnTo>
                  <a:lnTo>
                    <a:pt x="493" y="1154"/>
                  </a:lnTo>
                  <a:lnTo>
                    <a:pt x="466" y="1192"/>
                  </a:lnTo>
                  <a:lnTo>
                    <a:pt x="441" y="1229"/>
                  </a:lnTo>
                  <a:lnTo>
                    <a:pt x="418" y="1264"/>
                  </a:lnTo>
                  <a:lnTo>
                    <a:pt x="399" y="1297"/>
                  </a:lnTo>
                  <a:lnTo>
                    <a:pt x="384" y="1329"/>
                  </a:lnTo>
                  <a:lnTo>
                    <a:pt x="375" y="1359"/>
                  </a:lnTo>
                  <a:lnTo>
                    <a:pt x="370" y="1389"/>
                  </a:lnTo>
                  <a:lnTo>
                    <a:pt x="373" y="1416"/>
                  </a:lnTo>
                  <a:lnTo>
                    <a:pt x="383" y="1444"/>
                  </a:lnTo>
                  <a:lnTo>
                    <a:pt x="397" y="1465"/>
                  </a:lnTo>
                  <a:lnTo>
                    <a:pt x="414" y="1482"/>
                  </a:lnTo>
                  <a:lnTo>
                    <a:pt x="436" y="1496"/>
                  </a:lnTo>
                  <a:lnTo>
                    <a:pt x="462" y="1506"/>
                  </a:lnTo>
                  <a:lnTo>
                    <a:pt x="490" y="1515"/>
                  </a:lnTo>
                  <a:lnTo>
                    <a:pt x="523" y="1519"/>
                  </a:lnTo>
                  <a:lnTo>
                    <a:pt x="557" y="1523"/>
                  </a:lnTo>
                  <a:lnTo>
                    <a:pt x="594" y="1525"/>
                  </a:lnTo>
                  <a:lnTo>
                    <a:pt x="634" y="1525"/>
                  </a:lnTo>
                  <a:lnTo>
                    <a:pt x="674" y="1525"/>
                  </a:lnTo>
                  <a:lnTo>
                    <a:pt x="717" y="1524"/>
                  </a:lnTo>
                  <a:lnTo>
                    <a:pt x="761" y="1521"/>
                  </a:lnTo>
                  <a:lnTo>
                    <a:pt x="806" y="1520"/>
                  </a:lnTo>
                  <a:lnTo>
                    <a:pt x="852" y="1519"/>
                  </a:lnTo>
                  <a:lnTo>
                    <a:pt x="898" y="1519"/>
                  </a:lnTo>
                  <a:lnTo>
                    <a:pt x="944" y="1520"/>
                  </a:lnTo>
                  <a:lnTo>
                    <a:pt x="992" y="1521"/>
                  </a:lnTo>
                  <a:lnTo>
                    <a:pt x="1037" y="1526"/>
                  </a:lnTo>
                  <a:lnTo>
                    <a:pt x="1083" y="1532"/>
                  </a:lnTo>
                  <a:lnTo>
                    <a:pt x="1127" y="1541"/>
                  </a:lnTo>
                  <a:lnTo>
                    <a:pt x="1171" y="1551"/>
                  </a:lnTo>
                  <a:lnTo>
                    <a:pt x="1216" y="1569"/>
                  </a:lnTo>
                  <a:lnTo>
                    <a:pt x="1258" y="1591"/>
                  </a:lnTo>
                  <a:lnTo>
                    <a:pt x="1297" y="1617"/>
                  </a:lnTo>
                  <a:lnTo>
                    <a:pt x="1331" y="1647"/>
                  </a:lnTo>
                  <a:lnTo>
                    <a:pt x="1362" y="1681"/>
                  </a:lnTo>
                  <a:lnTo>
                    <a:pt x="1390" y="1717"/>
                  </a:lnTo>
                  <a:lnTo>
                    <a:pt x="1413" y="1756"/>
                  </a:lnTo>
                  <a:lnTo>
                    <a:pt x="1432" y="1796"/>
                  </a:lnTo>
                  <a:lnTo>
                    <a:pt x="1447" y="1839"/>
                  </a:lnTo>
                  <a:lnTo>
                    <a:pt x="1458" y="1883"/>
                  </a:lnTo>
                  <a:lnTo>
                    <a:pt x="1464" y="1927"/>
                  </a:lnTo>
                  <a:lnTo>
                    <a:pt x="1466" y="1972"/>
                  </a:lnTo>
                  <a:lnTo>
                    <a:pt x="1464" y="2016"/>
                  </a:lnTo>
                  <a:lnTo>
                    <a:pt x="1456" y="2059"/>
                  </a:lnTo>
                  <a:lnTo>
                    <a:pt x="1444" y="2101"/>
                  </a:lnTo>
                  <a:lnTo>
                    <a:pt x="1427" y="2143"/>
                  </a:lnTo>
                  <a:lnTo>
                    <a:pt x="1405" y="2181"/>
                  </a:lnTo>
                  <a:lnTo>
                    <a:pt x="1379" y="2217"/>
                  </a:lnTo>
                  <a:lnTo>
                    <a:pt x="1346" y="2249"/>
                  </a:lnTo>
                  <a:lnTo>
                    <a:pt x="1349" y="2251"/>
                  </a:lnTo>
                  <a:lnTo>
                    <a:pt x="1353" y="2256"/>
                  </a:lnTo>
                  <a:lnTo>
                    <a:pt x="1361" y="2264"/>
                  </a:lnTo>
                  <a:lnTo>
                    <a:pt x="1372" y="2275"/>
                  </a:lnTo>
                  <a:lnTo>
                    <a:pt x="1382" y="2290"/>
                  </a:lnTo>
                  <a:lnTo>
                    <a:pt x="1395" y="2309"/>
                  </a:lnTo>
                  <a:lnTo>
                    <a:pt x="1406" y="2331"/>
                  </a:lnTo>
                  <a:lnTo>
                    <a:pt x="1418" y="2356"/>
                  </a:lnTo>
                  <a:lnTo>
                    <a:pt x="1428" y="2385"/>
                  </a:lnTo>
                  <a:lnTo>
                    <a:pt x="1438" y="2419"/>
                  </a:lnTo>
                  <a:lnTo>
                    <a:pt x="1443" y="2454"/>
                  </a:lnTo>
                  <a:lnTo>
                    <a:pt x="1447" y="2495"/>
                  </a:lnTo>
                  <a:lnTo>
                    <a:pt x="1446" y="2539"/>
                  </a:lnTo>
                  <a:lnTo>
                    <a:pt x="1443" y="2570"/>
                  </a:lnTo>
                  <a:lnTo>
                    <a:pt x="1438" y="2599"/>
                  </a:lnTo>
                  <a:lnTo>
                    <a:pt x="795" y="2599"/>
                  </a:lnTo>
                  <a:lnTo>
                    <a:pt x="875" y="2669"/>
                  </a:lnTo>
                  <a:lnTo>
                    <a:pt x="896" y="2690"/>
                  </a:lnTo>
                  <a:lnTo>
                    <a:pt x="913" y="2714"/>
                  </a:lnTo>
                  <a:lnTo>
                    <a:pt x="927" y="2740"/>
                  </a:lnTo>
                  <a:lnTo>
                    <a:pt x="936" y="2767"/>
                  </a:lnTo>
                  <a:lnTo>
                    <a:pt x="942" y="2796"/>
                  </a:lnTo>
                  <a:lnTo>
                    <a:pt x="943" y="2817"/>
                  </a:lnTo>
                  <a:lnTo>
                    <a:pt x="941" y="2849"/>
                  </a:lnTo>
                  <a:lnTo>
                    <a:pt x="934" y="2879"/>
                  </a:lnTo>
                  <a:lnTo>
                    <a:pt x="921" y="2907"/>
                  </a:lnTo>
                  <a:lnTo>
                    <a:pt x="906" y="2933"/>
                  </a:lnTo>
                  <a:lnTo>
                    <a:pt x="885" y="2958"/>
                  </a:lnTo>
                  <a:lnTo>
                    <a:pt x="878" y="2965"/>
                  </a:lnTo>
                  <a:lnTo>
                    <a:pt x="855" y="2983"/>
                  </a:lnTo>
                  <a:lnTo>
                    <a:pt x="830" y="2997"/>
                  </a:lnTo>
                  <a:lnTo>
                    <a:pt x="802" y="3009"/>
                  </a:lnTo>
                  <a:lnTo>
                    <a:pt x="775" y="3014"/>
                  </a:lnTo>
                  <a:lnTo>
                    <a:pt x="745" y="3017"/>
                  </a:lnTo>
                  <a:lnTo>
                    <a:pt x="709" y="3013"/>
                  </a:lnTo>
                  <a:lnTo>
                    <a:pt x="675" y="3004"/>
                  </a:lnTo>
                  <a:lnTo>
                    <a:pt x="644" y="2990"/>
                  </a:lnTo>
                  <a:lnTo>
                    <a:pt x="616" y="2970"/>
                  </a:lnTo>
                  <a:lnTo>
                    <a:pt x="592" y="2946"/>
                  </a:lnTo>
                  <a:lnTo>
                    <a:pt x="572" y="2918"/>
                  </a:lnTo>
                  <a:lnTo>
                    <a:pt x="559" y="2887"/>
                  </a:lnTo>
                  <a:lnTo>
                    <a:pt x="549" y="2854"/>
                  </a:lnTo>
                  <a:lnTo>
                    <a:pt x="546" y="2819"/>
                  </a:lnTo>
                  <a:lnTo>
                    <a:pt x="548" y="2786"/>
                  </a:lnTo>
                  <a:lnTo>
                    <a:pt x="556" y="2752"/>
                  </a:lnTo>
                  <a:lnTo>
                    <a:pt x="570" y="2722"/>
                  </a:lnTo>
                  <a:lnTo>
                    <a:pt x="589" y="2694"/>
                  </a:lnTo>
                  <a:lnTo>
                    <a:pt x="613" y="2669"/>
                  </a:lnTo>
                  <a:lnTo>
                    <a:pt x="626" y="2658"/>
                  </a:lnTo>
                  <a:lnTo>
                    <a:pt x="626" y="2599"/>
                  </a:lnTo>
                  <a:lnTo>
                    <a:pt x="0" y="2599"/>
                  </a:lnTo>
                  <a:lnTo>
                    <a:pt x="0" y="2095"/>
                  </a:lnTo>
                  <a:lnTo>
                    <a:pt x="32" y="2111"/>
                  </a:lnTo>
                  <a:lnTo>
                    <a:pt x="67" y="2123"/>
                  </a:lnTo>
                  <a:lnTo>
                    <a:pt x="102" y="2130"/>
                  </a:lnTo>
                  <a:lnTo>
                    <a:pt x="139" y="2132"/>
                  </a:lnTo>
                  <a:lnTo>
                    <a:pt x="140" y="2132"/>
                  </a:lnTo>
                  <a:lnTo>
                    <a:pt x="181" y="2129"/>
                  </a:lnTo>
                  <a:lnTo>
                    <a:pt x="220" y="2121"/>
                  </a:lnTo>
                  <a:lnTo>
                    <a:pt x="257" y="2106"/>
                  </a:lnTo>
                  <a:lnTo>
                    <a:pt x="292" y="2087"/>
                  </a:lnTo>
                  <a:lnTo>
                    <a:pt x="323" y="2063"/>
                  </a:lnTo>
                  <a:lnTo>
                    <a:pt x="350" y="2035"/>
                  </a:lnTo>
                  <a:lnTo>
                    <a:pt x="374" y="2004"/>
                  </a:lnTo>
                  <a:lnTo>
                    <a:pt x="392" y="1971"/>
                  </a:lnTo>
                  <a:lnTo>
                    <a:pt x="406" y="1932"/>
                  </a:lnTo>
                  <a:lnTo>
                    <a:pt x="414" y="1893"/>
                  </a:lnTo>
                  <a:lnTo>
                    <a:pt x="418" y="1853"/>
                  </a:lnTo>
                  <a:lnTo>
                    <a:pt x="415" y="1817"/>
                  </a:lnTo>
                  <a:lnTo>
                    <a:pt x="408" y="1784"/>
                  </a:lnTo>
                  <a:lnTo>
                    <a:pt x="398" y="1750"/>
                  </a:lnTo>
                  <a:lnTo>
                    <a:pt x="383" y="1720"/>
                  </a:lnTo>
                  <a:lnTo>
                    <a:pt x="360" y="1684"/>
                  </a:lnTo>
                  <a:lnTo>
                    <a:pt x="332" y="1653"/>
                  </a:lnTo>
                  <a:lnTo>
                    <a:pt x="300" y="1627"/>
                  </a:lnTo>
                  <a:lnTo>
                    <a:pt x="264" y="1605"/>
                  </a:lnTo>
                  <a:lnTo>
                    <a:pt x="225" y="1588"/>
                  </a:lnTo>
                  <a:lnTo>
                    <a:pt x="183" y="1578"/>
                  </a:lnTo>
                  <a:lnTo>
                    <a:pt x="139" y="1575"/>
                  </a:lnTo>
                  <a:lnTo>
                    <a:pt x="138" y="1575"/>
                  </a:lnTo>
                  <a:lnTo>
                    <a:pt x="101" y="1578"/>
                  </a:lnTo>
                  <a:lnTo>
                    <a:pt x="65" y="1585"/>
                  </a:lnTo>
                  <a:lnTo>
                    <a:pt x="32" y="1597"/>
                  </a:lnTo>
                  <a:lnTo>
                    <a:pt x="0" y="1613"/>
                  </a:lnTo>
                  <a:lnTo>
                    <a:pt x="0" y="791"/>
                  </a:lnTo>
                  <a:lnTo>
                    <a:pt x="42" y="727"/>
                  </a:lnTo>
                  <a:lnTo>
                    <a:pt x="82" y="659"/>
                  </a:lnTo>
                  <a:lnTo>
                    <a:pt x="116" y="589"/>
                  </a:lnTo>
                  <a:lnTo>
                    <a:pt x="147" y="515"/>
                  </a:lnTo>
                  <a:lnTo>
                    <a:pt x="172" y="440"/>
                  </a:lnTo>
                  <a:lnTo>
                    <a:pt x="189" y="363"/>
                  </a:lnTo>
                  <a:lnTo>
                    <a:pt x="202" y="301"/>
                  </a:lnTo>
                  <a:lnTo>
                    <a:pt x="213" y="247"/>
                  </a:lnTo>
                  <a:lnTo>
                    <a:pt x="226" y="198"/>
                  </a:lnTo>
                  <a:lnTo>
                    <a:pt x="240" y="156"/>
                  </a:lnTo>
                  <a:lnTo>
                    <a:pt x="255" y="119"/>
                  </a:lnTo>
                  <a:lnTo>
                    <a:pt x="272" y="89"/>
                  </a:lnTo>
                  <a:lnTo>
                    <a:pt x="292" y="62"/>
                  </a:lnTo>
                  <a:lnTo>
                    <a:pt x="315" y="41"/>
                  </a:lnTo>
                  <a:lnTo>
                    <a:pt x="341" y="25"/>
                  </a:lnTo>
                  <a:lnTo>
                    <a:pt x="371" y="12"/>
                  </a:lnTo>
                  <a:lnTo>
                    <a:pt x="406" y="4"/>
                  </a:lnTo>
                  <a:lnTo>
                    <a:pt x="447" y="0"/>
                  </a:lnTo>
                  <a:close/>
                </a:path>
              </a:pathLst>
            </a:custGeom>
            <a:gradFill flip="none" rotWithShape="1">
              <a:gsLst>
                <a:gs pos="100000">
                  <a:schemeClr val="accent2">
                    <a:lumMod val="65000"/>
                  </a:schemeClr>
                </a:gs>
                <a:gs pos="0">
                  <a:schemeClr val="accent2">
                    <a:lumMod val="96000"/>
                  </a:schemeClr>
                </a:gs>
              </a:gsLst>
              <a:lin ang="13500000" scaled="1"/>
              <a:tileRect/>
            </a:gradFill>
            <a:ln w="38100">
              <a:solidFill>
                <a:schemeClr val="accent2"/>
              </a:solidFill>
              <a:prstDash val="solid"/>
              <a:round/>
              <a:headEnd/>
              <a:tailEnd/>
            </a:ln>
            <a:sp3d>
              <a:bevelB w="0" h="2540000"/>
            </a:sp3d>
          </p:spPr>
          <p:txBody>
            <a:bodyPr vert="horz" wrap="square" lIns="91440" tIns="45720" rIns="91440" bIns="45720" numCol="1" anchor="t" anchorCtr="0" compatLnSpc="1">
              <a:prstTxWarp prst="textNoShape">
                <a:avLst/>
              </a:prstTxWarp>
            </a:bodyPr>
            <a:lstStyle/>
            <a:p>
              <a:endParaRPr lang="en-IN"/>
            </a:p>
          </p:txBody>
        </p:sp>
        <p:sp>
          <p:nvSpPr>
            <p:cNvPr id="6" name="Freeform 16">
              <a:extLst>
                <a:ext uri="{FF2B5EF4-FFF2-40B4-BE49-F238E27FC236}">
                  <a16:creationId xmlns:a16="http://schemas.microsoft.com/office/drawing/2014/main" id="{7D529168-6D6E-42E1-85F9-EC878A8BBD24}"/>
                </a:ext>
              </a:extLst>
            </p:cNvPr>
            <p:cNvSpPr>
              <a:spLocks/>
            </p:cNvSpPr>
            <p:nvPr/>
          </p:nvSpPr>
          <p:spPr bwMode="auto">
            <a:xfrm>
              <a:off x="3697288" y="4002088"/>
              <a:ext cx="2328863" cy="2451100"/>
            </a:xfrm>
            <a:custGeom>
              <a:avLst/>
              <a:gdLst>
                <a:gd name="T0" fmla="*/ 722 w 1467"/>
                <a:gd name="T1" fmla="*/ 0 h 1544"/>
                <a:gd name="T2" fmla="*/ 791 w 1467"/>
                <a:gd name="T3" fmla="*/ 13 h 1544"/>
                <a:gd name="T4" fmla="*/ 850 w 1467"/>
                <a:gd name="T5" fmla="*/ 47 h 1544"/>
                <a:gd name="T6" fmla="*/ 894 w 1467"/>
                <a:gd name="T7" fmla="*/ 99 h 1544"/>
                <a:gd name="T8" fmla="*/ 917 w 1467"/>
                <a:gd name="T9" fmla="*/ 162 h 1544"/>
                <a:gd name="T10" fmla="*/ 918 w 1467"/>
                <a:gd name="T11" fmla="*/ 231 h 1544"/>
                <a:gd name="T12" fmla="*/ 896 w 1467"/>
                <a:gd name="T13" fmla="*/ 295 h 1544"/>
                <a:gd name="T14" fmla="*/ 853 w 1467"/>
                <a:gd name="T15" fmla="*/ 347 h 1544"/>
                <a:gd name="T16" fmla="*/ 841 w 1467"/>
                <a:gd name="T17" fmla="*/ 418 h 1544"/>
                <a:gd name="T18" fmla="*/ 1467 w 1467"/>
                <a:gd name="T19" fmla="*/ 922 h 1544"/>
                <a:gd name="T20" fmla="*/ 1400 w 1467"/>
                <a:gd name="T21" fmla="*/ 894 h 1544"/>
                <a:gd name="T22" fmla="*/ 1327 w 1467"/>
                <a:gd name="T23" fmla="*/ 885 h 1544"/>
                <a:gd name="T24" fmla="*/ 1285 w 1467"/>
                <a:gd name="T25" fmla="*/ 888 h 1544"/>
                <a:gd name="T26" fmla="*/ 1209 w 1467"/>
                <a:gd name="T27" fmla="*/ 911 h 1544"/>
                <a:gd name="T28" fmla="*/ 1143 w 1467"/>
                <a:gd name="T29" fmla="*/ 954 h 1544"/>
                <a:gd name="T30" fmla="*/ 1092 w 1467"/>
                <a:gd name="T31" fmla="*/ 1013 h 1544"/>
                <a:gd name="T32" fmla="*/ 1060 w 1467"/>
                <a:gd name="T33" fmla="*/ 1084 h 1544"/>
                <a:gd name="T34" fmla="*/ 1049 w 1467"/>
                <a:gd name="T35" fmla="*/ 1164 h 1544"/>
                <a:gd name="T36" fmla="*/ 1064 w 1467"/>
                <a:gd name="T37" fmla="*/ 1252 h 1544"/>
                <a:gd name="T38" fmla="*/ 1103 w 1467"/>
                <a:gd name="T39" fmla="*/ 1328 h 1544"/>
                <a:gd name="T40" fmla="*/ 1163 w 1467"/>
                <a:gd name="T41" fmla="*/ 1388 h 1544"/>
                <a:gd name="T42" fmla="*/ 1239 w 1467"/>
                <a:gd name="T43" fmla="*/ 1427 h 1544"/>
                <a:gd name="T44" fmla="*/ 1327 w 1467"/>
                <a:gd name="T45" fmla="*/ 1442 h 1544"/>
                <a:gd name="T46" fmla="*/ 1365 w 1467"/>
                <a:gd name="T47" fmla="*/ 1439 h 1544"/>
                <a:gd name="T48" fmla="*/ 1434 w 1467"/>
                <a:gd name="T49" fmla="*/ 1420 h 1544"/>
                <a:gd name="T50" fmla="*/ 1467 w 1467"/>
                <a:gd name="T51" fmla="*/ 1544 h 1544"/>
                <a:gd name="T52" fmla="*/ 1418 w 1467"/>
                <a:gd name="T53" fmla="*/ 1544 h 1544"/>
                <a:gd name="T54" fmla="*/ 1290 w 1467"/>
                <a:gd name="T55" fmla="*/ 1542 h 1544"/>
                <a:gd name="T56" fmla="*/ 1179 w 1467"/>
                <a:gd name="T57" fmla="*/ 1537 h 1544"/>
                <a:gd name="T58" fmla="*/ 1087 w 1467"/>
                <a:gd name="T59" fmla="*/ 1530 h 1544"/>
                <a:gd name="T60" fmla="*/ 1017 w 1467"/>
                <a:gd name="T61" fmla="*/ 1522 h 1544"/>
                <a:gd name="T62" fmla="*/ 974 w 1467"/>
                <a:gd name="T63" fmla="*/ 1517 h 1544"/>
                <a:gd name="T64" fmla="*/ 958 w 1467"/>
                <a:gd name="T65" fmla="*/ 1515 h 1544"/>
                <a:gd name="T66" fmla="*/ 945 w 1467"/>
                <a:gd name="T67" fmla="*/ 1511 h 1544"/>
                <a:gd name="T68" fmla="*/ 910 w 1467"/>
                <a:gd name="T69" fmla="*/ 1500 h 1544"/>
                <a:gd name="T70" fmla="*/ 861 w 1467"/>
                <a:gd name="T71" fmla="*/ 1481 h 1544"/>
                <a:gd name="T72" fmla="*/ 808 w 1467"/>
                <a:gd name="T73" fmla="*/ 1453 h 1544"/>
                <a:gd name="T74" fmla="*/ 758 w 1467"/>
                <a:gd name="T75" fmla="*/ 1417 h 1544"/>
                <a:gd name="T76" fmla="*/ 717 w 1467"/>
                <a:gd name="T77" fmla="*/ 1372 h 1544"/>
                <a:gd name="T78" fmla="*/ 0 w 1467"/>
                <a:gd name="T79" fmla="*/ 1319 h 1544"/>
                <a:gd name="T80" fmla="*/ 671 w 1467"/>
                <a:gd name="T81" fmla="*/ 418 h 1544"/>
                <a:gd name="T82" fmla="*/ 568 w 1467"/>
                <a:gd name="T83" fmla="*/ 324 h 1544"/>
                <a:gd name="T84" fmla="*/ 535 w 1467"/>
                <a:gd name="T85" fmla="*/ 266 h 1544"/>
                <a:gd name="T86" fmla="*/ 523 w 1467"/>
                <a:gd name="T87" fmla="*/ 200 h 1544"/>
                <a:gd name="T88" fmla="*/ 536 w 1467"/>
                <a:gd name="T89" fmla="*/ 131 h 1544"/>
                <a:gd name="T90" fmla="*/ 569 w 1467"/>
                <a:gd name="T91" fmla="*/ 72 h 1544"/>
                <a:gd name="T92" fmla="*/ 621 w 1467"/>
                <a:gd name="T93" fmla="*/ 28 h 1544"/>
                <a:gd name="T94" fmla="*/ 686 w 1467"/>
                <a:gd name="T95" fmla="*/ 4 h 1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67" h="1544">
                  <a:moveTo>
                    <a:pt x="722" y="0"/>
                  </a:moveTo>
                  <a:lnTo>
                    <a:pt x="722" y="0"/>
                  </a:lnTo>
                  <a:lnTo>
                    <a:pt x="758" y="4"/>
                  </a:lnTo>
                  <a:lnTo>
                    <a:pt x="791" y="13"/>
                  </a:lnTo>
                  <a:lnTo>
                    <a:pt x="822" y="27"/>
                  </a:lnTo>
                  <a:lnTo>
                    <a:pt x="850" y="47"/>
                  </a:lnTo>
                  <a:lnTo>
                    <a:pt x="873" y="71"/>
                  </a:lnTo>
                  <a:lnTo>
                    <a:pt x="894" y="99"/>
                  </a:lnTo>
                  <a:lnTo>
                    <a:pt x="908" y="129"/>
                  </a:lnTo>
                  <a:lnTo>
                    <a:pt x="917" y="162"/>
                  </a:lnTo>
                  <a:lnTo>
                    <a:pt x="920" y="198"/>
                  </a:lnTo>
                  <a:lnTo>
                    <a:pt x="918" y="231"/>
                  </a:lnTo>
                  <a:lnTo>
                    <a:pt x="910" y="265"/>
                  </a:lnTo>
                  <a:lnTo>
                    <a:pt x="896" y="295"/>
                  </a:lnTo>
                  <a:lnTo>
                    <a:pt x="878" y="322"/>
                  </a:lnTo>
                  <a:lnTo>
                    <a:pt x="853" y="347"/>
                  </a:lnTo>
                  <a:lnTo>
                    <a:pt x="841" y="359"/>
                  </a:lnTo>
                  <a:lnTo>
                    <a:pt x="841" y="418"/>
                  </a:lnTo>
                  <a:lnTo>
                    <a:pt x="1467" y="418"/>
                  </a:lnTo>
                  <a:lnTo>
                    <a:pt x="1467" y="922"/>
                  </a:lnTo>
                  <a:lnTo>
                    <a:pt x="1434" y="906"/>
                  </a:lnTo>
                  <a:lnTo>
                    <a:pt x="1400" y="894"/>
                  </a:lnTo>
                  <a:lnTo>
                    <a:pt x="1364" y="887"/>
                  </a:lnTo>
                  <a:lnTo>
                    <a:pt x="1327" y="885"/>
                  </a:lnTo>
                  <a:lnTo>
                    <a:pt x="1326" y="885"/>
                  </a:lnTo>
                  <a:lnTo>
                    <a:pt x="1285" y="888"/>
                  </a:lnTo>
                  <a:lnTo>
                    <a:pt x="1246" y="896"/>
                  </a:lnTo>
                  <a:lnTo>
                    <a:pt x="1209" y="911"/>
                  </a:lnTo>
                  <a:lnTo>
                    <a:pt x="1174" y="930"/>
                  </a:lnTo>
                  <a:lnTo>
                    <a:pt x="1143" y="954"/>
                  </a:lnTo>
                  <a:lnTo>
                    <a:pt x="1117" y="982"/>
                  </a:lnTo>
                  <a:lnTo>
                    <a:pt x="1092" y="1013"/>
                  </a:lnTo>
                  <a:lnTo>
                    <a:pt x="1074" y="1046"/>
                  </a:lnTo>
                  <a:lnTo>
                    <a:pt x="1060" y="1084"/>
                  </a:lnTo>
                  <a:lnTo>
                    <a:pt x="1052" y="1124"/>
                  </a:lnTo>
                  <a:lnTo>
                    <a:pt x="1049" y="1164"/>
                  </a:lnTo>
                  <a:lnTo>
                    <a:pt x="1052" y="1209"/>
                  </a:lnTo>
                  <a:lnTo>
                    <a:pt x="1064" y="1252"/>
                  </a:lnTo>
                  <a:lnTo>
                    <a:pt x="1080" y="1292"/>
                  </a:lnTo>
                  <a:lnTo>
                    <a:pt x="1103" y="1328"/>
                  </a:lnTo>
                  <a:lnTo>
                    <a:pt x="1131" y="1360"/>
                  </a:lnTo>
                  <a:lnTo>
                    <a:pt x="1163" y="1388"/>
                  </a:lnTo>
                  <a:lnTo>
                    <a:pt x="1200" y="1411"/>
                  </a:lnTo>
                  <a:lnTo>
                    <a:pt x="1239" y="1427"/>
                  </a:lnTo>
                  <a:lnTo>
                    <a:pt x="1282" y="1438"/>
                  </a:lnTo>
                  <a:lnTo>
                    <a:pt x="1327" y="1442"/>
                  </a:lnTo>
                  <a:lnTo>
                    <a:pt x="1328" y="1442"/>
                  </a:lnTo>
                  <a:lnTo>
                    <a:pt x="1365" y="1439"/>
                  </a:lnTo>
                  <a:lnTo>
                    <a:pt x="1401" y="1432"/>
                  </a:lnTo>
                  <a:lnTo>
                    <a:pt x="1434" y="1420"/>
                  </a:lnTo>
                  <a:lnTo>
                    <a:pt x="1467" y="1404"/>
                  </a:lnTo>
                  <a:lnTo>
                    <a:pt x="1467" y="1544"/>
                  </a:lnTo>
                  <a:lnTo>
                    <a:pt x="1440" y="1544"/>
                  </a:lnTo>
                  <a:lnTo>
                    <a:pt x="1418" y="1544"/>
                  </a:lnTo>
                  <a:lnTo>
                    <a:pt x="1352" y="1544"/>
                  </a:lnTo>
                  <a:lnTo>
                    <a:pt x="1290" y="1542"/>
                  </a:lnTo>
                  <a:lnTo>
                    <a:pt x="1232" y="1539"/>
                  </a:lnTo>
                  <a:lnTo>
                    <a:pt x="1179" y="1537"/>
                  </a:lnTo>
                  <a:lnTo>
                    <a:pt x="1131" y="1534"/>
                  </a:lnTo>
                  <a:lnTo>
                    <a:pt x="1087" y="1530"/>
                  </a:lnTo>
                  <a:lnTo>
                    <a:pt x="1049" y="1526"/>
                  </a:lnTo>
                  <a:lnTo>
                    <a:pt x="1017" y="1522"/>
                  </a:lnTo>
                  <a:lnTo>
                    <a:pt x="992" y="1520"/>
                  </a:lnTo>
                  <a:lnTo>
                    <a:pt x="974" y="1517"/>
                  </a:lnTo>
                  <a:lnTo>
                    <a:pt x="962" y="1515"/>
                  </a:lnTo>
                  <a:lnTo>
                    <a:pt x="958" y="1515"/>
                  </a:lnTo>
                  <a:lnTo>
                    <a:pt x="955" y="1514"/>
                  </a:lnTo>
                  <a:lnTo>
                    <a:pt x="945" y="1511"/>
                  </a:lnTo>
                  <a:lnTo>
                    <a:pt x="930" y="1506"/>
                  </a:lnTo>
                  <a:lnTo>
                    <a:pt x="910" y="1500"/>
                  </a:lnTo>
                  <a:lnTo>
                    <a:pt x="887" y="1491"/>
                  </a:lnTo>
                  <a:lnTo>
                    <a:pt x="861" y="1481"/>
                  </a:lnTo>
                  <a:lnTo>
                    <a:pt x="835" y="1468"/>
                  </a:lnTo>
                  <a:lnTo>
                    <a:pt x="808" y="1453"/>
                  </a:lnTo>
                  <a:lnTo>
                    <a:pt x="782" y="1437"/>
                  </a:lnTo>
                  <a:lnTo>
                    <a:pt x="758" y="1417"/>
                  </a:lnTo>
                  <a:lnTo>
                    <a:pt x="736" y="1395"/>
                  </a:lnTo>
                  <a:lnTo>
                    <a:pt x="717" y="1372"/>
                  </a:lnTo>
                  <a:lnTo>
                    <a:pt x="703" y="1345"/>
                  </a:lnTo>
                  <a:lnTo>
                    <a:pt x="0" y="1319"/>
                  </a:lnTo>
                  <a:lnTo>
                    <a:pt x="2" y="418"/>
                  </a:lnTo>
                  <a:lnTo>
                    <a:pt x="671" y="418"/>
                  </a:lnTo>
                  <a:lnTo>
                    <a:pt x="591" y="348"/>
                  </a:lnTo>
                  <a:lnTo>
                    <a:pt x="568" y="324"/>
                  </a:lnTo>
                  <a:lnTo>
                    <a:pt x="548" y="296"/>
                  </a:lnTo>
                  <a:lnTo>
                    <a:pt x="535" y="266"/>
                  </a:lnTo>
                  <a:lnTo>
                    <a:pt x="527" y="234"/>
                  </a:lnTo>
                  <a:lnTo>
                    <a:pt x="523" y="200"/>
                  </a:lnTo>
                  <a:lnTo>
                    <a:pt x="527" y="164"/>
                  </a:lnTo>
                  <a:lnTo>
                    <a:pt x="536" y="131"/>
                  </a:lnTo>
                  <a:lnTo>
                    <a:pt x="550" y="100"/>
                  </a:lnTo>
                  <a:lnTo>
                    <a:pt x="569" y="72"/>
                  </a:lnTo>
                  <a:lnTo>
                    <a:pt x="594" y="48"/>
                  </a:lnTo>
                  <a:lnTo>
                    <a:pt x="621" y="28"/>
                  </a:lnTo>
                  <a:lnTo>
                    <a:pt x="652" y="13"/>
                  </a:lnTo>
                  <a:lnTo>
                    <a:pt x="686" y="4"/>
                  </a:lnTo>
                  <a:lnTo>
                    <a:pt x="722" y="0"/>
                  </a:lnTo>
                  <a:close/>
                </a:path>
              </a:pathLst>
            </a:custGeom>
            <a:gradFill flip="none" rotWithShape="1">
              <a:gsLst>
                <a:gs pos="100000">
                  <a:schemeClr val="accent4">
                    <a:lumMod val="90000"/>
                  </a:schemeClr>
                </a:gs>
                <a:gs pos="0">
                  <a:schemeClr val="accent4">
                    <a:lumMod val="67000"/>
                    <a:lumOff val="33000"/>
                  </a:schemeClr>
                </a:gs>
              </a:gsLst>
              <a:lin ang="10800000" scaled="1"/>
              <a:tileRect/>
            </a:gradFill>
            <a:ln w="28575">
              <a:solidFill>
                <a:schemeClr val="accent4"/>
              </a:solidFill>
              <a:prstDash val="solid"/>
              <a:round/>
              <a:headEnd/>
              <a:tailEnd/>
            </a:ln>
            <a:sp3d>
              <a:bevelB w="0" h="2540000"/>
            </a:sp3d>
          </p:spPr>
          <p:txBody>
            <a:bodyPr vert="horz" wrap="square" lIns="91440" tIns="45720" rIns="91440" bIns="45720" numCol="1" anchor="t" anchorCtr="0" compatLnSpc="1">
              <a:prstTxWarp prst="textNoShape">
                <a:avLst/>
              </a:prstTxWarp>
            </a:bodyPr>
            <a:lstStyle/>
            <a:p>
              <a:endParaRPr lang="en-IN"/>
            </a:p>
          </p:txBody>
        </p:sp>
        <p:sp>
          <p:nvSpPr>
            <p:cNvPr id="7" name="Freeform 17">
              <a:extLst>
                <a:ext uri="{FF2B5EF4-FFF2-40B4-BE49-F238E27FC236}">
                  <a16:creationId xmlns:a16="http://schemas.microsoft.com/office/drawing/2014/main" id="{2BD3BA9F-8D18-410E-AF8F-31A7F2CB9FA3}"/>
                </a:ext>
              </a:extLst>
            </p:cNvPr>
            <p:cNvSpPr>
              <a:spLocks/>
            </p:cNvSpPr>
            <p:nvPr/>
          </p:nvSpPr>
          <p:spPr bwMode="auto">
            <a:xfrm>
              <a:off x="3700463" y="1825626"/>
              <a:ext cx="2990850" cy="2714625"/>
            </a:xfrm>
            <a:custGeom>
              <a:avLst/>
              <a:gdLst>
                <a:gd name="T0" fmla="*/ 1465 w 1884"/>
                <a:gd name="T1" fmla="*/ 914 h 1710"/>
                <a:gd name="T2" fmla="*/ 1542 w 1884"/>
                <a:gd name="T3" fmla="*/ 826 h 1710"/>
                <a:gd name="T4" fmla="*/ 1573 w 1884"/>
                <a:gd name="T5" fmla="*/ 800 h 1710"/>
                <a:gd name="T6" fmla="*/ 1625 w 1884"/>
                <a:gd name="T7" fmla="*/ 774 h 1710"/>
                <a:gd name="T8" fmla="*/ 1684 w 1884"/>
                <a:gd name="T9" fmla="*/ 766 h 1710"/>
                <a:gd name="T10" fmla="*/ 1721 w 1884"/>
                <a:gd name="T11" fmla="*/ 770 h 1710"/>
                <a:gd name="T12" fmla="*/ 1787 w 1884"/>
                <a:gd name="T13" fmla="*/ 794 h 1710"/>
                <a:gd name="T14" fmla="*/ 1839 w 1884"/>
                <a:gd name="T15" fmla="*/ 839 h 1710"/>
                <a:gd name="T16" fmla="*/ 1872 w 1884"/>
                <a:gd name="T17" fmla="*/ 899 h 1710"/>
                <a:gd name="T18" fmla="*/ 1884 w 1884"/>
                <a:gd name="T19" fmla="*/ 964 h 1710"/>
                <a:gd name="T20" fmla="*/ 1877 w 1884"/>
                <a:gd name="T21" fmla="*/ 1013 h 1710"/>
                <a:gd name="T22" fmla="*/ 1865 w 1884"/>
                <a:gd name="T23" fmla="*/ 1046 h 1710"/>
                <a:gd name="T24" fmla="*/ 1831 w 1884"/>
                <a:gd name="T25" fmla="*/ 1099 h 1710"/>
                <a:gd name="T26" fmla="*/ 1780 w 1884"/>
                <a:gd name="T27" fmla="*/ 1138 h 1710"/>
                <a:gd name="T28" fmla="*/ 1719 w 1884"/>
                <a:gd name="T29" fmla="*/ 1160 h 1710"/>
                <a:gd name="T30" fmla="*/ 1685 w 1884"/>
                <a:gd name="T31" fmla="*/ 1164 h 1710"/>
                <a:gd name="T32" fmla="*/ 1626 w 1884"/>
                <a:gd name="T33" fmla="*/ 1154 h 1710"/>
                <a:gd name="T34" fmla="*/ 1574 w 1884"/>
                <a:gd name="T35" fmla="*/ 1129 h 1710"/>
                <a:gd name="T36" fmla="*/ 1543 w 1884"/>
                <a:gd name="T37" fmla="*/ 1105 h 1710"/>
                <a:gd name="T38" fmla="*/ 1525 w 1884"/>
                <a:gd name="T39" fmla="*/ 1083 h 1710"/>
                <a:gd name="T40" fmla="*/ 1465 w 1884"/>
                <a:gd name="T41" fmla="*/ 1710 h 1710"/>
                <a:gd name="T42" fmla="*/ 977 w 1884"/>
                <a:gd name="T43" fmla="*/ 1676 h 1710"/>
                <a:gd name="T44" fmla="*/ 997 w 1884"/>
                <a:gd name="T45" fmla="*/ 1606 h 1710"/>
                <a:gd name="T46" fmla="*/ 995 w 1884"/>
                <a:gd name="T47" fmla="*/ 1524 h 1710"/>
                <a:gd name="T48" fmla="*/ 967 w 1884"/>
                <a:gd name="T49" fmla="*/ 1442 h 1710"/>
                <a:gd name="T50" fmla="*/ 916 w 1884"/>
                <a:gd name="T51" fmla="*/ 1373 h 1710"/>
                <a:gd name="T52" fmla="*/ 848 w 1884"/>
                <a:gd name="T53" fmla="*/ 1322 h 1710"/>
                <a:gd name="T54" fmla="*/ 765 w 1884"/>
                <a:gd name="T55" fmla="*/ 1295 h 1710"/>
                <a:gd name="T56" fmla="*/ 719 w 1884"/>
                <a:gd name="T57" fmla="*/ 1292 h 1710"/>
                <a:gd name="T58" fmla="*/ 639 w 1884"/>
                <a:gd name="T59" fmla="*/ 1303 h 1710"/>
                <a:gd name="T60" fmla="*/ 567 w 1884"/>
                <a:gd name="T61" fmla="*/ 1337 h 1710"/>
                <a:gd name="T62" fmla="*/ 510 w 1884"/>
                <a:gd name="T63" fmla="*/ 1388 h 1710"/>
                <a:gd name="T64" fmla="*/ 467 w 1884"/>
                <a:gd name="T65" fmla="*/ 1453 h 1710"/>
                <a:gd name="T66" fmla="*/ 444 w 1884"/>
                <a:gd name="T67" fmla="*/ 1530 h 1710"/>
                <a:gd name="T68" fmla="*/ 444 w 1884"/>
                <a:gd name="T69" fmla="*/ 1607 h 1710"/>
                <a:gd name="T70" fmla="*/ 463 w 1884"/>
                <a:gd name="T71" fmla="*/ 1677 h 1710"/>
                <a:gd name="T72" fmla="*/ 0 w 1884"/>
                <a:gd name="T73" fmla="*/ 1710 h 1710"/>
                <a:gd name="T74" fmla="*/ 698 w 1884"/>
                <a:gd name="T75" fmla="*/ 1079 h 1710"/>
                <a:gd name="T76" fmla="*/ 699 w 1884"/>
                <a:gd name="T77" fmla="*/ 1075 h 1710"/>
                <a:gd name="T78" fmla="*/ 705 w 1884"/>
                <a:gd name="T79" fmla="*/ 1062 h 1710"/>
                <a:gd name="T80" fmla="*/ 716 w 1884"/>
                <a:gd name="T81" fmla="*/ 1039 h 1710"/>
                <a:gd name="T82" fmla="*/ 736 w 1884"/>
                <a:gd name="T83" fmla="*/ 1002 h 1710"/>
                <a:gd name="T84" fmla="*/ 762 w 1884"/>
                <a:gd name="T85" fmla="*/ 952 h 1710"/>
                <a:gd name="T86" fmla="*/ 799 w 1884"/>
                <a:gd name="T87" fmla="*/ 885 h 1710"/>
                <a:gd name="T88" fmla="*/ 848 w 1884"/>
                <a:gd name="T89" fmla="*/ 801 h 1710"/>
                <a:gd name="T90" fmla="*/ 910 w 1884"/>
                <a:gd name="T91" fmla="*/ 691 h 1710"/>
                <a:gd name="T92" fmla="*/ 980 w 1884"/>
                <a:gd name="T93" fmla="*/ 572 h 1710"/>
                <a:gd name="T94" fmla="*/ 1056 w 1884"/>
                <a:gd name="T95" fmla="*/ 451 h 1710"/>
                <a:gd name="T96" fmla="*/ 1136 w 1884"/>
                <a:gd name="T97" fmla="*/ 335 h 1710"/>
                <a:gd name="T98" fmla="*/ 1216 w 1884"/>
                <a:gd name="T99" fmla="*/ 230 h 1710"/>
                <a:gd name="T100" fmla="*/ 1300 w 1884"/>
                <a:gd name="T101" fmla="*/ 145 h 1710"/>
                <a:gd name="T102" fmla="*/ 1383 w 1884"/>
                <a:gd name="T103" fmla="*/ 79 h 1710"/>
                <a:gd name="T104" fmla="*/ 1465 w 1884"/>
                <a:gd name="T105" fmla="*/ 0 h 1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84" h="1710">
                  <a:moveTo>
                    <a:pt x="1465" y="0"/>
                  </a:moveTo>
                  <a:lnTo>
                    <a:pt x="1465" y="914"/>
                  </a:lnTo>
                  <a:lnTo>
                    <a:pt x="1535" y="835"/>
                  </a:lnTo>
                  <a:lnTo>
                    <a:pt x="1542" y="826"/>
                  </a:lnTo>
                  <a:lnTo>
                    <a:pt x="1550" y="818"/>
                  </a:lnTo>
                  <a:lnTo>
                    <a:pt x="1573" y="800"/>
                  </a:lnTo>
                  <a:lnTo>
                    <a:pt x="1599" y="786"/>
                  </a:lnTo>
                  <a:lnTo>
                    <a:pt x="1625" y="774"/>
                  </a:lnTo>
                  <a:lnTo>
                    <a:pt x="1654" y="769"/>
                  </a:lnTo>
                  <a:lnTo>
                    <a:pt x="1684" y="766"/>
                  </a:lnTo>
                  <a:lnTo>
                    <a:pt x="1685" y="766"/>
                  </a:lnTo>
                  <a:lnTo>
                    <a:pt x="1721" y="770"/>
                  </a:lnTo>
                  <a:lnTo>
                    <a:pt x="1755" y="779"/>
                  </a:lnTo>
                  <a:lnTo>
                    <a:pt x="1787" y="794"/>
                  </a:lnTo>
                  <a:lnTo>
                    <a:pt x="1815" y="815"/>
                  </a:lnTo>
                  <a:lnTo>
                    <a:pt x="1839" y="839"/>
                  </a:lnTo>
                  <a:lnTo>
                    <a:pt x="1859" y="868"/>
                  </a:lnTo>
                  <a:lnTo>
                    <a:pt x="1872" y="899"/>
                  </a:lnTo>
                  <a:lnTo>
                    <a:pt x="1882" y="934"/>
                  </a:lnTo>
                  <a:lnTo>
                    <a:pt x="1884" y="964"/>
                  </a:lnTo>
                  <a:lnTo>
                    <a:pt x="1882" y="994"/>
                  </a:lnTo>
                  <a:lnTo>
                    <a:pt x="1877" y="1013"/>
                  </a:lnTo>
                  <a:lnTo>
                    <a:pt x="1871" y="1032"/>
                  </a:lnTo>
                  <a:lnTo>
                    <a:pt x="1865" y="1046"/>
                  </a:lnTo>
                  <a:lnTo>
                    <a:pt x="1850" y="1075"/>
                  </a:lnTo>
                  <a:lnTo>
                    <a:pt x="1831" y="1099"/>
                  </a:lnTo>
                  <a:lnTo>
                    <a:pt x="1808" y="1121"/>
                  </a:lnTo>
                  <a:lnTo>
                    <a:pt x="1780" y="1138"/>
                  </a:lnTo>
                  <a:lnTo>
                    <a:pt x="1751" y="1152"/>
                  </a:lnTo>
                  <a:lnTo>
                    <a:pt x="1719" y="1160"/>
                  </a:lnTo>
                  <a:lnTo>
                    <a:pt x="1685" y="1164"/>
                  </a:lnTo>
                  <a:lnTo>
                    <a:pt x="1685" y="1164"/>
                  </a:lnTo>
                  <a:lnTo>
                    <a:pt x="1655" y="1161"/>
                  </a:lnTo>
                  <a:lnTo>
                    <a:pt x="1626" y="1154"/>
                  </a:lnTo>
                  <a:lnTo>
                    <a:pt x="1600" y="1144"/>
                  </a:lnTo>
                  <a:lnTo>
                    <a:pt x="1574" y="1129"/>
                  </a:lnTo>
                  <a:lnTo>
                    <a:pt x="1550" y="1112"/>
                  </a:lnTo>
                  <a:lnTo>
                    <a:pt x="1543" y="1105"/>
                  </a:lnTo>
                  <a:lnTo>
                    <a:pt x="1536" y="1097"/>
                  </a:lnTo>
                  <a:lnTo>
                    <a:pt x="1525" y="1083"/>
                  </a:lnTo>
                  <a:lnTo>
                    <a:pt x="1465" y="1083"/>
                  </a:lnTo>
                  <a:lnTo>
                    <a:pt x="1465" y="1710"/>
                  </a:lnTo>
                  <a:lnTo>
                    <a:pt x="961" y="1710"/>
                  </a:lnTo>
                  <a:lnTo>
                    <a:pt x="977" y="1676"/>
                  </a:lnTo>
                  <a:lnTo>
                    <a:pt x="989" y="1642"/>
                  </a:lnTo>
                  <a:lnTo>
                    <a:pt x="997" y="1606"/>
                  </a:lnTo>
                  <a:lnTo>
                    <a:pt x="999" y="1569"/>
                  </a:lnTo>
                  <a:lnTo>
                    <a:pt x="995" y="1524"/>
                  </a:lnTo>
                  <a:lnTo>
                    <a:pt x="984" y="1481"/>
                  </a:lnTo>
                  <a:lnTo>
                    <a:pt x="967" y="1442"/>
                  </a:lnTo>
                  <a:lnTo>
                    <a:pt x="945" y="1405"/>
                  </a:lnTo>
                  <a:lnTo>
                    <a:pt x="916" y="1373"/>
                  </a:lnTo>
                  <a:lnTo>
                    <a:pt x="884" y="1345"/>
                  </a:lnTo>
                  <a:lnTo>
                    <a:pt x="848" y="1322"/>
                  </a:lnTo>
                  <a:lnTo>
                    <a:pt x="807" y="1306"/>
                  </a:lnTo>
                  <a:lnTo>
                    <a:pt x="765" y="1295"/>
                  </a:lnTo>
                  <a:lnTo>
                    <a:pt x="720" y="1292"/>
                  </a:lnTo>
                  <a:lnTo>
                    <a:pt x="719" y="1292"/>
                  </a:lnTo>
                  <a:lnTo>
                    <a:pt x="678" y="1294"/>
                  </a:lnTo>
                  <a:lnTo>
                    <a:pt x="639" y="1303"/>
                  </a:lnTo>
                  <a:lnTo>
                    <a:pt x="602" y="1317"/>
                  </a:lnTo>
                  <a:lnTo>
                    <a:pt x="567" y="1337"/>
                  </a:lnTo>
                  <a:lnTo>
                    <a:pt x="536" y="1360"/>
                  </a:lnTo>
                  <a:lnTo>
                    <a:pt x="510" y="1388"/>
                  </a:lnTo>
                  <a:lnTo>
                    <a:pt x="485" y="1419"/>
                  </a:lnTo>
                  <a:lnTo>
                    <a:pt x="467" y="1453"/>
                  </a:lnTo>
                  <a:lnTo>
                    <a:pt x="453" y="1490"/>
                  </a:lnTo>
                  <a:lnTo>
                    <a:pt x="444" y="1530"/>
                  </a:lnTo>
                  <a:lnTo>
                    <a:pt x="441" y="1571"/>
                  </a:lnTo>
                  <a:lnTo>
                    <a:pt x="444" y="1607"/>
                  </a:lnTo>
                  <a:lnTo>
                    <a:pt x="451" y="1643"/>
                  </a:lnTo>
                  <a:lnTo>
                    <a:pt x="463" y="1677"/>
                  </a:lnTo>
                  <a:lnTo>
                    <a:pt x="478" y="1710"/>
                  </a:lnTo>
                  <a:lnTo>
                    <a:pt x="0" y="1710"/>
                  </a:lnTo>
                  <a:lnTo>
                    <a:pt x="2" y="1079"/>
                  </a:lnTo>
                  <a:lnTo>
                    <a:pt x="698" y="1079"/>
                  </a:lnTo>
                  <a:lnTo>
                    <a:pt x="698" y="1078"/>
                  </a:lnTo>
                  <a:lnTo>
                    <a:pt x="699" y="1075"/>
                  </a:lnTo>
                  <a:lnTo>
                    <a:pt x="701" y="1070"/>
                  </a:lnTo>
                  <a:lnTo>
                    <a:pt x="705" y="1062"/>
                  </a:lnTo>
                  <a:lnTo>
                    <a:pt x="710" y="1052"/>
                  </a:lnTo>
                  <a:lnTo>
                    <a:pt x="716" y="1039"/>
                  </a:lnTo>
                  <a:lnTo>
                    <a:pt x="725" y="1022"/>
                  </a:lnTo>
                  <a:lnTo>
                    <a:pt x="736" y="1002"/>
                  </a:lnTo>
                  <a:lnTo>
                    <a:pt x="747" y="979"/>
                  </a:lnTo>
                  <a:lnTo>
                    <a:pt x="762" y="952"/>
                  </a:lnTo>
                  <a:lnTo>
                    <a:pt x="780" y="921"/>
                  </a:lnTo>
                  <a:lnTo>
                    <a:pt x="799" y="885"/>
                  </a:lnTo>
                  <a:lnTo>
                    <a:pt x="823" y="845"/>
                  </a:lnTo>
                  <a:lnTo>
                    <a:pt x="848" y="801"/>
                  </a:lnTo>
                  <a:lnTo>
                    <a:pt x="878" y="748"/>
                  </a:lnTo>
                  <a:lnTo>
                    <a:pt x="910" y="691"/>
                  </a:lnTo>
                  <a:lnTo>
                    <a:pt x="944" y="634"/>
                  </a:lnTo>
                  <a:lnTo>
                    <a:pt x="980" y="572"/>
                  </a:lnTo>
                  <a:lnTo>
                    <a:pt x="1017" y="512"/>
                  </a:lnTo>
                  <a:lnTo>
                    <a:pt x="1056" y="451"/>
                  </a:lnTo>
                  <a:lnTo>
                    <a:pt x="1095" y="392"/>
                  </a:lnTo>
                  <a:lnTo>
                    <a:pt x="1136" y="335"/>
                  </a:lnTo>
                  <a:lnTo>
                    <a:pt x="1176" y="280"/>
                  </a:lnTo>
                  <a:lnTo>
                    <a:pt x="1216" y="230"/>
                  </a:lnTo>
                  <a:lnTo>
                    <a:pt x="1258" y="185"/>
                  </a:lnTo>
                  <a:lnTo>
                    <a:pt x="1300" y="145"/>
                  </a:lnTo>
                  <a:lnTo>
                    <a:pt x="1340" y="113"/>
                  </a:lnTo>
                  <a:lnTo>
                    <a:pt x="1383" y="79"/>
                  </a:lnTo>
                  <a:lnTo>
                    <a:pt x="1424" y="42"/>
                  </a:lnTo>
                  <a:lnTo>
                    <a:pt x="1465" y="0"/>
                  </a:lnTo>
                  <a:close/>
                </a:path>
              </a:pathLst>
            </a:custGeom>
            <a:gradFill flip="none" rotWithShape="1">
              <a:gsLst>
                <a:gs pos="0">
                  <a:schemeClr val="accent1">
                    <a:lumMod val="92000"/>
                  </a:schemeClr>
                </a:gs>
                <a:gs pos="100000">
                  <a:schemeClr val="accent1">
                    <a:lumMod val="49000"/>
                  </a:schemeClr>
                </a:gs>
              </a:gsLst>
              <a:lin ang="13500000" scaled="1"/>
              <a:tileRect/>
            </a:gradFill>
            <a:ln w="38100">
              <a:solidFill>
                <a:schemeClr val="accent1"/>
              </a:solidFill>
              <a:prstDash val="solid"/>
              <a:round/>
              <a:headEnd/>
              <a:tailEnd/>
            </a:ln>
            <a:sp3d>
              <a:bevelB w="0" h="2540000"/>
            </a:sp3d>
          </p:spPr>
          <p:txBody>
            <a:bodyPr vert="horz" wrap="square" lIns="91440" tIns="45720" rIns="91440" bIns="45720" numCol="1" anchor="t" anchorCtr="0" compatLnSpc="1">
              <a:prstTxWarp prst="textNoShape">
                <a:avLst/>
              </a:prstTxWarp>
            </a:bodyPr>
            <a:lstStyle/>
            <a:p>
              <a:endParaRPr lang="en-IN"/>
            </a:p>
          </p:txBody>
        </p:sp>
        <p:sp>
          <p:nvSpPr>
            <p:cNvPr id="8" name="Freeform 18">
              <a:extLst>
                <a:ext uri="{FF2B5EF4-FFF2-40B4-BE49-F238E27FC236}">
                  <a16:creationId xmlns:a16="http://schemas.microsoft.com/office/drawing/2014/main" id="{A6C02F6B-7CEC-4823-A8E0-16FEA77E5A92}"/>
                </a:ext>
              </a:extLst>
            </p:cNvPr>
            <p:cNvSpPr>
              <a:spLocks/>
            </p:cNvSpPr>
            <p:nvPr/>
          </p:nvSpPr>
          <p:spPr bwMode="auto">
            <a:xfrm>
              <a:off x="5487988" y="4665663"/>
              <a:ext cx="2905125" cy="1785938"/>
            </a:xfrm>
            <a:custGeom>
              <a:avLst/>
              <a:gdLst>
                <a:gd name="T0" fmla="*/ 907 w 1830"/>
                <a:gd name="T1" fmla="*/ 34 h 1125"/>
                <a:gd name="T2" fmla="*/ 885 w 1830"/>
                <a:gd name="T3" fmla="*/ 141 h 1125"/>
                <a:gd name="T4" fmla="*/ 891 w 1830"/>
                <a:gd name="T5" fmla="*/ 197 h 1125"/>
                <a:gd name="T6" fmla="*/ 944 w 1830"/>
                <a:gd name="T7" fmla="*/ 311 h 1125"/>
                <a:gd name="T8" fmla="*/ 1040 w 1830"/>
                <a:gd name="T9" fmla="*/ 389 h 1125"/>
                <a:gd name="T10" fmla="*/ 1165 w 1830"/>
                <a:gd name="T11" fmla="*/ 418 h 1125"/>
                <a:gd name="T12" fmla="*/ 1206 w 1830"/>
                <a:gd name="T13" fmla="*/ 416 h 1125"/>
                <a:gd name="T14" fmla="*/ 1273 w 1830"/>
                <a:gd name="T15" fmla="*/ 396 h 1125"/>
                <a:gd name="T16" fmla="*/ 1362 w 1830"/>
                <a:gd name="T17" fmla="*/ 336 h 1125"/>
                <a:gd name="T18" fmla="*/ 1420 w 1830"/>
                <a:gd name="T19" fmla="*/ 252 h 1125"/>
                <a:gd name="T20" fmla="*/ 1442 w 1830"/>
                <a:gd name="T21" fmla="*/ 167 h 1125"/>
                <a:gd name="T22" fmla="*/ 1434 w 1830"/>
                <a:gd name="T23" fmla="*/ 67 h 1125"/>
                <a:gd name="T24" fmla="*/ 1830 w 1830"/>
                <a:gd name="T25" fmla="*/ 0 h 1125"/>
                <a:gd name="T26" fmla="*/ 1780 w 1830"/>
                <a:gd name="T27" fmla="*/ 78 h 1125"/>
                <a:gd name="T28" fmla="*/ 1730 w 1830"/>
                <a:gd name="T29" fmla="*/ 127 h 1125"/>
                <a:gd name="T30" fmla="*/ 1702 w 1830"/>
                <a:gd name="T31" fmla="*/ 149 h 1125"/>
                <a:gd name="T32" fmla="*/ 1706 w 1830"/>
                <a:gd name="T33" fmla="*/ 161 h 1125"/>
                <a:gd name="T34" fmla="*/ 1732 w 1830"/>
                <a:gd name="T35" fmla="*/ 210 h 1125"/>
                <a:gd name="T36" fmla="*/ 1759 w 1830"/>
                <a:gd name="T37" fmla="*/ 294 h 1125"/>
                <a:gd name="T38" fmla="*/ 1766 w 1830"/>
                <a:gd name="T39" fmla="*/ 402 h 1125"/>
                <a:gd name="T40" fmla="*/ 1741 w 1830"/>
                <a:gd name="T41" fmla="*/ 490 h 1125"/>
                <a:gd name="T42" fmla="*/ 1692 w 1830"/>
                <a:gd name="T43" fmla="*/ 560 h 1125"/>
                <a:gd name="T44" fmla="*/ 1639 w 1830"/>
                <a:gd name="T45" fmla="*/ 611 h 1125"/>
                <a:gd name="T46" fmla="*/ 1600 w 1830"/>
                <a:gd name="T47" fmla="*/ 640 h 1125"/>
                <a:gd name="T48" fmla="*/ 1593 w 1830"/>
                <a:gd name="T49" fmla="*/ 648 h 1125"/>
                <a:gd name="T50" fmla="*/ 1613 w 1830"/>
                <a:gd name="T51" fmla="*/ 682 h 1125"/>
                <a:gd name="T52" fmla="*/ 1638 w 1830"/>
                <a:gd name="T53" fmla="*/ 746 h 1125"/>
                <a:gd name="T54" fmla="*/ 1644 w 1830"/>
                <a:gd name="T55" fmla="*/ 837 h 1125"/>
                <a:gd name="T56" fmla="*/ 1610 w 1830"/>
                <a:gd name="T57" fmla="*/ 946 h 1125"/>
                <a:gd name="T58" fmla="*/ 1542 w 1830"/>
                <a:gd name="T59" fmla="*/ 1039 h 1125"/>
                <a:gd name="T60" fmla="*/ 1447 w 1830"/>
                <a:gd name="T61" fmla="*/ 1098 h 1125"/>
                <a:gd name="T62" fmla="*/ 1359 w 1830"/>
                <a:gd name="T63" fmla="*/ 1111 h 1125"/>
                <a:gd name="T64" fmla="*/ 1270 w 1830"/>
                <a:gd name="T65" fmla="*/ 1112 h 1125"/>
                <a:gd name="T66" fmla="*/ 1128 w 1830"/>
                <a:gd name="T67" fmla="*/ 1114 h 1125"/>
                <a:gd name="T68" fmla="*/ 952 w 1830"/>
                <a:gd name="T69" fmla="*/ 1117 h 1125"/>
                <a:gd name="T70" fmla="*/ 763 w 1830"/>
                <a:gd name="T71" fmla="*/ 1120 h 1125"/>
                <a:gd name="T72" fmla="*/ 578 w 1830"/>
                <a:gd name="T73" fmla="*/ 1123 h 1125"/>
                <a:gd name="T74" fmla="*/ 420 w 1830"/>
                <a:gd name="T75" fmla="*/ 1125 h 1125"/>
                <a:gd name="T76" fmla="*/ 342 w 1830"/>
                <a:gd name="T77" fmla="*/ 884 h 1125"/>
                <a:gd name="T78" fmla="*/ 286 w 1830"/>
                <a:gd name="T79" fmla="*/ 924 h 1125"/>
                <a:gd name="T80" fmla="*/ 200 w 1830"/>
                <a:gd name="T81" fmla="*/ 944 h 1125"/>
                <a:gd name="T82" fmla="*/ 131 w 1830"/>
                <a:gd name="T83" fmla="*/ 932 h 1125"/>
                <a:gd name="T84" fmla="*/ 48 w 1830"/>
                <a:gd name="T85" fmla="*/ 873 h 1125"/>
                <a:gd name="T86" fmla="*/ 4 w 1830"/>
                <a:gd name="T87" fmla="*/ 782 h 1125"/>
                <a:gd name="T88" fmla="*/ 13 w 1830"/>
                <a:gd name="T89" fmla="*/ 677 h 1125"/>
                <a:gd name="T90" fmla="*/ 71 w 1830"/>
                <a:gd name="T91" fmla="*/ 594 h 1125"/>
                <a:gd name="T92" fmla="*/ 163 w 1830"/>
                <a:gd name="T93" fmla="*/ 550 h 1125"/>
                <a:gd name="T94" fmla="*/ 234 w 1830"/>
                <a:gd name="T95" fmla="*/ 550 h 1125"/>
                <a:gd name="T96" fmla="*/ 324 w 1830"/>
                <a:gd name="T97" fmla="*/ 590 h 1125"/>
                <a:gd name="T98" fmla="*/ 420 w 1830"/>
                <a:gd name="T99" fmla="*/ 627 h 1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30" h="1125">
                  <a:moveTo>
                    <a:pt x="420" y="0"/>
                  </a:moveTo>
                  <a:lnTo>
                    <a:pt x="923" y="0"/>
                  </a:lnTo>
                  <a:lnTo>
                    <a:pt x="907" y="34"/>
                  </a:lnTo>
                  <a:lnTo>
                    <a:pt x="895" y="68"/>
                  </a:lnTo>
                  <a:lnTo>
                    <a:pt x="887" y="104"/>
                  </a:lnTo>
                  <a:lnTo>
                    <a:pt x="885" y="141"/>
                  </a:lnTo>
                  <a:lnTo>
                    <a:pt x="887" y="169"/>
                  </a:lnTo>
                  <a:lnTo>
                    <a:pt x="891" y="195"/>
                  </a:lnTo>
                  <a:lnTo>
                    <a:pt x="891" y="197"/>
                  </a:lnTo>
                  <a:lnTo>
                    <a:pt x="903" y="238"/>
                  </a:lnTo>
                  <a:lnTo>
                    <a:pt x="921" y="276"/>
                  </a:lnTo>
                  <a:lnTo>
                    <a:pt x="944" y="311"/>
                  </a:lnTo>
                  <a:lnTo>
                    <a:pt x="972" y="342"/>
                  </a:lnTo>
                  <a:lnTo>
                    <a:pt x="1004" y="367"/>
                  </a:lnTo>
                  <a:lnTo>
                    <a:pt x="1040" y="389"/>
                  </a:lnTo>
                  <a:lnTo>
                    <a:pt x="1079" y="406"/>
                  </a:lnTo>
                  <a:lnTo>
                    <a:pt x="1121" y="415"/>
                  </a:lnTo>
                  <a:lnTo>
                    <a:pt x="1165" y="418"/>
                  </a:lnTo>
                  <a:lnTo>
                    <a:pt x="1166" y="418"/>
                  </a:lnTo>
                  <a:lnTo>
                    <a:pt x="1180" y="418"/>
                  </a:lnTo>
                  <a:lnTo>
                    <a:pt x="1206" y="416"/>
                  </a:lnTo>
                  <a:lnTo>
                    <a:pt x="1220" y="414"/>
                  </a:lnTo>
                  <a:lnTo>
                    <a:pt x="1240" y="408"/>
                  </a:lnTo>
                  <a:lnTo>
                    <a:pt x="1273" y="396"/>
                  </a:lnTo>
                  <a:lnTo>
                    <a:pt x="1305" y="380"/>
                  </a:lnTo>
                  <a:lnTo>
                    <a:pt x="1335" y="361"/>
                  </a:lnTo>
                  <a:lnTo>
                    <a:pt x="1362" y="336"/>
                  </a:lnTo>
                  <a:lnTo>
                    <a:pt x="1385" y="311"/>
                  </a:lnTo>
                  <a:lnTo>
                    <a:pt x="1405" y="282"/>
                  </a:lnTo>
                  <a:lnTo>
                    <a:pt x="1420" y="252"/>
                  </a:lnTo>
                  <a:lnTo>
                    <a:pt x="1430" y="223"/>
                  </a:lnTo>
                  <a:lnTo>
                    <a:pt x="1438" y="194"/>
                  </a:lnTo>
                  <a:lnTo>
                    <a:pt x="1442" y="167"/>
                  </a:lnTo>
                  <a:lnTo>
                    <a:pt x="1443" y="139"/>
                  </a:lnTo>
                  <a:lnTo>
                    <a:pt x="1441" y="102"/>
                  </a:lnTo>
                  <a:lnTo>
                    <a:pt x="1434" y="67"/>
                  </a:lnTo>
                  <a:lnTo>
                    <a:pt x="1421" y="33"/>
                  </a:lnTo>
                  <a:lnTo>
                    <a:pt x="1406" y="0"/>
                  </a:lnTo>
                  <a:lnTo>
                    <a:pt x="1830" y="0"/>
                  </a:lnTo>
                  <a:lnTo>
                    <a:pt x="1815" y="29"/>
                  </a:lnTo>
                  <a:lnTo>
                    <a:pt x="1797" y="56"/>
                  </a:lnTo>
                  <a:lnTo>
                    <a:pt x="1780" y="78"/>
                  </a:lnTo>
                  <a:lnTo>
                    <a:pt x="1763" y="97"/>
                  </a:lnTo>
                  <a:lnTo>
                    <a:pt x="1747" y="115"/>
                  </a:lnTo>
                  <a:lnTo>
                    <a:pt x="1730" y="127"/>
                  </a:lnTo>
                  <a:lnTo>
                    <a:pt x="1718" y="138"/>
                  </a:lnTo>
                  <a:lnTo>
                    <a:pt x="1709" y="145"/>
                  </a:lnTo>
                  <a:lnTo>
                    <a:pt x="1702" y="149"/>
                  </a:lnTo>
                  <a:lnTo>
                    <a:pt x="1699" y="150"/>
                  </a:lnTo>
                  <a:lnTo>
                    <a:pt x="1700" y="154"/>
                  </a:lnTo>
                  <a:lnTo>
                    <a:pt x="1706" y="161"/>
                  </a:lnTo>
                  <a:lnTo>
                    <a:pt x="1713" y="174"/>
                  </a:lnTo>
                  <a:lnTo>
                    <a:pt x="1722" y="190"/>
                  </a:lnTo>
                  <a:lnTo>
                    <a:pt x="1732" y="210"/>
                  </a:lnTo>
                  <a:lnTo>
                    <a:pt x="1742" y="235"/>
                  </a:lnTo>
                  <a:lnTo>
                    <a:pt x="1751" y="262"/>
                  </a:lnTo>
                  <a:lnTo>
                    <a:pt x="1759" y="294"/>
                  </a:lnTo>
                  <a:lnTo>
                    <a:pt x="1765" y="327"/>
                  </a:lnTo>
                  <a:lnTo>
                    <a:pt x="1767" y="364"/>
                  </a:lnTo>
                  <a:lnTo>
                    <a:pt x="1766" y="402"/>
                  </a:lnTo>
                  <a:lnTo>
                    <a:pt x="1762" y="433"/>
                  </a:lnTo>
                  <a:lnTo>
                    <a:pt x="1754" y="462"/>
                  </a:lnTo>
                  <a:lnTo>
                    <a:pt x="1741" y="490"/>
                  </a:lnTo>
                  <a:lnTo>
                    <a:pt x="1727" y="515"/>
                  </a:lnTo>
                  <a:lnTo>
                    <a:pt x="1710" y="538"/>
                  </a:lnTo>
                  <a:lnTo>
                    <a:pt x="1692" y="560"/>
                  </a:lnTo>
                  <a:lnTo>
                    <a:pt x="1674" y="579"/>
                  </a:lnTo>
                  <a:lnTo>
                    <a:pt x="1657" y="596"/>
                  </a:lnTo>
                  <a:lnTo>
                    <a:pt x="1639" y="611"/>
                  </a:lnTo>
                  <a:lnTo>
                    <a:pt x="1623" y="623"/>
                  </a:lnTo>
                  <a:lnTo>
                    <a:pt x="1610" y="633"/>
                  </a:lnTo>
                  <a:lnTo>
                    <a:pt x="1600" y="640"/>
                  </a:lnTo>
                  <a:lnTo>
                    <a:pt x="1593" y="645"/>
                  </a:lnTo>
                  <a:lnTo>
                    <a:pt x="1591" y="646"/>
                  </a:lnTo>
                  <a:lnTo>
                    <a:pt x="1593" y="648"/>
                  </a:lnTo>
                  <a:lnTo>
                    <a:pt x="1598" y="655"/>
                  </a:lnTo>
                  <a:lnTo>
                    <a:pt x="1605" y="666"/>
                  </a:lnTo>
                  <a:lnTo>
                    <a:pt x="1613" y="682"/>
                  </a:lnTo>
                  <a:lnTo>
                    <a:pt x="1622" y="700"/>
                  </a:lnTo>
                  <a:lnTo>
                    <a:pt x="1630" y="722"/>
                  </a:lnTo>
                  <a:lnTo>
                    <a:pt x="1638" y="746"/>
                  </a:lnTo>
                  <a:lnTo>
                    <a:pt x="1643" y="774"/>
                  </a:lnTo>
                  <a:lnTo>
                    <a:pt x="1645" y="805"/>
                  </a:lnTo>
                  <a:lnTo>
                    <a:pt x="1644" y="837"/>
                  </a:lnTo>
                  <a:lnTo>
                    <a:pt x="1638" y="871"/>
                  </a:lnTo>
                  <a:lnTo>
                    <a:pt x="1625" y="909"/>
                  </a:lnTo>
                  <a:lnTo>
                    <a:pt x="1610" y="946"/>
                  </a:lnTo>
                  <a:lnTo>
                    <a:pt x="1591" y="979"/>
                  </a:lnTo>
                  <a:lnTo>
                    <a:pt x="1568" y="1012"/>
                  </a:lnTo>
                  <a:lnTo>
                    <a:pt x="1542" y="1039"/>
                  </a:lnTo>
                  <a:lnTo>
                    <a:pt x="1513" y="1064"/>
                  </a:lnTo>
                  <a:lnTo>
                    <a:pt x="1482" y="1083"/>
                  </a:lnTo>
                  <a:lnTo>
                    <a:pt x="1447" y="1098"/>
                  </a:lnTo>
                  <a:lnTo>
                    <a:pt x="1412" y="1108"/>
                  </a:lnTo>
                  <a:lnTo>
                    <a:pt x="1374" y="1111"/>
                  </a:lnTo>
                  <a:lnTo>
                    <a:pt x="1359" y="1111"/>
                  </a:lnTo>
                  <a:lnTo>
                    <a:pt x="1337" y="1112"/>
                  </a:lnTo>
                  <a:lnTo>
                    <a:pt x="1307" y="1112"/>
                  </a:lnTo>
                  <a:lnTo>
                    <a:pt x="1270" y="1112"/>
                  </a:lnTo>
                  <a:lnTo>
                    <a:pt x="1227" y="1113"/>
                  </a:lnTo>
                  <a:lnTo>
                    <a:pt x="1180" y="1113"/>
                  </a:lnTo>
                  <a:lnTo>
                    <a:pt x="1128" y="1114"/>
                  </a:lnTo>
                  <a:lnTo>
                    <a:pt x="1071" y="1116"/>
                  </a:lnTo>
                  <a:lnTo>
                    <a:pt x="1013" y="1117"/>
                  </a:lnTo>
                  <a:lnTo>
                    <a:pt x="952" y="1117"/>
                  </a:lnTo>
                  <a:lnTo>
                    <a:pt x="890" y="1118"/>
                  </a:lnTo>
                  <a:lnTo>
                    <a:pt x="826" y="1119"/>
                  </a:lnTo>
                  <a:lnTo>
                    <a:pt x="763" y="1120"/>
                  </a:lnTo>
                  <a:lnTo>
                    <a:pt x="699" y="1121"/>
                  </a:lnTo>
                  <a:lnTo>
                    <a:pt x="638" y="1121"/>
                  </a:lnTo>
                  <a:lnTo>
                    <a:pt x="578" y="1123"/>
                  </a:lnTo>
                  <a:lnTo>
                    <a:pt x="521" y="1124"/>
                  </a:lnTo>
                  <a:lnTo>
                    <a:pt x="468" y="1124"/>
                  </a:lnTo>
                  <a:lnTo>
                    <a:pt x="420" y="1125"/>
                  </a:lnTo>
                  <a:lnTo>
                    <a:pt x="420" y="796"/>
                  </a:lnTo>
                  <a:lnTo>
                    <a:pt x="349" y="875"/>
                  </a:lnTo>
                  <a:lnTo>
                    <a:pt x="342" y="884"/>
                  </a:lnTo>
                  <a:lnTo>
                    <a:pt x="334" y="892"/>
                  </a:lnTo>
                  <a:lnTo>
                    <a:pt x="311" y="910"/>
                  </a:lnTo>
                  <a:lnTo>
                    <a:pt x="286" y="924"/>
                  </a:lnTo>
                  <a:lnTo>
                    <a:pt x="258" y="934"/>
                  </a:lnTo>
                  <a:lnTo>
                    <a:pt x="230" y="941"/>
                  </a:lnTo>
                  <a:lnTo>
                    <a:pt x="200" y="944"/>
                  </a:lnTo>
                  <a:lnTo>
                    <a:pt x="199" y="944"/>
                  </a:lnTo>
                  <a:lnTo>
                    <a:pt x="164" y="941"/>
                  </a:lnTo>
                  <a:lnTo>
                    <a:pt x="131" y="932"/>
                  </a:lnTo>
                  <a:lnTo>
                    <a:pt x="100" y="917"/>
                  </a:lnTo>
                  <a:lnTo>
                    <a:pt x="72" y="897"/>
                  </a:lnTo>
                  <a:lnTo>
                    <a:pt x="48" y="873"/>
                  </a:lnTo>
                  <a:lnTo>
                    <a:pt x="28" y="845"/>
                  </a:lnTo>
                  <a:lnTo>
                    <a:pt x="13" y="815"/>
                  </a:lnTo>
                  <a:lnTo>
                    <a:pt x="4" y="782"/>
                  </a:lnTo>
                  <a:lnTo>
                    <a:pt x="0" y="746"/>
                  </a:lnTo>
                  <a:lnTo>
                    <a:pt x="4" y="710"/>
                  </a:lnTo>
                  <a:lnTo>
                    <a:pt x="13" y="677"/>
                  </a:lnTo>
                  <a:lnTo>
                    <a:pt x="28" y="646"/>
                  </a:lnTo>
                  <a:lnTo>
                    <a:pt x="46" y="618"/>
                  </a:lnTo>
                  <a:lnTo>
                    <a:pt x="71" y="594"/>
                  </a:lnTo>
                  <a:lnTo>
                    <a:pt x="98" y="574"/>
                  </a:lnTo>
                  <a:lnTo>
                    <a:pt x="130" y="559"/>
                  </a:lnTo>
                  <a:lnTo>
                    <a:pt x="163" y="550"/>
                  </a:lnTo>
                  <a:lnTo>
                    <a:pt x="199" y="546"/>
                  </a:lnTo>
                  <a:lnTo>
                    <a:pt x="199" y="546"/>
                  </a:lnTo>
                  <a:lnTo>
                    <a:pt x="234" y="550"/>
                  </a:lnTo>
                  <a:lnTo>
                    <a:pt x="265" y="558"/>
                  </a:lnTo>
                  <a:lnTo>
                    <a:pt x="296" y="572"/>
                  </a:lnTo>
                  <a:lnTo>
                    <a:pt x="324" y="590"/>
                  </a:lnTo>
                  <a:lnTo>
                    <a:pt x="348" y="613"/>
                  </a:lnTo>
                  <a:lnTo>
                    <a:pt x="359" y="627"/>
                  </a:lnTo>
                  <a:lnTo>
                    <a:pt x="420" y="627"/>
                  </a:lnTo>
                  <a:lnTo>
                    <a:pt x="420" y="0"/>
                  </a:lnTo>
                  <a:close/>
                </a:path>
              </a:pathLst>
            </a:custGeom>
            <a:gradFill flip="none" rotWithShape="1">
              <a:gsLst>
                <a:gs pos="100000">
                  <a:schemeClr val="accent3">
                    <a:lumMod val="97000"/>
                  </a:schemeClr>
                </a:gs>
                <a:gs pos="0">
                  <a:schemeClr val="accent3">
                    <a:lumMod val="46000"/>
                    <a:lumOff val="54000"/>
                  </a:schemeClr>
                </a:gs>
              </a:gsLst>
              <a:lin ang="2700000" scaled="1"/>
              <a:tileRect/>
            </a:gradFill>
            <a:ln w="28575">
              <a:solidFill>
                <a:schemeClr val="accent3"/>
              </a:solidFill>
              <a:prstDash val="solid"/>
              <a:round/>
              <a:headEnd/>
              <a:tailEnd/>
            </a:ln>
            <a:sp3d>
              <a:bevelB w="0" h="2540000"/>
            </a:sp3d>
          </p:spPr>
          <p:txBody>
            <a:bodyPr vert="horz" wrap="square" lIns="91440" tIns="45720" rIns="91440" bIns="45720" numCol="1" anchor="t" anchorCtr="0" compatLnSpc="1">
              <a:prstTxWarp prst="textNoShape">
                <a:avLst/>
              </a:prstTxWarp>
            </a:bodyPr>
            <a:lstStyle/>
            <a:p>
              <a:endParaRPr lang="en-IN"/>
            </a:p>
          </p:txBody>
        </p:sp>
      </p:grpSp>
      <p:grpSp>
        <p:nvGrpSpPr>
          <p:cNvPr id="9" name="Group 8">
            <a:extLst>
              <a:ext uri="{FF2B5EF4-FFF2-40B4-BE49-F238E27FC236}">
                <a16:creationId xmlns:a16="http://schemas.microsoft.com/office/drawing/2014/main" id="{F9C4919B-9114-4B53-9B96-7ACF333573E1}"/>
              </a:ext>
            </a:extLst>
          </p:cNvPr>
          <p:cNvGrpSpPr/>
          <p:nvPr/>
        </p:nvGrpSpPr>
        <p:grpSpPr>
          <a:xfrm>
            <a:off x="2787586" y="1602734"/>
            <a:ext cx="3844402" cy="3407792"/>
            <a:chOff x="2569440" y="2404399"/>
            <a:chExt cx="3844402" cy="3407792"/>
          </a:xfrm>
        </p:grpSpPr>
        <p:grpSp>
          <p:nvGrpSpPr>
            <p:cNvPr id="10" name="Group 9">
              <a:extLst>
                <a:ext uri="{FF2B5EF4-FFF2-40B4-BE49-F238E27FC236}">
                  <a16:creationId xmlns:a16="http://schemas.microsoft.com/office/drawing/2014/main" id="{B58D9799-C498-45A8-AE6F-7A0E63F71951}"/>
                </a:ext>
              </a:extLst>
            </p:cNvPr>
            <p:cNvGrpSpPr/>
            <p:nvPr/>
          </p:nvGrpSpPr>
          <p:grpSpPr>
            <a:xfrm>
              <a:off x="2569440" y="2404399"/>
              <a:ext cx="978204" cy="3407792"/>
              <a:chOff x="2315688" y="2404399"/>
              <a:chExt cx="978204" cy="3407792"/>
            </a:xfrm>
          </p:grpSpPr>
          <p:grpSp>
            <p:nvGrpSpPr>
              <p:cNvPr id="18" name="Group 17">
                <a:extLst>
                  <a:ext uri="{FF2B5EF4-FFF2-40B4-BE49-F238E27FC236}">
                    <a16:creationId xmlns:a16="http://schemas.microsoft.com/office/drawing/2014/main" id="{4B7ED198-5E7A-4EE3-B164-63F029357F7A}"/>
                  </a:ext>
                </a:extLst>
              </p:cNvPr>
              <p:cNvGrpSpPr/>
              <p:nvPr/>
            </p:nvGrpSpPr>
            <p:grpSpPr>
              <a:xfrm>
                <a:off x="2315688" y="2404399"/>
                <a:ext cx="978204" cy="500422"/>
                <a:chOff x="2220087" y="1905000"/>
                <a:chExt cx="2197925" cy="838200"/>
              </a:xfrm>
            </p:grpSpPr>
            <p:cxnSp>
              <p:nvCxnSpPr>
                <p:cNvPr id="22" name="Straight Connector 21">
                  <a:extLst>
                    <a:ext uri="{FF2B5EF4-FFF2-40B4-BE49-F238E27FC236}">
                      <a16:creationId xmlns:a16="http://schemas.microsoft.com/office/drawing/2014/main" id="{5EDD419B-7F8E-41B2-B255-1BE88F88E9CC}"/>
                    </a:ext>
                  </a:extLst>
                </p:cNvPr>
                <p:cNvCxnSpPr/>
                <p:nvPr/>
              </p:nvCxnSpPr>
              <p:spPr>
                <a:xfrm>
                  <a:off x="2220087" y="1905000"/>
                  <a:ext cx="1371600" cy="0"/>
                </a:xfrm>
                <a:prstGeom prst="line">
                  <a:avLst/>
                </a:prstGeom>
                <a:ln w="28575">
                  <a:solidFill>
                    <a:schemeClr val="accent1"/>
                  </a:solidFill>
                  <a:headEnd type="oval" w="lg" len="lg"/>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BADE66D-F84B-4F01-835E-E7C7AD1D0CF1}"/>
                    </a:ext>
                  </a:extLst>
                </p:cNvPr>
                <p:cNvCxnSpPr/>
                <p:nvPr/>
              </p:nvCxnSpPr>
              <p:spPr>
                <a:xfrm>
                  <a:off x="3579812" y="1905000"/>
                  <a:ext cx="838200" cy="8382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C04C4524-D6D5-4A78-8D31-CB2DB38C7E8A}"/>
                  </a:ext>
                </a:extLst>
              </p:cNvPr>
              <p:cNvGrpSpPr/>
              <p:nvPr/>
            </p:nvGrpSpPr>
            <p:grpSpPr>
              <a:xfrm flipV="1">
                <a:off x="2315688" y="5311769"/>
                <a:ext cx="978204" cy="500422"/>
                <a:chOff x="2220087" y="1905000"/>
                <a:chExt cx="2197925" cy="838200"/>
              </a:xfrm>
            </p:grpSpPr>
            <p:cxnSp>
              <p:nvCxnSpPr>
                <p:cNvPr id="20" name="Straight Connector 19">
                  <a:extLst>
                    <a:ext uri="{FF2B5EF4-FFF2-40B4-BE49-F238E27FC236}">
                      <a16:creationId xmlns:a16="http://schemas.microsoft.com/office/drawing/2014/main" id="{6AF20FF2-95CE-45B9-BEAD-11B920FB65B7}"/>
                    </a:ext>
                  </a:extLst>
                </p:cNvPr>
                <p:cNvCxnSpPr/>
                <p:nvPr/>
              </p:nvCxnSpPr>
              <p:spPr>
                <a:xfrm>
                  <a:off x="2220087" y="1905000"/>
                  <a:ext cx="1371600" cy="0"/>
                </a:xfrm>
                <a:prstGeom prst="line">
                  <a:avLst/>
                </a:prstGeom>
                <a:ln w="28575">
                  <a:solidFill>
                    <a:schemeClr val="accent4"/>
                  </a:solidFill>
                  <a:headEnd type="oval" w="lg" len="lg"/>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4684CE2-A31E-4EB2-989E-07AA6CBE8572}"/>
                    </a:ext>
                  </a:extLst>
                </p:cNvPr>
                <p:cNvCxnSpPr/>
                <p:nvPr/>
              </p:nvCxnSpPr>
              <p:spPr>
                <a:xfrm>
                  <a:off x="3579812" y="1905000"/>
                  <a:ext cx="838200" cy="83820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grpSp>
        </p:grpSp>
        <p:grpSp>
          <p:nvGrpSpPr>
            <p:cNvPr id="11" name="Group 10">
              <a:extLst>
                <a:ext uri="{FF2B5EF4-FFF2-40B4-BE49-F238E27FC236}">
                  <a16:creationId xmlns:a16="http://schemas.microsoft.com/office/drawing/2014/main" id="{A150E0B3-4665-4F98-A57C-C134989D391B}"/>
                </a:ext>
              </a:extLst>
            </p:cNvPr>
            <p:cNvGrpSpPr/>
            <p:nvPr/>
          </p:nvGrpSpPr>
          <p:grpSpPr>
            <a:xfrm>
              <a:off x="5435640" y="2404399"/>
              <a:ext cx="978202" cy="3407792"/>
              <a:chOff x="5850109" y="2404399"/>
              <a:chExt cx="978202" cy="3407792"/>
            </a:xfrm>
          </p:grpSpPr>
          <p:grpSp>
            <p:nvGrpSpPr>
              <p:cNvPr id="12" name="Group 11">
                <a:extLst>
                  <a:ext uri="{FF2B5EF4-FFF2-40B4-BE49-F238E27FC236}">
                    <a16:creationId xmlns:a16="http://schemas.microsoft.com/office/drawing/2014/main" id="{4FD9BA9F-B2E8-46FC-BBE8-30EF0009A641}"/>
                  </a:ext>
                </a:extLst>
              </p:cNvPr>
              <p:cNvGrpSpPr/>
              <p:nvPr/>
            </p:nvGrpSpPr>
            <p:grpSpPr>
              <a:xfrm flipH="1">
                <a:off x="5850109" y="2404399"/>
                <a:ext cx="978202" cy="500422"/>
                <a:chOff x="2220087" y="1905000"/>
                <a:chExt cx="2197925" cy="838200"/>
              </a:xfrm>
            </p:grpSpPr>
            <p:cxnSp>
              <p:nvCxnSpPr>
                <p:cNvPr id="16" name="Straight Connector 15">
                  <a:extLst>
                    <a:ext uri="{FF2B5EF4-FFF2-40B4-BE49-F238E27FC236}">
                      <a16:creationId xmlns:a16="http://schemas.microsoft.com/office/drawing/2014/main" id="{76DFC35A-0954-449B-A0AE-6A7A0DA2A619}"/>
                    </a:ext>
                  </a:extLst>
                </p:cNvPr>
                <p:cNvCxnSpPr/>
                <p:nvPr/>
              </p:nvCxnSpPr>
              <p:spPr>
                <a:xfrm>
                  <a:off x="2220087" y="1905000"/>
                  <a:ext cx="1371600" cy="0"/>
                </a:xfrm>
                <a:prstGeom prst="line">
                  <a:avLst/>
                </a:prstGeom>
                <a:ln w="28575">
                  <a:solidFill>
                    <a:schemeClr val="accent2"/>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6D355CA-2334-474C-9830-CB9D570FC784}"/>
                    </a:ext>
                  </a:extLst>
                </p:cNvPr>
                <p:cNvCxnSpPr/>
                <p:nvPr/>
              </p:nvCxnSpPr>
              <p:spPr>
                <a:xfrm>
                  <a:off x="3579812" y="1905000"/>
                  <a:ext cx="838200" cy="83820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CB1C2733-392A-4B3B-9759-2F9D627BAF35}"/>
                  </a:ext>
                </a:extLst>
              </p:cNvPr>
              <p:cNvGrpSpPr/>
              <p:nvPr/>
            </p:nvGrpSpPr>
            <p:grpSpPr>
              <a:xfrm flipH="1" flipV="1">
                <a:off x="5850109" y="5311769"/>
                <a:ext cx="978202" cy="500422"/>
                <a:chOff x="2220087" y="1905000"/>
                <a:chExt cx="2197925" cy="838200"/>
              </a:xfrm>
            </p:grpSpPr>
            <p:cxnSp>
              <p:nvCxnSpPr>
                <p:cNvPr id="14" name="Straight Connector 13">
                  <a:extLst>
                    <a:ext uri="{FF2B5EF4-FFF2-40B4-BE49-F238E27FC236}">
                      <a16:creationId xmlns:a16="http://schemas.microsoft.com/office/drawing/2014/main" id="{1081D7B1-2F12-461B-B477-ACEE52182262}"/>
                    </a:ext>
                  </a:extLst>
                </p:cNvPr>
                <p:cNvCxnSpPr/>
                <p:nvPr/>
              </p:nvCxnSpPr>
              <p:spPr>
                <a:xfrm>
                  <a:off x="2220087" y="1905000"/>
                  <a:ext cx="1371600" cy="0"/>
                </a:xfrm>
                <a:prstGeom prst="line">
                  <a:avLst/>
                </a:prstGeom>
                <a:ln w="28575">
                  <a:solidFill>
                    <a:schemeClr val="accent3"/>
                  </a:solidFill>
                  <a:headEnd type="oval" w="lg" len="lg"/>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5E5433F-A51E-499C-BA1E-62B9304E7A2B}"/>
                    </a:ext>
                  </a:extLst>
                </p:cNvPr>
                <p:cNvCxnSpPr/>
                <p:nvPr/>
              </p:nvCxnSpPr>
              <p:spPr>
                <a:xfrm>
                  <a:off x="3579812" y="1905000"/>
                  <a:ext cx="838200" cy="83820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grpSp>
      <p:grpSp>
        <p:nvGrpSpPr>
          <p:cNvPr id="24" name="Group 23">
            <a:extLst>
              <a:ext uri="{FF2B5EF4-FFF2-40B4-BE49-F238E27FC236}">
                <a16:creationId xmlns:a16="http://schemas.microsoft.com/office/drawing/2014/main" id="{55DD8B2F-82CE-4672-8302-9428E204CFCE}"/>
              </a:ext>
            </a:extLst>
          </p:cNvPr>
          <p:cNvGrpSpPr/>
          <p:nvPr/>
        </p:nvGrpSpPr>
        <p:grpSpPr>
          <a:xfrm>
            <a:off x="442587" y="828371"/>
            <a:ext cx="2133601" cy="1440394"/>
            <a:chOff x="989012" y="1676400"/>
            <a:chExt cx="2133600" cy="1440394"/>
          </a:xfrm>
        </p:grpSpPr>
        <p:sp>
          <p:nvSpPr>
            <p:cNvPr id="25" name="TextBox 24">
              <a:extLst>
                <a:ext uri="{FF2B5EF4-FFF2-40B4-BE49-F238E27FC236}">
                  <a16:creationId xmlns:a16="http://schemas.microsoft.com/office/drawing/2014/main" id="{2C8E79DD-109B-47C7-A435-1AEB04AB3407}"/>
                </a:ext>
              </a:extLst>
            </p:cNvPr>
            <p:cNvSpPr txBox="1"/>
            <p:nvPr/>
          </p:nvSpPr>
          <p:spPr>
            <a:xfrm>
              <a:off x="989012" y="2138065"/>
              <a:ext cx="2133600" cy="978729"/>
            </a:xfrm>
            <a:prstGeom prst="rect">
              <a:avLst/>
            </a:prstGeom>
            <a:noFill/>
          </p:spPr>
          <p:txBody>
            <a:bodyPr wrap="square" rtlCol="0">
              <a:spAutoFit/>
            </a:bodyPr>
            <a:lstStyle/>
            <a:p>
              <a:pPr algn="r">
                <a:lnSpc>
                  <a:spcPct val="90000"/>
                </a:lnSpc>
              </a:pPr>
              <a:r>
                <a:rPr lang="en-US" sz="1600" kern="0" dirty="0">
                  <a:solidFill>
                    <a:schemeClr val="tx1">
                      <a:lumMod val="65000"/>
                      <a:lumOff val="35000"/>
                    </a:schemeClr>
                  </a:solidFill>
                  <a:latin typeface="Arial" pitchFamily="34" charset="0"/>
                  <a:cs typeface="Arial" pitchFamily="34" charset="0"/>
                </a:rPr>
                <a:t>The support, sponsorship and way management gets don</a:t>
              </a:r>
              <a:endParaRPr lang="en-US" sz="1600" dirty="0">
                <a:solidFill>
                  <a:schemeClr val="tx1">
                    <a:lumMod val="65000"/>
                    <a:lumOff val="35000"/>
                  </a:schemeClr>
                </a:solidFill>
                <a:latin typeface="Arial" pitchFamily="34" charset="0"/>
                <a:cs typeface="Arial" pitchFamily="34" charset="0"/>
              </a:endParaRPr>
            </a:p>
          </p:txBody>
        </p:sp>
        <p:sp>
          <p:nvSpPr>
            <p:cNvPr id="26" name="TextBox 25">
              <a:extLst>
                <a:ext uri="{FF2B5EF4-FFF2-40B4-BE49-F238E27FC236}">
                  <a16:creationId xmlns:a16="http://schemas.microsoft.com/office/drawing/2014/main" id="{592F02F6-BF65-48CE-8D12-8B7E8CF13CCD}"/>
                </a:ext>
              </a:extLst>
            </p:cNvPr>
            <p:cNvSpPr txBox="1"/>
            <p:nvPr/>
          </p:nvSpPr>
          <p:spPr>
            <a:xfrm>
              <a:off x="989012" y="1676400"/>
              <a:ext cx="2133600" cy="430887"/>
            </a:xfrm>
            <a:prstGeom prst="rect">
              <a:avLst/>
            </a:prstGeom>
            <a:noFill/>
          </p:spPr>
          <p:txBody>
            <a:bodyPr wrap="square" rtlCol="0">
              <a:spAutoFit/>
            </a:bodyPr>
            <a:lstStyle/>
            <a:p>
              <a:pPr algn="r"/>
              <a:r>
                <a:rPr lang="en-IN" sz="2200" dirty="0">
                  <a:solidFill>
                    <a:schemeClr val="accent1"/>
                  </a:solidFill>
                  <a:latin typeface="Arial" panose="020B0604020202020204" pitchFamily="34" charset="0"/>
                  <a:cs typeface="Arial" panose="020B0604020202020204" pitchFamily="34" charset="0"/>
                </a:rPr>
                <a:t>Management</a:t>
              </a:r>
            </a:p>
          </p:txBody>
        </p:sp>
      </p:grpSp>
      <p:grpSp>
        <p:nvGrpSpPr>
          <p:cNvPr id="27" name="Group 26">
            <a:extLst>
              <a:ext uri="{FF2B5EF4-FFF2-40B4-BE49-F238E27FC236}">
                <a16:creationId xmlns:a16="http://schemas.microsoft.com/office/drawing/2014/main" id="{201EBF52-39C6-4DC5-8F93-CE6A3795C8CE}"/>
              </a:ext>
            </a:extLst>
          </p:cNvPr>
          <p:cNvGrpSpPr/>
          <p:nvPr/>
        </p:nvGrpSpPr>
        <p:grpSpPr>
          <a:xfrm>
            <a:off x="6837245" y="874735"/>
            <a:ext cx="2127271" cy="775597"/>
            <a:chOff x="8921729" y="1676400"/>
            <a:chExt cx="2133600" cy="775597"/>
          </a:xfrm>
        </p:grpSpPr>
        <p:sp>
          <p:nvSpPr>
            <p:cNvPr id="28" name="TextBox 27">
              <a:extLst>
                <a:ext uri="{FF2B5EF4-FFF2-40B4-BE49-F238E27FC236}">
                  <a16:creationId xmlns:a16="http://schemas.microsoft.com/office/drawing/2014/main" id="{0A026264-232A-4A1B-AA39-41E525A7609E}"/>
                </a:ext>
              </a:extLst>
            </p:cNvPr>
            <p:cNvSpPr txBox="1"/>
            <p:nvPr/>
          </p:nvSpPr>
          <p:spPr>
            <a:xfrm>
              <a:off x="8921729" y="2138065"/>
              <a:ext cx="2133600" cy="313932"/>
            </a:xfrm>
            <a:prstGeom prst="rect">
              <a:avLst/>
            </a:prstGeom>
            <a:noFill/>
          </p:spPr>
          <p:txBody>
            <a:bodyPr wrap="square" rtlCol="0">
              <a:spAutoFit/>
            </a:bodyPr>
            <a:lstStyle/>
            <a:p>
              <a:pPr>
                <a:lnSpc>
                  <a:spcPct val="90000"/>
                </a:lnSpc>
              </a:pPr>
              <a:r>
                <a:rPr lang="en-US" sz="1600" kern="0" dirty="0">
                  <a:solidFill>
                    <a:schemeClr val="tx1">
                      <a:lumMod val="65000"/>
                      <a:lumOff val="35000"/>
                    </a:schemeClr>
                  </a:solidFill>
                  <a:latin typeface="Arial" pitchFamily="34" charset="0"/>
                  <a:cs typeface="Arial" pitchFamily="34" charset="0"/>
                </a:rPr>
                <a:t>The future state</a:t>
              </a:r>
              <a:endParaRPr lang="en-US" sz="1600" dirty="0">
                <a:solidFill>
                  <a:schemeClr val="tx1">
                    <a:lumMod val="65000"/>
                    <a:lumOff val="35000"/>
                  </a:schemeClr>
                </a:solidFill>
                <a:latin typeface="Arial" pitchFamily="34" charset="0"/>
                <a:cs typeface="Arial" pitchFamily="34" charset="0"/>
              </a:endParaRPr>
            </a:p>
          </p:txBody>
        </p:sp>
        <p:sp>
          <p:nvSpPr>
            <p:cNvPr id="29" name="TextBox 28">
              <a:extLst>
                <a:ext uri="{FF2B5EF4-FFF2-40B4-BE49-F238E27FC236}">
                  <a16:creationId xmlns:a16="http://schemas.microsoft.com/office/drawing/2014/main" id="{E612552C-3BD8-4A85-9164-A3BD557DD78C}"/>
                </a:ext>
              </a:extLst>
            </p:cNvPr>
            <p:cNvSpPr txBox="1"/>
            <p:nvPr/>
          </p:nvSpPr>
          <p:spPr>
            <a:xfrm>
              <a:off x="8921729" y="1676400"/>
              <a:ext cx="2133600" cy="430887"/>
            </a:xfrm>
            <a:prstGeom prst="rect">
              <a:avLst/>
            </a:prstGeom>
            <a:noFill/>
          </p:spPr>
          <p:txBody>
            <a:bodyPr wrap="square" rtlCol="0">
              <a:spAutoFit/>
            </a:bodyPr>
            <a:lstStyle/>
            <a:p>
              <a:r>
                <a:rPr lang="en-IN" sz="2200" dirty="0">
                  <a:solidFill>
                    <a:schemeClr val="accent2"/>
                  </a:solidFill>
                  <a:latin typeface="Arial" panose="020B0604020202020204" pitchFamily="34" charset="0"/>
                  <a:cs typeface="Arial" panose="020B0604020202020204" pitchFamily="34" charset="0"/>
                </a:rPr>
                <a:t>Change</a:t>
              </a:r>
            </a:p>
          </p:txBody>
        </p:sp>
      </p:grpSp>
      <p:grpSp>
        <p:nvGrpSpPr>
          <p:cNvPr id="30" name="Group 29">
            <a:extLst>
              <a:ext uri="{FF2B5EF4-FFF2-40B4-BE49-F238E27FC236}">
                <a16:creationId xmlns:a16="http://schemas.microsoft.com/office/drawing/2014/main" id="{81707553-5414-4A9E-9B52-806BCA5202E4}"/>
              </a:ext>
            </a:extLst>
          </p:cNvPr>
          <p:cNvGrpSpPr/>
          <p:nvPr/>
        </p:nvGrpSpPr>
        <p:grpSpPr>
          <a:xfrm>
            <a:off x="6837245" y="3986070"/>
            <a:ext cx="2127271" cy="1218795"/>
            <a:chOff x="8921729" y="4787735"/>
            <a:chExt cx="2133600" cy="1218795"/>
          </a:xfrm>
        </p:grpSpPr>
        <p:sp>
          <p:nvSpPr>
            <p:cNvPr id="31" name="TextBox 30">
              <a:extLst>
                <a:ext uri="{FF2B5EF4-FFF2-40B4-BE49-F238E27FC236}">
                  <a16:creationId xmlns:a16="http://schemas.microsoft.com/office/drawing/2014/main" id="{76DC900E-18D2-4ABC-976F-2B9B77E59B8A}"/>
                </a:ext>
              </a:extLst>
            </p:cNvPr>
            <p:cNvSpPr txBox="1"/>
            <p:nvPr/>
          </p:nvSpPr>
          <p:spPr>
            <a:xfrm>
              <a:off x="8921729" y="5249400"/>
              <a:ext cx="2133600" cy="757130"/>
            </a:xfrm>
            <a:prstGeom prst="rect">
              <a:avLst/>
            </a:prstGeom>
            <a:noFill/>
          </p:spPr>
          <p:txBody>
            <a:bodyPr wrap="square" rtlCol="0">
              <a:spAutoFit/>
            </a:bodyPr>
            <a:lstStyle/>
            <a:p>
              <a:pPr>
                <a:lnSpc>
                  <a:spcPct val="90000"/>
                </a:lnSpc>
              </a:pPr>
              <a:r>
                <a:rPr lang="en-US" sz="1600" kern="0" dirty="0">
                  <a:solidFill>
                    <a:schemeClr val="tx1">
                      <a:lumMod val="65000"/>
                      <a:lumOff val="35000"/>
                    </a:schemeClr>
                  </a:solidFill>
                  <a:latin typeface="Arial" pitchFamily="34" charset="0"/>
                  <a:cs typeface="Arial" pitchFamily="34" charset="0"/>
                </a:rPr>
                <a:t>The company culture, values and behaviors</a:t>
              </a:r>
              <a:endParaRPr lang="en-US" sz="1600" dirty="0">
                <a:solidFill>
                  <a:schemeClr val="tx1">
                    <a:lumMod val="65000"/>
                    <a:lumOff val="35000"/>
                  </a:schemeClr>
                </a:solidFill>
                <a:latin typeface="Arial" pitchFamily="34" charset="0"/>
                <a:cs typeface="Arial" pitchFamily="34" charset="0"/>
              </a:endParaRPr>
            </a:p>
          </p:txBody>
        </p:sp>
        <p:sp>
          <p:nvSpPr>
            <p:cNvPr id="32" name="TextBox 31">
              <a:extLst>
                <a:ext uri="{FF2B5EF4-FFF2-40B4-BE49-F238E27FC236}">
                  <a16:creationId xmlns:a16="http://schemas.microsoft.com/office/drawing/2014/main" id="{5987EB78-62C2-4C45-85B7-E0F3F9EB4E4C}"/>
                </a:ext>
              </a:extLst>
            </p:cNvPr>
            <p:cNvSpPr txBox="1"/>
            <p:nvPr/>
          </p:nvSpPr>
          <p:spPr>
            <a:xfrm>
              <a:off x="8921729" y="4787735"/>
              <a:ext cx="2133600" cy="430887"/>
            </a:xfrm>
            <a:prstGeom prst="rect">
              <a:avLst/>
            </a:prstGeom>
            <a:noFill/>
          </p:spPr>
          <p:txBody>
            <a:bodyPr wrap="square" rtlCol="0">
              <a:spAutoFit/>
            </a:bodyPr>
            <a:lstStyle/>
            <a:p>
              <a:r>
                <a:rPr lang="en-IN" sz="2200" dirty="0">
                  <a:solidFill>
                    <a:schemeClr val="accent3">
                      <a:lumMod val="75000"/>
                    </a:schemeClr>
                  </a:solidFill>
                  <a:latin typeface="Arial" panose="020B0604020202020204" pitchFamily="34" charset="0"/>
                  <a:cs typeface="Arial" panose="020B0604020202020204" pitchFamily="34" charset="0"/>
                </a:rPr>
                <a:t>Culture</a:t>
              </a:r>
            </a:p>
          </p:txBody>
        </p:sp>
      </p:grpSp>
      <p:grpSp>
        <p:nvGrpSpPr>
          <p:cNvPr id="33" name="Group 32">
            <a:extLst>
              <a:ext uri="{FF2B5EF4-FFF2-40B4-BE49-F238E27FC236}">
                <a16:creationId xmlns:a16="http://schemas.microsoft.com/office/drawing/2014/main" id="{1D9E27A5-7D44-494B-B289-DE9CC1379FCB}"/>
              </a:ext>
            </a:extLst>
          </p:cNvPr>
          <p:cNvGrpSpPr/>
          <p:nvPr/>
        </p:nvGrpSpPr>
        <p:grpSpPr>
          <a:xfrm>
            <a:off x="442587" y="3939706"/>
            <a:ext cx="2133601" cy="1218795"/>
            <a:chOff x="989012" y="4787735"/>
            <a:chExt cx="2133600" cy="1218795"/>
          </a:xfrm>
        </p:grpSpPr>
        <p:sp>
          <p:nvSpPr>
            <p:cNvPr id="34" name="TextBox 33">
              <a:extLst>
                <a:ext uri="{FF2B5EF4-FFF2-40B4-BE49-F238E27FC236}">
                  <a16:creationId xmlns:a16="http://schemas.microsoft.com/office/drawing/2014/main" id="{9172DC25-4063-4F02-95C8-0EC13E7AC58F}"/>
                </a:ext>
              </a:extLst>
            </p:cNvPr>
            <p:cNvSpPr txBox="1"/>
            <p:nvPr/>
          </p:nvSpPr>
          <p:spPr>
            <a:xfrm>
              <a:off x="989012" y="5249400"/>
              <a:ext cx="2133600" cy="757130"/>
            </a:xfrm>
            <a:prstGeom prst="rect">
              <a:avLst/>
            </a:prstGeom>
            <a:noFill/>
          </p:spPr>
          <p:txBody>
            <a:bodyPr wrap="square" rtlCol="0">
              <a:spAutoFit/>
            </a:bodyPr>
            <a:lstStyle/>
            <a:p>
              <a:pPr algn="r">
                <a:lnSpc>
                  <a:spcPct val="90000"/>
                </a:lnSpc>
              </a:pPr>
              <a:r>
                <a:rPr lang="en-US" sz="1600" kern="0" dirty="0">
                  <a:solidFill>
                    <a:schemeClr val="tx1">
                      <a:lumMod val="65000"/>
                      <a:lumOff val="35000"/>
                    </a:schemeClr>
                  </a:solidFill>
                  <a:latin typeface="Arial" pitchFamily="34" charset="0"/>
                  <a:cs typeface="Arial" pitchFamily="34" charset="0"/>
                </a:rPr>
                <a:t>Engagement and desire to get the change done</a:t>
              </a:r>
              <a:endParaRPr lang="en-US" sz="1600" dirty="0">
                <a:solidFill>
                  <a:schemeClr val="tx1">
                    <a:lumMod val="65000"/>
                    <a:lumOff val="35000"/>
                  </a:schemeClr>
                </a:solidFill>
                <a:latin typeface="Arial" pitchFamily="34" charset="0"/>
                <a:cs typeface="Arial" pitchFamily="34" charset="0"/>
              </a:endParaRPr>
            </a:p>
          </p:txBody>
        </p:sp>
        <p:sp>
          <p:nvSpPr>
            <p:cNvPr id="35" name="TextBox 34">
              <a:extLst>
                <a:ext uri="{FF2B5EF4-FFF2-40B4-BE49-F238E27FC236}">
                  <a16:creationId xmlns:a16="http://schemas.microsoft.com/office/drawing/2014/main" id="{147ABB91-0DC3-4DAE-9058-851A0ED5A3A1}"/>
                </a:ext>
              </a:extLst>
            </p:cNvPr>
            <p:cNvSpPr txBox="1"/>
            <p:nvPr/>
          </p:nvSpPr>
          <p:spPr>
            <a:xfrm>
              <a:off x="989012" y="4787735"/>
              <a:ext cx="2133600" cy="430887"/>
            </a:xfrm>
            <a:prstGeom prst="rect">
              <a:avLst/>
            </a:prstGeom>
            <a:noFill/>
          </p:spPr>
          <p:txBody>
            <a:bodyPr wrap="square" rtlCol="0">
              <a:spAutoFit/>
            </a:bodyPr>
            <a:lstStyle/>
            <a:p>
              <a:pPr algn="r"/>
              <a:r>
                <a:rPr lang="en-IN" sz="2200" dirty="0">
                  <a:solidFill>
                    <a:schemeClr val="accent4"/>
                  </a:solidFill>
                  <a:latin typeface="Arial" panose="020B0604020202020204" pitchFamily="34" charset="0"/>
                  <a:cs typeface="Arial" panose="020B0604020202020204" pitchFamily="34" charset="0"/>
                </a:rPr>
                <a:t>Motivation</a:t>
              </a:r>
            </a:p>
          </p:txBody>
        </p:sp>
      </p:grpSp>
      <p:sp>
        <p:nvSpPr>
          <p:cNvPr id="36" name="Title 1">
            <a:extLst>
              <a:ext uri="{FF2B5EF4-FFF2-40B4-BE49-F238E27FC236}">
                <a16:creationId xmlns:a16="http://schemas.microsoft.com/office/drawing/2014/main" id="{90DBB027-FFAE-475A-82EC-54EDFCCAA688}"/>
              </a:ext>
            </a:extLst>
          </p:cNvPr>
          <p:cNvSpPr txBox="1">
            <a:spLocks/>
          </p:cNvSpPr>
          <p:nvPr/>
        </p:nvSpPr>
        <p:spPr>
          <a:xfrm>
            <a:off x="0" y="-99965"/>
            <a:ext cx="9143999" cy="939809"/>
          </a:xfrm>
          <a:prstGeom prst="rect">
            <a:avLst/>
          </a:prstGeom>
        </p:spPr>
        <p:txBody>
          <a:bodyPr wrap="square" lIns="457200" tIns="228600" rIns="457200" bIns="22860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000"/>
              </a:lnSpc>
            </a:pPr>
            <a:r>
              <a:rPr lang="en-US" sz="3200" b="1" dirty="0">
                <a:solidFill>
                  <a:srgbClr val="046CB6"/>
                </a:solidFill>
                <a:latin typeface="Arial" panose="020B0604020202020204" pitchFamily="34" charset="0"/>
                <a:cs typeface="Arial" panose="020B0604020202020204" pitchFamily="34" charset="0"/>
              </a:rPr>
              <a:t>Change Fit</a:t>
            </a:r>
            <a:endParaRPr lang="en-US" sz="3200" dirty="0">
              <a:solidFill>
                <a:srgbClr val="046CB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38615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9518D-8794-46F4-A07D-2025BAA547E5}"/>
              </a:ext>
            </a:extLst>
          </p:cNvPr>
          <p:cNvSpPr txBox="1">
            <a:spLocks/>
          </p:cNvSpPr>
          <p:nvPr/>
        </p:nvSpPr>
        <p:spPr>
          <a:xfrm>
            <a:off x="0" y="0"/>
            <a:ext cx="9143999" cy="974626"/>
          </a:xfrm>
          <a:prstGeom prst="rect">
            <a:avLst/>
          </a:prstGeom>
        </p:spPr>
        <p:txBody>
          <a:bodyPr wrap="square" lIns="457200" tIns="228600" rIns="457200" bIns="22860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000"/>
              </a:lnSpc>
            </a:pPr>
            <a:r>
              <a:rPr lang="en-US" sz="4000" b="1" dirty="0">
                <a:solidFill>
                  <a:srgbClr val="046CB6"/>
                </a:solidFill>
                <a:latin typeface="Arial" panose="020B0604020202020204" pitchFamily="34" charset="0"/>
                <a:cs typeface="Arial" panose="020B0604020202020204" pitchFamily="34" charset="0"/>
              </a:rPr>
              <a:t>Putting it in practice</a:t>
            </a:r>
            <a:endParaRPr lang="en-US" sz="4000" dirty="0">
              <a:solidFill>
                <a:srgbClr val="046CB6"/>
              </a:solidFill>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8268FC3F-DDD9-44F8-89E1-6C4FA2BFE885}"/>
              </a:ext>
            </a:extLst>
          </p:cNvPr>
          <p:cNvGraphicFramePr>
            <a:graphicFrameLocks noGrp="1"/>
          </p:cNvGraphicFramePr>
          <p:nvPr>
            <p:extLst>
              <p:ext uri="{D42A27DB-BD31-4B8C-83A1-F6EECF244321}">
                <p14:modId xmlns:p14="http://schemas.microsoft.com/office/powerpoint/2010/main" val="834799703"/>
              </p:ext>
            </p:extLst>
          </p:nvPr>
        </p:nvGraphicFramePr>
        <p:xfrm>
          <a:off x="371062" y="974626"/>
          <a:ext cx="8507896" cy="4213538"/>
        </p:xfrm>
        <a:graphic>
          <a:graphicData uri="http://schemas.openxmlformats.org/drawingml/2006/table">
            <a:tbl>
              <a:tblPr firstRow="1" bandRow="1">
                <a:tableStyleId>{5C22544A-7EE6-4342-B048-85BDC9FD1C3A}</a:tableStyleId>
              </a:tblPr>
              <a:tblGrid>
                <a:gridCol w="1446718">
                  <a:extLst>
                    <a:ext uri="{9D8B030D-6E8A-4147-A177-3AD203B41FA5}">
                      <a16:colId xmlns:a16="http://schemas.microsoft.com/office/drawing/2014/main" val="1465788984"/>
                    </a:ext>
                  </a:extLst>
                </a:gridCol>
                <a:gridCol w="2353726">
                  <a:extLst>
                    <a:ext uri="{9D8B030D-6E8A-4147-A177-3AD203B41FA5}">
                      <a16:colId xmlns:a16="http://schemas.microsoft.com/office/drawing/2014/main" val="3006494770"/>
                    </a:ext>
                  </a:extLst>
                </a:gridCol>
                <a:gridCol w="2353726">
                  <a:extLst>
                    <a:ext uri="{9D8B030D-6E8A-4147-A177-3AD203B41FA5}">
                      <a16:colId xmlns:a16="http://schemas.microsoft.com/office/drawing/2014/main" val="148062186"/>
                    </a:ext>
                  </a:extLst>
                </a:gridCol>
                <a:gridCol w="2353726">
                  <a:extLst>
                    <a:ext uri="{9D8B030D-6E8A-4147-A177-3AD203B41FA5}">
                      <a16:colId xmlns:a16="http://schemas.microsoft.com/office/drawing/2014/main" val="2693360813"/>
                    </a:ext>
                  </a:extLst>
                </a:gridCol>
              </a:tblGrid>
              <a:tr h="304397">
                <a:tc>
                  <a:txBody>
                    <a:bodyPr/>
                    <a:lstStyle/>
                    <a:p>
                      <a:r>
                        <a:rPr lang="en-US" sz="1600" dirty="0"/>
                        <a:t>Change</a:t>
                      </a:r>
                    </a:p>
                  </a:txBody>
                  <a:tcPr/>
                </a:tc>
                <a:tc>
                  <a:txBody>
                    <a:bodyPr/>
                    <a:lstStyle/>
                    <a:p>
                      <a:r>
                        <a:rPr lang="en-US" sz="1600" dirty="0"/>
                        <a:t>Management</a:t>
                      </a:r>
                    </a:p>
                  </a:txBody>
                  <a:tcPr/>
                </a:tc>
                <a:tc>
                  <a:txBody>
                    <a:bodyPr/>
                    <a:lstStyle/>
                    <a:p>
                      <a:r>
                        <a:rPr lang="en-US" sz="1600" dirty="0"/>
                        <a:t>Motivation</a:t>
                      </a:r>
                    </a:p>
                  </a:txBody>
                  <a:tcPr/>
                </a:tc>
                <a:tc>
                  <a:txBody>
                    <a:bodyPr/>
                    <a:lstStyle/>
                    <a:p>
                      <a:r>
                        <a:rPr lang="en-US" sz="1600" dirty="0"/>
                        <a:t>Culture</a:t>
                      </a:r>
                    </a:p>
                  </a:txBody>
                  <a:tcPr/>
                </a:tc>
                <a:extLst>
                  <a:ext uri="{0D108BD9-81ED-4DB2-BD59-A6C34878D82A}">
                    <a16:rowId xmlns:a16="http://schemas.microsoft.com/office/drawing/2014/main" val="3683286431"/>
                  </a:ext>
                </a:extLst>
              </a:tr>
              <a:tr h="1189914">
                <a:tc>
                  <a:txBody>
                    <a:bodyPr/>
                    <a:lstStyle/>
                    <a:p>
                      <a:r>
                        <a:rPr lang="en-US" sz="1600" dirty="0"/>
                        <a:t>5S and Kanban system for Process Development Lab</a:t>
                      </a:r>
                    </a:p>
                  </a:txBody>
                  <a:tcPr/>
                </a:tc>
                <a:tc>
                  <a:txBody>
                    <a:bodyPr/>
                    <a:lstStyle/>
                    <a:p>
                      <a:r>
                        <a:rPr lang="en-US" sz="1600" dirty="0"/>
                        <a:t>See it as a priority</a:t>
                      </a:r>
                    </a:p>
                    <a:p>
                      <a:endParaRPr lang="en-US" sz="1600" dirty="0"/>
                    </a:p>
                    <a:p>
                      <a:r>
                        <a:rPr lang="en-US" sz="1600" dirty="0"/>
                        <a:t>Standard work</a:t>
                      </a:r>
                    </a:p>
                    <a:p>
                      <a:endParaRPr lang="en-US" sz="1600" dirty="0"/>
                    </a:p>
                    <a:p>
                      <a:r>
                        <a:rPr lang="en-US" sz="1600" dirty="0"/>
                        <a:t>Communicate</a:t>
                      </a:r>
                    </a:p>
                  </a:txBody>
                  <a:tcPr/>
                </a:tc>
                <a:tc>
                  <a:txBody>
                    <a:bodyPr/>
                    <a:lstStyle/>
                    <a:p>
                      <a:r>
                        <a:rPr lang="en-US" sz="1600" dirty="0"/>
                        <a:t>Own it</a:t>
                      </a:r>
                    </a:p>
                    <a:p>
                      <a:endParaRPr lang="en-US" sz="1600" dirty="0"/>
                    </a:p>
                    <a:p>
                      <a:r>
                        <a:rPr lang="en-US" sz="1600" dirty="0"/>
                        <a:t>Carrots</a:t>
                      </a:r>
                    </a:p>
                    <a:p>
                      <a:endParaRPr lang="en-US" sz="1600" dirty="0"/>
                    </a:p>
                    <a:p>
                      <a:endParaRPr lang="en-US" sz="1600" dirty="0"/>
                    </a:p>
                  </a:txBody>
                  <a:tcPr/>
                </a:tc>
                <a:tc>
                  <a:txBody>
                    <a:bodyPr/>
                    <a:lstStyle/>
                    <a:p>
                      <a:r>
                        <a:rPr lang="en-US" sz="1600" dirty="0"/>
                        <a:t>Critical for sustainability</a:t>
                      </a:r>
                    </a:p>
                  </a:txBody>
                  <a:tcPr/>
                </a:tc>
                <a:extLst>
                  <a:ext uri="{0D108BD9-81ED-4DB2-BD59-A6C34878D82A}">
                    <a16:rowId xmlns:a16="http://schemas.microsoft.com/office/drawing/2014/main" val="2399640504"/>
                  </a:ext>
                </a:extLst>
              </a:tr>
              <a:tr h="912484">
                <a:tc>
                  <a:txBody>
                    <a:bodyPr/>
                    <a:lstStyle/>
                    <a:p>
                      <a:r>
                        <a:rPr lang="en-US" sz="1600" dirty="0"/>
                        <a:t>Electronic CQV records</a:t>
                      </a:r>
                    </a:p>
                  </a:txBody>
                  <a:tcPr/>
                </a:tc>
                <a:tc>
                  <a:txBody>
                    <a:bodyPr/>
                    <a:lstStyle/>
                    <a:p>
                      <a:r>
                        <a:rPr lang="en-US" sz="1600" dirty="0"/>
                        <a:t>Communicate ROI</a:t>
                      </a:r>
                    </a:p>
                    <a:p>
                      <a:endParaRPr lang="en-US" sz="1600" dirty="0"/>
                    </a:p>
                    <a:p>
                      <a:r>
                        <a:rPr lang="en-US" sz="1600" dirty="0"/>
                        <a:t>Clear messaging</a:t>
                      </a:r>
                    </a:p>
                  </a:txBody>
                  <a:tcPr/>
                </a:tc>
                <a:tc>
                  <a:txBody>
                    <a:bodyPr/>
                    <a:lstStyle/>
                    <a:p>
                      <a:r>
                        <a:rPr lang="en-US" sz="1600" dirty="0"/>
                        <a:t>Compliance</a:t>
                      </a:r>
                    </a:p>
                    <a:p>
                      <a:endParaRPr lang="en-US" sz="1600" dirty="0"/>
                    </a:p>
                    <a:p>
                      <a:r>
                        <a:rPr lang="en-US" sz="1600" dirty="0"/>
                        <a:t>Pride and ownership</a:t>
                      </a:r>
                    </a:p>
                  </a:txBody>
                  <a:tcPr/>
                </a:tc>
                <a:tc>
                  <a:txBody>
                    <a:bodyPr/>
                    <a:lstStyle/>
                    <a:p>
                      <a:r>
                        <a:rPr lang="en-US" sz="1600" dirty="0"/>
                        <a:t>Combat “Get it done fast at any cost”</a:t>
                      </a:r>
                    </a:p>
                  </a:txBody>
                  <a:tcPr/>
                </a:tc>
                <a:extLst>
                  <a:ext uri="{0D108BD9-81ED-4DB2-BD59-A6C34878D82A}">
                    <a16:rowId xmlns:a16="http://schemas.microsoft.com/office/drawing/2014/main" val="4082488522"/>
                  </a:ext>
                </a:extLst>
              </a:tr>
              <a:tr h="1411294">
                <a:tc>
                  <a:txBody>
                    <a:bodyPr/>
                    <a:lstStyle/>
                    <a:p>
                      <a:r>
                        <a:rPr lang="en-US" sz="1600" dirty="0"/>
                        <a:t>Knowledge Management</a:t>
                      </a:r>
                    </a:p>
                  </a:txBody>
                  <a:tcPr/>
                </a:tc>
                <a:tc>
                  <a:txBody>
                    <a:bodyPr/>
                    <a:lstStyle/>
                    <a:p>
                      <a:r>
                        <a:rPr lang="en-US" sz="1600" dirty="0"/>
                        <a:t>All levels</a:t>
                      </a:r>
                    </a:p>
                    <a:p>
                      <a:endParaRPr lang="en-US" sz="1600" dirty="0"/>
                    </a:p>
                    <a:p>
                      <a:r>
                        <a:rPr lang="en-US" sz="1600" dirty="0"/>
                        <a:t>Clear sponsorship</a:t>
                      </a:r>
                    </a:p>
                  </a:txBody>
                  <a:tcPr/>
                </a:tc>
                <a:tc>
                  <a:txBody>
                    <a:bodyPr/>
                    <a:lstStyle/>
                    <a:p>
                      <a:r>
                        <a:rPr lang="en-US" sz="1600" dirty="0"/>
                        <a:t>Leave a legacy</a:t>
                      </a:r>
                    </a:p>
                    <a:p>
                      <a:endParaRPr lang="en-US" sz="1600" dirty="0"/>
                    </a:p>
                    <a:p>
                      <a:r>
                        <a:rPr lang="en-US" sz="1600" dirty="0"/>
                        <a:t>Build on success</a:t>
                      </a:r>
                    </a:p>
                  </a:txBody>
                  <a:tcPr/>
                </a:tc>
                <a:tc>
                  <a:txBody>
                    <a:bodyPr/>
                    <a:lstStyle/>
                    <a:p>
                      <a:r>
                        <a:rPr lang="en-US" sz="1600" dirty="0"/>
                        <a:t>Build it into the way people work</a:t>
                      </a:r>
                    </a:p>
                    <a:p>
                      <a:endParaRPr lang="en-US" sz="1600" dirty="0"/>
                    </a:p>
                    <a:p>
                      <a:r>
                        <a:rPr lang="en-US" sz="1600" dirty="0"/>
                        <a:t>By-product of work</a:t>
                      </a:r>
                    </a:p>
                  </a:txBody>
                  <a:tcPr/>
                </a:tc>
                <a:extLst>
                  <a:ext uri="{0D108BD9-81ED-4DB2-BD59-A6C34878D82A}">
                    <a16:rowId xmlns:a16="http://schemas.microsoft.com/office/drawing/2014/main" val="3965820323"/>
                  </a:ext>
                </a:extLst>
              </a:tr>
            </a:tbl>
          </a:graphicData>
        </a:graphic>
      </p:graphicFrame>
    </p:spTree>
    <p:extLst>
      <p:ext uri="{BB962C8B-B14F-4D97-AF65-F5344CB8AC3E}">
        <p14:creationId xmlns:p14="http://schemas.microsoft.com/office/powerpoint/2010/main" val="42084975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a:spLocks noEditPoints="1"/>
          </p:cNvSpPr>
          <p:nvPr/>
        </p:nvSpPr>
        <p:spPr bwMode="auto">
          <a:xfrm>
            <a:off x="3324403" y="4215035"/>
            <a:ext cx="3084522" cy="1320747"/>
          </a:xfrm>
          <a:custGeom>
            <a:avLst/>
            <a:gdLst>
              <a:gd name="T0" fmla="*/ 12884 w 15540"/>
              <a:gd name="T1" fmla="*/ 68 h 6654"/>
              <a:gd name="T2" fmla="*/ 13656 w 15540"/>
              <a:gd name="T3" fmla="*/ 327 h 6654"/>
              <a:gd name="T4" fmla="*/ 14329 w 15540"/>
              <a:gd name="T5" fmla="*/ 759 h 6654"/>
              <a:gd name="T6" fmla="*/ 14880 w 15540"/>
              <a:gd name="T7" fmla="*/ 1336 h 6654"/>
              <a:gd name="T8" fmla="*/ 15278 w 15540"/>
              <a:gd name="T9" fmla="*/ 2031 h 6654"/>
              <a:gd name="T10" fmla="*/ 15502 w 15540"/>
              <a:gd name="T11" fmla="*/ 2819 h 6654"/>
              <a:gd name="T12" fmla="*/ 15523 w 15540"/>
              <a:gd name="T13" fmla="*/ 3667 h 6654"/>
              <a:gd name="T14" fmla="*/ 15338 w 15540"/>
              <a:gd name="T15" fmla="*/ 4470 h 6654"/>
              <a:gd name="T16" fmla="*/ 14972 w 15540"/>
              <a:gd name="T17" fmla="*/ 5186 h 6654"/>
              <a:gd name="T18" fmla="*/ 14450 w 15540"/>
              <a:gd name="T19" fmla="*/ 5789 h 6654"/>
              <a:gd name="T20" fmla="*/ 13799 w 15540"/>
              <a:gd name="T21" fmla="*/ 6252 h 6654"/>
              <a:gd name="T22" fmla="*/ 13044 w 15540"/>
              <a:gd name="T23" fmla="*/ 6548 h 6654"/>
              <a:gd name="T24" fmla="*/ 12213 w 15540"/>
              <a:gd name="T25" fmla="*/ 6654 h 6654"/>
              <a:gd name="T26" fmla="*/ 12126 w 15540"/>
              <a:gd name="T27" fmla="*/ 6653 h 6654"/>
              <a:gd name="T28" fmla="*/ 275 w 15540"/>
              <a:gd name="T29" fmla="*/ 6634 h 6654"/>
              <a:gd name="T30" fmla="*/ 608 w 15540"/>
              <a:gd name="T31" fmla="*/ 6580 h 6654"/>
              <a:gd name="T32" fmla="*/ 930 w 15540"/>
              <a:gd name="T33" fmla="*/ 6495 h 6654"/>
              <a:gd name="T34" fmla="*/ 1239 w 15540"/>
              <a:gd name="T35" fmla="*/ 6379 h 6654"/>
              <a:gd name="T36" fmla="*/ 1532 w 15540"/>
              <a:gd name="T37" fmla="*/ 6234 h 6654"/>
              <a:gd name="T38" fmla="*/ 1807 w 15540"/>
              <a:gd name="T39" fmla="*/ 6062 h 6654"/>
              <a:gd name="T40" fmla="*/ 10163 w 15540"/>
              <a:gd name="T41" fmla="*/ 5947 h 6654"/>
              <a:gd name="T42" fmla="*/ 9820 w 15540"/>
              <a:gd name="T43" fmla="*/ 5638 h 6654"/>
              <a:gd name="T44" fmla="*/ 9522 w 15540"/>
              <a:gd name="T45" fmla="*/ 5284 h 6654"/>
              <a:gd name="T46" fmla="*/ 9276 w 15540"/>
              <a:gd name="T47" fmla="*/ 4891 h 6654"/>
              <a:gd name="T48" fmla="*/ 9085 w 15540"/>
              <a:gd name="T49" fmla="*/ 4463 h 6654"/>
              <a:gd name="T50" fmla="*/ 8956 w 15540"/>
              <a:gd name="T51" fmla="*/ 4006 h 6654"/>
              <a:gd name="T52" fmla="*/ 8891 w 15540"/>
              <a:gd name="T53" fmla="*/ 3525 h 6654"/>
              <a:gd name="T54" fmla="*/ 8925 w 15540"/>
              <a:gd name="T55" fmla="*/ 2819 h 6654"/>
              <a:gd name="T56" fmla="*/ 9148 w 15540"/>
              <a:gd name="T57" fmla="*/ 2031 h 6654"/>
              <a:gd name="T58" fmla="*/ 9547 w 15540"/>
              <a:gd name="T59" fmla="*/ 1336 h 6654"/>
              <a:gd name="T60" fmla="*/ 10096 w 15540"/>
              <a:gd name="T61" fmla="*/ 759 h 6654"/>
              <a:gd name="T62" fmla="*/ 10771 w 15540"/>
              <a:gd name="T63" fmla="*/ 327 h 6654"/>
              <a:gd name="T64" fmla="*/ 11543 w 15540"/>
              <a:gd name="T65" fmla="*/ 68 h 6654"/>
              <a:gd name="T66" fmla="*/ 12213 w 15540"/>
              <a:gd name="T67" fmla="*/ 654 h 6654"/>
              <a:gd name="T68" fmla="*/ 12880 w 15540"/>
              <a:gd name="T69" fmla="*/ 739 h 6654"/>
              <a:gd name="T70" fmla="*/ 13486 w 15540"/>
              <a:gd name="T71" fmla="*/ 977 h 6654"/>
              <a:gd name="T72" fmla="*/ 14009 w 15540"/>
              <a:gd name="T73" fmla="*/ 1349 h 6654"/>
              <a:gd name="T74" fmla="*/ 14429 w 15540"/>
              <a:gd name="T75" fmla="*/ 1833 h 6654"/>
              <a:gd name="T76" fmla="*/ 14723 w 15540"/>
              <a:gd name="T77" fmla="*/ 2408 h 6654"/>
              <a:gd name="T78" fmla="*/ 14871 w 15540"/>
              <a:gd name="T79" fmla="*/ 3053 h 6654"/>
              <a:gd name="T80" fmla="*/ 14853 w 15540"/>
              <a:gd name="T81" fmla="*/ 3734 h 6654"/>
              <a:gd name="T82" fmla="*/ 14674 w 15540"/>
              <a:gd name="T83" fmla="*/ 4367 h 6654"/>
              <a:gd name="T84" fmla="*/ 14354 w 15540"/>
              <a:gd name="T85" fmla="*/ 4925 h 6654"/>
              <a:gd name="T86" fmla="*/ 13912 w 15540"/>
              <a:gd name="T87" fmla="*/ 5388 h 6654"/>
              <a:gd name="T88" fmla="*/ 13371 w 15540"/>
              <a:gd name="T89" fmla="*/ 5735 h 6654"/>
              <a:gd name="T90" fmla="*/ 12751 w 15540"/>
              <a:gd name="T91" fmla="*/ 5944 h 6654"/>
              <a:gd name="T92" fmla="*/ 12075 w 15540"/>
              <a:gd name="T93" fmla="*/ 5995 h 6654"/>
              <a:gd name="T94" fmla="*/ 11418 w 15540"/>
              <a:gd name="T95" fmla="*/ 5878 h 6654"/>
              <a:gd name="T96" fmla="*/ 10828 w 15540"/>
              <a:gd name="T97" fmla="*/ 5612 h 6654"/>
              <a:gd name="T98" fmla="*/ 10324 w 15540"/>
              <a:gd name="T99" fmla="*/ 5216 h 6654"/>
              <a:gd name="T100" fmla="*/ 9928 w 15540"/>
              <a:gd name="T101" fmla="*/ 4712 h 6654"/>
              <a:gd name="T102" fmla="*/ 9661 w 15540"/>
              <a:gd name="T103" fmla="*/ 4121 h 6654"/>
              <a:gd name="T104" fmla="*/ 9545 w 15540"/>
              <a:gd name="T105" fmla="*/ 3464 h 6654"/>
              <a:gd name="T106" fmla="*/ 9596 w 15540"/>
              <a:gd name="T107" fmla="*/ 2789 h 6654"/>
              <a:gd name="T108" fmla="*/ 9805 w 15540"/>
              <a:gd name="T109" fmla="*/ 2169 h 6654"/>
              <a:gd name="T110" fmla="*/ 10151 w 15540"/>
              <a:gd name="T111" fmla="*/ 1627 h 6654"/>
              <a:gd name="T112" fmla="*/ 10614 w 15540"/>
              <a:gd name="T113" fmla="*/ 1186 h 6654"/>
              <a:gd name="T114" fmla="*/ 11173 w 15540"/>
              <a:gd name="T115" fmla="*/ 864 h 6654"/>
              <a:gd name="T116" fmla="*/ 11806 w 15540"/>
              <a:gd name="T117" fmla="*/ 685 h 6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540" h="6654">
                <a:moveTo>
                  <a:pt x="12213" y="0"/>
                </a:moveTo>
                <a:lnTo>
                  <a:pt x="12384" y="4"/>
                </a:lnTo>
                <a:lnTo>
                  <a:pt x="12553" y="17"/>
                </a:lnTo>
                <a:lnTo>
                  <a:pt x="12719" y="38"/>
                </a:lnTo>
                <a:lnTo>
                  <a:pt x="12884" y="68"/>
                </a:lnTo>
                <a:lnTo>
                  <a:pt x="13044" y="104"/>
                </a:lnTo>
                <a:lnTo>
                  <a:pt x="13202" y="149"/>
                </a:lnTo>
                <a:lnTo>
                  <a:pt x="13357" y="202"/>
                </a:lnTo>
                <a:lnTo>
                  <a:pt x="13508" y="261"/>
                </a:lnTo>
                <a:lnTo>
                  <a:pt x="13656" y="327"/>
                </a:lnTo>
                <a:lnTo>
                  <a:pt x="13799" y="401"/>
                </a:lnTo>
                <a:lnTo>
                  <a:pt x="13938" y="481"/>
                </a:lnTo>
                <a:lnTo>
                  <a:pt x="14073" y="568"/>
                </a:lnTo>
                <a:lnTo>
                  <a:pt x="14204" y="660"/>
                </a:lnTo>
                <a:lnTo>
                  <a:pt x="14329" y="759"/>
                </a:lnTo>
                <a:lnTo>
                  <a:pt x="14450" y="864"/>
                </a:lnTo>
                <a:lnTo>
                  <a:pt x="14565" y="975"/>
                </a:lnTo>
                <a:lnTo>
                  <a:pt x="14676" y="1090"/>
                </a:lnTo>
                <a:lnTo>
                  <a:pt x="14780" y="1210"/>
                </a:lnTo>
                <a:lnTo>
                  <a:pt x="14880" y="1336"/>
                </a:lnTo>
                <a:lnTo>
                  <a:pt x="14972" y="1467"/>
                </a:lnTo>
                <a:lnTo>
                  <a:pt x="15059" y="1602"/>
                </a:lnTo>
                <a:lnTo>
                  <a:pt x="15138" y="1740"/>
                </a:lnTo>
                <a:lnTo>
                  <a:pt x="15212" y="1884"/>
                </a:lnTo>
                <a:lnTo>
                  <a:pt x="15278" y="2031"/>
                </a:lnTo>
                <a:lnTo>
                  <a:pt x="15338" y="2183"/>
                </a:lnTo>
                <a:lnTo>
                  <a:pt x="15391" y="2337"/>
                </a:lnTo>
                <a:lnTo>
                  <a:pt x="15436" y="2495"/>
                </a:lnTo>
                <a:lnTo>
                  <a:pt x="15472" y="2656"/>
                </a:lnTo>
                <a:lnTo>
                  <a:pt x="15502" y="2819"/>
                </a:lnTo>
                <a:lnTo>
                  <a:pt x="15523" y="2987"/>
                </a:lnTo>
                <a:lnTo>
                  <a:pt x="15535" y="3155"/>
                </a:lnTo>
                <a:lnTo>
                  <a:pt x="15540" y="3327"/>
                </a:lnTo>
                <a:lnTo>
                  <a:pt x="15535" y="3498"/>
                </a:lnTo>
                <a:lnTo>
                  <a:pt x="15523" y="3667"/>
                </a:lnTo>
                <a:lnTo>
                  <a:pt x="15502" y="3833"/>
                </a:lnTo>
                <a:lnTo>
                  <a:pt x="15472" y="3997"/>
                </a:lnTo>
                <a:lnTo>
                  <a:pt x="15436" y="4158"/>
                </a:lnTo>
                <a:lnTo>
                  <a:pt x="15391" y="4316"/>
                </a:lnTo>
                <a:lnTo>
                  <a:pt x="15338" y="4470"/>
                </a:lnTo>
                <a:lnTo>
                  <a:pt x="15278" y="4622"/>
                </a:lnTo>
                <a:lnTo>
                  <a:pt x="15212" y="4769"/>
                </a:lnTo>
                <a:lnTo>
                  <a:pt x="15138" y="4912"/>
                </a:lnTo>
                <a:lnTo>
                  <a:pt x="15059" y="5052"/>
                </a:lnTo>
                <a:lnTo>
                  <a:pt x="14972" y="5186"/>
                </a:lnTo>
                <a:lnTo>
                  <a:pt x="14880" y="5316"/>
                </a:lnTo>
                <a:lnTo>
                  <a:pt x="14780" y="5442"/>
                </a:lnTo>
                <a:lnTo>
                  <a:pt x="14676" y="5563"/>
                </a:lnTo>
                <a:lnTo>
                  <a:pt x="14565" y="5679"/>
                </a:lnTo>
                <a:lnTo>
                  <a:pt x="14450" y="5789"/>
                </a:lnTo>
                <a:lnTo>
                  <a:pt x="14329" y="5894"/>
                </a:lnTo>
                <a:lnTo>
                  <a:pt x="14204" y="5992"/>
                </a:lnTo>
                <a:lnTo>
                  <a:pt x="14073" y="6085"/>
                </a:lnTo>
                <a:lnTo>
                  <a:pt x="13938" y="6171"/>
                </a:lnTo>
                <a:lnTo>
                  <a:pt x="13799" y="6252"/>
                </a:lnTo>
                <a:lnTo>
                  <a:pt x="13656" y="6325"/>
                </a:lnTo>
                <a:lnTo>
                  <a:pt x="13508" y="6392"/>
                </a:lnTo>
                <a:lnTo>
                  <a:pt x="13357" y="6451"/>
                </a:lnTo>
                <a:lnTo>
                  <a:pt x="13202" y="6503"/>
                </a:lnTo>
                <a:lnTo>
                  <a:pt x="13044" y="6548"/>
                </a:lnTo>
                <a:lnTo>
                  <a:pt x="12884" y="6586"/>
                </a:lnTo>
                <a:lnTo>
                  <a:pt x="12719" y="6615"/>
                </a:lnTo>
                <a:lnTo>
                  <a:pt x="12553" y="6636"/>
                </a:lnTo>
                <a:lnTo>
                  <a:pt x="12384" y="6649"/>
                </a:lnTo>
                <a:lnTo>
                  <a:pt x="12213" y="6654"/>
                </a:lnTo>
                <a:lnTo>
                  <a:pt x="12189" y="6653"/>
                </a:lnTo>
                <a:lnTo>
                  <a:pt x="12167" y="6653"/>
                </a:lnTo>
                <a:lnTo>
                  <a:pt x="12143" y="6653"/>
                </a:lnTo>
                <a:lnTo>
                  <a:pt x="12119" y="6651"/>
                </a:lnTo>
                <a:lnTo>
                  <a:pt x="12126" y="6653"/>
                </a:lnTo>
                <a:lnTo>
                  <a:pt x="0" y="6653"/>
                </a:lnTo>
                <a:lnTo>
                  <a:pt x="68" y="6649"/>
                </a:lnTo>
                <a:lnTo>
                  <a:pt x="138" y="6646"/>
                </a:lnTo>
                <a:lnTo>
                  <a:pt x="206" y="6641"/>
                </a:lnTo>
                <a:lnTo>
                  <a:pt x="275" y="6634"/>
                </a:lnTo>
                <a:lnTo>
                  <a:pt x="342" y="6625"/>
                </a:lnTo>
                <a:lnTo>
                  <a:pt x="409" y="6616"/>
                </a:lnTo>
                <a:lnTo>
                  <a:pt x="476" y="6605"/>
                </a:lnTo>
                <a:lnTo>
                  <a:pt x="543" y="6593"/>
                </a:lnTo>
                <a:lnTo>
                  <a:pt x="608" y="6580"/>
                </a:lnTo>
                <a:lnTo>
                  <a:pt x="673" y="6566"/>
                </a:lnTo>
                <a:lnTo>
                  <a:pt x="738" y="6549"/>
                </a:lnTo>
                <a:lnTo>
                  <a:pt x="803" y="6533"/>
                </a:lnTo>
                <a:lnTo>
                  <a:pt x="866" y="6514"/>
                </a:lnTo>
                <a:lnTo>
                  <a:pt x="930" y="6495"/>
                </a:lnTo>
                <a:lnTo>
                  <a:pt x="993" y="6474"/>
                </a:lnTo>
                <a:lnTo>
                  <a:pt x="1055" y="6452"/>
                </a:lnTo>
                <a:lnTo>
                  <a:pt x="1117" y="6429"/>
                </a:lnTo>
                <a:lnTo>
                  <a:pt x="1178" y="6404"/>
                </a:lnTo>
                <a:lnTo>
                  <a:pt x="1239" y="6379"/>
                </a:lnTo>
                <a:lnTo>
                  <a:pt x="1298" y="6351"/>
                </a:lnTo>
                <a:lnTo>
                  <a:pt x="1357" y="6324"/>
                </a:lnTo>
                <a:lnTo>
                  <a:pt x="1417" y="6295"/>
                </a:lnTo>
                <a:lnTo>
                  <a:pt x="1475" y="6265"/>
                </a:lnTo>
                <a:lnTo>
                  <a:pt x="1532" y="6234"/>
                </a:lnTo>
                <a:lnTo>
                  <a:pt x="1588" y="6201"/>
                </a:lnTo>
                <a:lnTo>
                  <a:pt x="1644" y="6168"/>
                </a:lnTo>
                <a:lnTo>
                  <a:pt x="1699" y="6133"/>
                </a:lnTo>
                <a:lnTo>
                  <a:pt x="1753" y="6098"/>
                </a:lnTo>
                <a:lnTo>
                  <a:pt x="1807" y="6062"/>
                </a:lnTo>
                <a:lnTo>
                  <a:pt x="1860" y="6024"/>
                </a:lnTo>
                <a:lnTo>
                  <a:pt x="1912" y="5985"/>
                </a:lnTo>
                <a:lnTo>
                  <a:pt x="1963" y="5946"/>
                </a:lnTo>
                <a:lnTo>
                  <a:pt x="10161" y="5946"/>
                </a:lnTo>
                <a:lnTo>
                  <a:pt x="10163" y="5947"/>
                </a:lnTo>
                <a:lnTo>
                  <a:pt x="10091" y="5889"/>
                </a:lnTo>
                <a:lnTo>
                  <a:pt x="10020" y="5829"/>
                </a:lnTo>
                <a:lnTo>
                  <a:pt x="9952" y="5767"/>
                </a:lnTo>
                <a:lnTo>
                  <a:pt x="9885" y="5703"/>
                </a:lnTo>
                <a:lnTo>
                  <a:pt x="9820" y="5638"/>
                </a:lnTo>
                <a:lnTo>
                  <a:pt x="9757" y="5570"/>
                </a:lnTo>
                <a:lnTo>
                  <a:pt x="9695" y="5501"/>
                </a:lnTo>
                <a:lnTo>
                  <a:pt x="9635" y="5430"/>
                </a:lnTo>
                <a:lnTo>
                  <a:pt x="9578" y="5358"/>
                </a:lnTo>
                <a:lnTo>
                  <a:pt x="9522" y="5284"/>
                </a:lnTo>
                <a:lnTo>
                  <a:pt x="9469" y="5209"/>
                </a:lnTo>
                <a:lnTo>
                  <a:pt x="9417" y="5131"/>
                </a:lnTo>
                <a:lnTo>
                  <a:pt x="9368" y="5052"/>
                </a:lnTo>
                <a:lnTo>
                  <a:pt x="9321" y="4973"/>
                </a:lnTo>
                <a:lnTo>
                  <a:pt x="9276" y="4891"/>
                </a:lnTo>
                <a:lnTo>
                  <a:pt x="9233" y="4808"/>
                </a:lnTo>
                <a:lnTo>
                  <a:pt x="9193" y="4724"/>
                </a:lnTo>
                <a:lnTo>
                  <a:pt x="9155" y="4638"/>
                </a:lnTo>
                <a:lnTo>
                  <a:pt x="9118" y="4550"/>
                </a:lnTo>
                <a:lnTo>
                  <a:pt x="9085" y="4463"/>
                </a:lnTo>
                <a:lnTo>
                  <a:pt x="9054" y="4374"/>
                </a:lnTo>
                <a:lnTo>
                  <a:pt x="9025" y="4284"/>
                </a:lnTo>
                <a:lnTo>
                  <a:pt x="8999" y="4191"/>
                </a:lnTo>
                <a:lnTo>
                  <a:pt x="8976" y="4099"/>
                </a:lnTo>
                <a:lnTo>
                  <a:pt x="8956" y="4006"/>
                </a:lnTo>
                <a:lnTo>
                  <a:pt x="8937" y="3911"/>
                </a:lnTo>
                <a:lnTo>
                  <a:pt x="8921" y="3815"/>
                </a:lnTo>
                <a:lnTo>
                  <a:pt x="8909" y="3719"/>
                </a:lnTo>
                <a:lnTo>
                  <a:pt x="8899" y="3622"/>
                </a:lnTo>
                <a:lnTo>
                  <a:pt x="8891" y="3525"/>
                </a:lnTo>
                <a:lnTo>
                  <a:pt x="8887" y="3425"/>
                </a:lnTo>
                <a:lnTo>
                  <a:pt x="8886" y="3327"/>
                </a:lnTo>
                <a:lnTo>
                  <a:pt x="8890" y="3155"/>
                </a:lnTo>
                <a:lnTo>
                  <a:pt x="8903" y="2987"/>
                </a:lnTo>
                <a:lnTo>
                  <a:pt x="8925" y="2819"/>
                </a:lnTo>
                <a:lnTo>
                  <a:pt x="8953" y="2656"/>
                </a:lnTo>
                <a:lnTo>
                  <a:pt x="8991" y="2495"/>
                </a:lnTo>
                <a:lnTo>
                  <a:pt x="9035" y="2337"/>
                </a:lnTo>
                <a:lnTo>
                  <a:pt x="9087" y="2183"/>
                </a:lnTo>
                <a:lnTo>
                  <a:pt x="9148" y="2031"/>
                </a:lnTo>
                <a:lnTo>
                  <a:pt x="9214" y="1884"/>
                </a:lnTo>
                <a:lnTo>
                  <a:pt x="9288" y="1740"/>
                </a:lnTo>
                <a:lnTo>
                  <a:pt x="9367" y="1602"/>
                </a:lnTo>
                <a:lnTo>
                  <a:pt x="9454" y="1467"/>
                </a:lnTo>
                <a:lnTo>
                  <a:pt x="9547" y="1336"/>
                </a:lnTo>
                <a:lnTo>
                  <a:pt x="9646" y="1210"/>
                </a:lnTo>
                <a:lnTo>
                  <a:pt x="9750" y="1090"/>
                </a:lnTo>
                <a:lnTo>
                  <a:pt x="9860" y="975"/>
                </a:lnTo>
                <a:lnTo>
                  <a:pt x="9975" y="864"/>
                </a:lnTo>
                <a:lnTo>
                  <a:pt x="10096" y="759"/>
                </a:lnTo>
                <a:lnTo>
                  <a:pt x="10222" y="660"/>
                </a:lnTo>
                <a:lnTo>
                  <a:pt x="10352" y="568"/>
                </a:lnTo>
                <a:lnTo>
                  <a:pt x="10488" y="481"/>
                </a:lnTo>
                <a:lnTo>
                  <a:pt x="10627" y="401"/>
                </a:lnTo>
                <a:lnTo>
                  <a:pt x="10771" y="327"/>
                </a:lnTo>
                <a:lnTo>
                  <a:pt x="10918" y="261"/>
                </a:lnTo>
                <a:lnTo>
                  <a:pt x="11069" y="202"/>
                </a:lnTo>
                <a:lnTo>
                  <a:pt x="11224" y="149"/>
                </a:lnTo>
                <a:lnTo>
                  <a:pt x="11382" y="104"/>
                </a:lnTo>
                <a:lnTo>
                  <a:pt x="11543" y="68"/>
                </a:lnTo>
                <a:lnTo>
                  <a:pt x="11706" y="38"/>
                </a:lnTo>
                <a:lnTo>
                  <a:pt x="11872" y="17"/>
                </a:lnTo>
                <a:lnTo>
                  <a:pt x="12042" y="4"/>
                </a:lnTo>
                <a:lnTo>
                  <a:pt x="12213" y="0"/>
                </a:lnTo>
                <a:close/>
                <a:moveTo>
                  <a:pt x="12213" y="654"/>
                </a:moveTo>
                <a:lnTo>
                  <a:pt x="12350" y="658"/>
                </a:lnTo>
                <a:lnTo>
                  <a:pt x="12486" y="669"/>
                </a:lnTo>
                <a:lnTo>
                  <a:pt x="12619" y="685"/>
                </a:lnTo>
                <a:lnTo>
                  <a:pt x="12751" y="709"/>
                </a:lnTo>
                <a:lnTo>
                  <a:pt x="12880" y="739"/>
                </a:lnTo>
                <a:lnTo>
                  <a:pt x="13007" y="775"/>
                </a:lnTo>
                <a:lnTo>
                  <a:pt x="13132" y="817"/>
                </a:lnTo>
                <a:lnTo>
                  <a:pt x="13253" y="864"/>
                </a:lnTo>
                <a:lnTo>
                  <a:pt x="13371" y="919"/>
                </a:lnTo>
                <a:lnTo>
                  <a:pt x="13486" y="977"/>
                </a:lnTo>
                <a:lnTo>
                  <a:pt x="13598" y="1042"/>
                </a:lnTo>
                <a:lnTo>
                  <a:pt x="13707" y="1111"/>
                </a:lnTo>
                <a:lnTo>
                  <a:pt x="13811" y="1186"/>
                </a:lnTo>
                <a:lnTo>
                  <a:pt x="13912" y="1265"/>
                </a:lnTo>
                <a:lnTo>
                  <a:pt x="14009" y="1349"/>
                </a:lnTo>
                <a:lnTo>
                  <a:pt x="14102" y="1437"/>
                </a:lnTo>
                <a:lnTo>
                  <a:pt x="14191" y="1531"/>
                </a:lnTo>
                <a:lnTo>
                  <a:pt x="14275" y="1627"/>
                </a:lnTo>
                <a:lnTo>
                  <a:pt x="14354" y="1727"/>
                </a:lnTo>
                <a:lnTo>
                  <a:pt x="14429" y="1833"/>
                </a:lnTo>
                <a:lnTo>
                  <a:pt x="14498" y="1941"/>
                </a:lnTo>
                <a:lnTo>
                  <a:pt x="14562" y="2053"/>
                </a:lnTo>
                <a:lnTo>
                  <a:pt x="14621" y="2169"/>
                </a:lnTo>
                <a:lnTo>
                  <a:pt x="14674" y="2287"/>
                </a:lnTo>
                <a:lnTo>
                  <a:pt x="14723" y="2408"/>
                </a:lnTo>
                <a:lnTo>
                  <a:pt x="14765" y="2532"/>
                </a:lnTo>
                <a:lnTo>
                  <a:pt x="14800" y="2659"/>
                </a:lnTo>
                <a:lnTo>
                  <a:pt x="14831" y="2789"/>
                </a:lnTo>
                <a:lnTo>
                  <a:pt x="14853" y="2919"/>
                </a:lnTo>
                <a:lnTo>
                  <a:pt x="14871" y="3053"/>
                </a:lnTo>
                <a:lnTo>
                  <a:pt x="14881" y="3189"/>
                </a:lnTo>
                <a:lnTo>
                  <a:pt x="14884" y="3327"/>
                </a:lnTo>
                <a:lnTo>
                  <a:pt x="14881" y="3464"/>
                </a:lnTo>
                <a:lnTo>
                  <a:pt x="14871" y="3600"/>
                </a:lnTo>
                <a:lnTo>
                  <a:pt x="14853" y="3734"/>
                </a:lnTo>
                <a:lnTo>
                  <a:pt x="14831" y="3865"/>
                </a:lnTo>
                <a:lnTo>
                  <a:pt x="14800" y="3994"/>
                </a:lnTo>
                <a:lnTo>
                  <a:pt x="14765" y="4121"/>
                </a:lnTo>
                <a:lnTo>
                  <a:pt x="14723" y="4245"/>
                </a:lnTo>
                <a:lnTo>
                  <a:pt x="14674" y="4367"/>
                </a:lnTo>
                <a:lnTo>
                  <a:pt x="14621" y="4484"/>
                </a:lnTo>
                <a:lnTo>
                  <a:pt x="14562" y="4600"/>
                </a:lnTo>
                <a:lnTo>
                  <a:pt x="14498" y="4712"/>
                </a:lnTo>
                <a:lnTo>
                  <a:pt x="14429" y="4820"/>
                </a:lnTo>
                <a:lnTo>
                  <a:pt x="14354" y="4925"/>
                </a:lnTo>
                <a:lnTo>
                  <a:pt x="14275" y="5026"/>
                </a:lnTo>
                <a:lnTo>
                  <a:pt x="14191" y="5123"/>
                </a:lnTo>
                <a:lnTo>
                  <a:pt x="14102" y="5216"/>
                </a:lnTo>
                <a:lnTo>
                  <a:pt x="14009" y="5305"/>
                </a:lnTo>
                <a:lnTo>
                  <a:pt x="13912" y="5388"/>
                </a:lnTo>
                <a:lnTo>
                  <a:pt x="13811" y="5467"/>
                </a:lnTo>
                <a:lnTo>
                  <a:pt x="13707" y="5542"/>
                </a:lnTo>
                <a:lnTo>
                  <a:pt x="13598" y="5612"/>
                </a:lnTo>
                <a:lnTo>
                  <a:pt x="13486" y="5676"/>
                </a:lnTo>
                <a:lnTo>
                  <a:pt x="13371" y="5735"/>
                </a:lnTo>
                <a:lnTo>
                  <a:pt x="13253" y="5788"/>
                </a:lnTo>
                <a:lnTo>
                  <a:pt x="13132" y="5836"/>
                </a:lnTo>
                <a:lnTo>
                  <a:pt x="13007" y="5878"/>
                </a:lnTo>
                <a:lnTo>
                  <a:pt x="12880" y="5914"/>
                </a:lnTo>
                <a:lnTo>
                  <a:pt x="12751" y="5944"/>
                </a:lnTo>
                <a:lnTo>
                  <a:pt x="12619" y="5967"/>
                </a:lnTo>
                <a:lnTo>
                  <a:pt x="12486" y="5984"/>
                </a:lnTo>
                <a:lnTo>
                  <a:pt x="12350" y="5995"/>
                </a:lnTo>
                <a:lnTo>
                  <a:pt x="12213" y="5998"/>
                </a:lnTo>
                <a:lnTo>
                  <a:pt x="12075" y="5995"/>
                </a:lnTo>
                <a:lnTo>
                  <a:pt x="11940" y="5984"/>
                </a:lnTo>
                <a:lnTo>
                  <a:pt x="11806" y="5967"/>
                </a:lnTo>
                <a:lnTo>
                  <a:pt x="11674" y="5944"/>
                </a:lnTo>
                <a:lnTo>
                  <a:pt x="11545" y="5914"/>
                </a:lnTo>
                <a:lnTo>
                  <a:pt x="11418" y="5878"/>
                </a:lnTo>
                <a:lnTo>
                  <a:pt x="11294" y="5836"/>
                </a:lnTo>
                <a:lnTo>
                  <a:pt x="11173" y="5788"/>
                </a:lnTo>
                <a:lnTo>
                  <a:pt x="11054" y="5735"/>
                </a:lnTo>
                <a:lnTo>
                  <a:pt x="10939" y="5676"/>
                </a:lnTo>
                <a:lnTo>
                  <a:pt x="10828" y="5612"/>
                </a:lnTo>
                <a:lnTo>
                  <a:pt x="10719" y="5542"/>
                </a:lnTo>
                <a:lnTo>
                  <a:pt x="10614" y="5467"/>
                </a:lnTo>
                <a:lnTo>
                  <a:pt x="10514" y="5388"/>
                </a:lnTo>
                <a:lnTo>
                  <a:pt x="10416" y="5305"/>
                </a:lnTo>
                <a:lnTo>
                  <a:pt x="10324" y="5216"/>
                </a:lnTo>
                <a:lnTo>
                  <a:pt x="10235" y="5123"/>
                </a:lnTo>
                <a:lnTo>
                  <a:pt x="10151" y="5026"/>
                </a:lnTo>
                <a:lnTo>
                  <a:pt x="10073" y="4925"/>
                </a:lnTo>
                <a:lnTo>
                  <a:pt x="9998" y="4820"/>
                </a:lnTo>
                <a:lnTo>
                  <a:pt x="9928" y="4712"/>
                </a:lnTo>
                <a:lnTo>
                  <a:pt x="9864" y="4600"/>
                </a:lnTo>
                <a:lnTo>
                  <a:pt x="9805" y="4484"/>
                </a:lnTo>
                <a:lnTo>
                  <a:pt x="9751" y="4367"/>
                </a:lnTo>
                <a:lnTo>
                  <a:pt x="9704" y="4245"/>
                </a:lnTo>
                <a:lnTo>
                  <a:pt x="9661" y="4121"/>
                </a:lnTo>
                <a:lnTo>
                  <a:pt x="9625" y="3994"/>
                </a:lnTo>
                <a:lnTo>
                  <a:pt x="9596" y="3865"/>
                </a:lnTo>
                <a:lnTo>
                  <a:pt x="9572" y="3734"/>
                </a:lnTo>
                <a:lnTo>
                  <a:pt x="9556" y="3600"/>
                </a:lnTo>
                <a:lnTo>
                  <a:pt x="9545" y="3464"/>
                </a:lnTo>
                <a:lnTo>
                  <a:pt x="9541" y="3327"/>
                </a:lnTo>
                <a:lnTo>
                  <a:pt x="9545" y="3189"/>
                </a:lnTo>
                <a:lnTo>
                  <a:pt x="9556" y="3053"/>
                </a:lnTo>
                <a:lnTo>
                  <a:pt x="9572" y="2919"/>
                </a:lnTo>
                <a:lnTo>
                  <a:pt x="9596" y="2789"/>
                </a:lnTo>
                <a:lnTo>
                  <a:pt x="9625" y="2659"/>
                </a:lnTo>
                <a:lnTo>
                  <a:pt x="9661" y="2532"/>
                </a:lnTo>
                <a:lnTo>
                  <a:pt x="9704" y="2408"/>
                </a:lnTo>
                <a:lnTo>
                  <a:pt x="9751" y="2287"/>
                </a:lnTo>
                <a:lnTo>
                  <a:pt x="9805" y="2169"/>
                </a:lnTo>
                <a:lnTo>
                  <a:pt x="9864" y="2053"/>
                </a:lnTo>
                <a:lnTo>
                  <a:pt x="9928" y="1941"/>
                </a:lnTo>
                <a:lnTo>
                  <a:pt x="9998" y="1833"/>
                </a:lnTo>
                <a:lnTo>
                  <a:pt x="10073" y="1727"/>
                </a:lnTo>
                <a:lnTo>
                  <a:pt x="10151" y="1627"/>
                </a:lnTo>
                <a:lnTo>
                  <a:pt x="10235" y="1531"/>
                </a:lnTo>
                <a:lnTo>
                  <a:pt x="10324" y="1437"/>
                </a:lnTo>
                <a:lnTo>
                  <a:pt x="10416" y="1349"/>
                </a:lnTo>
                <a:lnTo>
                  <a:pt x="10514" y="1265"/>
                </a:lnTo>
                <a:lnTo>
                  <a:pt x="10614" y="1186"/>
                </a:lnTo>
                <a:lnTo>
                  <a:pt x="10719" y="1111"/>
                </a:lnTo>
                <a:lnTo>
                  <a:pt x="10828" y="1042"/>
                </a:lnTo>
                <a:lnTo>
                  <a:pt x="10939" y="977"/>
                </a:lnTo>
                <a:lnTo>
                  <a:pt x="11054" y="919"/>
                </a:lnTo>
                <a:lnTo>
                  <a:pt x="11173" y="864"/>
                </a:lnTo>
                <a:lnTo>
                  <a:pt x="11294" y="817"/>
                </a:lnTo>
                <a:lnTo>
                  <a:pt x="11418" y="775"/>
                </a:lnTo>
                <a:lnTo>
                  <a:pt x="11545" y="739"/>
                </a:lnTo>
                <a:lnTo>
                  <a:pt x="11674" y="709"/>
                </a:lnTo>
                <a:lnTo>
                  <a:pt x="11806" y="685"/>
                </a:lnTo>
                <a:lnTo>
                  <a:pt x="11940" y="669"/>
                </a:lnTo>
                <a:lnTo>
                  <a:pt x="12075" y="658"/>
                </a:lnTo>
                <a:lnTo>
                  <a:pt x="12213" y="654"/>
                </a:lnTo>
                <a:close/>
              </a:path>
            </a:pathLst>
          </a:custGeom>
          <a:solidFill>
            <a:schemeClr val="accent3"/>
          </a:solidFill>
          <a:ln>
            <a:noFill/>
          </a:ln>
        </p:spPr>
        <p:txBody>
          <a:bodyPr vert="horz" wrap="square" lIns="68598" tIns="34299" rIns="68598" bIns="34299" numCol="1" anchor="t" anchorCtr="0" compatLnSpc="1">
            <a:prstTxWarp prst="textNoShape">
              <a:avLst/>
            </a:prstTxWarp>
          </a:bodyPr>
          <a:lstStyle/>
          <a:p>
            <a:endParaRPr lang="en-US" sz="3200">
              <a:latin typeface="Arial" panose="020B0604020202020204" pitchFamily="34" charset="0"/>
              <a:cs typeface="Arial" panose="020B0604020202020204" pitchFamily="34" charset="0"/>
            </a:endParaRPr>
          </a:p>
        </p:txBody>
      </p:sp>
      <p:sp>
        <p:nvSpPr>
          <p:cNvPr id="7" name="Freeform 6"/>
          <p:cNvSpPr>
            <a:spLocks noEditPoints="1"/>
          </p:cNvSpPr>
          <p:nvPr/>
        </p:nvSpPr>
        <p:spPr bwMode="auto">
          <a:xfrm>
            <a:off x="2643188" y="1778382"/>
            <a:ext cx="3084522" cy="1320747"/>
          </a:xfrm>
          <a:custGeom>
            <a:avLst/>
            <a:gdLst>
              <a:gd name="T0" fmla="*/ 2656 w 15540"/>
              <a:gd name="T1" fmla="*/ 6586 h 6654"/>
              <a:gd name="T2" fmla="*/ 1884 w 15540"/>
              <a:gd name="T3" fmla="*/ 6326 h 6654"/>
              <a:gd name="T4" fmla="*/ 1211 w 15540"/>
              <a:gd name="T5" fmla="*/ 5894 h 6654"/>
              <a:gd name="T6" fmla="*/ 660 w 15540"/>
              <a:gd name="T7" fmla="*/ 5318 h 6654"/>
              <a:gd name="T8" fmla="*/ 262 w 15540"/>
              <a:gd name="T9" fmla="*/ 4622 h 6654"/>
              <a:gd name="T10" fmla="*/ 38 w 15540"/>
              <a:gd name="T11" fmla="*/ 3833 h 6654"/>
              <a:gd name="T12" fmla="*/ 17 w 15540"/>
              <a:gd name="T13" fmla="*/ 2987 h 6654"/>
              <a:gd name="T14" fmla="*/ 202 w 15540"/>
              <a:gd name="T15" fmla="*/ 2183 h 6654"/>
              <a:gd name="T16" fmla="*/ 568 w 15540"/>
              <a:gd name="T17" fmla="*/ 1467 h 6654"/>
              <a:gd name="T18" fmla="*/ 1090 w 15540"/>
              <a:gd name="T19" fmla="*/ 864 h 6654"/>
              <a:gd name="T20" fmla="*/ 1741 w 15540"/>
              <a:gd name="T21" fmla="*/ 402 h 6654"/>
              <a:gd name="T22" fmla="*/ 2496 w 15540"/>
              <a:gd name="T23" fmla="*/ 104 h 6654"/>
              <a:gd name="T24" fmla="*/ 3327 w 15540"/>
              <a:gd name="T25" fmla="*/ 0 h 6654"/>
              <a:gd name="T26" fmla="*/ 3414 w 15540"/>
              <a:gd name="T27" fmla="*/ 1 h 6654"/>
              <a:gd name="T28" fmla="*/ 15265 w 15540"/>
              <a:gd name="T29" fmla="*/ 19 h 6654"/>
              <a:gd name="T30" fmla="*/ 14932 w 15540"/>
              <a:gd name="T31" fmla="*/ 72 h 6654"/>
              <a:gd name="T32" fmla="*/ 14610 w 15540"/>
              <a:gd name="T33" fmla="*/ 159 h 6654"/>
              <a:gd name="T34" fmla="*/ 14301 w 15540"/>
              <a:gd name="T35" fmla="*/ 275 h 6654"/>
              <a:gd name="T36" fmla="*/ 14008 w 15540"/>
              <a:gd name="T37" fmla="*/ 420 h 6654"/>
              <a:gd name="T38" fmla="*/ 13733 w 15540"/>
              <a:gd name="T39" fmla="*/ 592 h 6654"/>
              <a:gd name="T40" fmla="*/ 5377 w 15540"/>
              <a:gd name="T41" fmla="*/ 706 h 6654"/>
              <a:gd name="T42" fmla="*/ 5720 w 15540"/>
              <a:gd name="T43" fmla="*/ 1015 h 6654"/>
              <a:gd name="T44" fmla="*/ 6018 w 15540"/>
              <a:gd name="T45" fmla="*/ 1370 h 6654"/>
              <a:gd name="T46" fmla="*/ 6264 w 15540"/>
              <a:gd name="T47" fmla="*/ 1763 h 6654"/>
              <a:gd name="T48" fmla="*/ 6455 w 15540"/>
              <a:gd name="T49" fmla="*/ 2190 h 6654"/>
              <a:gd name="T50" fmla="*/ 6584 w 15540"/>
              <a:gd name="T51" fmla="*/ 2648 h 6654"/>
              <a:gd name="T52" fmla="*/ 6649 w 15540"/>
              <a:gd name="T53" fmla="*/ 3129 h 6654"/>
              <a:gd name="T54" fmla="*/ 6615 w 15540"/>
              <a:gd name="T55" fmla="*/ 3833 h 6654"/>
              <a:gd name="T56" fmla="*/ 6392 w 15540"/>
              <a:gd name="T57" fmla="*/ 4622 h 6654"/>
              <a:gd name="T58" fmla="*/ 5993 w 15540"/>
              <a:gd name="T59" fmla="*/ 5318 h 6654"/>
              <a:gd name="T60" fmla="*/ 5444 w 15540"/>
              <a:gd name="T61" fmla="*/ 5894 h 6654"/>
              <a:gd name="T62" fmla="*/ 4769 w 15540"/>
              <a:gd name="T63" fmla="*/ 6326 h 6654"/>
              <a:gd name="T64" fmla="*/ 3997 w 15540"/>
              <a:gd name="T65" fmla="*/ 6586 h 6654"/>
              <a:gd name="T66" fmla="*/ 3327 w 15540"/>
              <a:gd name="T67" fmla="*/ 5998 h 6654"/>
              <a:gd name="T68" fmla="*/ 2660 w 15540"/>
              <a:gd name="T69" fmla="*/ 5914 h 6654"/>
              <a:gd name="T70" fmla="*/ 2054 w 15540"/>
              <a:gd name="T71" fmla="*/ 5676 h 6654"/>
              <a:gd name="T72" fmla="*/ 1531 w 15540"/>
              <a:gd name="T73" fmla="*/ 5305 h 6654"/>
              <a:gd name="T74" fmla="*/ 1111 w 15540"/>
              <a:gd name="T75" fmla="*/ 4821 h 6654"/>
              <a:gd name="T76" fmla="*/ 817 w 15540"/>
              <a:gd name="T77" fmla="*/ 4246 h 6654"/>
              <a:gd name="T78" fmla="*/ 669 w 15540"/>
              <a:gd name="T79" fmla="*/ 3600 h 6654"/>
              <a:gd name="T80" fmla="*/ 687 w 15540"/>
              <a:gd name="T81" fmla="*/ 2920 h 6654"/>
              <a:gd name="T82" fmla="*/ 866 w 15540"/>
              <a:gd name="T83" fmla="*/ 2287 h 6654"/>
              <a:gd name="T84" fmla="*/ 1186 w 15540"/>
              <a:gd name="T85" fmla="*/ 1729 h 6654"/>
              <a:gd name="T86" fmla="*/ 1628 w 15540"/>
              <a:gd name="T87" fmla="*/ 1265 h 6654"/>
              <a:gd name="T88" fmla="*/ 2169 w 15540"/>
              <a:gd name="T89" fmla="*/ 919 h 6654"/>
              <a:gd name="T90" fmla="*/ 2789 w 15540"/>
              <a:gd name="T91" fmla="*/ 709 h 6654"/>
              <a:gd name="T92" fmla="*/ 3465 w 15540"/>
              <a:gd name="T93" fmla="*/ 659 h 6654"/>
              <a:gd name="T94" fmla="*/ 4122 w 15540"/>
              <a:gd name="T95" fmla="*/ 776 h 6654"/>
              <a:gd name="T96" fmla="*/ 4712 w 15540"/>
              <a:gd name="T97" fmla="*/ 1042 h 6654"/>
              <a:gd name="T98" fmla="*/ 5216 w 15540"/>
              <a:gd name="T99" fmla="*/ 1438 h 6654"/>
              <a:gd name="T100" fmla="*/ 5612 w 15540"/>
              <a:gd name="T101" fmla="*/ 1941 h 6654"/>
              <a:gd name="T102" fmla="*/ 5879 w 15540"/>
              <a:gd name="T103" fmla="*/ 2533 h 6654"/>
              <a:gd name="T104" fmla="*/ 5995 w 15540"/>
              <a:gd name="T105" fmla="*/ 3190 h 6654"/>
              <a:gd name="T106" fmla="*/ 5944 w 15540"/>
              <a:gd name="T107" fmla="*/ 3865 h 6654"/>
              <a:gd name="T108" fmla="*/ 5735 w 15540"/>
              <a:gd name="T109" fmla="*/ 4485 h 6654"/>
              <a:gd name="T110" fmla="*/ 5389 w 15540"/>
              <a:gd name="T111" fmla="*/ 5026 h 6654"/>
              <a:gd name="T112" fmla="*/ 4926 w 15540"/>
              <a:gd name="T113" fmla="*/ 5467 h 6654"/>
              <a:gd name="T114" fmla="*/ 4367 w 15540"/>
              <a:gd name="T115" fmla="*/ 5788 h 6654"/>
              <a:gd name="T116" fmla="*/ 3734 w 15540"/>
              <a:gd name="T117" fmla="*/ 5967 h 6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540" h="6654">
                <a:moveTo>
                  <a:pt x="3327" y="6654"/>
                </a:moveTo>
                <a:lnTo>
                  <a:pt x="3156" y="6649"/>
                </a:lnTo>
                <a:lnTo>
                  <a:pt x="2987" y="6636"/>
                </a:lnTo>
                <a:lnTo>
                  <a:pt x="2821" y="6615"/>
                </a:lnTo>
                <a:lnTo>
                  <a:pt x="2656" y="6586"/>
                </a:lnTo>
                <a:lnTo>
                  <a:pt x="2496" y="6548"/>
                </a:lnTo>
                <a:lnTo>
                  <a:pt x="2338" y="6505"/>
                </a:lnTo>
                <a:lnTo>
                  <a:pt x="2183" y="6451"/>
                </a:lnTo>
                <a:lnTo>
                  <a:pt x="2032" y="6392"/>
                </a:lnTo>
                <a:lnTo>
                  <a:pt x="1884" y="6326"/>
                </a:lnTo>
                <a:lnTo>
                  <a:pt x="1741" y="6252"/>
                </a:lnTo>
                <a:lnTo>
                  <a:pt x="1602" y="6171"/>
                </a:lnTo>
                <a:lnTo>
                  <a:pt x="1467" y="6086"/>
                </a:lnTo>
                <a:lnTo>
                  <a:pt x="1336" y="5992"/>
                </a:lnTo>
                <a:lnTo>
                  <a:pt x="1211" y="5894"/>
                </a:lnTo>
                <a:lnTo>
                  <a:pt x="1090" y="5790"/>
                </a:lnTo>
                <a:lnTo>
                  <a:pt x="975" y="5679"/>
                </a:lnTo>
                <a:lnTo>
                  <a:pt x="864" y="5563"/>
                </a:lnTo>
                <a:lnTo>
                  <a:pt x="760" y="5443"/>
                </a:lnTo>
                <a:lnTo>
                  <a:pt x="660" y="5318"/>
                </a:lnTo>
                <a:lnTo>
                  <a:pt x="568" y="5187"/>
                </a:lnTo>
                <a:lnTo>
                  <a:pt x="481" y="5052"/>
                </a:lnTo>
                <a:lnTo>
                  <a:pt x="402" y="4912"/>
                </a:lnTo>
                <a:lnTo>
                  <a:pt x="328" y="4769"/>
                </a:lnTo>
                <a:lnTo>
                  <a:pt x="262" y="4622"/>
                </a:lnTo>
                <a:lnTo>
                  <a:pt x="202" y="4471"/>
                </a:lnTo>
                <a:lnTo>
                  <a:pt x="149" y="4316"/>
                </a:lnTo>
                <a:lnTo>
                  <a:pt x="104" y="4158"/>
                </a:lnTo>
                <a:lnTo>
                  <a:pt x="68" y="3997"/>
                </a:lnTo>
                <a:lnTo>
                  <a:pt x="38" y="3833"/>
                </a:lnTo>
                <a:lnTo>
                  <a:pt x="17" y="3667"/>
                </a:lnTo>
                <a:lnTo>
                  <a:pt x="5" y="3498"/>
                </a:lnTo>
                <a:lnTo>
                  <a:pt x="0" y="3327"/>
                </a:lnTo>
                <a:lnTo>
                  <a:pt x="5" y="3155"/>
                </a:lnTo>
                <a:lnTo>
                  <a:pt x="17" y="2987"/>
                </a:lnTo>
                <a:lnTo>
                  <a:pt x="38" y="2820"/>
                </a:lnTo>
                <a:lnTo>
                  <a:pt x="68" y="2656"/>
                </a:lnTo>
                <a:lnTo>
                  <a:pt x="104" y="2496"/>
                </a:lnTo>
                <a:lnTo>
                  <a:pt x="149" y="2337"/>
                </a:lnTo>
                <a:lnTo>
                  <a:pt x="202" y="2183"/>
                </a:lnTo>
                <a:lnTo>
                  <a:pt x="262" y="2032"/>
                </a:lnTo>
                <a:lnTo>
                  <a:pt x="328" y="1884"/>
                </a:lnTo>
                <a:lnTo>
                  <a:pt x="402" y="1741"/>
                </a:lnTo>
                <a:lnTo>
                  <a:pt x="481" y="1602"/>
                </a:lnTo>
                <a:lnTo>
                  <a:pt x="568" y="1467"/>
                </a:lnTo>
                <a:lnTo>
                  <a:pt x="660" y="1336"/>
                </a:lnTo>
                <a:lnTo>
                  <a:pt x="760" y="1211"/>
                </a:lnTo>
                <a:lnTo>
                  <a:pt x="864" y="1090"/>
                </a:lnTo>
                <a:lnTo>
                  <a:pt x="975" y="975"/>
                </a:lnTo>
                <a:lnTo>
                  <a:pt x="1090" y="864"/>
                </a:lnTo>
                <a:lnTo>
                  <a:pt x="1211" y="760"/>
                </a:lnTo>
                <a:lnTo>
                  <a:pt x="1336" y="661"/>
                </a:lnTo>
                <a:lnTo>
                  <a:pt x="1467" y="568"/>
                </a:lnTo>
                <a:lnTo>
                  <a:pt x="1602" y="481"/>
                </a:lnTo>
                <a:lnTo>
                  <a:pt x="1741" y="402"/>
                </a:lnTo>
                <a:lnTo>
                  <a:pt x="1884" y="329"/>
                </a:lnTo>
                <a:lnTo>
                  <a:pt x="2032" y="261"/>
                </a:lnTo>
                <a:lnTo>
                  <a:pt x="2183" y="202"/>
                </a:lnTo>
                <a:lnTo>
                  <a:pt x="2338" y="150"/>
                </a:lnTo>
                <a:lnTo>
                  <a:pt x="2496" y="104"/>
                </a:lnTo>
                <a:lnTo>
                  <a:pt x="2656" y="68"/>
                </a:lnTo>
                <a:lnTo>
                  <a:pt x="2821" y="38"/>
                </a:lnTo>
                <a:lnTo>
                  <a:pt x="2987" y="17"/>
                </a:lnTo>
                <a:lnTo>
                  <a:pt x="3156" y="5"/>
                </a:lnTo>
                <a:lnTo>
                  <a:pt x="3327" y="0"/>
                </a:lnTo>
                <a:lnTo>
                  <a:pt x="3351" y="0"/>
                </a:lnTo>
                <a:lnTo>
                  <a:pt x="3373" y="0"/>
                </a:lnTo>
                <a:lnTo>
                  <a:pt x="3397" y="1"/>
                </a:lnTo>
                <a:lnTo>
                  <a:pt x="3421" y="1"/>
                </a:lnTo>
                <a:lnTo>
                  <a:pt x="3414" y="1"/>
                </a:lnTo>
                <a:lnTo>
                  <a:pt x="15540" y="1"/>
                </a:lnTo>
                <a:lnTo>
                  <a:pt x="15472" y="4"/>
                </a:lnTo>
                <a:lnTo>
                  <a:pt x="15402" y="7"/>
                </a:lnTo>
                <a:lnTo>
                  <a:pt x="15334" y="13"/>
                </a:lnTo>
                <a:lnTo>
                  <a:pt x="15265" y="19"/>
                </a:lnTo>
                <a:lnTo>
                  <a:pt x="15198" y="27"/>
                </a:lnTo>
                <a:lnTo>
                  <a:pt x="15131" y="37"/>
                </a:lnTo>
                <a:lnTo>
                  <a:pt x="15064" y="48"/>
                </a:lnTo>
                <a:lnTo>
                  <a:pt x="14997" y="59"/>
                </a:lnTo>
                <a:lnTo>
                  <a:pt x="14932" y="72"/>
                </a:lnTo>
                <a:lnTo>
                  <a:pt x="14867" y="88"/>
                </a:lnTo>
                <a:lnTo>
                  <a:pt x="14802" y="103"/>
                </a:lnTo>
                <a:lnTo>
                  <a:pt x="14737" y="120"/>
                </a:lnTo>
                <a:lnTo>
                  <a:pt x="14674" y="139"/>
                </a:lnTo>
                <a:lnTo>
                  <a:pt x="14610" y="159"/>
                </a:lnTo>
                <a:lnTo>
                  <a:pt x="14547" y="179"/>
                </a:lnTo>
                <a:lnTo>
                  <a:pt x="14485" y="202"/>
                </a:lnTo>
                <a:lnTo>
                  <a:pt x="14423" y="224"/>
                </a:lnTo>
                <a:lnTo>
                  <a:pt x="14362" y="249"/>
                </a:lnTo>
                <a:lnTo>
                  <a:pt x="14301" y="275"/>
                </a:lnTo>
                <a:lnTo>
                  <a:pt x="14242" y="301"/>
                </a:lnTo>
                <a:lnTo>
                  <a:pt x="14183" y="330"/>
                </a:lnTo>
                <a:lnTo>
                  <a:pt x="14123" y="358"/>
                </a:lnTo>
                <a:lnTo>
                  <a:pt x="14065" y="388"/>
                </a:lnTo>
                <a:lnTo>
                  <a:pt x="14008" y="420"/>
                </a:lnTo>
                <a:lnTo>
                  <a:pt x="13952" y="452"/>
                </a:lnTo>
                <a:lnTo>
                  <a:pt x="13896" y="485"/>
                </a:lnTo>
                <a:lnTo>
                  <a:pt x="13841" y="519"/>
                </a:lnTo>
                <a:lnTo>
                  <a:pt x="13787" y="555"/>
                </a:lnTo>
                <a:lnTo>
                  <a:pt x="13733" y="592"/>
                </a:lnTo>
                <a:lnTo>
                  <a:pt x="13680" y="630"/>
                </a:lnTo>
                <a:lnTo>
                  <a:pt x="13628" y="668"/>
                </a:lnTo>
                <a:lnTo>
                  <a:pt x="13577" y="707"/>
                </a:lnTo>
                <a:lnTo>
                  <a:pt x="5379" y="707"/>
                </a:lnTo>
                <a:lnTo>
                  <a:pt x="5377" y="706"/>
                </a:lnTo>
                <a:lnTo>
                  <a:pt x="5449" y="764"/>
                </a:lnTo>
                <a:lnTo>
                  <a:pt x="5520" y="824"/>
                </a:lnTo>
                <a:lnTo>
                  <a:pt x="5588" y="886"/>
                </a:lnTo>
                <a:lnTo>
                  <a:pt x="5655" y="950"/>
                </a:lnTo>
                <a:lnTo>
                  <a:pt x="5720" y="1015"/>
                </a:lnTo>
                <a:lnTo>
                  <a:pt x="5783" y="1083"/>
                </a:lnTo>
                <a:lnTo>
                  <a:pt x="5845" y="1153"/>
                </a:lnTo>
                <a:lnTo>
                  <a:pt x="5905" y="1223"/>
                </a:lnTo>
                <a:lnTo>
                  <a:pt x="5962" y="1295"/>
                </a:lnTo>
                <a:lnTo>
                  <a:pt x="6018" y="1370"/>
                </a:lnTo>
                <a:lnTo>
                  <a:pt x="6071" y="1445"/>
                </a:lnTo>
                <a:lnTo>
                  <a:pt x="6123" y="1522"/>
                </a:lnTo>
                <a:lnTo>
                  <a:pt x="6172" y="1601"/>
                </a:lnTo>
                <a:lnTo>
                  <a:pt x="6219" y="1681"/>
                </a:lnTo>
                <a:lnTo>
                  <a:pt x="6264" y="1763"/>
                </a:lnTo>
                <a:lnTo>
                  <a:pt x="6307" y="1846"/>
                </a:lnTo>
                <a:lnTo>
                  <a:pt x="6347" y="1930"/>
                </a:lnTo>
                <a:lnTo>
                  <a:pt x="6385" y="2016"/>
                </a:lnTo>
                <a:lnTo>
                  <a:pt x="6422" y="2102"/>
                </a:lnTo>
                <a:lnTo>
                  <a:pt x="6455" y="2190"/>
                </a:lnTo>
                <a:lnTo>
                  <a:pt x="6486" y="2280"/>
                </a:lnTo>
                <a:lnTo>
                  <a:pt x="6515" y="2370"/>
                </a:lnTo>
                <a:lnTo>
                  <a:pt x="6541" y="2462"/>
                </a:lnTo>
                <a:lnTo>
                  <a:pt x="6564" y="2554"/>
                </a:lnTo>
                <a:lnTo>
                  <a:pt x="6584" y="2648"/>
                </a:lnTo>
                <a:lnTo>
                  <a:pt x="6603" y="2743"/>
                </a:lnTo>
                <a:lnTo>
                  <a:pt x="6619" y="2837"/>
                </a:lnTo>
                <a:lnTo>
                  <a:pt x="6631" y="2933"/>
                </a:lnTo>
                <a:lnTo>
                  <a:pt x="6641" y="3031"/>
                </a:lnTo>
                <a:lnTo>
                  <a:pt x="6649" y="3129"/>
                </a:lnTo>
                <a:lnTo>
                  <a:pt x="6653" y="3227"/>
                </a:lnTo>
                <a:lnTo>
                  <a:pt x="6654" y="3327"/>
                </a:lnTo>
                <a:lnTo>
                  <a:pt x="6650" y="3498"/>
                </a:lnTo>
                <a:lnTo>
                  <a:pt x="6637" y="3667"/>
                </a:lnTo>
                <a:lnTo>
                  <a:pt x="6615" y="3833"/>
                </a:lnTo>
                <a:lnTo>
                  <a:pt x="6587" y="3997"/>
                </a:lnTo>
                <a:lnTo>
                  <a:pt x="6549" y="4158"/>
                </a:lnTo>
                <a:lnTo>
                  <a:pt x="6505" y="4316"/>
                </a:lnTo>
                <a:lnTo>
                  <a:pt x="6453" y="4471"/>
                </a:lnTo>
                <a:lnTo>
                  <a:pt x="6392" y="4622"/>
                </a:lnTo>
                <a:lnTo>
                  <a:pt x="6326" y="4769"/>
                </a:lnTo>
                <a:lnTo>
                  <a:pt x="6252" y="4912"/>
                </a:lnTo>
                <a:lnTo>
                  <a:pt x="6173" y="5052"/>
                </a:lnTo>
                <a:lnTo>
                  <a:pt x="6086" y="5187"/>
                </a:lnTo>
                <a:lnTo>
                  <a:pt x="5993" y="5318"/>
                </a:lnTo>
                <a:lnTo>
                  <a:pt x="5894" y="5443"/>
                </a:lnTo>
                <a:lnTo>
                  <a:pt x="5790" y="5563"/>
                </a:lnTo>
                <a:lnTo>
                  <a:pt x="5680" y="5679"/>
                </a:lnTo>
                <a:lnTo>
                  <a:pt x="5565" y="5790"/>
                </a:lnTo>
                <a:lnTo>
                  <a:pt x="5444" y="5894"/>
                </a:lnTo>
                <a:lnTo>
                  <a:pt x="5318" y="5992"/>
                </a:lnTo>
                <a:lnTo>
                  <a:pt x="5188" y="6086"/>
                </a:lnTo>
                <a:lnTo>
                  <a:pt x="5052" y="6171"/>
                </a:lnTo>
                <a:lnTo>
                  <a:pt x="4913" y="6252"/>
                </a:lnTo>
                <a:lnTo>
                  <a:pt x="4769" y="6326"/>
                </a:lnTo>
                <a:lnTo>
                  <a:pt x="4622" y="6392"/>
                </a:lnTo>
                <a:lnTo>
                  <a:pt x="4471" y="6451"/>
                </a:lnTo>
                <a:lnTo>
                  <a:pt x="4316" y="6505"/>
                </a:lnTo>
                <a:lnTo>
                  <a:pt x="4158" y="6548"/>
                </a:lnTo>
                <a:lnTo>
                  <a:pt x="3997" y="6586"/>
                </a:lnTo>
                <a:lnTo>
                  <a:pt x="3834" y="6615"/>
                </a:lnTo>
                <a:lnTo>
                  <a:pt x="3668" y="6636"/>
                </a:lnTo>
                <a:lnTo>
                  <a:pt x="3498" y="6649"/>
                </a:lnTo>
                <a:lnTo>
                  <a:pt x="3327" y="6654"/>
                </a:lnTo>
                <a:close/>
                <a:moveTo>
                  <a:pt x="3327" y="5998"/>
                </a:moveTo>
                <a:lnTo>
                  <a:pt x="3190" y="5995"/>
                </a:lnTo>
                <a:lnTo>
                  <a:pt x="3054" y="5984"/>
                </a:lnTo>
                <a:lnTo>
                  <a:pt x="2921" y="5967"/>
                </a:lnTo>
                <a:lnTo>
                  <a:pt x="2789" y="5944"/>
                </a:lnTo>
                <a:lnTo>
                  <a:pt x="2660" y="5914"/>
                </a:lnTo>
                <a:lnTo>
                  <a:pt x="2533" y="5879"/>
                </a:lnTo>
                <a:lnTo>
                  <a:pt x="2408" y="5836"/>
                </a:lnTo>
                <a:lnTo>
                  <a:pt x="2287" y="5788"/>
                </a:lnTo>
                <a:lnTo>
                  <a:pt x="2169" y="5735"/>
                </a:lnTo>
                <a:lnTo>
                  <a:pt x="2054" y="5676"/>
                </a:lnTo>
                <a:lnTo>
                  <a:pt x="1942" y="5612"/>
                </a:lnTo>
                <a:lnTo>
                  <a:pt x="1833" y="5542"/>
                </a:lnTo>
                <a:lnTo>
                  <a:pt x="1729" y="5467"/>
                </a:lnTo>
                <a:lnTo>
                  <a:pt x="1628" y="5388"/>
                </a:lnTo>
                <a:lnTo>
                  <a:pt x="1531" y="5305"/>
                </a:lnTo>
                <a:lnTo>
                  <a:pt x="1438" y="5216"/>
                </a:lnTo>
                <a:lnTo>
                  <a:pt x="1349" y="5123"/>
                </a:lnTo>
                <a:lnTo>
                  <a:pt x="1265" y="5026"/>
                </a:lnTo>
                <a:lnTo>
                  <a:pt x="1186" y="4925"/>
                </a:lnTo>
                <a:lnTo>
                  <a:pt x="1111" y="4821"/>
                </a:lnTo>
                <a:lnTo>
                  <a:pt x="1042" y="4712"/>
                </a:lnTo>
                <a:lnTo>
                  <a:pt x="978" y="4600"/>
                </a:lnTo>
                <a:lnTo>
                  <a:pt x="919" y="4485"/>
                </a:lnTo>
                <a:lnTo>
                  <a:pt x="866" y="4367"/>
                </a:lnTo>
                <a:lnTo>
                  <a:pt x="817" y="4246"/>
                </a:lnTo>
                <a:lnTo>
                  <a:pt x="775" y="4121"/>
                </a:lnTo>
                <a:lnTo>
                  <a:pt x="740" y="3995"/>
                </a:lnTo>
                <a:lnTo>
                  <a:pt x="709" y="3865"/>
                </a:lnTo>
                <a:lnTo>
                  <a:pt x="687" y="3734"/>
                </a:lnTo>
                <a:lnTo>
                  <a:pt x="669" y="3600"/>
                </a:lnTo>
                <a:lnTo>
                  <a:pt x="659" y="3465"/>
                </a:lnTo>
                <a:lnTo>
                  <a:pt x="656" y="3327"/>
                </a:lnTo>
                <a:lnTo>
                  <a:pt x="659" y="3190"/>
                </a:lnTo>
                <a:lnTo>
                  <a:pt x="669" y="3053"/>
                </a:lnTo>
                <a:lnTo>
                  <a:pt x="687" y="2920"/>
                </a:lnTo>
                <a:lnTo>
                  <a:pt x="709" y="2789"/>
                </a:lnTo>
                <a:lnTo>
                  <a:pt x="740" y="2660"/>
                </a:lnTo>
                <a:lnTo>
                  <a:pt x="775" y="2533"/>
                </a:lnTo>
                <a:lnTo>
                  <a:pt x="817" y="2408"/>
                </a:lnTo>
                <a:lnTo>
                  <a:pt x="866" y="2287"/>
                </a:lnTo>
                <a:lnTo>
                  <a:pt x="919" y="2169"/>
                </a:lnTo>
                <a:lnTo>
                  <a:pt x="978" y="2054"/>
                </a:lnTo>
                <a:lnTo>
                  <a:pt x="1042" y="1941"/>
                </a:lnTo>
                <a:lnTo>
                  <a:pt x="1111" y="1833"/>
                </a:lnTo>
                <a:lnTo>
                  <a:pt x="1186" y="1729"/>
                </a:lnTo>
                <a:lnTo>
                  <a:pt x="1265" y="1628"/>
                </a:lnTo>
                <a:lnTo>
                  <a:pt x="1349" y="1531"/>
                </a:lnTo>
                <a:lnTo>
                  <a:pt x="1438" y="1438"/>
                </a:lnTo>
                <a:lnTo>
                  <a:pt x="1531" y="1349"/>
                </a:lnTo>
                <a:lnTo>
                  <a:pt x="1628" y="1265"/>
                </a:lnTo>
                <a:lnTo>
                  <a:pt x="1729" y="1186"/>
                </a:lnTo>
                <a:lnTo>
                  <a:pt x="1833" y="1111"/>
                </a:lnTo>
                <a:lnTo>
                  <a:pt x="1942" y="1042"/>
                </a:lnTo>
                <a:lnTo>
                  <a:pt x="2054" y="978"/>
                </a:lnTo>
                <a:lnTo>
                  <a:pt x="2169" y="919"/>
                </a:lnTo>
                <a:lnTo>
                  <a:pt x="2287" y="866"/>
                </a:lnTo>
                <a:lnTo>
                  <a:pt x="2408" y="817"/>
                </a:lnTo>
                <a:lnTo>
                  <a:pt x="2533" y="776"/>
                </a:lnTo>
                <a:lnTo>
                  <a:pt x="2660" y="740"/>
                </a:lnTo>
                <a:lnTo>
                  <a:pt x="2789" y="709"/>
                </a:lnTo>
                <a:lnTo>
                  <a:pt x="2921" y="687"/>
                </a:lnTo>
                <a:lnTo>
                  <a:pt x="3054" y="669"/>
                </a:lnTo>
                <a:lnTo>
                  <a:pt x="3190" y="659"/>
                </a:lnTo>
                <a:lnTo>
                  <a:pt x="3327" y="656"/>
                </a:lnTo>
                <a:lnTo>
                  <a:pt x="3465" y="659"/>
                </a:lnTo>
                <a:lnTo>
                  <a:pt x="3600" y="669"/>
                </a:lnTo>
                <a:lnTo>
                  <a:pt x="3734" y="687"/>
                </a:lnTo>
                <a:lnTo>
                  <a:pt x="3866" y="709"/>
                </a:lnTo>
                <a:lnTo>
                  <a:pt x="3995" y="740"/>
                </a:lnTo>
                <a:lnTo>
                  <a:pt x="4122" y="776"/>
                </a:lnTo>
                <a:lnTo>
                  <a:pt x="4246" y="817"/>
                </a:lnTo>
                <a:lnTo>
                  <a:pt x="4367" y="866"/>
                </a:lnTo>
                <a:lnTo>
                  <a:pt x="4486" y="919"/>
                </a:lnTo>
                <a:lnTo>
                  <a:pt x="4601" y="978"/>
                </a:lnTo>
                <a:lnTo>
                  <a:pt x="4712" y="1042"/>
                </a:lnTo>
                <a:lnTo>
                  <a:pt x="4821" y="1111"/>
                </a:lnTo>
                <a:lnTo>
                  <a:pt x="4926" y="1186"/>
                </a:lnTo>
                <a:lnTo>
                  <a:pt x="5026" y="1265"/>
                </a:lnTo>
                <a:lnTo>
                  <a:pt x="5124" y="1349"/>
                </a:lnTo>
                <a:lnTo>
                  <a:pt x="5216" y="1438"/>
                </a:lnTo>
                <a:lnTo>
                  <a:pt x="5305" y="1531"/>
                </a:lnTo>
                <a:lnTo>
                  <a:pt x="5389" y="1628"/>
                </a:lnTo>
                <a:lnTo>
                  <a:pt x="5467" y="1729"/>
                </a:lnTo>
                <a:lnTo>
                  <a:pt x="5542" y="1833"/>
                </a:lnTo>
                <a:lnTo>
                  <a:pt x="5612" y="1941"/>
                </a:lnTo>
                <a:lnTo>
                  <a:pt x="5676" y="2054"/>
                </a:lnTo>
                <a:lnTo>
                  <a:pt x="5735" y="2169"/>
                </a:lnTo>
                <a:lnTo>
                  <a:pt x="5789" y="2287"/>
                </a:lnTo>
                <a:lnTo>
                  <a:pt x="5836" y="2408"/>
                </a:lnTo>
                <a:lnTo>
                  <a:pt x="5879" y="2533"/>
                </a:lnTo>
                <a:lnTo>
                  <a:pt x="5915" y="2660"/>
                </a:lnTo>
                <a:lnTo>
                  <a:pt x="5944" y="2789"/>
                </a:lnTo>
                <a:lnTo>
                  <a:pt x="5968" y="2920"/>
                </a:lnTo>
                <a:lnTo>
                  <a:pt x="5984" y="3053"/>
                </a:lnTo>
                <a:lnTo>
                  <a:pt x="5995" y="3190"/>
                </a:lnTo>
                <a:lnTo>
                  <a:pt x="5999" y="3327"/>
                </a:lnTo>
                <a:lnTo>
                  <a:pt x="5995" y="3465"/>
                </a:lnTo>
                <a:lnTo>
                  <a:pt x="5984" y="3600"/>
                </a:lnTo>
                <a:lnTo>
                  <a:pt x="5968" y="3734"/>
                </a:lnTo>
                <a:lnTo>
                  <a:pt x="5944" y="3865"/>
                </a:lnTo>
                <a:lnTo>
                  <a:pt x="5915" y="3995"/>
                </a:lnTo>
                <a:lnTo>
                  <a:pt x="5879" y="4121"/>
                </a:lnTo>
                <a:lnTo>
                  <a:pt x="5836" y="4246"/>
                </a:lnTo>
                <a:lnTo>
                  <a:pt x="5789" y="4367"/>
                </a:lnTo>
                <a:lnTo>
                  <a:pt x="5735" y="4485"/>
                </a:lnTo>
                <a:lnTo>
                  <a:pt x="5676" y="4600"/>
                </a:lnTo>
                <a:lnTo>
                  <a:pt x="5612" y="4712"/>
                </a:lnTo>
                <a:lnTo>
                  <a:pt x="5542" y="4821"/>
                </a:lnTo>
                <a:lnTo>
                  <a:pt x="5467" y="4925"/>
                </a:lnTo>
                <a:lnTo>
                  <a:pt x="5389" y="5026"/>
                </a:lnTo>
                <a:lnTo>
                  <a:pt x="5305" y="5123"/>
                </a:lnTo>
                <a:lnTo>
                  <a:pt x="5216" y="5216"/>
                </a:lnTo>
                <a:lnTo>
                  <a:pt x="5124" y="5305"/>
                </a:lnTo>
                <a:lnTo>
                  <a:pt x="5026" y="5388"/>
                </a:lnTo>
                <a:lnTo>
                  <a:pt x="4926" y="5467"/>
                </a:lnTo>
                <a:lnTo>
                  <a:pt x="4821" y="5542"/>
                </a:lnTo>
                <a:lnTo>
                  <a:pt x="4712" y="5612"/>
                </a:lnTo>
                <a:lnTo>
                  <a:pt x="4601" y="5676"/>
                </a:lnTo>
                <a:lnTo>
                  <a:pt x="4486" y="5735"/>
                </a:lnTo>
                <a:lnTo>
                  <a:pt x="4367" y="5788"/>
                </a:lnTo>
                <a:lnTo>
                  <a:pt x="4246" y="5836"/>
                </a:lnTo>
                <a:lnTo>
                  <a:pt x="4122" y="5879"/>
                </a:lnTo>
                <a:lnTo>
                  <a:pt x="3995" y="5914"/>
                </a:lnTo>
                <a:lnTo>
                  <a:pt x="3866" y="5944"/>
                </a:lnTo>
                <a:lnTo>
                  <a:pt x="3734" y="5967"/>
                </a:lnTo>
                <a:lnTo>
                  <a:pt x="3600" y="5984"/>
                </a:lnTo>
                <a:lnTo>
                  <a:pt x="3465" y="5995"/>
                </a:lnTo>
                <a:lnTo>
                  <a:pt x="3327" y="5998"/>
                </a:lnTo>
                <a:close/>
              </a:path>
            </a:pathLst>
          </a:custGeom>
          <a:solidFill>
            <a:schemeClr val="accent1"/>
          </a:solidFill>
          <a:ln>
            <a:noFill/>
          </a:ln>
        </p:spPr>
        <p:txBody>
          <a:bodyPr vert="horz" wrap="square" lIns="68598" tIns="34299" rIns="68598" bIns="34299" numCol="1" anchor="t" anchorCtr="0" compatLnSpc="1">
            <a:prstTxWarp prst="textNoShape">
              <a:avLst/>
            </a:prstTxWarp>
          </a:bodyPr>
          <a:lstStyle/>
          <a:p>
            <a:endParaRPr lang="en-US" sz="3200">
              <a:latin typeface="Arial" panose="020B0604020202020204" pitchFamily="34" charset="0"/>
              <a:cs typeface="Arial" panose="020B0604020202020204" pitchFamily="34" charset="0"/>
            </a:endParaRPr>
          </a:p>
        </p:txBody>
      </p:sp>
      <p:sp>
        <p:nvSpPr>
          <p:cNvPr id="11" name="Freeform 7"/>
          <p:cNvSpPr>
            <a:spLocks noEditPoints="1"/>
          </p:cNvSpPr>
          <p:nvPr/>
        </p:nvSpPr>
        <p:spPr bwMode="auto">
          <a:xfrm>
            <a:off x="5086987" y="1777191"/>
            <a:ext cx="1320747" cy="3084522"/>
          </a:xfrm>
          <a:custGeom>
            <a:avLst/>
            <a:gdLst>
              <a:gd name="T0" fmla="*/ 68 w 6655"/>
              <a:gd name="T1" fmla="*/ 2656 h 15539"/>
              <a:gd name="T2" fmla="*/ 329 w 6655"/>
              <a:gd name="T3" fmla="*/ 1884 h 15539"/>
              <a:gd name="T4" fmla="*/ 761 w 6655"/>
              <a:gd name="T5" fmla="*/ 1211 h 15539"/>
              <a:gd name="T6" fmla="*/ 1337 w 6655"/>
              <a:gd name="T7" fmla="*/ 660 h 15539"/>
              <a:gd name="T8" fmla="*/ 2033 w 6655"/>
              <a:gd name="T9" fmla="*/ 262 h 15539"/>
              <a:gd name="T10" fmla="*/ 2820 w 6655"/>
              <a:gd name="T11" fmla="*/ 38 h 15539"/>
              <a:gd name="T12" fmla="*/ 3668 w 6655"/>
              <a:gd name="T13" fmla="*/ 17 h 15539"/>
              <a:gd name="T14" fmla="*/ 4472 w 6655"/>
              <a:gd name="T15" fmla="*/ 202 h 15539"/>
              <a:gd name="T16" fmla="*/ 5188 w 6655"/>
              <a:gd name="T17" fmla="*/ 568 h 15539"/>
              <a:gd name="T18" fmla="*/ 5790 w 6655"/>
              <a:gd name="T19" fmla="*/ 1090 h 15539"/>
              <a:gd name="T20" fmla="*/ 6253 w 6655"/>
              <a:gd name="T21" fmla="*/ 1741 h 15539"/>
              <a:gd name="T22" fmla="*/ 6549 w 6655"/>
              <a:gd name="T23" fmla="*/ 2496 h 15539"/>
              <a:gd name="T24" fmla="*/ 6655 w 6655"/>
              <a:gd name="T25" fmla="*/ 3327 h 15539"/>
              <a:gd name="T26" fmla="*/ 6654 w 6655"/>
              <a:gd name="T27" fmla="*/ 3413 h 15539"/>
              <a:gd name="T28" fmla="*/ 6635 w 6655"/>
              <a:gd name="T29" fmla="*/ 15264 h 15539"/>
              <a:gd name="T30" fmla="*/ 6581 w 6655"/>
              <a:gd name="T31" fmla="*/ 14931 h 15539"/>
              <a:gd name="T32" fmla="*/ 6496 w 6655"/>
              <a:gd name="T33" fmla="*/ 14608 h 15539"/>
              <a:gd name="T34" fmla="*/ 6380 w 6655"/>
              <a:gd name="T35" fmla="*/ 14300 h 15539"/>
              <a:gd name="T36" fmla="*/ 6235 w 6655"/>
              <a:gd name="T37" fmla="*/ 14007 h 15539"/>
              <a:gd name="T38" fmla="*/ 6063 w 6655"/>
              <a:gd name="T39" fmla="*/ 13732 h 15539"/>
              <a:gd name="T40" fmla="*/ 5948 w 6655"/>
              <a:gd name="T41" fmla="*/ 5377 h 15539"/>
              <a:gd name="T42" fmla="*/ 5639 w 6655"/>
              <a:gd name="T43" fmla="*/ 5720 h 15539"/>
              <a:gd name="T44" fmla="*/ 5285 w 6655"/>
              <a:gd name="T45" fmla="*/ 6017 h 15539"/>
              <a:gd name="T46" fmla="*/ 4892 w 6655"/>
              <a:gd name="T47" fmla="*/ 6264 h 15539"/>
              <a:gd name="T48" fmla="*/ 4464 w 6655"/>
              <a:gd name="T49" fmla="*/ 6455 h 15539"/>
              <a:gd name="T50" fmla="*/ 4007 w 6655"/>
              <a:gd name="T51" fmla="*/ 6584 h 15539"/>
              <a:gd name="T52" fmla="*/ 3526 w 6655"/>
              <a:gd name="T53" fmla="*/ 6648 h 15539"/>
              <a:gd name="T54" fmla="*/ 2820 w 6655"/>
              <a:gd name="T55" fmla="*/ 6615 h 15539"/>
              <a:gd name="T56" fmla="*/ 2033 w 6655"/>
              <a:gd name="T57" fmla="*/ 6392 h 15539"/>
              <a:gd name="T58" fmla="*/ 1337 w 6655"/>
              <a:gd name="T59" fmla="*/ 5992 h 15539"/>
              <a:gd name="T60" fmla="*/ 761 w 6655"/>
              <a:gd name="T61" fmla="*/ 5443 h 15539"/>
              <a:gd name="T62" fmla="*/ 329 w 6655"/>
              <a:gd name="T63" fmla="*/ 4769 h 15539"/>
              <a:gd name="T64" fmla="*/ 68 w 6655"/>
              <a:gd name="T65" fmla="*/ 3997 h 15539"/>
              <a:gd name="T66" fmla="*/ 656 w 6655"/>
              <a:gd name="T67" fmla="*/ 3327 h 15539"/>
              <a:gd name="T68" fmla="*/ 739 w 6655"/>
              <a:gd name="T69" fmla="*/ 2659 h 15539"/>
              <a:gd name="T70" fmla="*/ 978 w 6655"/>
              <a:gd name="T71" fmla="*/ 2054 h 15539"/>
              <a:gd name="T72" fmla="*/ 1350 w 6655"/>
              <a:gd name="T73" fmla="*/ 1531 h 15539"/>
              <a:gd name="T74" fmla="*/ 1834 w 6655"/>
              <a:gd name="T75" fmla="*/ 1112 h 15539"/>
              <a:gd name="T76" fmla="*/ 2409 w 6655"/>
              <a:gd name="T77" fmla="*/ 817 h 15539"/>
              <a:gd name="T78" fmla="*/ 3054 w 6655"/>
              <a:gd name="T79" fmla="*/ 669 h 15539"/>
              <a:gd name="T80" fmla="*/ 3734 w 6655"/>
              <a:gd name="T81" fmla="*/ 686 h 15539"/>
              <a:gd name="T82" fmla="*/ 4368 w 6655"/>
              <a:gd name="T83" fmla="*/ 866 h 15539"/>
              <a:gd name="T84" fmla="*/ 4926 w 6655"/>
              <a:gd name="T85" fmla="*/ 1186 h 15539"/>
              <a:gd name="T86" fmla="*/ 5389 w 6655"/>
              <a:gd name="T87" fmla="*/ 1628 h 15539"/>
              <a:gd name="T88" fmla="*/ 5736 w 6655"/>
              <a:gd name="T89" fmla="*/ 2169 h 15539"/>
              <a:gd name="T90" fmla="*/ 5945 w 6655"/>
              <a:gd name="T91" fmla="*/ 2789 h 15539"/>
              <a:gd name="T92" fmla="*/ 5996 w 6655"/>
              <a:gd name="T93" fmla="*/ 3464 h 15539"/>
              <a:gd name="T94" fmla="*/ 5879 w 6655"/>
              <a:gd name="T95" fmla="*/ 4121 h 15539"/>
              <a:gd name="T96" fmla="*/ 5613 w 6655"/>
              <a:gd name="T97" fmla="*/ 4712 h 15539"/>
              <a:gd name="T98" fmla="*/ 5217 w 6655"/>
              <a:gd name="T99" fmla="*/ 5216 h 15539"/>
              <a:gd name="T100" fmla="*/ 4713 w 6655"/>
              <a:gd name="T101" fmla="*/ 5612 h 15539"/>
              <a:gd name="T102" fmla="*/ 4122 w 6655"/>
              <a:gd name="T103" fmla="*/ 5878 h 15539"/>
              <a:gd name="T104" fmla="*/ 3465 w 6655"/>
              <a:gd name="T105" fmla="*/ 5995 h 15539"/>
              <a:gd name="T106" fmla="*/ 2789 w 6655"/>
              <a:gd name="T107" fmla="*/ 5944 h 15539"/>
              <a:gd name="T108" fmla="*/ 2169 w 6655"/>
              <a:gd name="T109" fmla="*/ 5735 h 15539"/>
              <a:gd name="T110" fmla="*/ 1627 w 6655"/>
              <a:gd name="T111" fmla="*/ 5389 h 15539"/>
              <a:gd name="T112" fmla="*/ 1186 w 6655"/>
              <a:gd name="T113" fmla="*/ 4925 h 15539"/>
              <a:gd name="T114" fmla="*/ 866 w 6655"/>
              <a:gd name="T115" fmla="*/ 4367 h 15539"/>
              <a:gd name="T116" fmla="*/ 686 w 6655"/>
              <a:gd name="T117" fmla="*/ 3734 h 15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55" h="15539">
                <a:moveTo>
                  <a:pt x="0" y="3327"/>
                </a:moveTo>
                <a:lnTo>
                  <a:pt x="4" y="3156"/>
                </a:lnTo>
                <a:lnTo>
                  <a:pt x="17" y="2987"/>
                </a:lnTo>
                <a:lnTo>
                  <a:pt x="38" y="2821"/>
                </a:lnTo>
                <a:lnTo>
                  <a:pt x="68" y="2656"/>
                </a:lnTo>
                <a:lnTo>
                  <a:pt x="105" y="2496"/>
                </a:lnTo>
                <a:lnTo>
                  <a:pt x="150" y="2338"/>
                </a:lnTo>
                <a:lnTo>
                  <a:pt x="202" y="2183"/>
                </a:lnTo>
                <a:lnTo>
                  <a:pt x="261" y="2032"/>
                </a:lnTo>
                <a:lnTo>
                  <a:pt x="329" y="1884"/>
                </a:lnTo>
                <a:lnTo>
                  <a:pt x="401" y="1741"/>
                </a:lnTo>
                <a:lnTo>
                  <a:pt x="482" y="1602"/>
                </a:lnTo>
                <a:lnTo>
                  <a:pt x="568" y="1467"/>
                </a:lnTo>
                <a:lnTo>
                  <a:pt x="661" y="1336"/>
                </a:lnTo>
                <a:lnTo>
                  <a:pt x="761" y="1211"/>
                </a:lnTo>
                <a:lnTo>
                  <a:pt x="865" y="1090"/>
                </a:lnTo>
                <a:lnTo>
                  <a:pt x="975" y="975"/>
                </a:lnTo>
                <a:lnTo>
                  <a:pt x="1090" y="864"/>
                </a:lnTo>
                <a:lnTo>
                  <a:pt x="1211" y="760"/>
                </a:lnTo>
                <a:lnTo>
                  <a:pt x="1337" y="660"/>
                </a:lnTo>
                <a:lnTo>
                  <a:pt x="1467" y="568"/>
                </a:lnTo>
                <a:lnTo>
                  <a:pt x="1602" y="481"/>
                </a:lnTo>
                <a:lnTo>
                  <a:pt x="1741" y="402"/>
                </a:lnTo>
                <a:lnTo>
                  <a:pt x="1885" y="328"/>
                </a:lnTo>
                <a:lnTo>
                  <a:pt x="2033" y="262"/>
                </a:lnTo>
                <a:lnTo>
                  <a:pt x="2183" y="202"/>
                </a:lnTo>
                <a:lnTo>
                  <a:pt x="2338" y="149"/>
                </a:lnTo>
                <a:lnTo>
                  <a:pt x="2495" y="104"/>
                </a:lnTo>
                <a:lnTo>
                  <a:pt x="2657" y="68"/>
                </a:lnTo>
                <a:lnTo>
                  <a:pt x="2820" y="38"/>
                </a:lnTo>
                <a:lnTo>
                  <a:pt x="2987" y="17"/>
                </a:lnTo>
                <a:lnTo>
                  <a:pt x="3156" y="5"/>
                </a:lnTo>
                <a:lnTo>
                  <a:pt x="3328" y="0"/>
                </a:lnTo>
                <a:lnTo>
                  <a:pt x="3498" y="5"/>
                </a:lnTo>
                <a:lnTo>
                  <a:pt x="3668" y="17"/>
                </a:lnTo>
                <a:lnTo>
                  <a:pt x="3834" y="38"/>
                </a:lnTo>
                <a:lnTo>
                  <a:pt x="3998" y="68"/>
                </a:lnTo>
                <a:lnTo>
                  <a:pt x="4159" y="104"/>
                </a:lnTo>
                <a:lnTo>
                  <a:pt x="4317" y="149"/>
                </a:lnTo>
                <a:lnTo>
                  <a:pt x="4472" y="202"/>
                </a:lnTo>
                <a:lnTo>
                  <a:pt x="4623" y="262"/>
                </a:lnTo>
                <a:lnTo>
                  <a:pt x="4770" y="328"/>
                </a:lnTo>
                <a:lnTo>
                  <a:pt x="4913" y="402"/>
                </a:lnTo>
                <a:lnTo>
                  <a:pt x="5053" y="481"/>
                </a:lnTo>
                <a:lnTo>
                  <a:pt x="5188" y="568"/>
                </a:lnTo>
                <a:lnTo>
                  <a:pt x="5319" y="660"/>
                </a:lnTo>
                <a:lnTo>
                  <a:pt x="5444" y="760"/>
                </a:lnTo>
                <a:lnTo>
                  <a:pt x="5564" y="864"/>
                </a:lnTo>
                <a:lnTo>
                  <a:pt x="5680" y="975"/>
                </a:lnTo>
                <a:lnTo>
                  <a:pt x="5790" y="1090"/>
                </a:lnTo>
                <a:lnTo>
                  <a:pt x="5895" y="1211"/>
                </a:lnTo>
                <a:lnTo>
                  <a:pt x="5993" y="1336"/>
                </a:lnTo>
                <a:lnTo>
                  <a:pt x="6086" y="1467"/>
                </a:lnTo>
                <a:lnTo>
                  <a:pt x="6172" y="1602"/>
                </a:lnTo>
                <a:lnTo>
                  <a:pt x="6253" y="1741"/>
                </a:lnTo>
                <a:lnTo>
                  <a:pt x="6326" y="1884"/>
                </a:lnTo>
                <a:lnTo>
                  <a:pt x="6393" y="2032"/>
                </a:lnTo>
                <a:lnTo>
                  <a:pt x="6452" y="2183"/>
                </a:lnTo>
                <a:lnTo>
                  <a:pt x="6504" y="2338"/>
                </a:lnTo>
                <a:lnTo>
                  <a:pt x="6549" y="2496"/>
                </a:lnTo>
                <a:lnTo>
                  <a:pt x="6587" y="2656"/>
                </a:lnTo>
                <a:lnTo>
                  <a:pt x="6616" y="2821"/>
                </a:lnTo>
                <a:lnTo>
                  <a:pt x="6637" y="2987"/>
                </a:lnTo>
                <a:lnTo>
                  <a:pt x="6650" y="3156"/>
                </a:lnTo>
                <a:lnTo>
                  <a:pt x="6655" y="3327"/>
                </a:lnTo>
                <a:lnTo>
                  <a:pt x="6655" y="3351"/>
                </a:lnTo>
                <a:lnTo>
                  <a:pt x="6654" y="3373"/>
                </a:lnTo>
                <a:lnTo>
                  <a:pt x="6654" y="3397"/>
                </a:lnTo>
                <a:lnTo>
                  <a:pt x="6653" y="3421"/>
                </a:lnTo>
                <a:lnTo>
                  <a:pt x="6654" y="3413"/>
                </a:lnTo>
                <a:lnTo>
                  <a:pt x="6654" y="15539"/>
                </a:lnTo>
                <a:lnTo>
                  <a:pt x="6651" y="15470"/>
                </a:lnTo>
                <a:lnTo>
                  <a:pt x="6647" y="15400"/>
                </a:lnTo>
                <a:lnTo>
                  <a:pt x="6642" y="15333"/>
                </a:lnTo>
                <a:lnTo>
                  <a:pt x="6635" y="15264"/>
                </a:lnTo>
                <a:lnTo>
                  <a:pt x="6628" y="15196"/>
                </a:lnTo>
                <a:lnTo>
                  <a:pt x="6618" y="15130"/>
                </a:lnTo>
                <a:lnTo>
                  <a:pt x="6607" y="15062"/>
                </a:lnTo>
                <a:lnTo>
                  <a:pt x="6594" y="14996"/>
                </a:lnTo>
                <a:lnTo>
                  <a:pt x="6581" y="14931"/>
                </a:lnTo>
                <a:lnTo>
                  <a:pt x="6567" y="14866"/>
                </a:lnTo>
                <a:lnTo>
                  <a:pt x="6552" y="14800"/>
                </a:lnTo>
                <a:lnTo>
                  <a:pt x="6534" y="14735"/>
                </a:lnTo>
                <a:lnTo>
                  <a:pt x="6516" y="14672"/>
                </a:lnTo>
                <a:lnTo>
                  <a:pt x="6496" y="14608"/>
                </a:lnTo>
                <a:lnTo>
                  <a:pt x="6475" y="14546"/>
                </a:lnTo>
                <a:lnTo>
                  <a:pt x="6453" y="14484"/>
                </a:lnTo>
                <a:lnTo>
                  <a:pt x="6430" y="14422"/>
                </a:lnTo>
                <a:lnTo>
                  <a:pt x="6406" y="14361"/>
                </a:lnTo>
                <a:lnTo>
                  <a:pt x="6380" y="14300"/>
                </a:lnTo>
                <a:lnTo>
                  <a:pt x="6353" y="14241"/>
                </a:lnTo>
                <a:lnTo>
                  <a:pt x="6325" y="14182"/>
                </a:lnTo>
                <a:lnTo>
                  <a:pt x="6296" y="14122"/>
                </a:lnTo>
                <a:lnTo>
                  <a:pt x="6266" y="14064"/>
                </a:lnTo>
                <a:lnTo>
                  <a:pt x="6235" y="14007"/>
                </a:lnTo>
                <a:lnTo>
                  <a:pt x="6202" y="13950"/>
                </a:lnTo>
                <a:lnTo>
                  <a:pt x="6169" y="13895"/>
                </a:lnTo>
                <a:lnTo>
                  <a:pt x="6134" y="13840"/>
                </a:lnTo>
                <a:lnTo>
                  <a:pt x="6099" y="13786"/>
                </a:lnTo>
                <a:lnTo>
                  <a:pt x="6063" y="13732"/>
                </a:lnTo>
                <a:lnTo>
                  <a:pt x="6025" y="13679"/>
                </a:lnTo>
                <a:lnTo>
                  <a:pt x="5987" y="13627"/>
                </a:lnTo>
                <a:lnTo>
                  <a:pt x="5947" y="13576"/>
                </a:lnTo>
                <a:lnTo>
                  <a:pt x="5947" y="5378"/>
                </a:lnTo>
                <a:lnTo>
                  <a:pt x="5948" y="5377"/>
                </a:lnTo>
                <a:lnTo>
                  <a:pt x="5890" y="5448"/>
                </a:lnTo>
                <a:lnTo>
                  <a:pt x="5830" y="5519"/>
                </a:lnTo>
                <a:lnTo>
                  <a:pt x="5768" y="5588"/>
                </a:lnTo>
                <a:lnTo>
                  <a:pt x="5704" y="5654"/>
                </a:lnTo>
                <a:lnTo>
                  <a:pt x="5639" y="5720"/>
                </a:lnTo>
                <a:lnTo>
                  <a:pt x="5571" y="5782"/>
                </a:lnTo>
                <a:lnTo>
                  <a:pt x="5502" y="5844"/>
                </a:lnTo>
                <a:lnTo>
                  <a:pt x="5431" y="5905"/>
                </a:lnTo>
                <a:lnTo>
                  <a:pt x="5359" y="5961"/>
                </a:lnTo>
                <a:lnTo>
                  <a:pt x="5285" y="6017"/>
                </a:lnTo>
                <a:lnTo>
                  <a:pt x="5209" y="6071"/>
                </a:lnTo>
                <a:lnTo>
                  <a:pt x="5132" y="6123"/>
                </a:lnTo>
                <a:lnTo>
                  <a:pt x="5053" y="6171"/>
                </a:lnTo>
                <a:lnTo>
                  <a:pt x="4973" y="6219"/>
                </a:lnTo>
                <a:lnTo>
                  <a:pt x="4892" y="6264"/>
                </a:lnTo>
                <a:lnTo>
                  <a:pt x="4809" y="6306"/>
                </a:lnTo>
                <a:lnTo>
                  <a:pt x="4724" y="6347"/>
                </a:lnTo>
                <a:lnTo>
                  <a:pt x="4639" y="6385"/>
                </a:lnTo>
                <a:lnTo>
                  <a:pt x="4551" y="6421"/>
                </a:lnTo>
                <a:lnTo>
                  <a:pt x="4464" y="6455"/>
                </a:lnTo>
                <a:lnTo>
                  <a:pt x="4375" y="6485"/>
                </a:lnTo>
                <a:lnTo>
                  <a:pt x="4285" y="6514"/>
                </a:lnTo>
                <a:lnTo>
                  <a:pt x="4193" y="6540"/>
                </a:lnTo>
                <a:lnTo>
                  <a:pt x="4101" y="6564"/>
                </a:lnTo>
                <a:lnTo>
                  <a:pt x="4007" y="6584"/>
                </a:lnTo>
                <a:lnTo>
                  <a:pt x="3912" y="6603"/>
                </a:lnTo>
                <a:lnTo>
                  <a:pt x="3817" y="6618"/>
                </a:lnTo>
                <a:lnTo>
                  <a:pt x="3720" y="6630"/>
                </a:lnTo>
                <a:lnTo>
                  <a:pt x="3623" y="6641"/>
                </a:lnTo>
                <a:lnTo>
                  <a:pt x="3526" y="6648"/>
                </a:lnTo>
                <a:lnTo>
                  <a:pt x="3427" y="6653"/>
                </a:lnTo>
                <a:lnTo>
                  <a:pt x="3328" y="6654"/>
                </a:lnTo>
                <a:lnTo>
                  <a:pt x="3156" y="6649"/>
                </a:lnTo>
                <a:lnTo>
                  <a:pt x="2987" y="6636"/>
                </a:lnTo>
                <a:lnTo>
                  <a:pt x="2820" y="6615"/>
                </a:lnTo>
                <a:lnTo>
                  <a:pt x="2657" y="6586"/>
                </a:lnTo>
                <a:lnTo>
                  <a:pt x="2495" y="6548"/>
                </a:lnTo>
                <a:lnTo>
                  <a:pt x="2338" y="6504"/>
                </a:lnTo>
                <a:lnTo>
                  <a:pt x="2183" y="6452"/>
                </a:lnTo>
                <a:lnTo>
                  <a:pt x="2033" y="6392"/>
                </a:lnTo>
                <a:lnTo>
                  <a:pt x="1885" y="6325"/>
                </a:lnTo>
                <a:lnTo>
                  <a:pt x="1741" y="6252"/>
                </a:lnTo>
                <a:lnTo>
                  <a:pt x="1602" y="6172"/>
                </a:lnTo>
                <a:lnTo>
                  <a:pt x="1467" y="6086"/>
                </a:lnTo>
                <a:lnTo>
                  <a:pt x="1337" y="5992"/>
                </a:lnTo>
                <a:lnTo>
                  <a:pt x="1211" y="5894"/>
                </a:lnTo>
                <a:lnTo>
                  <a:pt x="1090" y="5790"/>
                </a:lnTo>
                <a:lnTo>
                  <a:pt x="975" y="5679"/>
                </a:lnTo>
                <a:lnTo>
                  <a:pt x="865" y="5564"/>
                </a:lnTo>
                <a:lnTo>
                  <a:pt x="761" y="5443"/>
                </a:lnTo>
                <a:lnTo>
                  <a:pt x="661" y="5318"/>
                </a:lnTo>
                <a:lnTo>
                  <a:pt x="568" y="5187"/>
                </a:lnTo>
                <a:lnTo>
                  <a:pt x="482" y="5052"/>
                </a:lnTo>
                <a:lnTo>
                  <a:pt x="401" y="4912"/>
                </a:lnTo>
                <a:lnTo>
                  <a:pt x="329" y="4769"/>
                </a:lnTo>
                <a:lnTo>
                  <a:pt x="261" y="4622"/>
                </a:lnTo>
                <a:lnTo>
                  <a:pt x="202" y="4471"/>
                </a:lnTo>
                <a:lnTo>
                  <a:pt x="150" y="4316"/>
                </a:lnTo>
                <a:lnTo>
                  <a:pt x="105" y="4158"/>
                </a:lnTo>
                <a:lnTo>
                  <a:pt x="68" y="3997"/>
                </a:lnTo>
                <a:lnTo>
                  <a:pt x="38" y="3833"/>
                </a:lnTo>
                <a:lnTo>
                  <a:pt x="17" y="3667"/>
                </a:lnTo>
                <a:lnTo>
                  <a:pt x="4" y="3498"/>
                </a:lnTo>
                <a:lnTo>
                  <a:pt x="0" y="3327"/>
                </a:lnTo>
                <a:close/>
                <a:moveTo>
                  <a:pt x="656" y="3327"/>
                </a:moveTo>
                <a:lnTo>
                  <a:pt x="659" y="3189"/>
                </a:lnTo>
                <a:lnTo>
                  <a:pt x="669" y="3054"/>
                </a:lnTo>
                <a:lnTo>
                  <a:pt x="686" y="2920"/>
                </a:lnTo>
                <a:lnTo>
                  <a:pt x="710" y="2789"/>
                </a:lnTo>
                <a:lnTo>
                  <a:pt x="739" y="2659"/>
                </a:lnTo>
                <a:lnTo>
                  <a:pt x="776" y="2533"/>
                </a:lnTo>
                <a:lnTo>
                  <a:pt x="817" y="2408"/>
                </a:lnTo>
                <a:lnTo>
                  <a:pt x="866" y="2287"/>
                </a:lnTo>
                <a:lnTo>
                  <a:pt x="919" y="2169"/>
                </a:lnTo>
                <a:lnTo>
                  <a:pt x="978" y="2054"/>
                </a:lnTo>
                <a:lnTo>
                  <a:pt x="1043" y="1942"/>
                </a:lnTo>
                <a:lnTo>
                  <a:pt x="1112" y="1833"/>
                </a:lnTo>
                <a:lnTo>
                  <a:pt x="1186" y="1729"/>
                </a:lnTo>
                <a:lnTo>
                  <a:pt x="1266" y="1628"/>
                </a:lnTo>
                <a:lnTo>
                  <a:pt x="1350" y="1531"/>
                </a:lnTo>
                <a:lnTo>
                  <a:pt x="1438" y="1438"/>
                </a:lnTo>
                <a:lnTo>
                  <a:pt x="1531" y="1349"/>
                </a:lnTo>
                <a:lnTo>
                  <a:pt x="1627" y="1265"/>
                </a:lnTo>
                <a:lnTo>
                  <a:pt x="1729" y="1186"/>
                </a:lnTo>
                <a:lnTo>
                  <a:pt x="1834" y="1112"/>
                </a:lnTo>
                <a:lnTo>
                  <a:pt x="1942" y="1042"/>
                </a:lnTo>
                <a:lnTo>
                  <a:pt x="2054" y="978"/>
                </a:lnTo>
                <a:lnTo>
                  <a:pt x="2169" y="919"/>
                </a:lnTo>
                <a:lnTo>
                  <a:pt x="2288" y="866"/>
                </a:lnTo>
                <a:lnTo>
                  <a:pt x="2409" y="817"/>
                </a:lnTo>
                <a:lnTo>
                  <a:pt x="2533" y="775"/>
                </a:lnTo>
                <a:lnTo>
                  <a:pt x="2660" y="740"/>
                </a:lnTo>
                <a:lnTo>
                  <a:pt x="2789" y="709"/>
                </a:lnTo>
                <a:lnTo>
                  <a:pt x="2921" y="686"/>
                </a:lnTo>
                <a:lnTo>
                  <a:pt x="3054" y="669"/>
                </a:lnTo>
                <a:lnTo>
                  <a:pt x="3190" y="659"/>
                </a:lnTo>
                <a:lnTo>
                  <a:pt x="3328" y="656"/>
                </a:lnTo>
                <a:lnTo>
                  <a:pt x="3465" y="659"/>
                </a:lnTo>
                <a:lnTo>
                  <a:pt x="3600" y="669"/>
                </a:lnTo>
                <a:lnTo>
                  <a:pt x="3734" y="686"/>
                </a:lnTo>
                <a:lnTo>
                  <a:pt x="3866" y="709"/>
                </a:lnTo>
                <a:lnTo>
                  <a:pt x="3995" y="740"/>
                </a:lnTo>
                <a:lnTo>
                  <a:pt x="4122" y="775"/>
                </a:lnTo>
                <a:lnTo>
                  <a:pt x="4245" y="817"/>
                </a:lnTo>
                <a:lnTo>
                  <a:pt x="4368" y="866"/>
                </a:lnTo>
                <a:lnTo>
                  <a:pt x="4486" y="919"/>
                </a:lnTo>
                <a:lnTo>
                  <a:pt x="4601" y="978"/>
                </a:lnTo>
                <a:lnTo>
                  <a:pt x="4713" y="1042"/>
                </a:lnTo>
                <a:lnTo>
                  <a:pt x="4822" y="1112"/>
                </a:lnTo>
                <a:lnTo>
                  <a:pt x="4926" y="1186"/>
                </a:lnTo>
                <a:lnTo>
                  <a:pt x="5027" y="1265"/>
                </a:lnTo>
                <a:lnTo>
                  <a:pt x="5124" y="1349"/>
                </a:lnTo>
                <a:lnTo>
                  <a:pt x="5217" y="1438"/>
                </a:lnTo>
                <a:lnTo>
                  <a:pt x="5306" y="1531"/>
                </a:lnTo>
                <a:lnTo>
                  <a:pt x="5389" y="1628"/>
                </a:lnTo>
                <a:lnTo>
                  <a:pt x="5468" y="1729"/>
                </a:lnTo>
                <a:lnTo>
                  <a:pt x="5543" y="1833"/>
                </a:lnTo>
                <a:lnTo>
                  <a:pt x="5613" y="1942"/>
                </a:lnTo>
                <a:lnTo>
                  <a:pt x="5677" y="2054"/>
                </a:lnTo>
                <a:lnTo>
                  <a:pt x="5736" y="2169"/>
                </a:lnTo>
                <a:lnTo>
                  <a:pt x="5789" y="2287"/>
                </a:lnTo>
                <a:lnTo>
                  <a:pt x="5837" y="2408"/>
                </a:lnTo>
                <a:lnTo>
                  <a:pt x="5879" y="2533"/>
                </a:lnTo>
                <a:lnTo>
                  <a:pt x="5915" y="2659"/>
                </a:lnTo>
                <a:lnTo>
                  <a:pt x="5945" y="2789"/>
                </a:lnTo>
                <a:lnTo>
                  <a:pt x="5968" y="2920"/>
                </a:lnTo>
                <a:lnTo>
                  <a:pt x="5985" y="3054"/>
                </a:lnTo>
                <a:lnTo>
                  <a:pt x="5996" y="3189"/>
                </a:lnTo>
                <a:lnTo>
                  <a:pt x="5999" y="3327"/>
                </a:lnTo>
                <a:lnTo>
                  <a:pt x="5996" y="3464"/>
                </a:lnTo>
                <a:lnTo>
                  <a:pt x="5985" y="3600"/>
                </a:lnTo>
                <a:lnTo>
                  <a:pt x="5968" y="3734"/>
                </a:lnTo>
                <a:lnTo>
                  <a:pt x="5945" y="3865"/>
                </a:lnTo>
                <a:lnTo>
                  <a:pt x="5915" y="3994"/>
                </a:lnTo>
                <a:lnTo>
                  <a:pt x="5879" y="4121"/>
                </a:lnTo>
                <a:lnTo>
                  <a:pt x="5837" y="4246"/>
                </a:lnTo>
                <a:lnTo>
                  <a:pt x="5789" y="4367"/>
                </a:lnTo>
                <a:lnTo>
                  <a:pt x="5736" y="4485"/>
                </a:lnTo>
                <a:lnTo>
                  <a:pt x="5677" y="4600"/>
                </a:lnTo>
                <a:lnTo>
                  <a:pt x="5613" y="4712"/>
                </a:lnTo>
                <a:lnTo>
                  <a:pt x="5543" y="4821"/>
                </a:lnTo>
                <a:lnTo>
                  <a:pt x="5468" y="4925"/>
                </a:lnTo>
                <a:lnTo>
                  <a:pt x="5389" y="5026"/>
                </a:lnTo>
                <a:lnTo>
                  <a:pt x="5306" y="5123"/>
                </a:lnTo>
                <a:lnTo>
                  <a:pt x="5217" y="5216"/>
                </a:lnTo>
                <a:lnTo>
                  <a:pt x="5124" y="5305"/>
                </a:lnTo>
                <a:lnTo>
                  <a:pt x="5027" y="5389"/>
                </a:lnTo>
                <a:lnTo>
                  <a:pt x="4926" y="5467"/>
                </a:lnTo>
                <a:lnTo>
                  <a:pt x="4822" y="5542"/>
                </a:lnTo>
                <a:lnTo>
                  <a:pt x="4713" y="5612"/>
                </a:lnTo>
                <a:lnTo>
                  <a:pt x="4601" y="5676"/>
                </a:lnTo>
                <a:lnTo>
                  <a:pt x="4486" y="5735"/>
                </a:lnTo>
                <a:lnTo>
                  <a:pt x="4368" y="5788"/>
                </a:lnTo>
                <a:lnTo>
                  <a:pt x="4245" y="5836"/>
                </a:lnTo>
                <a:lnTo>
                  <a:pt x="4122" y="5878"/>
                </a:lnTo>
                <a:lnTo>
                  <a:pt x="3995" y="5914"/>
                </a:lnTo>
                <a:lnTo>
                  <a:pt x="3866" y="5944"/>
                </a:lnTo>
                <a:lnTo>
                  <a:pt x="3734" y="5967"/>
                </a:lnTo>
                <a:lnTo>
                  <a:pt x="3600" y="5984"/>
                </a:lnTo>
                <a:lnTo>
                  <a:pt x="3465" y="5995"/>
                </a:lnTo>
                <a:lnTo>
                  <a:pt x="3328" y="5998"/>
                </a:lnTo>
                <a:lnTo>
                  <a:pt x="3190" y="5995"/>
                </a:lnTo>
                <a:lnTo>
                  <a:pt x="3054" y="5984"/>
                </a:lnTo>
                <a:lnTo>
                  <a:pt x="2921" y="5967"/>
                </a:lnTo>
                <a:lnTo>
                  <a:pt x="2789" y="5944"/>
                </a:lnTo>
                <a:lnTo>
                  <a:pt x="2660" y="5914"/>
                </a:lnTo>
                <a:lnTo>
                  <a:pt x="2533" y="5878"/>
                </a:lnTo>
                <a:lnTo>
                  <a:pt x="2409" y="5836"/>
                </a:lnTo>
                <a:lnTo>
                  <a:pt x="2288" y="5788"/>
                </a:lnTo>
                <a:lnTo>
                  <a:pt x="2169" y="5735"/>
                </a:lnTo>
                <a:lnTo>
                  <a:pt x="2054" y="5676"/>
                </a:lnTo>
                <a:lnTo>
                  <a:pt x="1942" y="5612"/>
                </a:lnTo>
                <a:lnTo>
                  <a:pt x="1834" y="5542"/>
                </a:lnTo>
                <a:lnTo>
                  <a:pt x="1729" y="5467"/>
                </a:lnTo>
                <a:lnTo>
                  <a:pt x="1627" y="5389"/>
                </a:lnTo>
                <a:lnTo>
                  <a:pt x="1531" y="5305"/>
                </a:lnTo>
                <a:lnTo>
                  <a:pt x="1438" y="5216"/>
                </a:lnTo>
                <a:lnTo>
                  <a:pt x="1350" y="5123"/>
                </a:lnTo>
                <a:lnTo>
                  <a:pt x="1266" y="5026"/>
                </a:lnTo>
                <a:lnTo>
                  <a:pt x="1186" y="4925"/>
                </a:lnTo>
                <a:lnTo>
                  <a:pt x="1112" y="4821"/>
                </a:lnTo>
                <a:lnTo>
                  <a:pt x="1043" y="4712"/>
                </a:lnTo>
                <a:lnTo>
                  <a:pt x="978" y="4600"/>
                </a:lnTo>
                <a:lnTo>
                  <a:pt x="919" y="4485"/>
                </a:lnTo>
                <a:lnTo>
                  <a:pt x="866" y="4367"/>
                </a:lnTo>
                <a:lnTo>
                  <a:pt x="817" y="4246"/>
                </a:lnTo>
                <a:lnTo>
                  <a:pt x="776" y="4121"/>
                </a:lnTo>
                <a:lnTo>
                  <a:pt x="739" y="3994"/>
                </a:lnTo>
                <a:lnTo>
                  <a:pt x="710" y="3865"/>
                </a:lnTo>
                <a:lnTo>
                  <a:pt x="686" y="3734"/>
                </a:lnTo>
                <a:lnTo>
                  <a:pt x="669" y="3600"/>
                </a:lnTo>
                <a:lnTo>
                  <a:pt x="659" y="3464"/>
                </a:lnTo>
                <a:lnTo>
                  <a:pt x="656" y="3327"/>
                </a:lnTo>
                <a:close/>
              </a:path>
            </a:pathLst>
          </a:custGeom>
          <a:solidFill>
            <a:schemeClr val="accent2"/>
          </a:solidFill>
          <a:ln>
            <a:noFill/>
          </a:ln>
        </p:spPr>
        <p:txBody>
          <a:bodyPr vert="horz" wrap="square" lIns="68598" tIns="34299" rIns="68598" bIns="34299" numCol="1" anchor="t" anchorCtr="0" compatLnSpc="1">
            <a:prstTxWarp prst="textNoShape">
              <a:avLst/>
            </a:prstTxWarp>
          </a:bodyPr>
          <a:lstStyle/>
          <a:p>
            <a:endParaRPr lang="en-US" sz="3200">
              <a:latin typeface="Arial" panose="020B0604020202020204" pitchFamily="34" charset="0"/>
              <a:cs typeface="Arial" panose="020B0604020202020204" pitchFamily="34" charset="0"/>
            </a:endParaRPr>
          </a:p>
        </p:txBody>
      </p:sp>
      <p:sp>
        <p:nvSpPr>
          <p:cNvPr id="12" name="Freeform 8"/>
          <p:cNvSpPr>
            <a:spLocks noEditPoints="1"/>
          </p:cNvSpPr>
          <p:nvPr/>
        </p:nvSpPr>
        <p:spPr bwMode="auto">
          <a:xfrm>
            <a:off x="2647952" y="2451260"/>
            <a:ext cx="1320747" cy="3084522"/>
          </a:xfrm>
          <a:custGeom>
            <a:avLst/>
            <a:gdLst>
              <a:gd name="T0" fmla="*/ 6587 w 6654"/>
              <a:gd name="T1" fmla="*/ 12883 h 15539"/>
              <a:gd name="T2" fmla="*/ 6326 w 6654"/>
              <a:gd name="T3" fmla="*/ 13655 h 15539"/>
              <a:gd name="T4" fmla="*/ 5894 w 6654"/>
              <a:gd name="T5" fmla="*/ 14328 h 15539"/>
              <a:gd name="T6" fmla="*/ 5318 w 6654"/>
              <a:gd name="T7" fmla="*/ 14879 h 15539"/>
              <a:gd name="T8" fmla="*/ 4622 w 6654"/>
              <a:gd name="T9" fmla="*/ 15277 h 15539"/>
              <a:gd name="T10" fmla="*/ 3833 w 6654"/>
              <a:gd name="T11" fmla="*/ 15501 h 15539"/>
              <a:gd name="T12" fmla="*/ 2987 w 6654"/>
              <a:gd name="T13" fmla="*/ 15522 h 15539"/>
              <a:gd name="T14" fmla="*/ 2183 w 6654"/>
              <a:gd name="T15" fmla="*/ 15337 h 15539"/>
              <a:gd name="T16" fmla="*/ 1466 w 6654"/>
              <a:gd name="T17" fmla="*/ 14971 h 15539"/>
              <a:gd name="T18" fmla="*/ 864 w 6654"/>
              <a:gd name="T19" fmla="*/ 14449 h 15539"/>
              <a:gd name="T20" fmla="*/ 402 w 6654"/>
              <a:gd name="T21" fmla="*/ 13798 h 15539"/>
              <a:gd name="T22" fmla="*/ 104 w 6654"/>
              <a:gd name="T23" fmla="*/ 13043 h 15539"/>
              <a:gd name="T24" fmla="*/ 0 w 6654"/>
              <a:gd name="T25" fmla="*/ 12212 h 15539"/>
              <a:gd name="T26" fmla="*/ 1 w 6654"/>
              <a:gd name="T27" fmla="*/ 12126 h 15539"/>
              <a:gd name="T28" fmla="*/ 19 w 6654"/>
              <a:gd name="T29" fmla="*/ 275 h 15539"/>
              <a:gd name="T30" fmla="*/ 72 w 6654"/>
              <a:gd name="T31" fmla="*/ 608 h 15539"/>
              <a:gd name="T32" fmla="*/ 159 w 6654"/>
              <a:gd name="T33" fmla="*/ 931 h 15539"/>
              <a:gd name="T34" fmla="*/ 275 w 6654"/>
              <a:gd name="T35" fmla="*/ 1239 h 15539"/>
              <a:gd name="T36" fmla="*/ 419 w 6654"/>
              <a:gd name="T37" fmla="*/ 1532 h 15539"/>
              <a:gd name="T38" fmla="*/ 591 w 6654"/>
              <a:gd name="T39" fmla="*/ 1807 h 15539"/>
              <a:gd name="T40" fmla="*/ 706 w 6654"/>
              <a:gd name="T41" fmla="*/ 10163 h 15539"/>
              <a:gd name="T42" fmla="*/ 1015 w 6654"/>
              <a:gd name="T43" fmla="*/ 9819 h 15539"/>
              <a:gd name="T44" fmla="*/ 1369 w 6654"/>
              <a:gd name="T45" fmla="*/ 9522 h 15539"/>
              <a:gd name="T46" fmla="*/ 1763 w 6654"/>
              <a:gd name="T47" fmla="*/ 9275 h 15539"/>
              <a:gd name="T48" fmla="*/ 2190 w 6654"/>
              <a:gd name="T49" fmla="*/ 9084 h 15539"/>
              <a:gd name="T50" fmla="*/ 2647 w 6654"/>
              <a:gd name="T51" fmla="*/ 8955 h 15539"/>
              <a:gd name="T52" fmla="*/ 3129 w 6654"/>
              <a:gd name="T53" fmla="*/ 8891 h 15539"/>
              <a:gd name="T54" fmla="*/ 3833 w 6654"/>
              <a:gd name="T55" fmla="*/ 8924 h 15539"/>
              <a:gd name="T56" fmla="*/ 4622 w 6654"/>
              <a:gd name="T57" fmla="*/ 9147 h 15539"/>
              <a:gd name="T58" fmla="*/ 5318 w 6654"/>
              <a:gd name="T59" fmla="*/ 9547 h 15539"/>
              <a:gd name="T60" fmla="*/ 5894 w 6654"/>
              <a:gd name="T61" fmla="*/ 10096 h 15539"/>
              <a:gd name="T62" fmla="*/ 6326 w 6654"/>
              <a:gd name="T63" fmla="*/ 10770 h 15539"/>
              <a:gd name="T64" fmla="*/ 6587 w 6654"/>
              <a:gd name="T65" fmla="*/ 11542 h 15539"/>
              <a:gd name="T66" fmla="*/ 5998 w 6654"/>
              <a:gd name="T67" fmla="*/ 12212 h 15539"/>
              <a:gd name="T68" fmla="*/ 5914 w 6654"/>
              <a:gd name="T69" fmla="*/ 12880 h 15539"/>
              <a:gd name="T70" fmla="*/ 5676 w 6654"/>
              <a:gd name="T71" fmla="*/ 13485 h 15539"/>
              <a:gd name="T72" fmla="*/ 5305 w 6654"/>
              <a:gd name="T73" fmla="*/ 14008 h 15539"/>
              <a:gd name="T74" fmla="*/ 4821 w 6654"/>
              <a:gd name="T75" fmla="*/ 14428 h 15539"/>
              <a:gd name="T76" fmla="*/ 4246 w 6654"/>
              <a:gd name="T77" fmla="*/ 14722 h 15539"/>
              <a:gd name="T78" fmla="*/ 3600 w 6654"/>
              <a:gd name="T79" fmla="*/ 14870 h 15539"/>
              <a:gd name="T80" fmla="*/ 2920 w 6654"/>
              <a:gd name="T81" fmla="*/ 14853 h 15539"/>
              <a:gd name="T82" fmla="*/ 2287 w 6654"/>
              <a:gd name="T83" fmla="*/ 14673 h 15539"/>
              <a:gd name="T84" fmla="*/ 1729 w 6654"/>
              <a:gd name="T85" fmla="*/ 14353 h 15539"/>
              <a:gd name="T86" fmla="*/ 1265 w 6654"/>
              <a:gd name="T87" fmla="*/ 13911 h 15539"/>
              <a:gd name="T88" fmla="*/ 919 w 6654"/>
              <a:gd name="T89" fmla="*/ 13370 h 15539"/>
              <a:gd name="T90" fmla="*/ 709 w 6654"/>
              <a:gd name="T91" fmla="*/ 12750 h 15539"/>
              <a:gd name="T92" fmla="*/ 659 w 6654"/>
              <a:gd name="T93" fmla="*/ 12075 h 15539"/>
              <a:gd name="T94" fmla="*/ 775 w 6654"/>
              <a:gd name="T95" fmla="*/ 11418 h 15539"/>
              <a:gd name="T96" fmla="*/ 1042 w 6654"/>
              <a:gd name="T97" fmla="*/ 10827 h 15539"/>
              <a:gd name="T98" fmla="*/ 1438 w 6654"/>
              <a:gd name="T99" fmla="*/ 10323 h 15539"/>
              <a:gd name="T100" fmla="*/ 1941 w 6654"/>
              <a:gd name="T101" fmla="*/ 9927 h 15539"/>
              <a:gd name="T102" fmla="*/ 2532 w 6654"/>
              <a:gd name="T103" fmla="*/ 9661 h 15539"/>
              <a:gd name="T104" fmla="*/ 3189 w 6654"/>
              <a:gd name="T105" fmla="*/ 9544 h 15539"/>
              <a:gd name="T106" fmla="*/ 3865 w 6654"/>
              <a:gd name="T107" fmla="*/ 9595 h 15539"/>
              <a:gd name="T108" fmla="*/ 4485 w 6654"/>
              <a:gd name="T109" fmla="*/ 9804 h 15539"/>
              <a:gd name="T110" fmla="*/ 5026 w 6654"/>
              <a:gd name="T111" fmla="*/ 10150 h 15539"/>
              <a:gd name="T112" fmla="*/ 5467 w 6654"/>
              <a:gd name="T113" fmla="*/ 10614 h 15539"/>
              <a:gd name="T114" fmla="*/ 5789 w 6654"/>
              <a:gd name="T115" fmla="*/ 11172 h 15539"/>
              <a:gd name="T116" fmla="*/ 5968 w 6654"/>
              <a:gd name="T117" fmla="*/ 11805 h 15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54" h="15539">
                <a:moveTo>
                  <a:pt x="6654" y="12212"/>
                </a:moveTo>
                <a:lnTo>
                  <a:pt x="6649" y="12383"/>
                </a:lnTo>
                <a:lnTo>
                  <a:pt x="6636" y="12552"/>
                </a:lnTo>
                <a:lnTo>
                  <a:pt x="6615" y="12718"/>
                </a:lnTo>
                <a:lnTo>
                  <a:pt x="6587" y="12883"/>
                </a:lnTo>
                <a:lnTo>
                  <a:pt x="6549" y="13043"/>
                </a:lnTo>
                <a:lnTo>
                  <a:pt x="6505" y="13201"/>
                </a:lnTo>
                <a:lnTo>
                  <a:pt x="6453" y="13356"/>
                </a:lnTo>
                <a:lnTo>
                  <a:pt x="6392" y="13507"/>
                </a:lnTo>
                <a:lnTo>
                  <a:pt x="6326" y="13655"/>
                </a:lnTo>
                <a:lnTo>
                  <a:pt x="6252" y="13798"/>
                </a:lnTo>
                <a:lnTo>
                  <a:pt x="6173" y="13937"/>
                </a:lnTo>
                <a:lnTo>
                  <a:pt x="6086" y="14072"/>
                </a:lnTo>
                <a:lnTo>
                  <a:pt x="5992" y="14203"/>
                </a:lnTo>
                <a:lnTo>
                  <a:pt x="5894" y="14328"/>
                </a:lnTo>
                <a:lnTo>
                  <a:pt x="5790" y="14449"/>
                </a:lnTo>
                <a:lnTo>
                  <a:pt x="5679" y="14564"/>
                </a:lnTo>
                <a:lnTo>
                  <a:pt x="5563" y="14675"/>
                </a:lnTo>
                <a:lnTo>
                  <a:pt x="5443" y="14779"/>
                </a:lnTo>
                <a:lnTo>
                  <a:pt x="5318" y="14879"/>
                </a:lnTo>
                <a:lnTo>
                  <a:pt x="5187" y="14971"/>
                </a:lnTo>
                <a:lnTo>
                  <a:pt x="5052" y="15058"/>
                </a:lnTo>
                <a:lnTo>
                  <a:pt x="4912" y="15137"/>
                </a:lnTo>
                <a:lnTo>
                  <a:pt x="4769" y="15211"/>
                </a:lnTo>
                <a:lnTo>
                  <a:pt x="4622" y="15277"/>
                </a:lnTo>
                <a:lnTo>
                  <a:pt x="4471" y="15337"/>
                </a:lnTo>
                <a:lnTo>
                  <a:pt x="4316" y="15390"/>
                </a:lnTo>
                <a:lnTo>
                  <a:pt x="4158" y="15435"/>
                </a:lnTo>
                <a:lnTo>
                  <a:pt x="3997" y="15471"/>
                </a:lnTo>
                <a:lnTo>
                  <a:pt x="3833" y="15501"/>
                </a:lnTo>
                <a:lnTo>
                  <a:pt x="3667" y="15522"/>
                </a:lnTo>
                <a:lnTo>
                  <a:pt x="3498" y="15534"/>
                </a:lnTo>
                <a:lnTo>
                  <a:pt x="3327" y="15539"/>
                </a:lnTo>
                <a:lnTo>
                  <a:pt x="3155" y="15534"/>
                </a:lnTo>
                <a:lnTo>
                  <a:pt x="2987" y="15522"/>
                </a:lnTo>
                <a:lnTo>
                  <a:pt x="2821" y="15501"/>
                </a:lnTo>
                <a:lnTo>
                  <a:pt x="2656" y="15471"/>
                </a:lnTo>
                <a:lnTo>
                  <a:pt x="2496" y="15435"/>
                </a:lnTo>
                <a:lnTo>
                  <a:pt x="2337" y="15390"/>
                </a:lnTo>
                <a:lnTo>
                  <a:pt x="2183" y="15337"/>
                </a:lnTo>
                <a:lnTo>
                  <a:pt x="2032" y="15277"/>
                </a:lnTo>
                <a:lnTo>
                  <a:pt x="1884" y="15211"/>
                </a:lnTo>
                <a:lnTo>
                  <a:pt x="1740" y="15137"/>
                </a:lnTo>
                <a:lnTo>
                  <a:pt x="1602" y="15058"/>
                </a:lnTo>
                <a:lnTo>
                  <a:pt x="1466" y="14971"/>
                </a:lnTo>
                <a:lnTo>
                  <a:pt x="1336" y="14879"/>
                </a:lnTo>
                <a:lnTo>
                  <a:pt x="1210" y="14779"/>
                </a:lnTo>
                <a:lnTo>
                  <a:pt x="1089" y="14675"/>
                </a:lnTo>
                <a:lnTo>
                  <a:pt x="974" y="14564"/>
                </a:lnTo>
                <a:lnTo>
                  <a:pt x="864" y="14449"/>
                </a:lnTo>
                <a:lnTo>
                  <a:pt x="760" y="14328"/>
                </a:lnTo>
                <a:lnTo>
                  <a:pt x="660" y="14203"/>
                </a:lnTo>
                <a:lnTo>
                  <a:pt x="568" y="14072"/>
                </a:lnTo>
                <a:lnTo>
                  <a:pt x="481" y="13937"/>
                </a:lnTo>
                <a:lnTo>
                  <a:pt x="402" y="13798"/>
                </a:lnTo>
                <a:lnTo>
                  <a:pt x="328" y="13655"/>
                </a:lnTo>
                <a:lnTo>
                  <a:pt x="261" y="13507"/>
                </a:lnTo>
                <a:lnTo>
                  <a:pt x="201" y="13356"/>
                </a:lnTo>
                <a:lnTo>
                  <a:pt x="149" y="13201"/>
                </a:lnTo>
                <a:lnTo>
                  <a:pt x="104" y="13043"/>
                </a:lnTo>
                <a:lnTo>
                  <a:pt x="67" y="12883"/>
                </a:lnTo>
                <a:lnTo>
                  <a:pt x="38" y="12718"/>
                </a:lnTo>
                <a:lnTo>
                  <a:pt x="16" y="12552"/>
                </a:lnTo>
                <a:lnTo>
                  <a:pt x="4" y="12383"/>
                </a:lnTo>
                <a:lnTo>
                  <a:pt x="0" y="12212"/>
                </a:lnTo>
                <a:lnTo>
                  <a:pt x="0" y="12188"/>
                </a:lnTo>
                <a:lnTo>
                  <a:pt x="0" y="12166"/>
                </a:lnTo>
                <a:lnTo>
                  <a:pt x="1" y="12142"/>
                </a:lnTo>
                <a:lnTo>
                  <a:pt x="1" y="12118"/>
                </a:lnTo>
                <a:lnTo>
                  <a:pt x="1" y="12126"/>
                </a:lnTo>
                <a:lnTo>
                  <a:pt x="1" y="0"/>
                </a:lnTo>
                <a:lnTo>
                  <a:pt x="3" y="69"/>
                </a:lnTo>
                <a:lnTo>
                  <a:pt x="7" y="139"/>
                </a:lnTo>
                <a:lnTo>
                  <a:pt x="13" y="206"/>
                </a:lnTo>
                <a:lnTo>
                  <a:pt x="19" y="275"/>
                </a:lnTo>
                <a:lnTo>
                  <a:pt x="27" y="343"/>
                </a:lnTo>
                <a:lnTo>
                  <a:pt x="36" y="409"/>
                </a:lnTo>
                <a:lnTo>
                  <a:pt x="47" y="477"/>
                </a:lnTo>
                <a:lnTo>
                  <a:pt x="59" y="543"/>
                </a:lnTo>
                <a:lnTo>
                  <a:pt x="72" y="608"/>
                </a:lnTo>
                <a:lnTo>
                  <a:pt x="87" y="673"/>
                </a:lnTo>
                <a:lnTo>
                  <a:pt x="103" y="739"/>
                </a:lnTo>
                <a:lnTo>
                  <a:pt x="121" y="804"/>
                </a:lnTo>
                <a:lnTo>
                  <a:pt x="138" y="867"/>
                </a:lnTo>
                <a:lnTo>
                  <a:pt x="159" y="931"/>
                </a:lnTo>
                <a:lnTo>
                  <a:pt x="179" y="993"/>
                </a:lnTo>
                <a:lnTo>
                  <a:pt x="201" y="1055"/>
                </a:lnTo>
                <a:lnTo>
                  <a:pt x="224" y="1117"/>
                </a:lnTo>
                <a:lnTo>
                  <a:pt x="249" y="1178"/>
                </a:lnTo>
                <a:lnTo>
                  <a:pt x="275" y="1239"/>
                </a:lnTo>
                <a:lnTo>
                  <a:pt x="301" y="1298"/>
                </a:lnTo>
                <a:lnTo>
                  <a:pt x="329" y="1357"/>
                </a:lnTo>
                <a:lnTo>
                  <a:pt x="358" y="1417"/>
                </a:lnTo>
                <a:lnTo>
                  <a:pt x="389" y="1475"/>
                </a:lnTo>
                <a:lnTo>
                  <a:pt x="419" y="1532"/>
                </a:lnTo>
                <a:lnTo>
                  <a:pt x="451" y="1589"/>
                </a:lnTo>
                <a:lnTo>
                  <a:pt x="485" y="1644"/>
                </a:lnTo>
                <a:lnTo>
                  <a:pt x="519" y="1699"/>
                </a:lnTo>
                <a:lnTo>
                  <a:pt x="555" y="1753"/>
                </a:lnTo>
                <a:lnTo>
                  <a:pt x="591" y="1807"/>
                </a:lnTo>
                <a:lnTo>
                  <a:pt x="629" y="1860"/>
                </a:lnTo>
                <a:lnTo>
                  <a:pt x="667" y="1912"/>
                </a:lnTo>
                <a:lnTo>
                  <a:pt x="706" y="1963"/>
                </a:lnTo>
                <a:lnTo>
                  <a:pt x="706" y="10161"/>
                </a:lnTo>
                <a:lnTo>
                  <a:pt x="706" y="10163"/>
                </a:lnTo>
                <a:lnTo>
                  <a:pt x="765" y="10091"/>
                </a:lnTo>
                <a:lnTo>
                  <a:pt x="824" y="10020"/>
                </a:lnTo>
                <a:lnTo>
                  <a:pt x="885" y="9951"/>
                </a:lnTo>
                <a:lnTo>
                  <a:pt x="950" y="9885"/>
                </a:lnTo>
                <a:lnTo>
                  <a:pt x="1015" y="9819"/>
                </a:lnTo>
                <a:lnTo>
                  <a:pt x="1082" y="9757"/>
                </a:lnTo>
                <a:lnTo>
                  <a:pt x="1152" y="9695"/>
                </a:lnTo>
                <a:lnTo>
                  <a:pt x="1222" y="9636"/>
                </a:lnTo>
                <a:lnTo>
                  <a:pt x="1295" y="9578"/>
                </a:lnTo>
                <a:lnTo>
                  <a:pt x="1369" y="9522"/>
                </a:lnTo>
                <a:lnTo>
                  <a:pt x="1445" y="9468"/>
                </a:lnTo>
                <a:lnTo>
                  <a:pt x="1522" y="9416"/>
                </a:lnTo>
                <a:lnTo>
                  <a:pt x="1600" y="9368"/>
                </a:lnTo>
                <a:lnTo>
                  <a:pt x="1681" y="9320"/>
                </a:lnTo>
                <a:lnTo>
                  <a:pt x="1763" y="9275"/>
                </a:lnTo>
                <a:lnTo>
                  <a:pt x="1846" y="9233"/>
                </a:lnTo>
                <a:lnTo>
                  <a:pt x="1930" y="9192"/>
                </a:lnTo>
                <a:lnTo>
                  <a:pt x="2015" y="9154"/>
                </a:lnTo>
                <a:lnTo>
                  <a:pt x="2102" y="9118"/>
                </a:lnTo>
                <a:lnTo>
                  <a:pt x="2190" y="9084"/>
                </a:lnTo>
                <a:lnTo>
                  <a:pt x="2280" y="9054"/>
                </a:lnTo>
                <a:lnTo>
                  <a:pt x="2370" y="9025"/>
                </a:lnTo>
                <a:lnTo>
                  <a:pt x="2461" y="8999"/>
                </a:lnTo>
                <a:lnTo>
                  <a:pt x="2554" y="8975"/>
                </a:lnTo>
                <a:lnTo>
                  <a:pt x="2647" y="8955"/>
                </a:lnTo>
                <a:lnTo>
                  <a:pt x="2742" y="8936"/>
                </a:lnTo>
                <a:lnTo>
                  <a:pt x="2837" y="8921"/>
                </a:lnTo>
                <a:lnTo>
                  <a:pt x="2933" y="8909"/>
                </a:lnTo>
                <a:lnTo>
                  <a:pt x="3030" y="8898"/>
                </a:lnTo>
                <a:lnTo>
                  <a:pt x="3129" y="8891"/>
                </a:lnTo>
                <a:lnTo>
                  <a:pt x="3227" y="8886"/>
                </a:lnTo>
                <a:lnTo>
                  <a:pt x="3327" y="8885"/>
                </a:lnTo>
                <a:lnTo>
                  <a:pt x="3498" y="8890"/>
                </a:lnTo>
                <a:lnTo>
                  <a:pt x="3667" y="8903"/>
                </a:lnTo>
                <a:lnTo>
                  <a:pt x="3833" y="8924"/>
                </a:lnTo>
                <a:lnTo>
                  <a:pt x="3997" y="8953"/>
                </a:lnTo>
                <a:lnTo>
                  <a:pt x="4158" y="8991"/>
                </a:lnTo>
                <a:lnTo>
                  <a:pt x="4316" y="9035"/>
                </a:lnTo>
                <a:lnTo>
                  <a:pt x="4471" y="9087"/>
                </a:lnTo>
                <a:lnTo>
                  <a:pt x="4622" y="9147"/>
                </a:lnTo>
                <a:lnTo>
                  <a:pt x="4769" y="9214"/>
                </a:lnTo>
                <a:lnTo>
                  <a:pt x="4912" y="9287"/>
                </a:lnTo>
                <a:lnTo>
                  <a:pt x="5052" y="9367"/>
                </a:lnTo>
                <a:lnTo>
                  <a:pt x="5187" y="9453"/>
                </a:lnTo>
                <a:lnTo>
                  <a:pt x="5318" y="9547"/>
                </a:lnTo>
                <a:lnTo>
                  <a:pt x="5443" y="9645"/>
                </a:lnTo>
                <a:lnTo>
                  <a:pt x="5563" y="9749"/>
                </a:lnTo>
                <a:lnTo>
                  <a:pt x="5679" y="9860"/>
                </a:lnTo>
                <a:lnTo>
                  <a:pt x="5790" y="9975"/>
                </a:lnTo>
                <a:lnTo>
                  <a:pt x="5894" y="10096"/>
                </a:lnTo>
                <a:lnTo>
                  <a:pt x="5992" y="10221"/>
                </a:lnTo>
                <a:lnTo>
                  <a:pt x="6086" y="10352"/>
                </a:lnTo>
                <a:lnTo>
                  <a:pt x="6173" y="10487"/>
                </a:lnTo>
                <a:lnTo>
                  <a:pt x="6252" y="10627"/>
                </a:lnTo>
                <a:lnTo>
                  <a:pt x="6326" y="10770"/>
                </a:lnTo>
                <a:lnTo>
                  <a:pt x="6392" y="10917"/>
                </a:lnTo>
                <a:lnTo>
                  <a:pt x="6453" y="11068"/>
                </a:lnTo>
                <a:lnTo>
                  <a:pt x="6505" y="11223"/>
                </a:lnTo>
                <a:lnTo>
                  <a:pt x="6549" y="11381"/>
                </a:lnTo>
                <a:lnTo>
                  <a:pt x="6587" y="11542"/>
                </a:lnTo>
                <a:lnTo>
                  <a:pt x="6615" y="11706"/>
                </a:lnTo>
                <a:lnTo>
                  <a:pt x="6636" y="11872"/>
                </a:lnTo>
                <a:lnTo>
                  <a:pt x="6649" y="12041"/>
                </a:lnTo>
                <a:lnTo>
                  <a:pt x="6654" y="12212"/>
                </a:lnTo>
                <a:close/>
                <a:moveTo>
                  <a:pt x="5998" y="12212"/>
                </a:moveTo>
                <a:lnTo>
                  <a:pt x="5995" y="12350"/>
                </a:lnTo>
                <a:lnTo>
                  <a:pt x="5984" y="12485"/>
                </a:lnTo>
                <a:lnTo>
                  <a:pt x="5968" y="12619"/>
                </a:lnTo>
                <a:lnTo>
                  <a:pt x="5944" y="12750"/>
                </a:lnTo>
                <a:lnTo>
                  <a:pt x="5914" y="12880"/>
                </a:lnTo>
                <a:lnTo>
                  <a:pt x="5879" y="13006"/>
                </a:lnTo>
                <a:lnTo>
                  <a:pt x="5836" y="13131"/>
                </a:lnTo>
                <a:lnTo>
                  <a:pt x="5789" y="13252"/>
                </a:lnTo>
                <a:lnTo>
                  <a:pt x="5735" y="13370"/>
                </a:lnTo>
                <a:lnTo>
                  <a:pt x="5676" y="13485"/>
                </a:lnTo>
                <a:lnTo>
                  <a:pt x="5612" y="13597"/>
                </a:lnTo>
                <a:lnTo>
                  <a:pt x="5542" y="13706"/>
                </a:lnTo>
                <a:lnTo>
                  <a:pt x="5467" y="13810"/>
                </a:lnTo>
                <a:lnTo>
                  <a:pt x="5389" y="13911"/>
                </a:lnTo>
                <a:lnTo>
                  <a:pt x="5305" y="14008"/>
                </a:lnTo>
                <a:lnTo>
                  <a:pt x="5216" y="14101"/>
                </a:lnTo>
                <a:lnTo>
                  <a:pt x="5123" y="14190"/>
                </a:lnTo>
                <a:lnTo>
                  <a:pt x="5026" y="14274"/>
                </a:lnTo>
                <a:lnTo>
                  <a:pt x="4925" y="14353"/>
                </a:lnTo>
                <a:lnTo>
                  <a:pt x="4821" y="14428"/>
                </a:lnTo>
                <a:lnTo>
                  <a:pt x="4712" y="14497"/>
                </a:lnTo>
                <a:lnTo>
                  <a:pt x="4600" y="14561"/>
                </a:lnTo>
                <a:lnTo>
                  <a:pt x="4485" y="14620"/>
                </a:lnTo>
                <a:lnTo>
                  <a:pt x="4367" y="14673"/>
                </a:lnTo>
                <a:lnTo>
                  <a:pt x="4246" y="14722"/>
                </a:lnTo>
                <a:lnTo>
                  <a:pt x="4121" y="14764"/>
                </a:lnTo>
                <a:lnTo>
                  <a:pt x="3995" y="14799"/>
                </a:lnTo>
                <a:lnTo>
                  <a:pt x="3865" y="14830"/>
                </a:lnTo>
                <a:lnTo>
                  <a:pt x="3734" y="14853"/>
                </a:lnTo>
                <a:lnTo>
                  <a:pt x="3600" y="14870"/>
                </a:lnTo>
                <a:lnTo>
                  <a:pt x="3464" y="14880"/>
                </a:lnTo>
                <a:lnTo>
                  <a:pt x="3327" y="14883"/>
                </a:lnTo>
                <a:lnTo>
                  <a:pt x="3189" y="14880"/>
                </a:lnTo>
                <a:lnTo>
                  <a:pt x="3053" y="14870"/>
                </a:lnTo>
                <a:lnTo>
                  <a:pt x="2920" y="14853"/>
                </a:lnTo>
                <a:lnTo>
                  <a:pt x="2789" y="14830"/>
                </a:lnTo>
                <a:lnTo>
                  <a:pt x="2659" y="14799"/>
                </a:lnTo>
                <a:lnTo>
                  <a:pt x="2532" y="14764"/>
                </a:lnTo>
                <a:lnTo>
                  <a:pt x="2408" y="14722"/>
                </a:lnTo>
                <a:lnTo>
                  <a:pt x="2287" y="14673"/>
                </a:lnTo>
                <a:lnTo>
                  <a:pt x="2168" y="14620"/>
                </a:lnTo>
                <a:lnTo>
                  <a:pt x="2053" y="14561"/>
                </a:lnTo>
                <a:lnTo>
                  <a:pt x="1941" y="14497"/>
                </a:lnTo>
                <a:lnTo>
                  <a:pt x="1833" y="14428"/>
                </a:lnTo>
                <a:lnTo>
                  <a:pt x="1729" y="14353"/>
                </a:lnTo>
                <a:lnTo>
                  <a:pt x="1628" y="14274"/>
                </a:lnTo>
                <a:lnTo>
                  <a:pt x="1531" y="14190"/>
                </a:lnTo>
                <a:lnTo>
                  <a:pt x="1438" y="14101"/>
                </a:lnTo>
                <a:lnTo>
                  <a:pt x="1349" y="14008"/>
                </a:lnTo>
                <a:lnTo>
                  <a:pt x="1265" y="13911"/>
                </a:lnTo>
                <a:lnTo>
                  <a:pt x="1185" y="13810"/>
                </a:lnTo>
                <a:lnTo>
                  <a:pt x="1111" y="13706"/>
                </a:lnTo>
                <a:lnTo>
                  <a:pt x="1042" y="13597"/>
                </a:lnTo>
                <a:lnTo>
                  <a:pt x="978" y="13485"/>
                </a:lnTo>
                <a:lnTo>
                  <a:pt x="919" y="13370"/>
                </a:lnTo>
                <a:lnTo>
                  <a:pt x="865" y="13252"/>
                </a:lnTo>
                <a:lnTo>
                  <a:pt x="817" y="13131"/>
                </a:lnTo>
                <a:lnTo>
                  <a:pt x="775" y="13006"/>
                </a:lnTo>
                <a:lnTo>
                  <a:pt x="740" y="12880"/>
                </a:lnTo>
                <a:lnTo>
                  <a:pt x="709" y="12750"/>
                </a:lnTo>
                <a:lnTo>
                  <a:pt x="686" y="12619"/>
                </a:lnTo>
                <a:lnTo>
                  <a:pt x="668" y="12485"/>
                </a:lnTo>
                <a:lnTo>
                  <a:pt x="659" y="12350"/>
                </a:lnTo>
                <a:lnTo>
                  <a:pt x="655" y="12212"/>
                </a:lnTo>
                <a:lnTo>
                  <a:pt x="659" y="12075"/>
                </a:lnTo>
                <a:lnTo>
                  <a:pt x="668" y="11939"/>
                </a:lnTo>
                <a:lnTo>
                  <a:pt x="686" y="11805"/>
                </a:lnTo>
                <a:lnTo>
                  <a:pt x="709" y="11674"/>
                </a:lnTo>
                <a:lnTo>
                  <a:pt x="740" y="11545"/>
                </a:lnTo>
                <a:lnTo>
                  <a:pt x="775" y="11418"/>
                </a:lnTo>
                <a:lnTo>
                  <a:pt x="817" y="11293"/>
                </a:lnTo>
                <a:lnTo>
                  <a:pt x="865" y="11172"/>
                </a:lnTo>
                <a:lnTo>
                  <a:pt x="919" y="11054"/>
                </a:lnTo>
                <a:lnTo>
                  <a:pt x="978" y="10939"/>
                </a:lnTo>
                <a:lnTo>
                  <a:pt x="1042" y="10827"/>
                </a:lnTo>
                <a:lnTo>
                  <a:pt x="1111" y="10718"/>
                </a:lnTo>
                <a:lnTo>
                  <a:pt x="1185" y="10614"/>
                </a:lnTo>
                <a:lnTo>
                  <a:pt x="1265" y="10513"/>
                </a:lnTo>
                <a:lnTo>
                  <a:pt x="1349" y="10416"/>
                </a:lnTo>
                <a:lnTo>
                  <a:pt x="1438" y="10323"/>
                </a:lnTo>
                <a:lnTo>
                  <a:pt x="1531" y="10234"/>
                </a:lnTo>
                <a:lnTo>
                  <a:pt x="1628" y="10150"/>
                </a:lnTo>
                <a:lnTo>
                  <a:pt x="1729" y="10072"/>
                </a:lnTo>
                <a:lnTo>
                  <a:pt x="1833" y="9997"/>
                </a:lnTo>
                <a:lnTo>
                  <a:pt x="1941" y="9927"/>
                </a:lnTo>
                <a:lnTo>
                  <a:pt x="2053" y="9863"/>
                </a:lnTo>
                <a:lnTo>
                  <a:pt x="2168" y="9804"/>
                </a:lnTo>
                <a:lnTo>
                  <a:pt x="2287" y="9751"/>
                </a:lnTo>
                <a:lnTo>
                  <a:pt x="2408" y="9703"/>
                </a:lnTo>
                <a:lnTo>
                  <a:pt x="2532" y="9661"/>
                </a:lnTo>
                <a:lnTo>
                  <a:pt x="2659" y="9625"/>
                </a:lnTo>
                <a:lnTo>
                  <a:pt x="2789" y="9595"/>
                </a:lnTo>
                <a:lnTo>
                  <a:pt x="2920" y="9572"/>
                </a:lnTo>
                <a:lnTo>
                  <a:pt x="3053" y="9555"/>
                </a:lnTo>
                <a:lnTo>
                  <a:pt x="3189" y="9544"/>
                </a:lnTo>
                <a:lnTo>
                  <a:pt x="3327" y="9541"/>
                </a:lnTo>
                <a:lnTo>
                  <a:pt x="3464" y="9544"/>
                </a:lnTo>
                <a:lnTo>
                  <a:pt x="3600" y="9555"/>
                </a:lnTo>
                <a:lnTo>
                  <a:pt x="3734" y="9572"/>
                </a:lnTo>
                <a:lnTo>
                  <a:pt x="3865" y="9595"/>
                </a:lnTo>
                <a:lnTo>
                  <a:pt x="3995" y="9625"/>
                </a:lnTo>
                <a:lnTo>
                  <a:pt x="4121" y="9661"/>
                </a:lnTo>
                <a:lnTo>
                  <a:pt x="4246" y="9703"/>
                </a:lnTo>
                <a:lnTo>
                  <a:pt x="4367" y="9751"/>
                </a:lnTo>
                <a:lnTo>
                  <a:pt x="4485" y="9804"/>
                </a:lnTo>
                <a:lnTo>
                  <a:pt x="4600" y="9863"/>
                </a:lnTo>
                <a:lnTo>
                  <a:pt x="4712" y="9927"/>
                </a:lnTo>
                <a:lnTo>
                  <a:pt x="4821" y="9997"/>
                </a:lnTo>
                <a:lnTo>
                  <a:pt x="4925" y="10072"/>
                </a:lnTo>
                <a:lnTo>
                  <a:pt x="5026" y="10150"/>
                </a:lnTo>
                <a:lnTo>
                  <a:pt x="5123" y="10234"/>
                </a:lnTo>
                <a:lnTo>
                  <a:pt x="5216" y="10323"/>
                </a:lnTo>
                <a:lnTo>
                  <a:pt x="5305" y="10416"/>
                </a:lnTo>
                <a:lnTo>
                  <a:pt x="5389" y="10513"/>
                </a:lnTo>
                <a:lnTo>
                  <a:pt x="5467" y="10614"/>
                </a:lnTo>
                <a:lnTo>
                  <a:pt x="5542" y="10718"/>
                </a:lnTo>
                <a:lnTo>
                  <a:pt x="5612" y="10827"/>
                </a:lnTo>
                <a:lnTo>
                  <a:pt x="5676" y="10939"/>
                </a:lnTo>
                <a:lnTo>
                  <a:pt x="5735" y="11054"/>
                </a:lnTo>
                <a:lnTo>
                  <a:pt x="5789" y="11172"/>
                </a:lnTo>
                <a:lnTo>
                  <a:pt x="5836" y="11293"/>
                </a:lnTo>
                <a:lnTo>
                  <a:pt x="5879" y="11418"/>
                </a:lnTo>
                <a:lnTo>
                  <a:pt x="5914" y="11545"/>
                </a:lnTo>
                <a:lnTo>
                  <a:pt x="5944" y="11674"/>
                </a:lnTo>
                <a:lnTo>
                  <a:pt x="5968" y="11805"/>
                </a:lnTo>
                <a:lnTo>
                  <a:pt x="5984" y="11939"/>
                </a:lnTo>
                <a:lnTo>
                  <a:pt x="5995" y="12075"/>
                </a:lnTo>
                <a:lnTo>
                  <a:pt x="5998" y="12212"/>
                </a:lnTo>
                <a:close/>
              </a:path>
            </a:pathLst>
          </a:custGeom>
          <a:solidFill>
            <a:schemeClr val="accent4"/>
          </a:solidFill>
          <a:ln>
            <a:noFill/>
          </a:ln>
        </p:spPr>
        <p:txBody>
          <a:bodyPr vert="horz" wrap="square" lIns="68598" tIns="34299" rIns="68598" bIns="34299" numCol="1" anchor="t" anchorCtr="0" compatLnSpc="1">
            <a:prstTxWarp prst="textNoShape">
              <a:avLst/>
            </a:prstTxWarp>
          </a:bodyPr>
          <a:lstStyle/>
          <a:p>
            <a:endParaRPr lang="en-US" sz="3200"/>
          </a:p>
        </p:txBody>
      </p:sp>
      <p:sp>
        <p:nvSpPr>
          <p:cNvPr id="72" name="Oval 71">
            <a:extLst>
              <a:ext uri="{FF2B5EF4-FFF2-40B4-BE49-F238E27FC236}">
                <a16:creationId xmlns:a16="http://schemas.microsoft.com/office/drawing/2014/main" id="{6D4377CB-CA81-4FDB-B85C-31F03F72A1BD}"/>
              </a:ext>
            </a:extLst>
          </p:cNvPr>
          <p:cNvSpPr/>
          <p:nvPr/>
        </p:nvSpPr>
        <p:spPr>
          <a:xfrm>
            <a:off x="2735787" y="1862418"/>
            <a:ext cx="1141098" cy="1141097"/>
          </a:xfrm>
          <a:prstGeom prst="ellipse">
            <a:avLst/>
          </a:prstGeom>
          <a:gradFill flip="none" rotWithShape="1">
            <a:gsLst>
              <a:gs pos="0">
                <a:schemeClr val="bg1"/>
              </a:gs>
              <a:gs pos="100000">
                <a:schemeClr val="bg1">
                  <a:lumMod val="95000"/>
                </a:schemeClr>
              </a:gs>
            </a:gsLst>
            <a:lin ang="13500000" scaled="1"/>
            <a:tileRect/>
          </a:gradFill>
          <a:ln>
            <a:noFill/>
          </a:ln>
          <a:effectLst>
            <a:outerShdw blurRad="50800" dist="38100" dir="12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IN" sz="5400" b="1" dirty="0">
              <a:latin typeface="Arial" panose="020B0604020202020204" pitchFamily="34" charset="0"/>
              <a:cs typeface="Arial" pitchFamily="34" charset="0"/>
            </a:endParaRPr>
          </a:p>
        </p:txBody>
      </p:sp>
      <p:sp>
        <p:nvSpPr>
          <p:cNvPr id="73" name="Oval 72">
            <a:extLst>
              <a:ext uri="{FF2B5EF4-FFF2-40B4-BE49-F238E27FC236}">
                <a16:creationId xmlns:a16="http://schemas.microsoft.com/office/drawing/2014/main" id="{B4EA722A-8A08-41A6-ACBB-72A6DCE862DA}"/>
              </a:ext>
            </a:extLst>
          </p:cNvPr>
          <p:cNvSpPr/>
          <p:nvPr/>
        </p:nvSpPr>
        <p:spPr>
          <a:xfrm>
            <a:off x="2735787" y="1862418"/>
            <a:ext cx="1141098" cy="1141097"/>
          </a:xfrm>
          <a:prstGeom prst="ellipse">
            <a:avLst/>
          </a:prstGeom>
          <a:gradFill flip="none" rotWithShape="1">
            <a:gsLst>
              <a:gs pos="100000">
                <a:srgbClr val="FCFCFC"/>
              </a:gs>
              <a:gs pos="0">
                <a:srgbClr val="DDE1E4"/>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IN" sz="6000" dirty="0">
              <a:latin typeface="Arial" panose="020B0604020202020204" pitchFamily="34" charset="0"/>
              <a:cs typeface="Arial" panose="020B0604020202020204" pitchFamily="34" charset="0"/>
            </a:endParaRPr>
          </a:p>
        </p:txBody>
      </p:sp>
      <p:sp>
        <p:nvSpPr>
          <p:cNvPr id="74" name="TextBox 73">
            <a:extLst>
              <a:ext uri="{FF2B5EF4-FFF2-40B4-BE49-F238E27FC236}">
                <a16:creationId xmlns:a16="http://schemas.microsoft.com/office/drawing/2014/main" id="{6EF0DC3F-0B3C-41F9-B48D-719EB33F7542}"/>
              </a:ext>
            </a:extLst>
          </p:cNvPr>
          <p:cNvSpPr txBox="1"/>
          <p:nvPr/>
        </p:nvSpPr>
        <p:spPr>
          <a:xfrm>
            <a:off x="2833204" y="2464559"/>
            <a:ext cx="946266" cy="338554"/>
          </a:xfrm>
          <a:prstGeom prst="rect">
            <a:avLst/>
          </a:prstGeom>
          <a:noFill/>
        </p:spPr>
        <p:txBody>
          <a:bodyPr wrap="square" rtlCol="0">
            <a:spAutoFit/>
          </a:bodyPr>
          <a:lstStyle/>
          <a:p>
            <a:pPr algn="ctr"/>
            <a:r>
              <a:rPr lang="en-US" sz="1600" b="1" kern="0" dirty="0">
                <a:solidFill>
                  <a:schemeClr val="accent1"/>
                </a:solidFill>
                <a:latin typeface="Arial" panose="020B0604020202020204" pitchFamily="34" charset="0"/>
                <a:cs typeface="Arial" panose="020B0604020202020204" pitchFamily="34" charset="0"/>
              </a:rPr>
              <a:t>Levers</a:t>
            </a:r>
            <a:endParaRPr lang="en-US" sz="1600" kern="0" dirty="0">
              <a:solidFill>
                <a:schemeClr val="tx1">
                  <a:lumMod val="75000"/>
                  <a:lumOff val="25000"/>
                </a:schemeClr>
              </a:solidFill>
              <a:latin typeface="Arial" panose="020B0604020202020204" pitchFamily="34" charset="0"/>
              <a:cs typeface="Arial" pitchFamily="34" charset="0"/>
            </a:endParaRPr>
          </a:p>
        </p:txBody>
      </p:sp>
      <p:sp>
        <p:nvSpPr>
          <p:cNvPr id="75" name="Freeform 41">
            <a:extLst>
              <a:ext uri="{FF2B5EF4-FFF2-40B4-BE49-F238E27FC236}">
                <a16:creationId xmlns:a16="http://schemas.microsoft.com/office/drawing/2014/main" id="{CBB9B282-3511-41F0-97A6-5BE15C1EE3FA}"/>
              </a:ext>
            </a:extLst>
          </p:cNvPr>
          <p:cNvSpPr>
            <a:spLocks noEditPoints="1"/>
          </p:cNvSpPr>
          <p:nvPr/>
        </p:nvSpPr>
        <p:spPr bwMode="auto">
          <a:xfrm>
            <a:off x="3110658" y="2110246"/>
            <a:ext cx="422953" cy="305640"/>
          </a:xfrm>
          <a:custGeom>
            <a:avLst/>
            <a:gdLst>
              <a:gd name="T0" fmla="*/ 14553 w 16224"/>
              <a:gd name="T1" fmla="*/ 6662 h 11724"/>
              <a:gd name="T2" fmla="*/ 12146 w 16224"/>
              <a:gd name="T3" fmla="*/ 4975 h 11724"/>
              <a:gd name="T4" fmla="*/ 9619 w 16224"/>
              <a:gd name="T5" fmla="*/ 2752 h 11724"/>
              <a:gd name="T6" fmla="*/ 6970 w 16224"/>
              <a:gd name="T7" fmla="*/ 3908 h 11724"/>
              <a:gd name="T8" fmla="*/ 5436 w 16224"/>
              <a:gd name="T9" fmla="*/ 3632 h 11724"/>
              <a:gd name="T10" fmla="*/ 5531 w 16224"/>
              <a:gd name="T11" fmla="*/ 2673 h 11724"/>
              <a:gd name="T12" fmla="*/ 8955 w 16224"/>
              <a:gd name="T13" fmla="*/ 633 h 11724"/>
              <a:gd name="T14" fmla="*/ 10794 w 16224"/>
              <a:gd name="T15" fmla="*/ 95 h 11724"/>
              <a:gd name="T16" fmla="*/ 13022 w 16224"/>
              <a:gd name="T17" fmla="*/ 1885 h 11724"/>
              <a:gd name="T18" fmla="*/ 14072 w 16224"/>
              <a:gd name="T19" fmla="*/ 1927 h 11724"/>
              <a:gd name="T20" fmla="*/ 5574 w 16224"/>
              <a:gd name="T21" fmla="*/ 9418 h 11724"/>
              <a:gd name="T22" fmla="*/ 5227 w 16224"/>
              <a:gd name="T23" fmla="*/ 8710 h 11724"/>
              <a:gd name="T24" fmla="*/ 4503 w 16224"/>
              <a:gd name="T25" fmla="*/ 8580 h 11724"/>
              <a:gd name="T26" fmla="*/ 4410 w 16224"/>
              <a:gd name="T27" fmla="*/ 7879 h 11724"/>
              <a:gd name="T28" fmla="*/ 3803 w 16224"/>
              <a:gd name="T29" fmla="*/ 7474 h 11724"/>
              <a:gd name="T30" fmla="*/ 3458 w 16224"/>
              <a:gd name="T31" fmla="*/ 7114 h 11724"/>
              <a:gd name="T32" fmla="*/ 2969 w 16224"/>
              <a:gd name="T33" fmla="*/ 6438 h 11724"/>
              <a:gd name="T34" fmla="*/ 1828 w 16224"/>
              <a:gd name="T35" fmla="*/ 6695 h 11724"/>
              <a:gd name="T36" fmla="*/ 1442 w 16224"/>
              <a:gd name="T37" fmla="*/ 7935 h 11724"/>
              <a:gd name="T38" fmla="*/ 2294 w 16224"/>
              <a:gd name="T39" fmla="*/ 8337 h 11724"/>
              <a:gd name="T40" fmla="*/ 2462 w 16224"/>
              <a:gd name="T41" fmla="*/ 8856 h 11724"/>
              <a:gd name="T42" fmla="*/ 3124 w 16224"/>
              <a:gd name="T43" fmla="*/ 9464 h 11724"/>
              <a:gd name="T44" fmla="*/ 3542 w 16224"/>
              <a:gd name="T45" fmla="*/ 9772 h 11724"/>
              <a:gd name="T46" fmla="*/ 3970 w 16224"/>
              <a:gd name="T47" fmla="*/ 10524 h 11724"/>
              <a:gd name="T48" fmla="*/ 4671 w 16224"/>
              <a:gd name="T49" fmla="*/ 10754 h 11724"/>
              <a:gd name="T50" fmla="*/ 4973 w 16224"/>
              <a:gd name="T51" fmla="*/ 11645 h 11724"/>
              <a:gd name="T52" fmla="*/ 6319 w 16224"/>
              <a:gd name="T53" fmla="*/ 11366 h 11724"/>
              <a:gd name="T54" fmla="*/ 6620 w 16224"/>
              <a:gd name="T55" fmla="*/ 10243 h 11724"/>
              <a:gd name="T56" fmla="*/ 5915 w 16224"/>
              <a:gd name="T57" fmla="*/ 9726 h 11724"/>
              <a:gd name="T58" fmla="*/ 10477 w 16224"/>
              <a:gd name="T59" fmla="*/ 4848 h 11724"/>
              <a:gd name="T60" fmla="*/ 8980 w 16224"/>
              <a:gd name="T61" fmla="*/ 3830 h 11724"/>
              <a:gd name="T62" fmla="*/ 6908 w 16224"/>
              <a:gd name="T63" fmla="*/ 4714 h 11724"/>
              <a:gd name="T64" fmla="*/ 5245 w 16224"/>
              <a:gd name="T65" fmla="*/ 4507 h 11724"/>
              <a:gd name="T66" fmla="*/ 4710 w 16224"/>
              <a:gd name="T67" fmla="*/ 2840 h 11724"/>
              <a:gd name="T68" fmla="*/ 5554 w 16224"/>
              <a:gd name="T69" fmla="*/ 1799 h 11724"/>
              <a:gd name="T70" fmla="*/ 7362 w 16224"/>
              <a:gd name="T71" fmla="*/ 466 h 11724"/>
              <a:gd name="T72" fmla="*/ 5459 w 16224"/>
              <a:gd name="T73" fmla="*/ 200 h 11724"/>
              <a:gd name="T74" fmla="*/ 2939 w 16224"/>
              <a:gd name="T75" fmla="*/ 1486 h 11724"/>
              <a:gd name="T76" fmla="*/ 0 w 16224"/>
              <a:gd name="T77" fmla="*/ 6524 h 11724"/>
              <a:gd name="T78" fmla="*/ 1119 w 16224"/>
              <a:gd name="T79" fmla="*/ 6356 h 11724"/>
              <a:gd name="T80" fmla="*/ 2915 w 16224"/>
              <a:gd name="T81" fmla="*/ 5642 h 11724"/>
              <a:gd name="T82" fmla="*/ 4145 w 16224"/>
              <a:gd name="T83" fmla="*/ 6685 h 11724"/>
              <a:gd name="T84" fmla="*/ 5077 w 16224"/>
              <a:gd name="T85" fmla="*/ 7504 h 11724"/>
              <a:gd name="T86" fmla="*/ 5965 w 16224"/>
              <a:gd name="T87" fmla="*/ 8359 h 11724"/>
              <a:gd name="T88" fmla="*/ 6841 w 16224"/>
              <a:gd name="T89" fmla="*/ 9308 h 11724"/>
              <a:gd name="T90" fmla="*/ 7435 w 16224"/>
              <a:gd name="T91" fmla="*/ 10386 h 11724"/>
              <a:gd name="T92" fmla="*/ 7972 w 16224"/>
              <a:gd name="T93" fmla="*/ 11393 h 11724"/>
              <a:gd name="T94" fmla="*/ 8809 w 16224"/>
              <a:gd name="T95" fmla="*/ 11266 h 11724"/>
              <a:gd name="T96" fmla="*/ 8935 w 16224"/>
              <a:gd name="T97" fmla="*/ 10431 h 11724"/>
              <a:gd name="T98" fmla="*/ 7885 w 16224"/>
              <a:gd name="T99" fmla="*/ 9157 h 11724"/>
              <a:gd name="T100" fmla="*/ 9306 w 16224"/>
              <a:gd name="T101" fmla="*/ 10437 h 11724"/>
              <a:gd name="T102" fmla="*/ 10149 w 16224"/>
              <a:gd name="T103" fmla="*/ 10479 h 11724"/>
              <a:gd name="T104" fmla="*/ 10439 w 16224"/>
              <a:gd name="T105" fmla="*/ 9682 h 11724"/>
              <a:gd name="T106" fmla="*/ 9337 w 16224"/>
              <a:gd name="T107" fmla="*/ 8507 h 11724"/>
              <a:gd name="T108" fmla="*/ 9724 w 16224"/>
              <a:gd name="T109" fmla="*/ 8593 h 11724"/>
              <a:gd name="T110" fmla="*/ 11160 w 16224"/>
              <a:gd name="T111" fmla="*/ 9622 h 11724"/>
              <a:gd name="T112" fmla="*/ 11816 w 16224"/>
              <a:gd name="T113" fmla="*/ 9136 h 11724"/>
              <a:gd name="T114" fmla="*/ 11495 w 16224"/>
              <a:gd name="T115" fmla="*/ 8261 h 11724"/>
              <a:gd name="T116" fmla="*/ 10824 w 16224"/>
              <a:gd name="T117" fmla="*/ 7257 h 11724"/>
              <a:gd name="T118" fmla="*/ 12218 w 16224"/>
              <a:gd name="T119" fmla="*/ 8429 h 11724"/>
              <a:gd name="T120" fmla="*/ 12985 w 16224"/>
              <a:gd name="T121" fmla="*/ 8062 h 11724"/>
              <a:gd name="T122" fmla="*/ 12859 w 16224"/>
              <a:gd name="T123" fmla="*/ 7225 h 11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224" h="11724">
                <a:moveTo>
                  <a:pt x="16224" y="1453"/>
                </a:moveTo>
                <a:lnTo>
                  <a:pt x="16224" y="6363"/>
                </a:lnTo>
                <a:lnTo>
                  <a:pt x="16212" y="6365"/>
                </a:lnTo>
                <a:lnTo>
                  <a:pt x="16178" y="6372"/>
                </a:lnTo>
                <a:lnTo>
                  <a:pt x="16126" y="6382"/>
                </a:lnTo>
                <a:lnTo>
                  <a:pt x="16057" y="6396"/>
                </a:lnTo>
                <a:lnTo>
                  <a:pt x="15974" y="6412"/>
                </a:lnTo>
                <a:lnTo>
                  <a:pt x="15880" y="6430"/>
                </a:lnTo>
                <a:lnTo>
                  <a:pt x="15779" y="6449"/>
                </a:lnTo>
                <a:lnTo>
                  <a:pt x="15671" y="6470"/>
                </a:lnTo>
                <a:lnTo>
                  <a:pt x="15562" y="6491"/>
                </a:lnTo>
                <a:lnTo>
                  <a:pt x="15452" y="6511"/>
                </a:lnTo>
                <a:lnTo>
                  <a:pt x="15347" y="6530"/>
                </a:lnTo>
                <a:lnTo>
                  <a:pt x="15245" y="6549"/>
                </a:lnTo>
                <a:lnTo>
                  <a:pt x="15154" y="6565"/>
                </a:lnTo>
                <a:lnTo>
                  <a:pt x="15073" y="6579"/>
                </a:lnTo>
                <a:lnTo>
                  <a:pt x="15006" y="6590"/>
                </a:lnTo>
                <a:lnTo>
                  <a:pt x="14957" y="6597"/>
                </a:lnTo>
                <a:lnTo>
                  <a:pt x="14911" y="6604"/>
                </a:lnTo>
                <a:lnTo>
                  <a:pt x="14855" y="6615"/>
                </a:lnTo>
                <a:lnTo>
                  <a:pt x="14790" y="6627"/>
                </a:lnTo>
                <a:lnTo>
                  <a:pt x="14718" y="6640"/>
                </a:lnTo>
                <a:lnTo>
                  <a:pt x="14679" y="6646"/>
                </a:lnTo>
                <a:lnTo>
                  <a:pt x="14638" y="6652"/>
                </a:lnTo>
                <a:lnTo>
                  <a:pt x="14597" y="6657"/>
                </a:lnTo>
                <a:lnTo>
                  <a:pt x="14553" y="6662"/>
                </a:lnTo>
                <a:lnTo>
                  <a:pt x="14508" y="6666"/>
                </a:lnTo>
                <a:lnTo>
                  <a:pt x="14462" y="6669"/>
                </a:lnTo>
                <a:lnTo>
                  <a:pt x="14415" y="6670"/>
                </a:lnTo>
                <a:lnTo>
                  <a:pt x="14367" y="6671"/>
                </a:lnTo>
                <a:lnTo>
                  <a:pt x="14318" y="6670"/>
                </a:lnTo>
                <a:lnTo>
                  <a:pt x="14269" y="6668"/>
                </a:lnTo>
                <a:lnTo>
                  <a:pt x="14218" y="6663"/>
                </a:lnTo>
                <a:lnTo>
                  <a:pt x="14169" y="6657"/>
                </a:lnTo>
                <a:lnTo>
                  <a:pt x="14118" y="6649"/>
                </a:lnTo>
                <a:lnTo>
                  <a:pt x="14066" y="6638"/>
                </a:lnTo>
                <a:lnTo>
                  <a:pt x="14016" y="6625"/>
                </a:lnTo>
                <a:lnTo>
                  <a:pt x="13964" y="6610"/>
                </a:lnTo>
                <a:lnTo>
                  <a:pt x="13913" y="6591"/>
                </a:lnTo>
                <a:lnTo>
                  <a:pt x="13862" y="6569"/>
                </a:lnTo>
                <a:lnTo>
                  <a:pt x="13813" y="6545"/>
                </a:lnTo>
                <a:lnTo>
                  <a:pt x="13762" y="6517"/>
                </a:lnTo>
                <a:lnTo>
                  <a:pt x="13713" y="6486"/>
                </a:lnTo>
                <a:lnTo>
                  <a:pt x="13665" y="6451"/>
                </a:lnTo>
                <a:lnTo>
                  <a:pt x="13617" y="6413"/>
                </a:lnTo>
                <a:lnTo>
                  <a:pt x="13570" y="6371"/>
                </a:lnTo>
                <a:lnTo>
                  <a:pt x="13407" y="6213"/>
                </a:lnTo>
                <a:lnTo>
                  <a:pt x="13204" y="6017"/>
                </a:lnTo>
                <a:lnTo>
                  <a:pt x="12970" y="5788"/>
                </a:lnTo>
                <a:lnTo>
                  <a:pt x="12712" y="5533"/>
                </a:lnTo>
                <a:lnTo>
                  <a:pt x="12434" y="5259"/>
                </a:lnTo>
                <a:lnTo>
                  <a:pt x="12146" y="4975"/>
                </a:lnTo>
                <a:lnTo>
                  <a:pt x="11852" y="4685"/>
                </a:lnTo>
                <a:lnTo>
                  <a:pt x="11561" y="4397"/>
                </a:lnTo>
                <a:lnTo>
                  <a:pt x="11278" y="4117"/>
                </a:lnTo>
                <a:lnTo>
                  <a:pt x="11011" y="3853"/>
                </a:lnTo>
                <a:lnTo>
                  <a:pt x="10767" y="3610"/>
                </a:lnTo>
                <a:lnTo>
                  <a:pt x="10552" y="3396"/>
                </a:lnTo>
                <a:lnTo>
                  <a:pt x="10372" y="3219"/>
                </a:lnTo>
                <a:lnTo>
                  <a:pt x="10236" y="3083"/>
                </a:lnTo>
                <a:lnTo>
                  <a:pt x="10149" y="2997"/>
                </a:lnTo>
                <a:lnTo>
                  <a:pt x="10119" y="2967"/>
                </a:lnTo>
                <a:lnTo>
                  <a:pt x="10114" y="2962"/>
                </a:lnTo>
                <a:lnTo>
                  <a:pt x="10097" y="2948"/>
                </a:lnTo>
                <a:lnTo>
                  <a:pt x="10071" y="2927"/>
                </a:lnTo>
                <a:lnTo>
                  <a:pt x="10035" y="2902"/>
                </a:lnTo>
                <a:lnTo>
                  <a:pt x="10012" y="2888"/>
                </a:lnTo>
                <a:lnTo>
                  <a:pt x="9988" y="2873"/>
                </a:lnTo>
                <a:lnTo>
                  <a:pt x="9962" y="2858"/>
                </a:lnTo>
                <a:lnTo>
                  <a:pt x="9932" y="2843"/>
                </a:lnTo>
                <a:lnTo>
                  <a:pt x="9901" y="2829"/>
                </a:lnTo>
                <a:lnTo>
                  <a:pt x="9867" y="2815"/>
                </a:lnTo>
                <a:lnTo>
                  <a:pt x="9832" y="2801"/>
                </a:lnTo>
                <a:lnTo>
                  <a:pt x="9793" y="2788"/>
                </a:lnTo>
                <a:lnTo>
                  <a:pt x="9753" y="2777"/>
                </a:lnTo>
                <a:lnTo>
                  <a:pt x="9710" y="2767"/>
                </a:lnTo>
                <a:lnTo>
                  <a:pt x="9666" y="2758"/>
                </a:lnTo>
                <a:lnTo>
                  <a:pt x="9619" y="2752"/>
                </a:lnTo>
                <a:lnTo>
                  <a:pt x="9570" y="2747"/>
                </a:lnTo>
                <a:lnTo>
                  <a:pt x="9519" y="2745"/>
                </a:lnTo>
                <a:lnTo>
                  <a:pt x="9467" y="2746"/>
                </a:lnTo>
                <a:lnTo>
                  <a:pt x="9412" y="2749"/>
                </a:lnTo>
                <a:lnTo>
                  <a:pt x="9356" y="2755"/>
                </a:lnTo>
                <a:lnTo>
                  <a:pt x="9297" y="2765"/>
                </a:lnTo>
                <a:lnTo>
                  <a:pt x="9237" y="2778"/>
                </a:lnTo>
                <a:lnTo>
                  <a:pt x="9175" y="2794"/>
                </a:lnTo>
                <a:lnTo>
                  <a:pt x="9111" y="2816"/>
                </a:lnTo>
                <a:lnTo>
                  <a:pt x="9045" y="2841"/>
                </a:lnTo>
                <a:lnTo>
                  <a:pt x="8978" y="2870"/>
                </a:lnTo>
                <a:lnTo>
                  <a:pt x="8909" y="2905"/>
                </a:lnTo>
                <a:lnTo>
                  <a:pt x="8777" y="2975"/>
                </a:lnTo>
                <a:lnTo>
                  <a:pt x="8638" y="3047"/>
                </a:lnTo>
                <a:lnTo>
                  <a:pt x="8495" y="3123"/>
                </a:lnTo>
                <a:lnTo>
                  <a:pt x="8347" y="3200"/>
                </a:lnTo>
                <a:lnTo>
                  <a:pt x="8198" y="3278"/>
                </a:lnTo>
                <a:lnTo>
                  <a:pt x="8048" y="3356"/>
                </a:lnTo>
                <a:lnTo>
                  <a:pt x="7898" y="3434"/>
                </a:lnTo>
                <a:lnTo>
                  <a:pt x="7749" y="3511"/>
                </a:lnTo>
                <a:lnTo>
                  <a:pt x="7604" y="3586"/>
                </a:lnTo>
                <a:lnTo>
                  <a:pt x="7463" y="3658"/>
                </a:lnTo>
                <a:lnTo>
                  <a:pt x="7328" y="3728"/>
                </a:lnTo>
                <a:lnTo>
                  <a:pt x="7199" y="3793"/>
                </a:lnTo>
                <a:lnTo>
                  <a:pt x="7080" y="3854"/>
                </a:lnTo>
                <a:lnTo>
                  <a:pt x="6970" y="3908"/>
                </a:lnTo>
                <a:lnTo>
                  <a:pt x="6872" y="3958"/>
                </a:lnTo>
                <a:lnTo>
                  <a:pt x="6786" y="4001"/>
                </a:lnTo>
                <a:lnTo>
                  <a:pt x="6711" y="4037"/>
                </a:lnTo>
                <a:lnTo>
                  <a:pt x="6637" y="4067"/>
                </a:lnTo>
                <a:lnTo>
                  <a:pt x="6565" y="4092"/>
                </a:lnTo>
                <a:lnTo>
                  <a:pt x="6493" y="4111"/>
                </a:lnTo>
                <a:lnTo>
                  <a:pt x="6422" y="4124"/>
                </a:lnTo>
                <a:lnTo>
                  <a:pt x="6353" y="4132"/>
                </a:lnTo>
                <a:lnTo>
                  <a:pt x="6285" y="4134"/>
                </a:lnTo>
                <a:lnTo>
                  <a:pt x="6219" y="4132"/>
                </a:lnTo>
                <a:lnTo>
                  <a:pt x="6154" y="4126"/>
                </a:lnTo>
                <a:lnTo>
                  <a:pt x="6091" y="4115"/>
                </a:lnTo>
                <a:lnTo>
                  <a:pt x="6029" y="4100"/>
                </a:lnTo>
                <a:lnTo>
                  <a:pt x="5969" y="4081"/>
                </a:lnTo>
                <a:lnTo>
                  <a:pt x="5913" y="4058"/>
                </a:lnTo>
                <a:lnTo>
                  <a:pt x="5857" y="4032"/>
                </a:lnTo>
                <a:lnTo>
                  <a:pt x="5803" y="4003"/>
                </a:lnTo>
                <a:lnTo>
                  <a:pt x="5752" y="3970"/>
                </a:lnTo>
                <a:lnTo>
                  <a:pt x="5704" y="3936"/>
                </a:lnTo>
                <a:lnTo>
                  <a:pt x="5657" y="3898"/>
                </a:lnTo>
                <a:lnTo>
                  <a:pt x="5614" y="3858"/>
                </a:lnTo>
                <a:lnTo>
                  <a:pt x="5573" y="3816"/>
                </a:lnTo>
                <a:lnTo>
                  <a:pt x="5534" y="3772"/>
                </a:lnTo>
                <a:lnTo>
                  <a:pt x="5499" y="3727"/>
                </a:lnTo>
                <a:lnTo>
                  <a:pt x="5466" y="3679"/>
                </a:lnTo>
                <a:lnTo>
                  <a:pt x="5436" y="3632"/>
                </a:lnTo>
                <a:lnTo>
                  <a:pt x="5410" y="3583"/>
                </a:lnTo>
                <a:lnTo>
                  <a:pt x="5386" y="3533"/>
                </a:lnTo>
                <a:lnTo>
                  <a:pt x="5367" y="3484"/>
                </a:lnTo>
                <a:lnTo>
                  <a:pt x="5350" y="3433"/>
                </a:lnTo>
                <a:lnTo>
                  <a:pt x="5338" y="3383"/>
                </a:lnTo>
                <a:lnTo>
                  <a:pt x="5328" y="3333"/>
                </a:lnTo>
                <a:lnTo>
                  <a:pt x="5322" y="3284"/>
                </a:lnTo>
                <a:lnTo>
                  <a:pt x="5320" y="3234"/>
                </a:lnTo>
                <a:lnTo>
                  <a:pt x="5320" y="3198"/>
                </a:lnTo>
                <a:lnTo>
                  <a:pt x="5324" y="3161"/>
                </a:lnTo>
                <a:lnTo>
                  <a:pt x="5327" y="3126"/>
                </a:lnTo>
                <a:lnTo>
                  <a:pt x="5332" y="3090"/>
                </a:lnTo>
                <a:lnTo>
                  <a:pt x="5338" y="3057"/>
                </a:lnTo>
                <a:lnTo>
                  <a:pt x="5346" y="3023"/>
                </a:lnTo>
                <a:lnTo>
                  <a:pt x="5355" y="2990"/>
                </a:lnTo>
                <a:lnTo>
                  <a:pt x="5365" y="2959"/>
                </a:lnTo>
                <a:lnTo>
                  <a:pt x="5376" y="2927"/>
                </a:lnTo>
                <a:lnTo>
                  <a:pt x="5389" y="2896"/>
                </a:lnTo>
                <a:lnTo>
                  <a:pt x="5403" y="2866"/>
                </a:lnTo>
                <a:lnTo>
                  <a:pt x="5418" y="2836"/>
                </a:lnTo>
                <a:lnTo>
                  <a:pt x="5434" y="2808"/>
                </a:lnTo>
                <a:lnTo>
                  <a:pt x="5451" y="2779"/>
                </a:lnTo>
                <a:lnTo>
                  <a:pt x="5470" y="2752"/>
                </a:lnTo>
                <a:lnTo>
                  <a:pt x="5490" y="2724"/>
                </a:lnTo>
                <a:lnTo>
                  <a:pt x="5510" y="2698"/>
                </a:lnTo>
                <a:lnTo>
                  <a:pt x="5531" y="2673"/>
                </a:lnTo>
                <a:lnTo>
                  <a:pt x="5555" y="2647"/>
                </a:lnTo>
                <a:lnTo>
                  <a:pt x="5578" y="2622"/>
                </a:lnTo>
                <a:lnTo>
                  <a:pt x="5602" y="2598"/>
                </a:lnTo>
                <a:lnTo>
                  <a:pt x="5628" y="2574"/>
                </a:lnTo>
                <a:lnTo>
                  <a:pt x="5654" y="2551"/>
                </a:lnTo>
                <a:lnTo>
                  <a:pt x="5681" y="2529"/>
                </a:lnTo>
                <a:lnTo>
                  <a:pt x="5709" y="2507"/>
                </a:lnTo>
                <a:lnTo>
                  <a:pt x="5738" y="2484"/>
                </a:lnTo>
                <a:lnTo>
                  <a:pt x="5768" y="2464"/>
                </a:lnTo>
                <a:lnTo>
                  <a:pt x="5798" y="2443"/>
                </a:lnTo>
                <a:lnTo>
                  <a:pt x="5828" y="2422"/>
                </a:lnTo>
                <a:lnTo>
                  <a:pt x="5861" y="2403"/>
                </a:lnTo>
                <a:lnTo>
                  <a:pt x="5893" y="2384"/>
                </a:lnTo>
                <a:lnTo>
                  <a:pt x="5926" y="2365"/>
                </a:lnTo>
                <a:lnTo>
                  <a:pt x="6119" y="2248"/>
                </a:lnTo>
                <a:lnTo>
                  <a:pt x="6334" y="2121"/>
                </a:lnTo>
                <a:lnTo>
                  <a:pt x="6568" y="1985"/>
                </a:lnTo>
                <a:lnTo>
                  <a:pt x="6816" y="1841"/>
                </a:lnTo>
                <a:lnTo>
                  <a:pt x="7077" y="1691"/>
                </a:lnTo>
                <a:lnTo>
                  <a:pt x="7346" y="1537"/>
                </a:lnTo>
                <a:lnTo>
                  <a:pt x="7620" y="1380"/>
                </a:lnTo>
                <a:lnTo>
                  <a:pt x="7896" y="1224"/>
                </a:lnTo>
                <a:lnTo>
                  <a:pt x="8171" y="1069"/>
                </a:lnTo>
                <a:lnTo>
                  <a:pt x="8442" y="918"/>
                </a:lnTo>
                <a:lnTo>
                  <a:pt x="8703" y="772"/>
                </a:lnTo>
                <a:lnTo>
                  <a:pt x="8955" y="633"/>
                </a:lnTo>
                <a:lnTo>
                  <a:pt x="9191" y="504"/>
                </a:lnTo>
                <a:lnTo>
                  <a:pt x="9409" y="384"/>
                </a:lnTo>
                <a:lnTo>
                  <a:pt x="9606" y="278"/>
                </a:lnTo>
                <a:lnTo>
                  <a:pt x="9778" y="185"/>
                </a:lnTo>
                <a:lnTo>
                  <a:pt x="9826" y="160"/>
                </a:lnTo>
                <a:lnTo>
                  <a:pt x="9873" y="137"/>
                </a:lnTo>
                <a:lnTo>
                  <a:pt x="9920" y="116"/>
                </a:lnTo>
                <a:lnTo>
                  <a:pt x="9966" y="95"/>
                </a:lnTo>
                <a:lnTo>
                  <a:pt x="10011" y="77"/>
                </a:lnTo>
                <a:lnTo>
                  <a:pt x="10056" y="60"/>
                </a:lnTo>
                <a:lnTo>
                  <a:pt x="10101" y="46"/>
                </a:lnTo>
                <a:lnTo>
                  <a:pt x="10145" y="32"/>
                </a:lnTo>
                <a:lnTo>
                  <a:pt x="10190" y="22"/>
                </a:lnTo>
                <a:lnTo>
                  <a:pt x="10234" y="13"/>
                </a:lnTo>
                <a:lnTo>
                  <a:pt x="10279" y="6"/>
                </a:lnTo>
                <a:lnTo>
                  <a:pt x="10323" y="2"/>
                </a:lnTo>
                <a:lnTo>
                  <a:pt x="10367" y="0"/>
                </a:lnTo>
                <a:lnTo>
                  <a:pt x="10413" y="0"/>
                </a:lnTo>
                <a:lnTo>
                  <a:pt x="10457" y="3"/>
                </a:lnTo>
                <a:lnTo>
                  <a:pt x="10504" y="8"/>
                </a:lnTo>
                <a:lnTo>
                  <a:pt x="10550" y="16"/>
                </a:lnTo>
                <a:lnTo>
                  <a:pt x="10597" y="26"/>
                </a:lnTo>
                <a:lnTo>
                  <a:pt x="10645" y="40"/>
                </a:lnTo>
                <a:lnTo>
                  <a:pt x="10694" y="55"/>
                </a:lnTo>
                <a:lnTo>
                  <a:pt x="10743" y="74"/>
                </a:lnTo>
                <a:lnTo>
                  <a:pt x="10794" y="95"/>
                </a:lnTo>
                <a:lnTo>
                  <a:pt x="10845" y="120"/>
                </a:lnTo>
                <a:lnTo>
                  <a:pt x="10898" y="147"/>
                </a:lnTo>
                <a:lnTo>
                  <a:pt x="10952" y="177"/>
                </a:lnTo>
                <a:lnTo>
                  <a:pt x="11008" y="212"/>
                </a:lnTo>
                <a:lnTo>
                  <a:pt x="11065" y="248"/>
                </a:lnTo>
                <a:lnTo>
                  <a:pt x="11123" y="289"/>
                </a:lnTo>
                <a:lnTo>
                  <a:pt x="11182" y="332"/>
                </a:lnTo>
                <a:lnTo>
                  <a:pt x="11244" y="379"/>
                </a:lnTo>
                <a:lnTo>
                  <a:pt x="11308" y="430"/>
                </a:lnTo>
                <a:lnTo>
                  <a:pt x="11373" y="483"/>
                </a:lnTo>
                <a:lnTo>
                  <a:pt x="11535" y="620"/>
                </a:lnTo>
                <a:lnTo>
                  <a:pt x="11694" y="755"/>
                </a:lnTo>
                <a:lnTo>
                  <a:pt x="11850" y="886"/>
                </a:lnTo>
                <a:lnTo>
                  <a:pt x="11999" y="1013"/>
                </a:lnTo>
                <a:lnTo>
                  <a:pt x="12142" y="1134"/>
                </a:lnTo>
                <a:lnTo>
                  <a:pt x="12279" y="1250"/>
                </a:lnTo>
                <a:lnTo>
                  <a:pt x="12406" y="1358"/>
                </a:lnTo>
                <a:lnTo>
                  <a:pt x="12525" y="1460"/>
                </a:lnTo>
                <a:lnTo>
                  <a:pt x="12632" y="1552"/>
                </a:lnTo>
                <a:lnTo>
                  <a:pt x="12730" y="1635"/>
                </a:lnTo>
                <a:lnTo>
                  <a:pt x="12815" y="1708"/>
                </a:lnTo>
                <a:lnTo>
                  <a:pt x="12887" y="1770"/>
                </a:lnTo>
                <a:lnTo>
                  <a:pt x="12944" y="1818"/>
                </a:lnTo>
                <a:lnTo>
                  <a:pt x="12986" y="1855"/>
                </a:lnTo>
                <a:lnTo>
                  <a:pt x="13013" y="1877"/>
                </a:lnTo>
                <a:lnTo>
                  <a:pt x="13022" y="1885"/>
                </a:lnTo>
                <a:lnTo>
                  <a:pt x="13033" y="1894"/>
                </a:lnTo>
                <a:lnTo>
                  <a:pt x="13067" y="1917"/>
                </a:lnTo>
                <a:lnTo>
                  <a:pt x="13093" y="1932"/>
                </a:lnTo>
                <a:lnTo>
                  <a:pt x="13123" y="1947"/>
                </a:lnTo>
                <a:lnTo>
                  <a:pt x="13139" y="1956"/>
                </a:lnTo>
                <a:lnTo>
                  <a:pt x="13159" y="1964"/>
                </a:lnTo>
                <a:lnTo>
                  <a:pt x="13178" y="1972"/>
                </a:lnTo>
                <a:lnTo>
                  <a:pt x="13198" y="1981"/>
                </a:lnTo>
                <a:lnTo>
                  <a:pt x="13221" y="1988"/>
                </a:lnTo>
                <a:lnTo>
                  <a:pt x="13244" y="1996"/>
                </a:lnTo>
                <a:lnTo>
                  <a:pt x="13267" y="2002"/>
                </a:lnTo>
                <a:lnTo>
                  <a:pt x="13293" y="2009"/>
                </a:lnTo>
                <a:lnTo>
                  <a:pt x="13320" y="2015"/>
                </a:lnTo>
                <a:lnTo>
                  <a:pt x="13347" y="2020"/>
                </a:lnTo>
                <a:lnTo>
                  <a:pt x="13376" y="2024"/>
                </a:lnTo>
                <a:lnTo>
                  <a:pt x="13405" y="2027"/>
                </a:lnTo>
                <a:lnTo>
                  <a:pt x="13436" y="2030"/>
                </a:lnTo>
                <a:lnTo>
                  <a:pt x="13468" y="2031"/>
                </a:lnTo>
                <a:lnTo>
                  <a:pt x="13500" y="2031"/>
                </a:lnTo>
                <a:lnTo>
                  <a:pt x="13534" y="2030"/>
                </a:lnTo>
                <a:lnTo>
                  <a:pt x="13568" y="2028"/>
                </a:lnTo>
                <a:lnTo>
                  <a:pt x="13604" y="2024"/>
                </a:lnTo>
                <a:lnTo>
                  <a:pt x="13641" y="2018"/>
                </a:lnTo>
                <a:lnTo>
                  <a:pt x="13678" y="2011"/>
                </a:lnTo>
                <a:lnTo>
                  <a:pt x="13871" y="1970"/>
                </a:lnTo>
                <a:lnTo>
                  <a:pt x="14072" y="1927"/>
                </a:lnTo>
                <a:lnTo>
                  <a:pt x="14281" y="1882"/>
                </a:lnTo>
                <a:lnTo>
                  <a:pt x="14494" y="1836"/>
                </a:lnTo>
                <a:lnTo>
                  <a:pt x="14708" y="1789"/>
                </a:lnTo>
                <a:lnTo>
                  <a:pt x="14919" y="1743"/>
                </a:lnTo>
                <a:lnTo>
                  <a:pt x="15125" y="1698"/>
                </a:lnTo>
                <a:lnTo>
                  <a:pt x="15323" y="1654"/>
                </a:lnTo>
                <a:lnTo>
                  <a:pt x="15509" y="1613"/>
                </a:lnTo>
                <a:lnTo>
                  <a:pt x="15679" y="1575"/>
                </a:lnTo>
                <a:lnTo>
                  <a:pt x="15834" y="1541"/>
                </a:lnTo>
                <a:lnTo>
                  <a:pt x="15965" y="1511"/>
                </a:lnTo>
                <a:lnTo>
                  <a:pt x="16074" y="1487"/>
                </a:lnTo>
                <a:lnTo>
                  <a:pt x="16155" y="1470"/>
                </a:lnTo>
                <a:lnTo>
                  <a:pt x="16207" y="1458"/>
                </a:lnTo>
                <a:lnTo>
                  <a:pt x="16224" y="1453"/>
                </a:lnTo>
                <a:close/>
                <a:moveTo>
                  <a:pt x="5503" y="9772"/>
                </a:moveTo>
                <a:lnTo>
                  <a:pt x="5514" y="9740"/>
                </a:lnTo>
                <a:lnTo>
                  <a:pt x="5525" y="9708"/>
                </a:lnTo>
                <a:lnTo>
                  <a:pt x="5534" y="9677"/>
                </a:lnTo>
                <a:lnTo>
                  <a:pt x="5544" y="9644"/>
                </a:lnTo>
                <a:lnTo>
                  <a:pt x="5551" y="9613"/>
                </a:lnTo>
                <a:lnTo>
                  <a:pt x="5558" y="9580"/>
                </a:lnTo>
                <a:lnTo>
                  <a:pt x="5563" y="9548"/>
                </a:lnTo>
                <a:lnTo>
                  <a:pt x="5567" y="9515"/>
                </a:lnTo>
                <a:lnTo>
                  <a:pt x="5571" y="9483"/>
                </a:lnTo>
                <a:lnTo>
                  <a:pt x="5573" y="9451"/>
                </a:lnTo>
                <a:lnTo>
                  <a:pt x="5574" y="9418"/>
                </a:lnTo>
                <a:lnTo>
                  <a:pt x="5574" y="9387"/>
                </a:lnTo>
                <a:lnTo>
                  <a:pt x="5573" y="9354"/>
                </a:lnTo>
                <a:lnTo>
                  <a:pt x="5571" y="9323"/>
                </a:lnTo>
                <a:lnTo>
                  <a:pt x="5568" y="9290"/>
                </a:lnTo>
                <a:lnTo>
                  <a:pt x="5564" y="9259"/>
                </a:lnTo>
                <a:lnTo>
                  <a:pt x="5559" y="9228"/>
                </a:lnTo>
                <a:lnTo>
                  <a:pt x="5552" y="9197"/>
                </a:lnTo>
                <a:lnTo>
                  <a:pt x="5545" y="9166"/>
                </a:lnTo>
                <a:lnTo>
                  <a:pt x="5535" y="9135"/>
                </a:lnTo>
                <a:lnTo>
                  <a:pt x="5525" y="9105"/>
                </a:lnTo>
                <a:lnTo>
                  <a:pt x="5514" y="9076"/>
                </a:lnTo>
                <a:lnTo>
                  <a:pt x="5502" y="9046"/>
                </a:lnTo>
                <a:lnTo>
                  <a:pt x="5489" y="9018"/>
                </a:lnTo>
                <a:lnTo>
                  <a:pt x="5475" y="8989"/>
                </a:lnTo>
                <a:lnTo>
                  <a:pt x="5458" y="8961"/>
                </a:lnTo>
                <a:lnTo>
                  <a:pt x="5441" y="8934"/>
                </a:lnTo>
                <a:lnTo>
                  <a:pt x="5424" y="8906"/>
                </a:lnTo>
                <a:lnTo>
                  <a:pt x="5405" y="8880"/>
                </a:lnTo>
                <a:lnTo>
                  <a:pt x="5384" y="8855"/>
                </a:lnTo>
                <a:lnTo>
                  <a:pt x="5362" y="8829"/>
                </a:lnTo>
                <a:lnTo>
                  <a:pt x="5340" y="8805"/>
                </a:lnTo>
                <a:lnTo>
                  <a:pt x="5318" y="8784"/>
                </a:lnTo>
                <a:lnTo>
                  <a:pt x="5296" y="8763"/>
                </a:lnTo>
                <a:lnTo>
                  <a:pt x="5274" y="8745"/>
                </a:lnTo>
                <a:lnTo>
                  <a:pt x="5250" y="8727"/>
                </a:lnTo>
                <a:lnTo>
                  <a:pt x="5227" y="8710"/>
                </a:lnTo>
                <a:lnTo>
                  <a:pt x="5203" y="8693"/>
                </a:lnTo>
                <a:lnTo>
                  <a:pt x="5178" y="8678"/>
                </a:lnTo>
                <a:lnTo>
                  <a:pt x="5153" y="8664"/>
                </a:lnTo>
                <a:lnTo>
                  <a:pt x="5128" y="8650"/>
                </a:lnTo>
                <a:lnTo>
                  <a:pt x="5102" y="8638"/>
                </a:lnTo>
                <a:lnTo>
                  <a:pt x="5076" y="8627"/>
                </a:lnTo>
                <a:lnTo>
                  <a:pt x="5049" y="8615"/>
                </a:lnTo>
                <a:lnTo>
                  <a:pt x="5022" y="8606"/>
                </a:lnTo>
                <a:lnTo>
                  <a:pt x="4995" y="8597"/>
                </a:lnTo>
                <a:lnTo>
                  <a:pt x="4968" y="8589"/>
                </a:lnTo>
                <a:lnTo>
                  <a:pt x="4939" y="8583"/>
                </a:lnTo>
                <a:lnTo>
                  <a:pt x="4912" y="8576"/>
                </a:lnTo>
                <a:lnTo>
                  <a:pt x="4883" y="8571"/>
                </a:lnTo>
                <a:lnTo>
                  <a:pt x="4855" y="8567"/>
                </a:lnTo>
                <a:lnTo>
                  <a:pt x="4826" y="8564"/>
                </a:lnTo>
                <a:lnTo>
                  <a:pt x="4797" y="8561"/>
                </a:lnTo>
                <a:lnTo>
                  <a:pt x="4768" y="8559"/>
                </a:lnTo>
                <a:lnTo>
                  <a:pt x="4738" y="8558"/>
                </a:lnTo>
                <a:lnTo>
                  <a:pt x="4709" y="8558"/>
                </a:lnTo>
                <a:lnTo>
                  <a:pt x="4680" y="8559"/>
                </a:lnTo>
                <a:lnTo>
                  <a:pt x="4650" y="8560"/>
                </a:lnTo>
                <a:lnTo>
                  <a:pt x="4621" y="8563"/>
                </a:lnTo>
                <a:lnTo>
                  <a:pt x="4591" y="8566"/>
                </a:lnTo>
                <a:lnTo>
                  <a:pt x="4562" y="8570"/>
                </a:lnTo>
                <a:lnTo>
                  <a:pt x="4533" y="8574"/>
                </a:lnTo>
                <a:lnTo>
                  <a:pt x="4503" y="8580"/>
                </a:lnTo>
                <a:lnTo>
                  <a:pt x="4474" y="8586"/>
                </a:lnTo>
                <a:lnTo>
                  <a:pt x="4482" y="8557"/>
                </a:lnTo>
                <a:lnTo>
                  <a:pt x="4489" y="8528"/>
                </a:lnTo>
                <a:lnTo>
                  <a:pt x="4495" y="8499"/>
                </a:lnTo>
                <a:lnTo>
                  <a:pt x="4500" y="8469"/>
                </a:lnTo>
                <a:lnTo>
                  <a:pt x="4504" y="8440"/>
                </a:lnTo>
                <a:lnTo>
                  <a:pt x="4508" y="8411"/>
                </a:lnTo>
                <a:lnTo>
                  <a:pt x="4511" y="8381"/>
                </a:lnTo>
                <a:lnTo>
                  <a:pt x="4513" y="8352"/>
                </a:lnTo>
                <a:lnTo>
                  <a:pt x="4514" y="8322"/>
                </a:lnTo>
                <a:lnTo>
                  <a:pt x="4514" y="8293"/>
                </a:lnTo>
                <a:lnTo>
                  <a:pt x="4514" y="8264"/>
                </a:lnTo>
                <a:lnTo>
                  <a:pt x="4512" y="8235"/>
                </a:lnTo>
                <a:lnTo>
                  <a:pt x="4510" y="8206"/>
                </a:lnTo>
                <a:lnTo>
                  <a:pt x="4507" y="8178"/>
                </a:lnTo>
                <a:lnTo>
                  <a:pt x="4503" y="8149"/>
                </a:lnTo>
                <a:lnTo>
                  <a:pt x="4498" y="8121"/>
                </a:lnTo>
                <a:lnTo>
                  <a:pt x="4492" y="8092"/>
                </a:lnTo>
                <a:lnTo>
                  <a:pt x="4485" y="8065"/>
                </a:lnTo>
                <a:lnTo>
                  <a:pt x="4477" y="8037"/>
                </a:lnTo>
                <a:lnTo>
                  <a:pt x="4469" y="8010"/>
                </a:lnTo>
                <a:lnTo>
                  <a:pt x="4459" y="7983"/>
                </a:lnTo>
                <a:lnTo>
                  <a:pt x="4448" y="7957"/>
                </a:lnTo>
                <a:lnTo>
                  <a:pt x="4436" y="7930"/>
                </a:lnTo>
                <a:lnTo>
                  <a:pt x="4424" y="7904"/>
                </a:lnTo>
                <a:lnTo>
                  <a:pt x="4410" y="7879"/>
                </a:lnTo>
                <a:lnTo>
                  <a:pt x="4396" y="7853"/>
                </a:lnTo>
                <a:lnTo>
                  <a:pt x="4380" y="7829"/>
                </a:lnTo>
                <a:lnTo>
                  <a:pt x="4363" y="7805"/>
                </a:lnTo>
                <a:lnTo>
                  <a:pt x="4346" y="7781"/>
                </a:lnTo>
                <a:lnTo>
                  <a:pt x="4328" y="7758"/>
                </a:lnTo>
                <a:lnTo>
                  <a:pt x="4307" y="7735"/>
                </a:lnTo>
                <a:lnTo>
                  <a:pt x="4287" y="7713"/>
                </a:lnTo>
                <a:lnTo>
                  <a:pt x="4266" y="7692"/>
                </a:lnTo>
                <a:lnTo>
                  <a:pt x="4244" y="7672"/>
                </a:lnTo>
                <a:lnTo>
                  <a:pt x="4221" y="7652"/>
                </a:lnTo>
                <a:lnTo>
                  <a:pt x="4198" y="7634"/>
                </a:lnTo>
                <a:lnTo>
                  <a:pt x="4175" y="7618"/>
                </a:lnTo>
                <a:lnTo>
                  <a:pt x="4150" y="7602"/>
                </a:lnTo>
                <a:lnTo>
                  <a:pt x="4126" y="7586"/>
                </a:lnTo>
                <a:lnTo>
                  <a:pt x="4101" y="7571"/>
                </a:lnTo>
                <a:lnTo>
                  <a:pt x="4075" y="7558"/>
                </a:lnTo>
                <a:lnTo>
                  <a:pt x="4049" y="7546"/>
                </a:lnTo>
                <a:lnTo>
                  <a:pt x="4024" y="7534"/>
                </a:lnTo>
                <a:lnTo>
                  <a:pt x="3996" y="7524"/>
                </a:lnTo>
                <a:lnTo>
                  <a:pt x="3970" y="7514"/>
                </a:lnTo>
                <a:lnTo>
                  <a:pt x="3942" y="7506"/>
                </a:lnTo>
                <a:lnTo>
                  <a:pt x="3915" y="7497"/>
                </a:lnTo>
                <a:lnTo>
                  <a:pt x="3887" y="7490"/>
                </a:lnTo>
                <a:lnTo>
                  <a:pt x="3859" y="7484"/>
                </a:lnTo>
                <a:lnTo>
                  <a:pt x="3831" y="7479"/>
                </a:lnTo>
                <a:lnTo>
                  <a:pt x="3803" y="7474"/>
                </a:lnTo>
                <a:lnTo>
                  <a:pt x="3773" y="7471"/>
                </a:lnTo>
                <a:lnTo>
                  <a:pt x="3745" y="7468"/>
                </a:lnTo>
                <a:lnTo>
                  <a:pt x="3715" y="7467"/>
                </a:lnTo>
                <a:lnTo>
                  <a:pt x="3686" y="7466"/>
                </a:lnTo>
                <a:lnTo>
                  <a:pt x="3656" y="7466"/>
                </a:lnTo>
                <a:lnTo>
                  <a:pt x="3627" y="7466"/>
                </a:lnTo>
                <a:lnTo>
                  <a:pt x="3598" y="7468"/>
                </a:lnTo>
                <a:lnTo>
                  <a:pt x="3568" y="7470"/>
                </a:lnTo>
                <a:lnTo>
                  <a:pt x="3539" y="7473"/>
                </a:lnTo>
                <a:lnTo>
                  <a:pt x="3509" y="7477"/>
                </a:lnTo>
                <a:lnTo>
                  <a:pt x="3480" y="7482"/>
                </a:lnTo>
                <a:lnTo>
                  <a:pt x="3451" y="7487"/>
                </a:lnTo>
                <a:lnTo>
                  <a:pt x="3421" y="7494"/>
                </a:lnTo>
                <a:lnTo>
                  <a:pt x="3429" y="7465"/>
                </a:lnTo>
                <a:lnTo>
                  <a:pt x="3436" y="7436"/>
                </a:lnTo>
                <a:lnTo>
                  <a:pt x="3443" y="7406"/>
                </a:lnTo>
                <a:lnTo>
                  <a:pt x="3448" y="7377"/>
                </a:lnTo>
                <a:lnTo>
                  <a:pt x="3452" y="7347"/>
                </a:lnTo>
                <a:lnTo>
                  <a:pt x="3456" y="7318"/>
                </a:lnTo>
                <a:lnTo>
                  <a:pt x="3459" y="7290"/>
                </a:lnTo>
                <a:lnTo>
                  <a:pt x="3461" y="7260"/>
                </a:lnTo>
                <a:lnTo>
                  <a:pt x="3462" y="7231"/>
                </a:lnTo>
                <a:lnTo>
                  <a:pt x="3462" y="7201"/>
                </a:lnTo>
                <a:lnTo>
                  <a:pt x="3461" y="7172"/>
                </a:lnTo>
                <a:lnTo>
                  <a:pt x="3460" y="7144"/>
                </a:lnTo>
                <a:lnTo>
                  <a:pt x="3458" y="7114"/>
                </a:lnTo>
                <a:lnTo>
                  <a:pt x="3454" y="7086"/>
                </a:lnTo>
                <a:lnTo>
                  <a:pt x="3450" y="7058"/>
                </a:lnTo>
                <a:lnTo>
                  <a:pt x="3445" y="7029"/>
                </a:lnTo>
                <a:lnTo>
                  <a:pt x="3438" y="7001"/>
                </a:lnTo>
                <a:lnTo>
                  <a:pt x="3432" y="6973"/>
                </a:lnTo>
                <a:lnTo>
                  <a:pt x="3424" y="6946"/>
                </a:lnTo>
                <a:lnTo>
                  <a:pt x="3415" y="6919"/>
                </a:lnTo>
                <a:lnTo>
                  <a:pt x="3406" y="6891"/>
                </a:lnTo>
                <a:lnTo>
                  <a:pt x="3395" y="6865"/>
                </a:lnTo>
                <a:lnTo>
                  <a:pt x="3384" y="6839"/>
                </a:lnTo>
                <a:lnTo>
                  <a:pt x="3371" y="6812"/>
                </a:lnTo>
                <a:lnTo>
                  <a:pt x="3357" y="6787"/>
                </a:lnTo>
                <a:lnTo>
                  <a:pt x="3342" y="6763"/>
                </a:lnTo>
                <a:lnTo>
                  <a:pt x="3327" y="6737"/>
                </a:lnTo>
                <a:lnTo>
                  <a:pt x="3311" y="6714"/>
                </a:lnTo>
                <a:lnTo>
                  <a:pt x="3292" y="6690"/>
                </a:lnTo>
                <a:lnTo>
                  <a:pt x="3274" y="6666"/>
                </a:lnTo>
                <a:lnTo>
                  <a:pt x="3255" y="6644"/>
                </a:lnTo>
                <a:lnTo>
                  <a:pt x="3234" y="6622"/>
                </a:lnTo>
                <a:lnTo>
                  <a:pt x="3200" y="6589"/>
                </a:lnTo>
                <a:lnTo>
                  <a:pt x="3165" y="6559"/>
                </a:lnTo>
                <a:lnTo>
                  <a:pt x="3128" y="6529"/>
                </a:lnTo>
                <a:lnTo>
                  <a:pt x="3090" y="6504"/>
                </a:lnTo>
                <a:lnTo>
                  <a:pt x="3051" y="6480"/>
                </a:lnTo>
                <a:lnTo>
                  <a:pt x="3011" y="6457"/>
                </a:lnTo>
                <a:lnTo>
                  <a:pt x="2969" y="6438"/>
                </a:lnTo>
                <a:lnTo>
                  <a:pt x="2927" y="6421"/>
                </a:lnTo>
                <a:lnTo>
                  <a:pt x="2884" y="6406"/>
                </a:lnTo>
                <a:lnTo>
                  <a:pt x="2840" y="6393"/>
                </a:lnTo>
                <a:lnTo>
                  <a:pt x="2797" y="6381"/>
                </a:lnTo>
                <a:lnTo>
                  <a:pt x="2751" y="6372"/>
                </a:lnTo>
                <a:lnTo>
                  <a:pt x="2706" y="6366"/>
                </a:lnTo>
                <a:lnTo>
                  <a:pt x="2660" y="6362"/>
                </a:lnTo>
                <a:lnTo>
                  <a:pt x="2614" y="6360"/>
                </a:lnTo>
                <a:lnTo>
                  <a:pt x="2567" y="6360"/>
                </a:lnTo>
                <a:lnTo>
                  <a:pt x="2521" y="6362"/>
                </a:lnTo>
                <a:lnTo>
                  <a:pt x="2474" y="6367"/>
                </a:lnTo>
                <a:lnTo>
                  <a:pt x="2429" y="6373"/>
                </a:lnTo>
                <a:lnTo>
                  <a:pt x="2382" y="6382"/>
                </a:lnTo>
                <a:lnTo>
                  <a:pt x="2335" y="6394"/>
                </a:lnTo>
                <a:lnTo>
                  <a:pt x="2290" y="6407"/>
                </a:lnTo>
                <a:lnTo>
                  <a:pt x="2244" y="6422"/>
                </a:lnTo>
                <a:lnTo>
                  <a:pt x="2199" y="6439"/>
                </a:lnTo>
                <a:lnTo>
                  <a:pt x="2155" y="6460"/>
                </a:lnTo>
                <a:lnTo>
                  <a:pt x="2111" y="6481"/>
                </a:lnTo>
                <a:lnTo>
                  <a:pt x="2068" y="6505"/>
                </a:lnTo>
                <a:lnTo>
                  <a:pt x="2025" y="6531"/>
                </a:lnTo>
                <a:lnTo>
                  <a:pt x="1983" y="6560"/>
                </a:lnTo>
                <a:lnTo>
                  <a:pt x="1943" y="6590"/>
                </a:lnTo>
                <a:lnTo>
                  <a:pt x="1903" y="6623"/>
                </a:lnTo>
                <a:lnTo>
                  <a:pt x="1866" y="6658"/>
                </a:lnTo>
                <a:lnTo>
                  <a:pt x="1828" y="6695"/>
                </a:lnTo>
                <a:lnTo>
                  <a:pt x="1792" y="6733"/>
                </a:lnTo>
                <a:lnTo>
                  <a:pt x="1757" y="6774"/>
                </a:lnTo>
                <a:lnTo>
                  <a:pt x="1723" y="6815"/>
                </a:lnTo>
                <a:lnTo>
                  <a:pt x="1690" y="6858"/>
                </a:lnTo>
                <a:lnTo>
                  <a:pt x="1659" y="6902"/>
                </a:lnTo>
                <a:lnTo>
                  <a:pt x="1628" y="6948"/>
                </a:lnTo>
                <a:lnTo>
                  <a:pt x="1599" y="6995"/>
                </a:lnTo>
                <a:lnTo>
                  <a:pt x="1573" y="7042"/>
                </a:lnTo>
                <a:lnTo>
                  <a:pt x="1546" y="7091"/>
                </a:lnTo>
                <a:lnTo>
                  <a:pt x="1523" y="7140"/>
                </a:lnTo>
                <a:lnTo>
                  <a:pt x="1501" y="7189"/>
                </a:lnTo>
                <a:lnTo>
                  <a:pt x="1480" y="7240"/>
                </a:lnTo>
                <a:lnTo>
                  <a:pt x="1462" y="7291"/>
                </a:lnTo>
                <a:lnTo>
                  <a:pt x="1446" y="7341"/>
                </a:lnTo>
                <a:lnTo>
                  <a:pt x="1432" y="7392"/>
                </a:lnTo>
                <a:lnTo>
                  <a:pt x="1420" y="7444"/>
                </a:lnTo>
                <a:lnTo>
                  <a:pt x="1410" y="7494"/>
                </a:lnTo>
                <a:lnTo>
                  <a:pt x="1403" y="7546"/>
                </a:lnTo>
                <a:lnTo>
                  <a:pt x="1398" y="7597"/>
                </a:lnTo>
                <a:lnTo>
                  <a:pt x="1396" y="7647"/>
                </a:lnTo>
                <a:lnTo>
                  <a:pt x="1396" y="7697"/>
                </a:lnTo>
                <a:lnTo>
                  <a:pt x="1399" y="7747"/>
                </a:lnTo>
                <a:lnTo>
                  <a:pt x="1405" y="7795"/>
                </a:lnTo>
                <a:lnTo>
                  <a:pt x="1415" y="7843"/>
                </a:lnTo>
                <a:lnTo>
                  <a:pt x="1427" y="7890"/>
                </a:lnTo>
                <a:lnTo>
                  <a:pt x="1442" y="7935"/>
                </a:lnTo>
                <a:lnTo>
                  <a:pt x="1460" y="7981"/>
                </a:lnTo>
                <a:lnTo>
                  <a:pt x="1481" y="8024"/>
                </a:lnTo>
                <a:lnTo>
                  <a:pt x="1506" y="8066"/>
                </a:lnTo>
                <a:lnTo>
                  <a:pt x="1534" y="8107"/>
                </a:lnTo>
                <a:lnTo>
                  <a:pt x="1566" y="8146"/>
                </a:lnTo>
                <a:lnTo>
                  <a:pt x="1599" y="8183"/>
                </a:lnTo>
                <a:lnTo>
                  <a:pt x="1634" y="8215"/>
                </a:lnTo>
                <a:lnTo>
                  <a:pt x="1667" y="8244"/>
                </a:lnTo>
                <a:lnTo>
                  <a:pt x="1701" y="8270"/>
                </a:lnTo>
                <a:lnTo>
                  <a:pt x="1736" y="8292"/>
                </a:lnTo>
                <a:lnTo>
                  <a:pt x="1771" y="8311"/>
                </a:lnTo>
                <a:lnTo>
                  <a:pt x="1806" y="8329"/>
                </a:lnTo>
                <a:lnTo>
                  <a:pt x="1841" y="8342"/>
                </a:lnTo>
                <a:lnTo>
                  <a:pt x="1876" y="8353"/>
                </a:lnTo>
                <a:lnTo>
                  <a:pt x="1911" y="8362"/>
                </a:lnTo>
                <a:lnTo>
                  <a:pt x="1947" y="8368"/>
                </a:lnTo>
                <a:lnTo>
                  <a:pt x="1981" y="8372"/>
                </a:lnTo>
                <a:lnTo>
                  <a:pt x="2017" y="8374"/>
                </a:lnTo>
                <a:lnTo>
                  <a:pt x="2052" y="8374"/>
                </a:lnTo>
                <a:lnTo>
                  <a:pt x="2087" y="8373"/>
                </a:lnTo>
                <a:lnTo>
                  <a:pt x="2122" y="8370"/>
                </a:lnTo>
                <a:lnTo>
                  <a:pt x="2157" y="8365"/>
                </a:lnTo>
                <a:lnTo>
                  <a:pt x="2191" y="8360"/>
                </a:lnTo>
                <a:lnTo>
                  <a:pt x="2226" y="8353"/>
                </a:lnTo>
                <a:lnTo>
                  <a:pt x="2260" y="8345"/>
                </a:lnTo>
                <a:lnTo>
                  <a:pt x="2294" y="8337"/>
                </a:lnTo>
                <a:lnTo>
                  <a:pt x="2328" y="8328"/>
                </a:lnTo>
                <a:lnTo>
                  <a:pt x="2362" y="8318"/>
                </a:lnTo>
                <a:lnTo>
                  <a:pt x="2394" y="8308"/>
                </a:lnTo>
                <a:lnTo>
                  <a:pt x="2460" y="8288"/>
                </a:lnTo>
                <a:lnTo>
                  <a:pt x="2523" y="8268"/>
                </a:lnTo>
                <a:lnTo>
                  <a:pt x="2554" y="8259"/>
                </a:lnTo>
                <a:lnTo>
                  <a:pt x="2585" y="8249"/>
                </a:lnTo>
                <a:lnTo>
                  <a:pt x="2615" y="8241"/>
                </a:lnTo>
                <a:lnTo>
                  <a:pt x="2645" y="8234"/>
                </a:lnTo>
                <a:lnTo>
                  <a:pt x="2636" y="8264"/>
                </a:lnTo>
                <a:lnTo>
                  <a:pt x="2626" y="8292"/>
                </a:lnTo>
                <a:lnTo>
                  <a:pt x="2616" y="8321"/>
                </a:lnTo>
                <a:lnTo>
                  <a:pt x="2605" y="8350"/>
                </a:lnTo>
                <a:lnTo>
                  <a:pt x="2583" y="8408"/>
                </a:lnTo>
                <a:lnTo>
                  <a:pt x="2558" y="8465"/>
                </a:lnTo>
                <a:lnTo>
                  <a:pt x="2535" y="8523"/>
                </a:lnTo>
                <a:lnTo>
                  <a:pt x="2514" y="8581"/>
                </a:lnTo>
                <a:lnTo>
                  <a:pt x="2504" y="8610"/>
                </a:lnTo>
                <a:lnTo>
                  <a:pt x="2494" y="8641"/>
                </a:lnTo>
                <a:lnTo>
                  <a:pt x="2485" y="8670"/>
                </a:lnTo>
                <a:lnTo>
                  <a:pt x="2478" y="8701"/>
                </a:lnTo>
                <a:lnTo>
                  <a:pt x="2472" y="8731"/>
                </a:lnTo>
                <a:lnTo>
                  <a:pt x="2467" y="8761"/>
                </a:lnTo>
                <a:lnTo>
                  <a:pt x="2464" y="8793"/>
                </a:lnTo>
                <a:lnTo>
                  <a:pt x="2462" y="8824"/>
                </a:lnTo>
                <a:lnTo>
                  <a:pt x="2462" y="8856"/>
                </a:lnTo>
                <a:lnTo>
                  <a:pt x="2464" y="8888"/>
                </a:lnTo>
                <a:lnTo>
                  <a:pt x="2468" y="8920"/>
                </a:lnTo>
                <a:lnTo>
                  <a:pt x="2474" y="8954"/>
                </a:lnTo>
                <a:lnTo>
                  <a:pt x="2483" y="8987"/>
                </a:lnTo>
                <a:lnTo>
                  <a:pt x="2493" y="9021"/>
                </a:lnTo>
                <a:lnTo>
                  <a:pt x="2508" y="9056"/>
                </a:lnTo>
                <a:lnTo>
                  <a:pt x="2524" y="9091"/>
                </a:lnTo>
                <a:lnTo>
                  <a:pt x="2542" y="9127"/>
                </a:lnTo>
                <a:lnTo>
                  <a:pt x="2564" y="9163"/>
                </a:lnTo>
                <a:lnTo>
                  <a:pt x="2590" y="9200"/>
                </a:lnTo>
                <a:lnTo>
                  <a:pt x="2618" y="9238"/>
                </a:lnTo>
                <a:lnTo>
                  <a:pt x="2649" y="9274"/>
                </a:lnTo>
                <a:lnTo>
                  <a:pt x="2679" y="9307"/>
                </a:lnTo>
                <a:lnTo>
                  <a:pt x="2711" y="9335"/>
                </a:lnTo>
                <a:lnTo>
                  <a:pt x="2743" y="9361"/>
                </a:lnTo>
                <a:lnTo>
                  <a:pt x="2776" y="9384"/>
                </a:lnTo>
                <a:lnTo>
                  <a:pt x="2810" y="9403"/>
                </a:lnTo>
                <a:lnTo>
                  <a:pt x="2843" y="9419"/>
                </a:lnTo>
                <a:lnTo>
                  <a:pt x="2878" y="9432"/>
                </a:lnTo>
                <a:lnTo>
                  <a:pt x="2912" y="9443"/>
                </a:lnTo>
                <a:lnTo>
                  <a:pt x="2947" y="9453"/>
                </a:lnTo>
                <a:lnTo>
                  <a:pt x="2982" y="9459"/>
                </a:lnTo>
                <a:lnTo>
                  <a:pt x="3018" y="9463"/>
                </a:lnTo>
                <a:lnTo>
                  <a:pt x="3053" y="9465"/>
                </a:lnTo>
                <a:lnTo>
                  <a:pt x="3089" y="9465"/>
                </a:lnTo>
                <a:lnTo>
                  <a:pt x="3124" y="9464"/>
                </a:lnTo>
                <a:lnTo>
                  <a:pt x="3160" y="9461"/>
                </a:lnTo>
                <a:lnTo>
                  <a:pt x="3196" y="9457"/>
                </a:lnTo>
                <a:lnTo>
                  <a:pt x="3232" y="9451"/>
                </a:lnTo>
                <a:lnTo>
                  <a:pt x="3267" y="9444"/>
                </a:lnTo>
                <a:lnTo>
                  <a:pt x="3303" y="9436"/>
                </a:lnTo>
                <a:lnTo>
                  <a:pt x="3337" y="9428"/>
                </a:lnTo>
                <a:lnTo>
                  <a:pt x="3373" y="9419"/>
                </a:lnTo>
                <a:lnTo>
                  <a:pt x="3407" y="9409"/>
                </a:lnTo>
                <a:lnTo>
                  <a:pt x="3442" y="9400"/>
                </a:lnTo>
                <a:lnTo>
                  <a:pt x="3508" y="9380"/>
                </a:lnTo>
                <a:lnTo>
                  <a:pt x="3573" y="9359"/>
                </a:lnTo>
                <a:lnTo>
                  <a:pt x="3606" y="9350"/>
                </a:lnTo>
                <a:lnTo>
                  <a:pt x="3636" y="9342"/>
                </a:lnTo>
                <a:lnTo>
                  <a:pt x="3667" y="9334"/>
                </a:lnTo>
                <a:lnTo>
                  <a:pt x="3697" y="9327"/>
                </a:lnTo>
                <a:lnTo>
                  <a:pt x="3688" y="9355"/>
                </a:lnTo>
                <a:lnTo>
                  <a:pt x="3679" y="9385"/>
                </a:lnTo>
                <a:lnTo>
                  <a:pt x="3669" y="9414"/>
                </a:lnTo>
                <a:lnTo>
                  <a:pt x="3657" y="9442"/>
                </a:lnTo>
                <a:lnTo>
                  <a:pt x="3635" y="9501"/>
                </a:lnTo>
                <a:lnTo>
                  <a:pt x="3612" y="9560"/>
                </a:lnTo>
                <a:lnTo>
                  <a:pt x="3590" y="9620"/>
                </a:lnTo>
                <a:lnTo>
                  <a:pt x="3568" y="9680"/>
                </a:lnTo>
                <a:lnTo>
                  <a:pt x="3558" y="9710"/>
                </a:lnTo>
                <a:lnTo>
                  <a:pt x="3549" y="9740"/>
                </a:lnTo>
                <a:lnTo>
                  <a:pt x="3542" y="9772"/>
                </a:lnTo>
                <a:lnTo>
                  <a:pt x="3535" y="9802"/>
                </a:lnTo>
                <a:lnTo>
                  <a:pt x="3529" y="9833"/>
                </a:lnTo>
                <a:lnTo>
                  <a:pt x="3524" y="9864"/>
                </a:lnTo>
                <a:lnTo>
                  <a:pt x="3521" y="9896"/>
                </a:lnTo>
                <a:lnTo>
                  <a:pt x="3520" y="9927"/>
                </a:lnTo>
                <a:lnTo>
                  <a:pt x="3520" y="9959"/>
                </a:lnTo>
                <a:lnTo>
                  <a:pt x="3521" y="9992"/>
                </a:lnTo>
                <a:lnTo>
                  <a:pt x="3525" y="10024"/>
                </a:lnTo>
                <a:lnTo>
                  <a:pt x="3531" y="10057"/>
                </a:lnTo>
                <a:lnTo>
                  <a:pt x="3539" y="10089"/>
                </a:lnTo>
                <a:lnTo>
                  <a:pt x="3549" y="10123"/>
                </a:lnTo>
                <a:lnTo>
                  <a:pt x="3562" y="10156"/>
                </a:lnTo>
                <a:lnTo>
                  <a:pt x="3577" y="10189"/>
                </a:lnTo>
                <a:lnTo>
                  <a:pt x="3596" y="10224"/>
                </a:lnTo>
                <a:lnTo>
                  <a:pt x="3617" y="10258"/>
                </a:lnTo>
                <a:lnTo>
                  <a:pt x="3641" y="10293"/>
                </a:lnTo>
                <a:lnTo>
                  <a:pt x="3669" y="10328"/>
                </a:lnTo>
                <a:lnTo>
                  <a:pt x="3698" y="10362"/>
                </a:lnTo>
                <a:lnTo>
                  <a:pt x="3729" y="10392"/>
                </a:lnTo>
                <a:lnTo>
                  <a:pt x="3761" y="10420"/>
                </a:lnTo>
                <a:lnTo>
                  <a:pt x="3794" y="10444"/>
                </a:lnTo>
                <a:lnTo>
                  <a:pt x="3828" y="10465"/>
                </a:lnTo>
                <a:lnTo>
                  <a:pt x="3862" y="10483"/>
                </a:lnTo>
                <a:lnTo>
                  <a:pt x="3898" y="10500"/>
                </a:lnTo>
                <a:lnTo>
                  <a:pt x="3933" y="10513"/>
                </a:lnTo>
                <a:lnTo>
                  <a:pt x="3970" y="10524"/>
                </a:lnTo>
                <a:lnTo>
                  <a:pt x="4007" y="10533"/>
                </a:lnTo>
                <a:lnTo>
                  <a:pt x="4045" y="10539"/>
                </a:lnTo>
                <a:lnTo>
                  <a:pt x="4082" y="10544"/>
                </a:lnTo>
                <a:lnTo>
                  <a:pt x="4121" y="10546"/>
                </a:lnTo>
                <a:lnTo>
                  <a:pt x="4159" y="10547"/>
                </a:lnTo>
                <a:lnTo>
                  <a:pt x="4199" y="10547"/>
                </a:lnTo>
                <a:lnTo>
                  <a:pt x="4238" y="10544"/>
                </a:lnTo>
                <a:lnTo>
                  <a:pt x="4277" y="10541"/>
                </a:lnTo>
                <a:lnTo>
                  <a:pt x="4316" y="10536"/>
                </a:lnTo>
                <a:lnTo>
                  <a:pt x="4355" y="10530"/>
                </a:lnTo>
                <a:lnTo>
                  <a:pt x="4394" y="10522"/>
                </a:lnTo>
                <a:lnTo>
                  <a:pt x="4432" y="10514"/>
                </a:lnTo>
                <a:lnTo>
                  <a:pt x="4471" y="10506"/>
                </a:lnTo>
                <a:lnTo>
                  <a:pt x="4509" y="10496"/>
                </a:lnTo>
                <a:lnTo>
                  <a:pt x="4547" y="10485"/>
                </a:lnTo>
                <a:lnTo>
                  <a:pt x="4621" y="10464"/>
                </a:lnTo>
                <a:lnTo>
                  <a:pt x="4692" y="10442"/>
                </a:lnTo>
                <a:lnTo>
                  <a:pt x="4761" y="10421"/>
                </a:lnTo>
                <a:lnTo>
                  <a:pt x="4826" y="10399"/>
                </a:lnTo>
                <a:lnTo>
                  <a:pt x="4800" y="10463"/>
                </a:lnTo>
                <a:lnTo>
                  <a:pt x="4772" y="10526"/>
                </a:lnTo>
                <a:lnTo>
                  <a:pt x="4742" y="10591"/>
                </a:lnTo>
                <a:lnTo>
                  <a:pt x="4713" y="10656"/>
                </a:lnTo>
                <a:lnTo>
                  <a:pt x="4699" y="10688"/>
                </a:lnTo>
                <a:lnTo>
                  <a:pt x="4685" y="10721"/>
                </a:lnTo>
                <a:lnTo>
                  <a:pt x="4671" y="10754"/>
                </a:lnTo>
                <a:lnTo>
                  <a:pt x="4658" y="10787"/>
                </a:lnTo>
                <a:lnTo>
                  <a:pt x="4646" y="10821"/>
                </a:lnTo>
                <a:lnTo>
                  <a:pt x="4636" y="10854"/>
                </a:lnTo>
                <a:lnTo>
                  <a:pt x="4626" y="10888"/>
                </a:lnTo>
                <a:lnTo>
                  <a:pt x="4618" y="10922"/>
                </a:lnTo>
                <a:lnTo>
                  <a:pt x="4611" y="10957"/>
                </a:lnTo>
                <a:lnTo>
                  <a:pt x="4606" y="10991"/>
                </a:lnTo>
                <a:lnTo>
                  <a:pt x="4602" y="11026"/>
                </a:lnTo>
                <a:lnTo>
                  <a:pt x="4600" y="11060"/>
                </a:lnTo>
                <a:lnTo>
                  <a:pt x="4601" y="11096"/>
                </a:lnTo>
                <a:lnTo>
                  <a:pt x="4603" y="11130"/>
                </a:lnTo>
                <a:lnTo>
                  <a:pt x="4607" y="11167"/>
                </a:lnTo>
                <a:lnTo>
                  <a:pt x="4614" y="11202"/>
                </a:lnTo>
                <a:lnTo>
                  <a:pt x="4624" y="11237"/>
                </a:lnTo>
                <a:lnTo>
                  <a:pt x="4636" y="11274"/>
                </a:lnTo>
                <a:lnTo>
                  <a:pt x="4651" y="11310"/>
                </a:lnTo>
                <a:lnTo>
                  <a:pt x="4669" y="11347"/>
                </a:lnTo>
                <a:lnTo>
                  <a:pt x="4691" y="11384"/>
                </a:lnTo>
                <a:lnTo>
                  <a:pt x="4715" y="11421"/>
                </a:lnTo>
                <a:lnTo>
                  <a:pt x="4743" y="11458"/>
                </a:lnTo>
                <a:lnTo>
                  <a:pt x="4775" y="11496"/>
                </a:lnTo>
                <a:lnTo>
                  <a:pt x="4809" y="11532"/>
                </a:lnTo>
                <a:lnTo>
                  <a:pt x="4847" y="11566"/>
                </a:lnTo>
                <a:lnTo>
                  <a:pt x="4886" y="11595"/>
                </a:lnTo>
                <a:lnTo>
                  <a:pt x="4929" y="11622"/>
                </a:lnTo>
                <a:lnTo>
                  <a:pt x="4973" y="11645"/>
                </a:lnTo>
                <a:lnTo>
                  <a:pt x="5019" y="11664"/>
                </a:lnTo>
                <a:lnTo>
                  <a:pt x="5067" y="11681"/>
                </a:lnTo>
                <a:lnTo>
                  <a:pt x="5117" y="11696"/>
                </a:lnTo>
                <a:lnTo>
                  <a:pt x="5167" y="11707"/>
                </a:lnTo>
                <a:lnTo>
                  <a:pt x="5219" y="11715"/>
                </a:lnTo>
                <a:lnTo>
                  <a:pt x="5273" y="11721"/>
                </a:lnTo>
                <a:lnTo>
                  <a:pt x="5327" y="11724"/>
                </a:lnTo>
                <a:lnTo>
                  <a:pt x="5381" y="11724"/>
                </a:lnTo>
                <a:lnTo>
                  <a:pt x="5437" y="11722"/>
                </a:lnTo>
                <a:lnTo>
                  <a:pt x="5493" y="11717"/>
                </a:lnTo>
                <a:lnTo>
                  <a:pt x="5550" y="11710"/>
                </a:lnTo>
                <a:lnTo>
                  <a:pt x="5605" y="11701"/>
                </a:lnTo>
                <a:lnTo>
                  <a:pt x="5662" y="11689"/>
                </a:lnTo>
                <a:lnTo>
                  <a:pt x="5718" y="11674"/>
                </a:lnTo>
                <a:lnTo>
                  <a:pt x="5775" y="11659"/>
                </a:lnTo>
                <a:lnTo>
                  <a:pt x="5829" y="11641"/>
                </a:lnTo>
                <a:lnTo>
                  <a:pt x="5884" y="11621"/>
                </a:lnTo>
                <a:lnTo>
                  <a:pt x="5938" y="11599"/>
                </a:lnTo>
                <a:lnTo>
                  <a:pt x="5991" y="11576"/>
                </a:lnTo>
                <a:lnTo>
                  <a:pt x="6042" y="11551"/>
                </a:lnTo>
                <a:lnTo>
                  <a:pt x="6093" y="11523"/>
                </a:lnTo>
                <a:lnTo>
                  <a:pt x="6142" y="11495"/>
                </a:lnTo>
                <a:lnTo>
                  <a:pt x="6189" y="11465"/>
                </a:lnTo>
                <a:lnTo>
                  <a:pt x="6234" y="11433"/>
                </a:lnTo>
                <a:lnTo>
                  <a:pt x="6278" y="11401"/>
                </a:lnTo>
                <a:lnTo>
                  <a:pt x="6319" y="11366"/>
                </a:lnTo>
                <a:lnTo>
                  <a:pt x="6358" y="11331"/>
                </a:lnTo>
                <a:lnTo>
                  <a:pt x="6394" y="11294"/>
                </a:lnTo>
                <a:lnTo>
                  <a:pt x="6429" y="11256"/>
                </a:lnTo>
                <a:lnTo>
                  <a:pt x="6461" y="11217"/>
                </a:lnTo>
                <a:lnTo>
                  <a:pt x="6492" y="11177"/>
                </a:lnTo>
                <a:lnTo>
                  <a:pt x="6519" y="11136"/>
                </a:lnTo>
                <a:lnTo>
                  <a:pt x="6545" y="11095"/>
                </a:lnTo>
                <a:lnTo>
                  <a:pt x="6569" y="11051"/>
                </a:lnTo>
                <a:lnTo>
                  <a:pt x="6591" y="11008"/>
                </a:lnTo>
                <a:lnTo>
                  <a:pt x="6610" y="10964"/>
                </a:lnTo>
                <a:lnTo>
                  <a:pt x="6628" y="10919"/>
                </a:lnTo>
                <a:lnTo>
                  <a:pt x="6642" y="10875"/>
                </a:lnTo>
                <a:lnTo>
                  <a:pt x="6655" y="10829"/>
                </a:lnTo>
                <a:lnTo>
                  <a:pt x="6666" y="10783"/>
                </a:lnTo>
                <a:lnTo>
                  <a:pt x="6674" y="10737"/>
                </a:lnTo>
                <a:lnTo>
                  <a:pt x="6680" y="10691"/>
                </a:lnTo>
                <a:lnTo>
                  <a:pt x="6684" y="10646"/>
                </a:lnTo>
                <a:lnTo>
                  <a:pt x="6686" y="10599"/>
                </a:lnTo>
                <a:lnTo>
                  <a:pt x="6685" y="10553"/>
                </a:lnTo>
                <a:lnTo>
                  <a:pt x="6683" y="10508"/>
                </a:lnTo>
                <a:lnTo>
                  <a:pt x="6678" y="10462"/>
                </a:lnTo>
                <a:lnTo>
                  <a:pt x="6671" y="10418"/>
                </a:lnTo>
                <a:lnTo>
                  <a:pt x="6662" y="10373"/>
                </a:lnTo>
                <a:lnTo>
                  <a:pt x="6651" y="10329"/>
                </a:lnTo>
                <a:lnTo>
                  <a:pt x="6637" y="10286"/>
                </a:lnTo>
                <a:lnTo>
                  <a:pt x="6620" y="10243"/>
                </a:lnTo>
                <a:lnTo>
                  <a:pt x="6602" y="10202"/>
                </a:lnTo>
                <a:lnTo>
                  <a:pt x="6582" y="10161"/>
                </a:lnTo>
                <a:lnTo>
                  <a:pt x="6559" y="10122"/>
                </a:lnTo>
                <a:lnTo>
                  <a:pt x="6534" y="10083"/>
                </a:lnTo>
                <a:lnTo>
                  <a:pt x="6507" y="10046"/>
                </a:lnTo>
                <a:lnTo>
                  <a:pt x="6476" y="10009"/>
                </a:lnTo>
                <a:lnTo>
                  <a:pt x="6445" y="9975"/>
                </a:lnTo>
                <a:lnTo>
                  <a:pt x="6422" y="9952"/>
                </a:lnTo>
                <a:lnTo>
                  <a:pt x="6397" y="9930"/>
                </a:lnTo>
                <a:lnTo>
                  <a:pt x="6373" y="9910"/>
                </a:lnTo>
                <a:lnTo>
                  <a:pt x="6348" y="9889"/>
                </a:lnTo>
                <a:lnTo>
                  <a:pt x="6322" y="9871"/>
                </a:lnTo>
                <a:lnTo>
                  <a:pt x="6296" y="9854"/>
                </a:lnTo>
                <a:lnTo>
                  <a:pt x="6270" y="9838"/>
                </a:lnTo>
                <a:lnTo>
                  <a:pt x="6242" y="9823"/>
                </a:lnTo>
                <a:lnTo>
                  <a:pt x="6214" y="9808"/>
                </a:lnTo>
                <a:lnTo>
                  <a:pt x="6185" y="9795"/>
                </a:lnTo>
                <a:lnTo>
                  <a:pt x="6157" y="9784"/>
                </a:lnTo>
                <a:lnTo>
                  <a:pt x="6128" y="9773"/>
                </a:lnTo>
                <a:lnTo>
                  <a:pt x="6098" y="9763"/>
                </a:lnTo>
                <a:lnTo>
                  <a:pt x="6069" y="9755"/>
                </a:lnTo>
                <a:lnTo>
                  <a:pt x="6038" y="9747"/>
                </a:lnTo>
                <a:lnTo>
                  <a:pt x="6008" y="9740"/>
                </a:lnTo>
                <a:lnTo>
                  <a:pt x="5978" y="9734"/>
                </a:lnTo>
                <a:lnTo>
                  <a:pt x="5946" y="9730"/>
                </a:lnTo>
                <a:lnTo>
                  <a:pt x="5915" y="9726"/>
                </a:lnTo>
                <a:lnTo>
                  <a:pt x="5884" y="9724"/>
                </a:lnTo>
                <a:lnTo>
                  <a:pt x="5852" y="9722"/>
                </a:lnTo>
                <a:lnTo>
                  <a:pt x="5820" y="9722"/>
                </a:lnTo>
                <a:lnTo>
                  <a:pt x="5789" y="9722"/>
                </a:lnTo>
                <a:lnTo>
                  <a:pt x="5756" y="9724"/>
                </a:lnTo>
                <a:lnTo>
                  <a:pt x="5725" y="9726"/>
                </a:lnTo>
                <a:lnTo>
                  <a:pt x="5694" y="9730"/>
                </a:lnTo>
                <a:lnTo>
                  <a:pt x="5661" y="9734"/>
                </a:lnTo>
                <a:lnTo>
                  <a:pt x="5630" y="9740"/>
                </a:lnTo>
                <a:lnTo>
                  <a:pt x="5597" y="9747"/>
                </a:lnTo>
                <a:lnTo>
                  <a:pt x="5566" y="9754"/>
                </a:lnTo>
                <a:lnTo>
                  <a:pt x="5534" y="9763"/>
                </a:lnTo>
                <a:lnTo>
                  <a:pt x="5503" y="9772"/>
                </a:lnTo>
                <a:close/>
                <a:moveTo>
                  <a:pt x="12846" y="7218"/>
                </a:moveTo>
                <a:lnTo>
                  <a:pt x="12350" y="6721"/>
                </a:lnTo>
                <a:lnTo>
                  <a:pt x="11942" y="6314"/>
                </a:lnTo>
                <a:lnTo>
                  <a:pt x="11613" y="5985"/>
                </a:lnTo>
                <a:lnTo>
                  <a:pt x="11354" y="5726"/>
                </a:lnTo>
                <a:lnTo>
                  <a:pt x="11152" y="5524"/>
                </a:lnTo>
                <a:lnTo>
                  <a:pt x="10998" y="5370"/>
                </a:lnTo>
                <a:lnTo>
                  <a:pt x="10880" y="5252"/>
                </a:lnTo>
                <a:lnTo>
                  <a:pt x="10789" y="5161"/>
                </a:lnTo>
                <a:lnTo>
                  <a:pt x="10714" y="5086"/>
                </a:lnTo>
                <a:lnTo>
                  <a:pt x="10644" y="5015"/>
                </a:lnTo>
                <a:lnTo>
                  <a:pt x="10568" y="4940"/>
                </a:lnTo>
                <a:lnTo>
                  <a:pt x="10477" y="4848"/>
                </a:lnTo>
                <a:lnTo>
                  <a:pt x="10358" y="4729"/>
                </a:lnTo>
                <a:lnTo>
                  <a:pt x="10204" y="4574"/>
                </a:lnTo>
                <a:lnTo>
                  <a:pt x="10001" y="4371"/>
                </a:lnTo>
                <a:lnTo>
                  <a:pt x="9739" y="4110"/>
                </a:lnTo>
                <a:lnTo>
                  <a:pt x="9734" y="4104"/>
                </a:lnTo>
                <a:lnTo>
                  <a:pt x="9718" y="4090"/>
                </a:lnTo>
                <a:lnTo>
                  <a:pt x="9692" y="4068"/>
                </a:lnTo>
                <a:lnTo>
                  <a:pt x="9656" y="4040"/>
                </a:lnTo>
                <a:lnTo>
                  <a:pt x="9635" y="4025"/>
                </a:lnTo>
                <a:lnTo>
                  <a:pt x="9612" y="4010"/>
                </a:lnTo>
                <a:lnTo>
                  <a:pt x="9586" y="3992"/>
                </a:lnTo>
                <a:lnTo>
                  <a:pt x="9558" y="3975"/>
                </a:lnTo>
                <a:lnTo>
                  <a:pt x="9529" y="3959"/>
                </a:lnTo>
                <a:lnTo>
                  <a:pt x="9496" y="3942"/>
                </a:lnTo>
                <a:lnTo>
                  <a:pt x="9463" y="3926"/>
                </a:lnTo>
                <a:lnTo>
                  <a:pt x="9427" y="3909"/>
                </a:lnTo>
                <a:lnTo>
                  <a:pt x="9390" y="3894"/>
                </a:lnTo>
                <a:lnTo>
                  <a:pt x="9350" y="3880"/>
                </a:lnTo>
                <a:lnTo>
                  <a:pt x="9310" y="3867"/>
                </a:lnTo>
                <a:lnTo>
                  <a:pt x="9267" y="3856"/>
                </a:lnTo>
                <a:lnTo>
                  <a:pt x="9222" y="3847"/>
                </a:lnTo>
                <a:lnTo>
                  <a:pt x="9177" y="3838"/>
                </a:lnTo>
                <a:lnTo>
                  <a:pt x="9130" y="3832"/>
                </a:lnTo>
                <a:lnTo>
                  <a:pt x="9081" y="3829"/>
                </a:lnTo>
                <a:lnTo>
                  <a:pt x="9031" y="3828"/>
                </a:lnTo>
                <a:lnTo>
                  <a:pt x="8980" y="3830"/>
                </a:lnTo>
                <a:lnTo>
                  <a:pt x="8927" y="3835"/>
                </a:lnTo>
                <a:lnTo>
                  <a:pt x="8874" y="3843"/>
                </a:lnTo>
                <a:lnTo>
                  <a:pt x="8819" y="3856"/>
                </a:lnTo>
                <a:lnTo>
                  <a:pt x="8763" y="3871"/>
                </a:lnTo>
                <a:lnTo>
                  <a:pt x="8706" y="3890"/>
                </a:lnTo>
                <a:lnTo>
                  <a:pt x="8649" y="3913"/>
                </a:lnTo>
                <a:lnTo>
                  <a:pt x="8566" y="3950"/>
                </a:lnTo>
                <a:lnTo>
                  <a:pt x="8480" y="3987"/>
                </a:lnTo>
                <a:lnTo>
                  <a:pt x="8393" y="4027"/>
                </a:lnTo>
                <a:lnTo>
                  <a:pt x="8303" y="4067"/>
                </a:lnTo>
                <a:lnTo>
                  <a:pt x="8212" y="4108"/>
                </a:lnTo>
                <a:lnTo>
                  <a:pt x="8120" y="4151"/>
                </a:lnTo>
                <a:lnTo>
                  <a:pt x="8028" y="4192"/>
                </a:lnTo>
                <a:lnTo>
                  <a:pt x="7936" y="4235"/>
                </a:lnTo>
                <a:lnTo>
                  <a:pt x="7842" y="4277"/>
                </a:lnTo>
                <a:lnTo>
                  <a:pt x="7750" y="4320"/>
                </a:lnTo>
                <a:lnTo>
                  <a:pt x="7660" y="4362"/>
                </a:lnTo>
                <a:lnTo>
                  <a:pt x="7570" y="4404"/>
                </a:lnTo>
                <a:lnTo>
                  <a:pt x="7481" y="4446"/>
                </a:lnTo>
                <a:lnTo>
                  <a:pt x="7395" y="4485"/>
                </a:lnTo>
                <a:lnTo>
                  <a:pt x="7312" y="4525"/>
                </a:lnTo>
                <a:lnTo>
                  <a:pt x="7232" y="4562"/>
                </a:lnTo>
                <a:lnTo>
                  <a:pt x="7146" y="4606"/>
                </a:lnTo>
                <a:lnTo>
                  <a:pt x="7064" y="4645"/>
                </a:lnTo>
                <a:lnTo>
                  <a:pt x="6984" y="4682"/>
                </a:lnTo>
                <a:lnTo>
                  <a:pt x="6908" y="4714"/>
                </a:lnTo>
                <a:lnTo>
                  <a:pt x="6836" y="4744"/>
                </a:lnTo>
                <a:lnTo>
                  <a:pt x="6767" y="4770"/>
                </a:lnTo>
                <a:lnTo>
                  <a:pt x="6702" y="4792"/>
                </a:lnTo>
                <a:lnTo>
                  <a:pt x="6640" y="4812"/>
                </a:lnTo>
                <a:lnTo>
                  <a:pt x="6581" y="4830"/>
                </a:lnTo>
                <a:lnTo>
                  <a:pt x="6526" y="4844"/>
                </a:lnTo>
                <a:lnTo>
                  <a:pt x="6475" y="4855"/>
                </a:lnTo>
                <a:lnTo>
                  <a:pt x="6428" y="4864"/>
                </a:lnTo>
                <a:lnTo>
                  <a:pt x="6384" y="4871"/>
                </a:lnTo>
                <a:lnTo>
                  <a:pt x="6345" y="4876"/>
                </a:lnTo>
                <a:lnTo>
                  <a:pt x="6309" y="4878"/>
                </a:lnTo>
                <a:lnTo>
                  <a:pt x="6278" y="4879"/>
                </a:lnTo>
                <a:lnTo>
                  <a:pt x="6195" y="4877"/>
                </a:lnTo>
                <a:lnTo>
                  <a:pt x="6112" y="4870"/>
                </a:lnTo>
                <a:lnTo>
                  <a:pt x="6030" y="4859"/>
                </a:lnTo>
                <a:lnTo>
                  <a:pt x="5951" y="4845"/>
                </a:lnTo>
                <a:lnTo>
                  <a:pt x="5872" y="4827"/>
                </a:lnTo>
                <a:lnTo>
                  <a:pt x="5795" y="4804"/>
                </a:lnTo>
                <a:lnTo>
                  <a:pt x="5720" y="4779"/>
                </a:lnTo>
                <a:lnTo>
                  <a:pt x="5646" y="4750"/>
                </a:lnTo>
                <a:lnTo>
                  <a:pt x="5574" y="4717"/>
                </a:lnTo>
                <a:lnTo>
                  <a:pt x="5504" y="4682"/>
                </a:lnTo>
                <a:lnTo>
                  <a:pt x="5436" y="4642"/>
                </a:lnTo>
                <a:lnTo>
                  <a:pt x="5370" y="4600"/>
                </a:lnTo>
                <a:lnTo>
                  <a:pt x="5307" y="4555"/>
                </a:lnTo>
                <a:lnTo>
                  <a:pt x="5245" y="4507"/>
                </a:lnTo>
                <a:lnTo>
                  <a:pt x="5187" y="4456"/>
                </a:lnTo>
                <a:lnTo>
                  <a:pt x="5131" y="4403"/>
                </a:lnTo>
                <a:lnTo>
                  <a:pt x="5077" y="4346"/>
                </a:lnTo>
                <a:lnTo>
                  <a:pt x="5025" y="4287"/>
                </a:lnTo>
                <a:lnTo>
                  <a:pt x="4978" y="4227"/>
                </a:lnTo>
                <a:lnTo>
                  <a:pt x="4932" y="4164"/>
                </a:lnTo>
                <a:lnTo>
                  <a:pt x="4890" y="4098"/>
                </a:lnTo>
                <a:lnTo>
                  <a:pt x="4851" y="4030"/>
                </a:lnTo>
                <a:lnTo>
                  <a:pt x="4815" y="3960"/>
                </a:lnTo>
                <a:lnTo>
                  <a:pt x="4783" y="3889"/>
                </a:lnTo>
                <a:lnTo>
                  <a:pt x="4754" y="3815"/>
                </a:lnTo>
                <a:lnTo>
                  <a:pt x="4728" y="3740"/>
                </a:lnTo>
                <a:lnTo>
                  <a:pt x="4706" y="3664"/>
                </a:lnTo>
                <a:lnTo>
                  <a:pt x="4688" y="3585"/>
                </a:lnTo>
                <a:lnTo>
                  <a:pt x="4674" y="3506"/>
                </a:lnTo>
                <a:lnTo>
                  <a:pt x="4663" y="3425"/>
                </a:lnTo>
                <a:lnTo>
                  <a:pt x="4657" y="3343"/>
                </a:lnTo>
                <a:lnTo>
                  <a:pt x="4655" y="3259"/>
                </a:lnTo>
                <a:lnTo>
                  <a:pt x="4656" y="3205"/>
                </a:lnTo>
                <a:lnTo>
                  <a:pt x="4658" y="3151"/>
                </a:lnTo>
                <a:lnTo>
                  <a:pt x="4663" y="3097"/>
                </a:lnTo>
                <a:lnTo>
                  <a:pt x="4669" y="3045"/>
                </a:lnTo>
                <a:lnTo>
                  <a:pt x="4677" y="2993"/>
                </a:lnTo>
                <a:lnTo>
                  <a:pt x="4687" y="2941"/>
                </a:lnTo>
                <a:lnTo>
                  <a:pt x="4698" y="2891"/>
                </a:lnTo>
                <a:lnTo>
                  <a:pt x="4710" y="2840"/>
                </a:lnTo>
                <a:lnTo>
                  <a:pt x="4724" y="2790"/>
                </a:lnTo>
                <a:lnTo>
                  <a:pt x="4740" y="2742"/>
                </a:lnTo>
                <a:lnTo>
                  <a:pt x="4758" y="2693"/>
                </a:lnTo>
                <a:lnTo>
                  <a:pt x="4777" y="2645"/>
                </a:lnTo>
                <a:lnTo>
                  <a:pt x="4797" y="2599"/>
                </a:lnTo>
                <a:lnTo>
                  <a:pt x="4819" y="2552"/>
                </a:lnTo>
                <a:lnTo>
                  <a:pt x="4842" y="2508"/>
                </a:lnTo>
                <a:lnTo>
                  <a:pt x="4866" y="2463"/>
                </a:lnTo>
                <a:lnTo>
                  <a:pt x="4893" y="2419"/>
                </a:lnTo>
                <a:lnTo>
                  <a:pt x="4920" y="2377"/>
                </a:lnTo>
                <a:lnTo>
                  <a:pt x="4948" y="2334"/>
                </a:lnTo>
                <a:lnTo>
                  <a:pt x="4978" y="2294"/>
                </a:lnTo>
                <a:lnTo>
                  <a:pt x="5009" y="2254"/>
                </a:lnTo>
                <a:lnTo>
                  <a:pt x="5041" y="2215"/>
                </a:lnTo>
                <a:lnTo>
                  <a:pt x="5074" y="2177"/>
                </a:lnTo>
                <a:lnTo>
                  <a:pt x="5109" y="2141"/>
                </a:lnTo>
                <a:lnTo>
                  <a:pt x="5145" y="2104"/>
                </a:lnTo>
                <a:lnTo>
                  <a:pt x="5182" y="2070"/>
                </a:lnTo>
                <a:lnTo>
                  <a:pt x="5219" y="2036"/>
                </a:lnTo>
                <a:lnTo>
                  <a:pt x="5258" y="2004"/>
                </a:lnTo>
                <a:lnTo>
                  <a:pt x="5298" y="1972"/>
                </a:lnTo>
                <a:lnTo>
                  <a:pt x="5339" y="1943"/>
                </a:lnTo>
                <a:lnTo>
                  <a:pt x="5380" y="1914"/>
                </a:lnTo>
                <a:lnTo>
                  <a:pt x="5423" y="1886"/>
                </a:lnTo>
                <a:lnTo>
                  <a:pt x="5486" y="1844"/>
                </a:lnTo>
                <a:lnTo>
                  <a:pt x="5554" y="1799"/>
                </a:lnTo>
                <a:lnTo>
                  <a:pt x="5625" y="1752"/>
                </a:lnTo>
                <a:lnTo>
                  <a:pt x="5701" y="1705"/>
                </a:lnTo>
                <a:lnTo>
                  <a:pt x="5779" y="1656"/>
                </a:lnTo>
                <a:lnTo>
                  <a:pt x="5860" y="1607"/>
                </a:lnTo>
                <a:lnTo>
                  <a:pt x="5944" y="1556"/>
                </a:lnTo>
                <a:lnTo>
                  <a:pt x="6029" y="1504"/>
                </a:lnTo>
                <a:lnTo>
                  <a:pt x="6205" y="1401"/>
                </a:lnTo>
                <a:lnTo>
                  <a:pt x="6382" y="1298"/>
                </a:lnTo>
                <a:lnTo>
                  <a:pt x="6560" y="1197"/>
                </a:lnTo>
                <a:lnTo>
                  <a:pt x="6733" y="1100"/>
                </a:lnTo>
                <a:lnTo>
                  <a:pt x="6898" y="1007"/>
                </a:lnTo>
                <a:lnTo>
                  <a:pt x="7052" y="922"/>
                </a:lnTo>
                <a:lnTo>
                  <a:pt x="7192" y="845"/>
                </a:lnTo>
                <a:lnTo>
                  <a:pt x="7315" y="778"/>
                </a:lnTo>
                <a:lnTo>
                  <a:pt x="7416" y="724"/>
                </a:lnTo>
                <a:lnTo>
                  <a:pt x="7492" y="683"/>
                </a:lnTo>
                <a:lnTo>
                  <a:pt x="7541" y="657"/>
                </a:lnTo>
                <a:lnTo>
                  <a:pt x="7557" y="648"/>
                </a:lnTo>
                <a:lnTo>
                  <a:pt x="7552" y="642"/>
                </a:lnTo>
                <a:lnTo>
                  <a:pt x="7536" y="623"/>
                </a:lnTo>
                <a:lnTo>
                  <a:pt x="7510" y="595"/>
                </a:lnTo>
                <a:lnTo>
                  <a:pt x="7471" y="558"/>
                </a:lnTo>
                <a:lnTo>
                  <a:pt x="7448" y="537"/>
                </a:lnTo>
                <a:lnTo>
                  <a:pt x="7422" y="515"/>
                </a:lnTo>
                <a:lnTo>
                  <a:pt x="7393" y="492"/>
                </a:lnTo>
                <a:lnTo>
                  <a:pt x="7362" y="466"/>
                </a:lnTo>
                <a:lnTo>
                  <a:pt x="7327" y="441"/>
                </a:lnTo>
                <a:lnTo>
                  <a:pt x="7290" y="415"/>
                </a:lnTo>
                <a:lnTo>
                  <a:pt x="7250" y="388"/>
                </a:lnTo>
                <a:lnTo>
                  <a:pt x="7206" y="361"/>
                </a:lnTo>
                <a:lnTo>
                  <a:pt x="7161" y="334"/>
                </a:lnTo>
                <a:lnTo>
                  <a:pt x="7112" y="307"/>
                </a:lnTo>
                <a:lnTo>
                  <a:pt x="7060" y="281"/>
                </a:lnTo>
                <a:lnTo>
                  <a:pt x="7006" y="255"/>
                </a:lnTo>
                <a:lnTo>
                  <a:pt x="6948" y="231"/>
                </a:lnTo>
                <a:lnTo>
                  <a:pt x="6887" y="207"/>
                </a:lnTo>
                <a:lnTo>
                  <a:pt x="6823" y="184"/>
                </a:lnTo>
                <a:lnTo>
                  <a:pt x="6756" y="163"/>
                </a:lnTo>
                <a:lnTo>
                  <a:pt x="6686" y="144"/>
                </a:lnTo>
                <a:lnTo>
                  <a:pt x="6613" y="127"/>
                </a:lnTo>
                <a:lnTo>
                  <a:pt x="6537" y="111"/>
                </a:lnTo>
                <a:lnTo>
                  <a:pt x="6458" y="98"/>
                </a:lnTo>
                <a:lnTo>
                  <a:pt x="6376" y="88"/>
                </a:lnTo>
                <a:lnTo>
                  <a:pt x="6291" y="80"/>
                </a:lnTo>
                <a:lnTo>
                  <a:pt x="6203" y="76"/>
                </a:lnTo>
                <a:lnTo>
                  <a:pt x="6111" y="74"/>
                </a:lnTo>
                <a:lnTo>
                  <a:pt x="6015" y="78"/>
                </a:lnTo>
                <a:lnTo>
                  <a:pt x="5913" y="89"/>
                </a:lnTo>
                <a:lnTo>
                  <a:pt x="5806" y="107"/>
                </a:lnTo>
                <a:lnTo>
                  <a:pt x="5695" y="133"/>
                </a:lnTo>
                <a:lnTo>
                  <a:pt x="5579" y="163"/>
                </a:lnTo>
                <a:lnTo>
                  <a:pt x="5459" y="200"/>
                </a:lnTo>
                <a:lnTo>
                  <a:pt x="5338" y="240"/>
                </a:lnTo>
                <a:lnTo>
                  <a:pt x="5213" y="286"/>
                </a:lnTo>
                <a:lnTo>
                  <a:pt x="5087" y="335"/>
                </a:lnTo>
                <a:lnTo>
                  <a:pt x="4959" y="389"/>
                </a:lnTo>
                <a:lnTo>
                  <a:pt x="4832" y="445"/>
                </a:lnTo>
                <a:lnTo>
                  <a:pt x="4704" y="504"/>
                </a:lnTo>
                <a:lnTo>
                  <a:pt x="4577" y="565"/>
                </a:lnTo>
                <a:lnTo>
                  <a:pt x="4451" y="626"/>
                </a:lnTo>
                <a:lnTo>
                  <a:pt x="4327" y="689"/>
                </a:lnTo>
                <a:lnTo>
                  <a:pt x="4205" y="753"/>
                </a:lnTo>
                <a:lnTo>
                  <a:pt x="4086" y="817"/>
                </a:lnTo>
                <a:lnTo>
                  <a:pt x="3971" y="880"/>
                </a:lnTo>
                <a:lnTo>
                  <a:pt x="3859" y="942"/>
                </a:lnTo>
                <a:lnTo>
                  <a:pt x="3753" y="1002"/>
                </a:lnTo>
                <a:lnTo>
                  <a:pt x="3651" y="1061"/>
                </a:lnTo>
                <a:lnTo>
                  <a:pt x="3555" y="1117"/>
                </a:lnTo>
                <a:lnTo>
                  <a:pt x="3466" y="1171"/>
                </a:lnTo>
                <a:lnTo>
                  <a:pt x="3384" y="1220"/>
                </a:lnTo>
                <a:lnTo>
                  <a:pt x="3242" y="1306"/>
                </a:lnTo>
                <a:lnTo>
                  <a:pt x="3135" y="1373"/>
                </a:lnTo>
                <a:lnTo>
                  <a:pt x="3067" y="1417"/>
                </a:lnTo>
                <a:lnTo>
                  <a:pt x="3044" y="1432"/>
                </a:lnTo>
                <a:lnTo>
                  <a:pt x="3037" y="1436"/>
                </a:lnTo>
                <a:lnTo>
                  <a:pt x="3018" y="1447"/>
                </a:lnTo>
                <a:lnTo>
                  <a:pt x="2984" y="1465"/>
                </a:lnTo>
                <a:lnTo>
                  <a:pt x="2939" y="1486"/>
                </a:lnTo>
                <a:lnTo>
                  <a:pt x="2912" y="1497"/>
                </a:lnTo>
                <a:lnTo>
                  <a:pt x="2882" y="1509"/>
                </a:lnTo>
                <a:lnTo>
                  <a:pt x="2849" y="1521"/>
                </a:lnTo>
                <a:lnTo>
                  <a:pt x="2814" y="1534"/>
                </a:lnTo>
                <a:lnTo>
                  <a:pt x="2775" y="1546"/>
                </a:lnTo>
                <a:lnTo>
                  <a:pt x="2735" y="1557"/>
                </a:lnTo>
                <a:lnTo>
                  <a:pt x="2691" y="1568"/>
                </a:lnTo>
                <a:lnTo>
                  <a:pt x="2645" y="1578"/>
                </a:lnTo>
                <a:lnTo>
                  <a:pt x="2597" y="1587"/>
                </a:lnTo>
                <a:lnTo>
                  <a:pt x="2546" y="1595"/>
                </a:lnTo>
                <a:lnTo>
                  <a:pt x="2492" y="1601"/>
                </a:lnTo>
                <a:lnTo>
                  <a:pt x="2437" y="1607"/>
                </a:lnTo>
                <a:lnTo>
                  <a:pt x="2379" y="1611"/>
                </a:lnTo>
                <a:lnTo>
                  <a:pt x="2319" y="1612"/>
                </a:lnTo>
                <a:lnTo>
                  <a:pt x="2257" y="1611"/>
                </a:lnTo>
                <a:lnTo>
                  <a:pt x="2193" y="1607"/>
                </a:lnTo>
                <a:lnTo>
                  <a:pt x="2127" y="1601"/>
                </a:lnTo>
                <a:lnTo>
                  <a:pt x="2060" y="1592"/>
                </a:lnTo>
                <a:lnTo>
                  <a:pt x="1990" y="1580"/>
                </a:lnTo>
                <a:lnTo>
                  <a:pt x="1918" y="1566"/>
                </a:lnTo>
                <a:lnTo>
                  <a:pt x="1845" y="1547"/>
                </a:lnTo>
                <a:lnTo>
                  <a:pt x="1771" y="1525"/>
                </a:lnTo>
                <a:lnTo>
                  <a:pt x="1694" y="1499"/>
                </a:lnTo>
                <a:lnTo>
                  <a:pt x="1616" y="1470"/>
                </a:lnTo>
                <a:lnTo>
                  <a:pt x="0" y="907"/>
                </a:lnTo>
                <a:lnTo>
                  <a:pt x="0" y="6524"/>
                </a:lnTo>
                <a:lnTo>
                  <a:pt x="5" y="6525"/>
                </a:lnTo>
                <a:lnTo>
                  <a:pt x="20" y="6530"/>
                </a:lnTo>
                <a:lnTo>
                  <a:pt x="46" y="6538"/>
                </a:lnTo>
                <a:lnTo>
                  <a:pt x="79" y="6548"/>
                </a:lnTo>
                <a:lnTo>
                  <a:pt x="120" y="6561"/>
                </a:lnTo>
                <a:lnTo>
                  <a:pt x="168" y="6575"/>
                </a:lnTo>
                <a:lnTo>
                  <a:pt x="222" y="6592"/>
                </a:lnTo>
                <a:lnTo>
                  <a:pt x="283" y="6613"/>
                </a:lnTo>
                <a:lnTo>
                  <a:pt x="348" y="6634"/>
                </a:lnTo>
                <a:lnTo>
                  <a:pt x="417" y="6657"/>
                </a:lnTo>
                <a:lnTo>
                  <a:pt x="490" y="6681"/>
                </a:lnTo>
                <a:lnTo>
                  <a:pt x="565" y="6709"/>
                </a:lnTo>
                <a:lnTo>
                  <a:pt x="642" y="6736"/>
                </a:lnTo>
                <a:lnTo>
                  <a:pt x="720" y="6766"/>
                </a:lnTo>
                <a:lnTo>
                  <a:pt x="798" y="6796"/>
                </a:lnTo>
                <a:lnTo>
                  <a:pt x="876" y="6827"/>
                </a:lnTo>
                <a:lnTo>
                  <a:pt x="894" y="6778"/>
                </a:lnTo>
                <a:lnTo>
                  <a:pt x="915" y="6728"/>
                </a:lnTo>
                <a:lnTo>
                  <a:pt x="935" y="6679"/>
                </a:lnTo>
                <a:lnTo>
                  <a:pt x="957" y="6631"/>
                </a:lnTo>
                <a:lnTo>
                  <a:pt x="982" y="6583"/>
                </a:lnTo>
                <a:lnTo>
                  <a:pt x="1006" y="6537"/>
                </a:lnTo>
                <a:lnTo>
                  <a:pt x="1032" y="6490"/>
                </a:lnTo>
                <a:lnTo>
                  <a:pt x="1061" y="6444"/>
                </a:lnTo>
                <a:lnTo>
                  <a:pt x="1089" y="6400"/>
                </a:lnTo>
                <a:lnTo>
                  <a:pt x="1119" y="6356"/>
                </a:lnTo>
                <a:lnTo>
                  <a:pt x="1152" y="6313"/>
                </a:lnTo>
                <a:lnTo>
                  <a:pt x="1184" y="6270"/>
                </a:lnTo>
                <a:lnTo>
                  <a:pt x="1219" y="6228"/>
                </a:lnTo>
                <a:lnTo>
                  <a:pt x="1255" y="6188"/>
                </a:lnTo>
                <a:lnTo>
                  <a:pt x="1292" y="6148"/>
                </a:lnTo>
                <a:lnTo>
                  <a:pt x="1331" y="6110"/>
                </a:lnTo>
                <a:lnTo>
                  <a:pt x="1396" y="6050"/>
                </a:lnTo>
                <a:lnTo>
                  <a:pt x="1465" y="5994"/>
                </a:lnTo>
                <a:lnTo>
                  <a:pt x="1535" y="5943"/>
                </a:lnTo>
                <a:lnTo>
                  <a:pt x="1608" y="5895"/>
                </a:lnTo>
                <a:lnTo>
                  <a:pt x="1683" y="5850"/>
                </a:lnTo>
                <a:lnTo>
                  <a:pt x="1759" y="5810"/>
                </a:lnTo>
                <a:lnTo>
                  <a:pt x="1837" y="5773"/>
                </a:lnTo>
                <a:lnTo>
                  <a:pt x="1916" y="5740"/>
                </a:lnTo>
                <a:lnTo>
                  <a:pt x="1998" y="5710"/>
                </a:lnTo>
                <a:lnTo>
                  <a:pt x="2080" y="5685"/>
                </a:lnTo>
                <a:lnTo>
                  <a:pt x="2162" y="5664"/>
                </a:lnTo>
                <a:lnTo>
                  <a:pt x="2245" y="5647"/>
                </a:lnTo>
                <a:lnTo>
                  <a:pt x="2329" y="5632"/>
                </a:lnTo>
                <a:lnTo>
                  <a:pt x="2413" y="5622"/>
                </a:lnTo>
                <a:lnTo>
                  <a:pt x="2497" y="5616"/>
                </a:lnTo>
                <a:lnTo>
                  <a:pt x="2582" y="5613"/>
                </a:lnTo>
                <a:lnTo>
                  <a:pt x="2666" y="5615"/>
                </a:lnTo>
                <a:lnTo>
                  <a:pt x="2750" y="5620"/>
                </a:lnTo>
                <a:lnTo>
                  <a:pt x="2833" y="5629"/>
                </a:lnTo>
                <a:lnTo>
                  <a:pt x="2915" y="5642"/>
                </a:lnTo>
                <a:lnTo>
                  <a:pt x="2997" y="5659"/>
                </a:lnTo>
                <a:lnTo>
                  <a:pt x="3077" y="5679"/>
                </a:lnTo>
                <a:lnTo>
                  <a:pt x="3158" y="5703"/>
                </a:lnTo>
                <a:lnTo>
                  <a:pt x="3235" y="5731"/>
                </a:lnTo>
                <a:lnTo>
                  <a:pt x="3312" y="5763"/>
                </a:lnTo>
                <a:lnTo>
                  <a:pt x="3386" y="5799"/>
                </a:lnTo>
                <a:lnTo>
                  <a:pt x="3459" y="5838"/>
                </a:lnTo>
                <a:lnTo>
                  <a:pt x="3529" y="5881"/>
                </a:lnTo>
                <a:lnTo>
                  <a:pt x="3598" y="5928"/>
                </a:lnTo>
                <a:lnTo>
                  <a:pt x="3663" y="5979"/>
                </a:lnTo>
                <a:lnTo>
                  <a:pt x="3725" y="6034"/>
                </a:lnTo>
                <a:lnTo>
                  <a:pt x="3786" y="6093"/>
                </a:lnTo>
                <a:lnTo>
                  <a:pt x="3821" y="6129"/>
                </a:lnTo>
                <a:lnTo>
                  <a:pt x="3854" y="6168"/>
                </a:lnTo>
                <a:lnTo>
                  <a:pt x="3886" y="6206"/>
                </a:lnTo>
                <a:lnTo>
                  <a:pt x="3917" y="6246"/>
                </a:lnTo>
                <a:lnTo>
                  <a:pt x="3945" y="6286"/>
                </a:lnTo>
                <a:lnTo>
                  <a:pt x="3974" y="6328"/>
                </a:lnTo>
                <a:lnTo>
                  <a:pt x="4000" y="6370"/>
                </a:lnTo>
                <a:lnTo>
                  <a:pt x="4026" y="6413"/>
                </a:lnTo>
                <a:lnTo>
                  <a:pt x="4049" y="6456"/>
                </a:lnTo>
                <a:lnTo>
                  <a:pt x="4071" y="6501"/>
                </a:lnTo>
                <a:lnTo>
                  <a:pt x="4091" y="6546"/>
                </a:lnTo>
                <a:lnTo>
                  <a:pt x="4111" y="6591"/>
                </a:lnTo>
                <a:lnTo>
                  <a:pt x="4129" y="6638"/>
                </a:lnTo>
                <a:lnTo>
                  <a:pt x="4145" y="6685"/>
                </a:lnTo>
                <a:lnTo>
                  <a:pt x="4160" y="6732"/>
                </a:lnTo>
                <a:lnTo>
                  <a:pt x="4174" y="6780"/>
                </a:lnTo>
                <a:lnTo>
                  <a:pt x="4220" y="6795"/>
                </a:lnTo>
                <a:lnTo>
                  <a:pt x="4267" y="6812"/>
                </a:lnTo>
                <a:lnTo>
                  <a:pt x="4313" y="6830"/>
                </a:lnTo>
                <a:lnTo>
                  <a:pt x="4358" y="6850"/>
                </a:lnTo>
                <a:lnTo>
                  <a:pt x="4403" y="6870"/>
                </a:lnTo>
                <a:lnTo>
                  <a:pt x="4446" y="6892"/>
                </a:lnTo>
                <a:lnTo>
                  <a:pt x="4489" y="6916"/>
                </a:lnTo>
                <a:lnTo>
                  <a:pt x="4532" y="6941"/>
                </a:lnTo>
                <a:lnTo>
                  <a:pt x="4573" y="6967"/>
                </a:lnTo>
                <a:lnTo>
                  <a:pt x="4614" y="6995"/>
                </a:lnTo>
                <a:lnTo>
                  <a:pt x="4653" y="7023"/>
                </a:lnTo>
                <a:lnTo>
                  <a:pt x="4692" y="7052"/>
                </a:lnTo>
                <a:lnTo>
                  <a:pt x="4730" y="7084"/>
                </a:lnTo>
                <a:lnTo>
                  <a:pt x="4767" y="7116"/>
                </a:lnTo>
                <a:lnTo>
                  <a:pt x="4803" y="7150"/>
                </a:lnTo>
                <a:lnTo>
                  <a:pt x="4838" y="7185"/>
                </a:lnTo>
                <a:lnTo>
                  <a:pt x="4872" y="7222"/>
                </a:lnTo>
                <a:lnTo>
                  <a:pt x="4906" y="7260"/>
                </a:lnTo>
                <a:lnTo>
                  <a:pt x="4938" y="7299"/>
                </a:lnTo>
                <a:lnTo>
                  <a:pt x="4969" y="7338"/>
                </a:lnTo>
                <a:lnTo>
                  <a:pt x="4998" y="7379"/>
                </a:lnTo>
                <a:lnTo>
                  <a:pt x="5025" y="7420"/>
                </a:lnTo>
                <a:lnTo>
                  <a:pt x="5053" y="7462"/>
                </a:lnTo>
                <a:lnTo>
                  <a:pt x="5077" y="7504"/>
                </a:lnTo>
                <a:lnTo>
                  <a:pt x="5101" y="7548"/>
                </a:lnTo>
                <a:lnTo>
                  <a:pt x="5123" y="7593"/>
                </a:lnTo>
                <a:lnTo>
                  <a:pt x="5144" y="7637"/>
                </a:lnTo>
                <a:lnTo>
                  <a:pt x="5163" y="7683"/>
                </a:lnTo>
                <a:lnTo>
                  <a:pt x="5182" y="7730"/>
                </a:lnTo>
                <a:lnTo>
                  <a:pt x="5198" y="7776"/>
                </a:lnTo>
                <a:lnTo>
                  <a:pt x="5212" y="7824"/>
                </a:lnTo>
                <a:lnTo>
                  <a:pt x="5226" y="7871"/>
                </a:lnTo>
                <a:lnTo>
                  <a:pt x="5273" y="7887"/>
                </a:lnTo>
                <a:lnTo>
                  <a:pt x="5319" y="7904"/>
                </a:lnTo>
                <a:lnTo>
                  <a:pt x="5365" y="7922"/>
                </a:lnTo>
                <a:lnTo>
                  <a:pt x="5410" y="7941"/>
                </a:lnTo>
                <a:lnTo>
                  <a:pt x="5454" y="7962"/>
                </a:lnTo>
                <a:lnTo>
                  <a:pt x="5498" y="7984"/>
                </a:lnTo>
                <a:lnTo>
                  <a:pt x="5542" y="8008"/>
                </a:lnTo>
                <a:lnTo>
                  <a:pt x="5583" y="8033"/>
                </a:lnTo>
                <a:lnTo>
                  <a:pt x="5625" y="8059"/>
                </a:lnTo>
                <a:lnTo>
                  <a:pt x="5665" y="8086"/>
                </a:lnTo>
                <a:lnTo>
                  <a:pt x="5706" y="8115"/>
                </a:lnTo>
                <a:lnTo>
                  <a:pt x="5744" y="8145"/>
                </a:lnTo>
                <a:lnTo>
                  <a:pt x="5782" y="8176"/>
                </a:lnTo>
                <a:lnTo>
                  <a:pt x="5819" y="8209"/>
                </a:lnTo>
                <a:lnTo>
                  <a:pt x="5855" y="8242"/>
                </a:lnTo>
                <a:lnTo>
                  <a:pt x="5890" y="8277"/>
                </a:lnTo>
                <a:lnTo>
                  <a:pt x="5929" y="8317"/>
                </a:lnTo>
                <a:lnTo>
                  <a:pt x="5965" y="8359"/>
                </a:lnTo>
                <a:lnTo>
                  <a:pt x="6000" y="8402"/>
                </a:lnTo>
                <a:lnTo>
                  <a:pt x="6033" y="8445"/>
                </a:lnTo>
                <a:lnTo>
                  <a:pt x="6065" y="8490"/>
                </a:lnTo>
                <a:lnTo>
                  <a:pt x="6094" y="8535"/>
                </a:lnTo>
                <a:lnTo>
                  <a:pt x="6123" y="8582"/>
                </a:lnTo>
                <a:lnTo>
                  <a:pt x="6149" y="8629"/>
                </a:lnTo>
                <a:lnTo>
                  <a:pt x="6174" y="8676"/>
                </a:lnTo>
                <a:lnTo>
                  <a:pt x="6198" y="8725"/>
                </a:lnTo>
                <a:lnTo>
                  <a:pt x="6219" y="8773"/>
                </a:lnTo>
                <a:lnTo>
                  <a:pt x="6238" y="8824"/>
                </a:lnTo>
                <a:lnTo>
                  <a:pt x="6256" y="8874"/>
                </a:lnTo>
                <a:lnTo>
                  <a:pt x="6273" y="8926"/>
                </a:lnTo>
                <a:lnTo>
                  <a:pt x="6288" y="8977"/>
                </a:lnTo>
                <a:lnTo>
                  <a:pt x="6301" y="9029"/>
                </a:lnTo>
                <a:lnTo>
                  <a:pt x="6350" y="9044"/>
                </a:lnTo>
                <a:lnTo>
                  <a:pt x="6398" y="9061"/>
                </a:lnTo>
                <a:lnTo>
                  <a:pt x="6446" y="9080"/>
                </a:lnTo>
                <a:lnTo>
                  <a:pt x="6493" y="9099"/>
                </a:lnTo>
                <a:lnTo>
                  <a:pt x="6539" y="9120"/>
                </a:lnTo>
                <a:lnTo>
                  <a:pt x="6585" y="9142"/>
                </a:lnTo>
                <a:lnTo>
                  <a:pt x="6630" y="9167"/>
                </a:lnTo>
                <a:lnTo>
                  <a:pt x="6674" y="9192"/>
                </a:lnTo>
                <a:lnTo>
                  <a:pt x="6718" y="9219"/>
                </a:lnTo>
                <a:lnTo>
                  <a:pt x="6759" y="9248"/>
                </a:lnTo>
                <a:lnTo>
                  <a:pt x="6801" y="9277"/>
                </a:lnTo>
                <a:lnTo>
                  <a:pt x="6841" y="9308"/>
                </a:lnTo>
                <a:lnTo>
                  <a:pt x="6881" y="9340"/>
                </a:lnTo>
                <a:lnTo>
                  <a:pt x="6920" y="9374"/>
                </a:lnTo>
                <a:lnTo>
                  <a:pt x="6957" y="9409"/>
                </a:lnTo>
                <a:lnTo>
                  <a:pt x="6994" y="9444"/>
                </a:lnTo>
                <a:lnTo>
                  <a:pt x="7028" y="9481"/>
                </a:lnTo>
                <a:lnTo>
                  <a:pt x="7061" y="9518"/>
                </a:lnTo>
                <a:lnTo>
                  <a:pt x="7093" y="9557"/>
                </a:lnTo>
                <a:lnTo>
                  <a:pt x="7123" y="9595"/>
                </a:lnTo>
                <a:lnTo>
                  <a:pt x="7153" y="9635"/>
                </a:lnTo>
                <a:lnTo>
                  <a:pt x="7180" y="9676"/>
                </a:lnTo>
                <a:lnTo>
                  <a:pt x="7206" y="9716"/>
                </a:lnTo>
                <a:lnTo>
                  <a:pt x="7231" y="9758"/>
                </a:lnTo>
                <a:lnTo>
                  <a:pt x="7254" y="9800"/>
                </a:lnTo>
                <a:lnTo>
                  <a:pt x="7276" y="9843"/>
                </a:lnTo>
                <a:lnTo>
                  <a:pt x="7297" y="9885"/>
                </a:lnTo>
                <a:lnTo>
                  <a:pt x="7316" y="9929"/>
                </a:lnTo>
                <a:lnTo>
                  <a:pt x="7334" y="9974"/>
                </a:lnTo>
                <a:lnTo>
                  <a:pt x="7350" y="10018"/>
                </a:lnTo>
                <a:lnTo>
                  <a:pt x="7366" y="10063"/>
                </a:lnTo>
                <a:lnTo>
                  <a:pt x="7380" y="10108"/>
                </a:lnTo>
                <a:lnTo>
                  <a:pt x="7392" y="10154"/>
                </a:lnTo>
                <a:lnTo>
                  <a:pt x="7403" y="10200"/>
                </a:lnTo>
                <a:lnTo>
                  <a:pt x="7413" y="10246"/>
                </a:lnTo>
                <a:lnTo>
                  <a:pt x="7421" y="10293"/>
                </a:lnTo>
                <a:lnTo>
                  <a:pt x="7429" y="10339"/>
                </a:lnTo>
                <a:lnTo>
                  <a:pt x="7435" y="10386"/>
                </a:lnTo>
                <a:lnTo>
                  <a:pt x="7440" y="10434"/>
                </a:lnTo>
                <a:lnTo>
                  <a:pt x="7443" y="10480"/>
                </a:lnTo>
                <a:lnTo>
                  <a:pt x="7445" y="10528"/>
                </a:lnTo>
                <a:lnTo>
                  <a:pt x="7446" y="10576"/>
                </a:lnTo>
                <a:lnTo>
                  <a:pt x="7445" y="10623"/>
                </a:lnTo>
                <a:lnTo>
                  <a:pt x="7443" y="10671"/>
                </a:lnTo>
                <a:lnTo>
                  <a:pt x="7440" y="10719"/>
                </a:lnTo>
                <a:lnTo>
                  <a:pt x="7436" y="10766"/>
                </a:lnTo>
                <a:lnTo>
                  <a:pt x="7430" y="10813"/>
                </a:lnTo>
                <a:lnTo>
                  <a:pt x="7422" y="10860"/>
                </a:lnTo>
                <a:lnTo>
                  <a:pt x="7425" y="10860"/>
                </a:lnTo>
                <a:lnTo>
                  <a:pt x="7426" y="10861"/>
                </a:lnTo>
                <a:lnTo>
                  <a:pt x="7438" y="10876"/>
                </a:lnTo>
                <a:lnTo>
                  <a:pt x="7466" y="10908"/>
                </a:lnTo>
                <a:lnTo>
                  <a:pt x="7509" y="10956"/>
                </a:lnTo>
                <a:lnTo>
                  <a:pt x="7561" y="11013"/>
                </a:lnTo>
                <a:lnTo>
                  <a:pt x="7621" y="11077"/>
                </a:lnTo>
                <a:lnTo>
                  <a:pt x="7682" y="11143"/>
                </a:lnTo>
                <a:lnTo>
                  <a:pt x="7744" y="11207"/>
                </a:lnTo>
                <a:lnTo>
                  <a:pt x="7800" y="11266"/>
                </a:lnTo>
                <a:lnTo>
                  <a:pt x="7826" y="11291"/>
                </a:lnTo>
                <a:lnTo>
                  <a:pt x="7853" y="11315"/>
                </a:lnTo>
                <a:lnTo>
                  <a:pt x="7882" y="11336"/>
                </a:lnTo>
                <a:lnTo>
                  <a:pt x="7911" y="11357"/>
                </a:lnTo>
                <a:lnTo>
                  <a:pt x="7942" y="11375"/>
                </a:lnTo>
                <a:lnTo>
                  <a:pt x="7972" y="11393"/>
                </a:lnTo>
                <a:lnTo>
                  <a:pt x="8004" y="11408"/>
                </a:lnTo>
                <a:lnTo>
                  <a:pt x="8035" y="11422"/>
                </a:lnTo>
                <a:lnTo>
                  <a:pt x="8067" y="11434"/>
                </a:lnTo>
                <a:lnTo>
                  <a:pt x="8101" y="11444"/>
                </a:lnTo>
                <a:lnTo>
                  <a:pt x="8134" y="11453"/>
                </a:lnTo>
                <a:lnTo>
                  <a:pt x="8168" y="11460"/>
                </a:lnTo>
                <a:lnTo>
                  <a:pt x="8201" y="11467"/>
                </a:lnTo>
                <a:lnTo>
                  <a:pt x="8236" y="11471"/>
                </a:lnTo>
                <a:lnTo>
                  <a:pt x="8269" y="11473"/>
                </a:lnTo>
                <a:lnTo>
                  <a:pt x="8304" y="11474"/>
                </a:lnTo>
                <a:lnTo>
                  <a:pt x="8338" y="11473"/>
                </a:lnTo>
                <a:lnTo>
                  <a:pt x="8373" y="11471"/>
                </a:lnTo>
                <a:lnTo>
                  <a:pt x="8406" y="11467"/>
                </a:lnTo>
                <a:lnTo>
                  <a:pt x="8441" y="11460"/>
                </a:lnTo>
                <a:lnTo>
                  <a:pt x="8474" y="11453"/>
                </a:lnTo>
                <a:lnTo>
                  <a:pt x="8507" y="11444"/>
                </a:lnTo>
                <a:lnTo>
                  <a:pt x="8540" y="11434"/>
                </a:lnTo>
                <a:lnTo>
                  <a:pt x="8572" y="11422"/>
                </a:lnTo>
                <a:lnTo>
                  <a:pt x="8605" y="11408"/>
                </a:lnTo>
                <a:lnTo>
                  <a:pt x="8636" y="11393"/>
                </a:lnTo>
                <a:lnTo>
                  <a:pt x="8667" y="11375"/>
                </a:lnTo>
                <a:lnTo>
                  <a:pt x="8697" y="11357"/>
                </a:lnTo>
                <a:lnTo>
                  <a:pt x="8725" y="11336"/>
                </a:lnTo>
                <a:lnTo>
                  <a:pt x="8755" y="11315"/>
                </a:lnTo>
                <a:lnTo>
                  <a:pt x="8782" y="11291"/>
                </a:lnTo>
                <a:lnTo>
                  <a:pt x="8809" y="11266"/>
                </a:lnTo>
                <a:lnTo>
                  <a:pt x="8834" y="11240"/>
                </a:lnTo>
                <a:lnTo>
                  <a:pt x="8857" y="11211"/>
                </a:lnTo>
                <a:lnTo>
                  <a:pt x="8879" y="11183"/>
                </a:lnTo>
                <a:lnTo>
                  <a:pt x="8899" y="11154"/>
                </a:lnTo>
                <a:lnTo>
                  <a:pt x="8918" y="11124"/>
                </a:lnTo>
                <a:lnTo>
                  <a:pt x="8935" y="11094"/>
                </a:lnTo>
                <a:lnTo>
                  <a:pt x="8951" y="11062"/>
                </a:lnTo>
                <a:lnTo>
                  <a:pt x="8964" y="11030"/>
                </a:lnTo>
                <a:lnTo>
                  <a:pt x="8976" y="10998"/>
                </a:lnTo>
                <a:lnTo>
                  <a:pt x="8987" y="10965"/>
                </a:lnTo>
                <a:lnTo>
                  <a:pt x="8996" y="10931"/>
                </a:lnTo>
                <a:lnTo>
                  <a:pt x="9003" y="10898"/>
                </a:lnTo>
                <a:lnTo>
                  <a:pt x="9009" y="10864"/>
                </a:lnTo>
                <a:lnTo>
                  <a:pt x="9013" y="10830"/>
                </a:lnTo>
                <a:lnTo>
                  <a:pt x="9015" y="10797"/>
                </a:lnTo>
                <a:lnTo>
                  <a:pt x="9016" y="10762"/>
                </a:lnTo>
                <a:lnTo>
                  <a:pt x="9015" y="10728"/>
                </a:lnTo>
                <a:lnTo>
                  <a:pt x="9013" y="10693"/>
                </a:lnTo>
                <a:lnTo>
                  <a:pt x="9009" y="10660"/>
                </a:lnTo>
                <a:lnTo>
                  <a:pt x="9003" y="10625"/>
                </a:lnTo>
                <a:lnTo>
                  <a:pt x="8996" y="10592"/>
                </a:lnTo>
                <a:lnTo>
                  <a:pt x="8987" y="10558"/>
                </a:lnTo>
                <a:lnTo>
                  <a:pt x="8977" y="10526"/>
                </a:lnTo>
                <a:lnTo>
                  <a:pt x="8965" y="10494"/>
                </a:lnTo>
                <a:lnTo>
                  <a:pt x="8951" y="10461"/>
                </a:lnTo>
                <a:lnTo>
                  <a:pt x="8935" y="10431"/>
                </a:lnTo>
                <a:lnTo>
                  <a:pt x="8918" y="10399"/>
                </a:lnTo>
                <a:lnTo>
                  <a:pt x="8900" y="10370"/>
                </a:lnTo>
                <a:lnTo>
                  <a:pt x="8880" y="10340"/>
                </a:lnTo>
                <a:lnTo>
                  <a:pt x="8857" y="10312"/>
                </a:lnTo>
                <a:lnTo>
                  <a:pt x="8834" y="10284"/>
                </a:lnTo>
                <a:lnTo>
                  <a:pt x="8809" y="10257"/>
                </a:lnTo>
                <a:lnTo>
                  <a:pt x="8795" y="10244"/>
                </a:lnTo>
                <a:lnTo>
                  <a:pt x="8763" y="10210"/>
                </a:lnTo>
                <a:lnTo>
                  <a:pt x="8713" y="10157"/>
                </a:lnTo>
                <a:lnTo>
                  <a:pt x="8649" y="10088"/>
                </a:lnTo>
                <a:lnTo>
                  <a:pt x="8574" y="10008"/>
                </a:lnTo>
                <a:lnTo>
                  <a:pt x="8491" y="9918"/>
                </a:lnTo>
                <a:lnTo>
                  <a:pt x="8404" y="9822"/>
                </a:lnTo>
                <a:lnTo>
                  <a:pt x="8315" y="9721"/>
                </a:lnTo>
                <a:lnTo>
                  <a:pt x="8226" y="9620"/>
                </a:lnTo>
                <a:lnTo>
                  <a:pt x="8141" y="9520"/>
                </a:lnTo>
                <a:lnTo>
                  <a:pt x="8102" y="9472"/>
                </a:lnTo>
                <a:lnTo>
                  <a:pt x="8063" y="9426"/>
                </a:lnTo>
                <a:lnTo>
                  <a:pt x="8029" y="9382"/>
                </a:lnTo>
                <a:lnTo>
                  <a:pt x="7996" y="9340"/>
                </a:lnTo>
                <a:lnTo>
                  <a:pt x="7967" y="9301"/>
                </a:lnTo>
                <a:lnTo>
                  <a:pt x="7942" y="9264"/>
                </a:lnTo>
                <a:lnTo>
                  <a:pt x="7920" y="9232"/>
                </a:lnTo>
                <a:lnTo>
                  <a:pt x="7904" y="9202"/>
                </a:lnTo>
                <a:lnTo>
                  <a:pt x="7892" y="9177"/>
                </a:lnTo>
                <a:lnTo>
                  <a:pt x="7885" y="9157"/>
                </a:lnTo>
                <a:lnTo>
                  <a:pt x="7883" y="9141"/>
                </a:lnTo>
                <a:lnTo>
                  <a:pt x="7888" y="9131"/>
                </a:lnTo>
                <a:lnTo>
                  <a:pt x="7898" y="9127"/>
                </a:lnTo>
                <a:lnTo>
                  <a:pt x="7915" y="9132"/>
                </a:lnTo>
                <a:lnTo>
                  <a:pt x="7939" y="9143"/>
                </a:lnTo>
                <a:lnTo>
                  <a:pt x="7968" y="9162"/>
                </a:lnTo>
                <a:lnTo>
                  <a:pt x="8002" y="9186"/>
                </a:lnTo>
                <a:lnTo>
                  <a:pt x="8041" y="9215"/>
                </a:lnTo>
                <a:lnTo>
                  <a:pt x="8084" y="9251"/>
                </a:lnTo>
                <a:lnTo>
                  <a:pt x="8131" y="9290"/>
                </a:lnTo>
                <a:lnTo>
                  <a:pt x="8181" y="9335"/>
                </a:lnTo>
                <a:lnTo>
                  <a:pt x="8235" y="9383"/>
                </a:lnTo>
                <a:lnTo>
                  <a:pt x="8290" y="9433"/>
                </a:lnTo>
                <a:lnTo>
                  <a:pt x="8348" y="9488"/>
                </a:lnTo>
                <a:lnTo>
                  <a:pt x="8468" y="9602"/>
                </a:lnTo>
                <a:lnTo>
                  <a:pt x="8591" y="9721"/>
                </a:lnTo>
                <a:lnTo>
                  <a:pt x="8713" y="9841"/>
                </a:lnTo>
                <a:lnTo>
                  <a:pt x="8831" y="9959"/>
                </a:lnTo>
                <a:lnTo>
                  <a:pt x="8941" y="10070"/>
                </a:lnTo>
                <a:lnTo>
                  <a:pt x="9041" y="10170"/>
                </a:lnTo>
                <a:lnTo>
                  <a:pt x="9125" y="10256"/>
                </a:lnTo>
                <a:lnTo>
                  <a:pt x="9190" y="10324"/>
                </a:lnTo>
                <a:lnTo>
                  <a:pt x="9234" y="10370"/>
                </a:lnTo>
                <a:lnTo>
                  <a:pt x="9253" y="10388"/>
                </a:lnTo>
                <a:lnTo>
                  <a:pt x="9279" y="10413"/>
                </a:lnTo>
                <a:lnTo>
                  <a:pt x="9306" y="10437"/>
                </a:lnTo>
                <a:lnTo>
                  <a:pt x="9335" y="10459"/>
                </a:lnTo>
                <a:lnTo>
                  <a:pt x="9364" y="10479"/>
                </a:lnTo>
                <a:lnTo>
                  <a:pt x="9394" y="10498"/>
                </a:lnTo>
                <a:lnTo>
                  <a:pt x="9424" y="10515"/>
                </a:lnTo>
                <a:lnTo>
                  <a:pt x="9456" y="10530"/>
                </a:lnTo>
                <a:lnTo>
                  <a:pt x="9488" y="10544"/>
                </a:lnTo>
                <a:lnTo>
                  <a:pt x="9520" y="10556"/>
                </a:lnTo>
                <a:lnTo>
                  <a:pt x="9553" y="10566"/>
                </a:lnTo>
                <a:lnTo>
                  <a:pt x="9586" y="10576"/>
                </a:lnTo>
                <a:lnTo>
                  <a:pt x="9620" y="10583"/>
                </a:lnTo>
                <a:lnTo>
                  <a:pt x="9653" y="10589"/>
                </a:lnTo>
                <a:lnTo>
                  <a:pt x="9688" y="10593"/>
                </a:lnTo>
                <a:lnTo>
                  <a:pt x="9722" y="10595"/>
                </a:lnTo>
                <a:lnTo>
                  <a:pt x="9756" y="10596"/>
                </a:lnTo>
                <a:lnTo>
                  <a:pt x="9790" y="10595"/>
                </a:lnTo>
                <a:lnTo>
                  <a:pt x="9825" y="10593"/>
                </a:lnTo>
                <a:lnTo>
                  <a:pt x="9858" y="10589"/>
                </a:lnTo>
                <a:lnTo>
                  <a:pt x="9893" y="10583"/>
                </a:lnTo>
                <a:lnTo>
                  <a:pt x="9926" y="10576"/>
                </a:lnTo>
                <a:lnTo>
                  <a:pt x="9960" y="10566"/>
                </a:lnTo>
                <a:lnTo>
                  <a:pt x="9992" y="10556"/>
                </a:lnTo>
                <a:lnTo>
                  <a:pt x="10024" y="10544"/>
                </a:lnTo>
                <a:lnTo>
                  <a:pt x="10057" y="10530"/>
                </a:lnTo>
                <a:lnTo>
                  <a:pt x="10088" y="10515"/>
                </a:lnTo>
                <a:lnTo>
                  <a:pt x="10119" y="10498"/>
                </a:lnTo>
                <a:lnTo>
                  <a:pt x="10149" y="10479"/>
                </a:lnTo>
                <a:lnTo>
                  <a:pt x="10178" y="10459"/>
                </a:lnTo>
                <a:lnTo>
                  <a:pt x="10206" y="10437"/>
                </a:lnTo>
                <a:lnTo>
                  <a:pt x="10234" y="10413"/>
                </a:lnTo>
                <a:lnTo>
                  <a:pt x="10261" y="10388"/>
                </a:lnTo>
                <a:lnTo>
                  <a:pt x="10286" y="10362"/>
                </a:lnTo>
                <a:lnTo>
                  <a:pt x="10309" y="10334"/>
                </a:lnTo>
                <a:lnTo>
                  <a:pt x="10332" y="10306"/>
                </a:lnTo>
                <a:lnTo>
                  <a:pt x="10352" y="10277"/>
                </a:lnTo>
                <a:lnTo>
                  <a:pt x="10370" y="10247"/>
                </a:lnTo>
                <a:lnTo>
                  <a:pt x="10387" y="10216"/>
                </a:lnTo>
                <a:lnTo>
                  <a:pt x="10403" y="10185"/>
                </a:lnTo>
                <a:lnTo>
                  <a:pt x="10417" y="10153"/>
                </a:lnTo>
                <a:lnTo>
                  <a:pt x="10429" y="10121"/>
                </a:lnTo>
                <a:lnTo>
                  <a:pt x="10439" y="10088"/>
                </a:lnTo>
                <a:lnTo>
                  <a:pt x="10448" y="10055"/>
                </a:lnTo>
                <a:lnTo>
                  <a:pt x="10455" y="10021"/>
                </a:lnTo>
                <a:lnTo>
                  <a:pt x="10461" y="9987"/>
                </a:lnTo>
                <a:lnTo>
                  <a:pt x="10465" y="9953"/>
                </a:lnTo>
                <a:lnTo>
                  <a:pt x="10468" y="9919"/>
                </a:lnTo>
                <a:lnTo>
                  <a:pt x="10469" y="9885"/>
                </a:lnTo>
                <a:lnTo>
                  <a:pt x="10468" y="9851"/>
                </a:lnTo>
                <a:lnTo>
                  <a:pt x="10465" y="9816"/>
                </a:lnTo>
                <a:lnTo>
                  <a:pt x="10461" y="9783"/>
                </a:lnTo>
                <a:lnTo>
                  <a:pt x="10455" y="9749"/>
                </a:lnTo>
                <a:lnTo>
                  <a:pt x="10448" y="9715"/>
                </a:lnTo>
                <a:lnTo>
                  <a:pt x="10439" y="9682"/>
                </a:lnTo>
                <a:lnTo>
                  <a:pt x="10429" y="9649"/>
                </a:lnTo>
                <a:lnTo>
                  <a:pt x="10417" y="9617"/>
                </a:lnTo>
                <a:lnTo>
                  <a:pt x="10403" y="9584"/>
                </a:lnTo>
                <a:lnTo>
                  <a:pt x="10387" y="9553"/>
                </a:lnTo>
                <a:lnTo>
                  <a:pt x="10370" y="9523"/>
                </a:lnTo>
                <a:lnTo>
                  <a:pt x="10351" y="9493"/>
                </a:lnTo>
                <a:lnTo>
                  <a:pt x="10331" y="9464"/>
                </a:lnTo>
                <a:lnTo>
                  <a:pt x="10309" y="9435"/>
                </a:lnTo>
                <a:lnTo>
                  <a:pt x="10286" y="9408"/>
                </a:lnTo>
                <a:lnTo>
                  <a:pt x="10261" y="9381"/>
                </a:lnTo>
                <a:lnTo>
                  <a:pt x="10243" y="9364"/>
                </a:lnTo>
                <a:lnTo>
                  <a:pt x="10217" y="9340"/>
                </a:lnTo>
                <a:lnTo>
                  <a:pt x="10191" y="9313"/>
                </a:lnTo>
                <a:lnTo>
                  <a:pt x="10169" y="9291"/>
                </a:lnTo>
                <a:lnTo>
                  <a:pt x="10155" y="9279"/>
                </a:lnTo>
                <a:lnTo>
                  <a:pt x="10116" y="9244"/>
                </a:lnTo>
                <a:lnTo>
                  <a:pt x="10054" y="9188"/>
                </a:lnTo>
                <a:lnTo>
                  <a:pt x="9975" y="9116"/>
                </a:lnTo>
                <a:lnTo>
                  <a:pt x="9881" y="9030"/>
                </a:lnTo>
                <a:lnTo>
                  <a:pt x="9778" y="8935"/>
                </a:lnTo>
                <a:lnTo>
                  <a:pt x="9667" y="8830"/>
                </a:lnTo>
                <a:lnTo>
                  <a:pt x="9555" y="8723"/>
                </a:lnTo>
                <a:lnTo>
                  <a:pt x="9499" y="8668"/>
                </a:lnTo>
                <a:lnTo>
                  <a:pt x="9443" y="8613"/>
                </a:lnTo>
                <a:lnTo>
                  <a:pt x="9390" y="8560"/>
                </a:lnTo>
                <a:lnTo>
                  <a:pt x="9337" y="8507"/>
                </a:lnTo>
                <a:lnTo>
                  <a:pt x="9286" y="8455"/>
                </a:lnTo>
                <a:lnTo>
                  <a:pt x="9239" y="8405"/>
                </a:lnTo>
                <a:lnTo>
                  <a:pt x="9194" y="8357"/>
                </a:lnTo>
                <a:lnTo>
                  <a:pt x="9153" y="8311"/>
                </a:lnTo>
                <a:lnTo>
                  <a:pt x="9116" y="8269"/>
                </a:lnTo>
                <a:lnTo>
                  <a:pt x="9084" y="8229"/>
                </a:lnTo>
                <a:lnTo>
                  <a:pt x="9057" y="8194"/>
                </a:lnTo>
                <a:lnTo>
                  <a:pt x="9035" y="8161"/>
                </a:lnTo>
                <a:lnTo>
                  <a:pt x="9020" y="8134"/>
                </a:lnTo>
                <a:lnTo>
                  <a:pt x="9009" y="8112"/>
                </a:lnTo>
                <a:lnTo>
                  <a:pt x="9007" y="8094"/>
                </a:lnTo>
                <a:lnTo>
                  <a:pt x="9012" y="8082"/>
                </a:lnTo>
                <a:lnTo>
                  <a:pt x="9026" y="8077"/>
                </a:lnTo>
                <a:lnTo>
                  <a:pt x="9047" y="8081"/>
                </a:lnTo>
                <a:lnTo>
                  <a:pt x="9075" y="8093"/>
                </a:lnTo>
                <a:lnTo>
                  <a:pt x="9111" y="8113"/>
                </a:lnTo>
                <a:lnTo>
                  <a:pt x="9153" y="8139"/>
                </a:lnTo>
                <a:lnTo>
                  <a:pt x="9201" y="8171"/>
                </a:lnTo>
                <a:lnTo>
                  <a:pt x="9254" y="8210"/>
                </a:lnTo>
                <a:lnTo>
                  <a:pt x="9312" y="8254"/>
                </a:lnTo>
                <a:lnTo>
                  <a:pt x="9373" y="8301"/>
                </a:lnTo>
                <a:lnTo>
                  <a:pt x="9438" y="8354"/>
                </a:lnTo>
                <a:lnTo>
                  <a:pt x="9506" y="8410"/>
                </a:lnTo>
                <a:lnTo>
                  <a:pt x="9577" y="8468"/>
                </a:lnTo>
                <a:lnTo>
                  <a:pt x="9650" y="8530"/>
                </a:lnTo>
                <a:lnTo>
                  <a:pt x="9724" y="8593"/>
                </a:lnTo>
                <a:lnTo>
                  <a:pt x="9799" y="8658"/>
                </a:lnTo>
                <a:lnTo>
                  <a:pt x="9874" y="8724"/>
                </a:lnTo>
                <a:lnTo>
                  <a:pt x="10023" y="8855"/>
                </a:lnTo>
                <a:lnTo>
                  <a:pt x="10167" y="8982"/>
                </a:lnTo>
                <a:lnTo>
                  <a:pt x="10301" y="9103"/>
                </a:lnTo>
                <a:lnTo>
                  <a:pt x="10420" y="9211"/>
                </a:lnTo>
                <a:lnTo>
                  <a:pt x="10521" y="9304"/>
                </a:lnTo>
                <a:lnTo>
                  <a:pt x="10598" y="9375"/>
                </a:lnTo>
                <a:lnTo>
                  <a:pt x="10648" y="9420"/>
                </a:lnTo>
                <a:lnTo>
                  <a:pt x="10666" y="9436"/>
                </a:lnTo>
                <a:lnTo>
                  <a:pt x="10693" y="9460"/>
                </a:lnTo>
                <a:lnTo>
                  <a:pt x="10720" y="9481"/>
                </a:lnTo>
                <a:lnTo>
                  <a:pt x="10748" y="9500"/>
                </a:lnTo>
                <a:lnTo>
                  <a:pt x="10778" y="9518"/>
                </a:lnTo>
                <a:lnTo>
                  <a:pt x="10807" y="9536"/>
                </a:lnTo>
                <a:lnTo>
                  <a:pt x="10838" y="9551"/>
                </a:lnTo>
                <a:lnTo>
                  <a:pt x="10868" y="9565"/>
                </a:lnTo>
                <a:lnTo>
                  <a:pt x="10899" y="9577"/>
                </a:lnTo>
                <a:lnTo>
                  <a:pt x="10931" y="9588"/>
                </a:lnTo>
                <a:lnTo>
                  <a:pt x="10963" y="9598"/>
                </a:lnTo>
                <a:lnTo>
                  <a:pt x="10995" y="9606"/>
                </a:lnTo>
                <a:lnTo>
                  <a:pt x="11028" y="9612"/>
                </a:lnTo>
                <a:lnTo>
                  <a:pt x="11061" y="9617"/>
                </a:lnTo>
                <a:lnTo>
                  <a:pt x="11093" y="9620"/>
                </a:lnTo>
                <a:lnTo>
                  <a:pt x="11127" y="9622"/>
                </a:lnTo>
                <a:lnTo>
                  <a:pt x="11160" y="9622"/>
                </a:lnTo>
                <a:lnTo>
                  <a:pt x="11193" y="9621"/>
                </a:lnTo>
                <a:lnTo>
                  <a:pt x="11226" y="9618"/>
                </a:lnTo>
                <a:lnTo>
                  <a:pt x="11258" y="9614"/>
                </a:lnTo>
                <a:lnTo>
                  <a:pt x="11291" y="9608"/>
                </a:lnTo>
                <a:lnTo>
                  <a:pt x="11323" y="9601"/>
                </a:lnTo>
                <a:lnTo>
                  <a:pt x="11355" y="9591"/>
                </a:lnTo>
                <a:lnTo>
                  <a:pt x="11387" y="9581"/>
                </a:lnTo>
                <a:lnTo>
                  <a:pt x="11418" y="9569"/>
                </a:lnTo>
                <a:lnTo>
                  <a:pt x="11449" y="9556"/>
                </a:lnTo>
                <a:lnTo>
                  <a:pt x="11478" y="9541"/>
                </a:lnTo>
                <a:lnTo>
                  <a:pt x="11508" y="9524"/>
                </a:lnTo>
                <a:lnTo>
                  <a:pt x="11537" y="9505"/>
                </a:lnTo>
                <a:lnTo>
                  <a:pt x="11566" y="9486"/>
                </a:lnTo>
                <a:lnTo>
                  <a:pt x="11593" y="9465"/>
                </a:lnTo>
                <a:lnTo>
                  <a:pt x="11619" y="9441"/>
                </a:lnTo>
                <a:lnTo>
                  <a:pt x="11645" y="9417"/>
                </a:lnTo>
                <a:lnTo>
                  <a:pt x="11669" y="9393"/>
                </a:lnTo>
                <a:lnTo>
                  <a:pt x="11691" y="9366"/>
                </a:lnTo>
                <a:lnTo>
                  <a:pt x="11712" y="9340"/>
                </a:lnTo>
                <a:lnTo>
                  <a:pt x="11731" y="9313"/>
                </a:lnTo>
                <a:lnTo>
                  <a:pt x="11749" y="9284"/>
                </a:lnTo>
                <a:lnTo>
                  <a:pt x="11765" y="9256"/>
                </a:lnTo>
                <a:lnTo>
                  <a:pt x="11780" y="9227"/>
                </a:lnTo>
                <a:lnTo>
                  <a:pt x="11794" y="9197"/>
                </a:lnTo>
                <a:lnTo>
                  <a:pt x="11805" y="9167"/>
                </a:lnTo>
                <a:lnTo>
                  <a:pt x="11816" y="9136"/>
                </a:lnTo>
                <a:lnTo>
                  <a:pt x="11825" y="9106"/>
                </a:lnTo>
                <a:lnTo>
                  <a:pt x="11832" y="9075"/>
                </a:lnTo>
                <a:lnTo>
                  <a:pt x="11838" y="9043"/>
                </a:lnTo>
                <a:lnTo>
                  <a:pt x="11843" y="9011"/>
                </a:lnTo>
                <a:lnTo>
                  <a:pt x="11846" y="8979"/>
                </a:lnTo>
                <a:lnTo>
                  <a:pt x="11848" y="8947"/>
                </a:lnTo>
                <a:lnTo>
                  <a:pt x="11848" y="8915"/>
                </a:lnTo>
                <a:lnTo>
                  <a:pt x="11847" y="8883"/>
                </a:lnTo>
                <a:lnTo>
                  <a:pt x="11845" y="8851"/>
                </a:lnTo>
                <a:lnTo>
                  <a:pt x="11840" y="8819"/>
                </a:lnTo>
                <a:lnTo>
                  <a:pt x="11834" y="8788"/>
                </a:lnTo>
                <a:lnTo>
                  <a:pt x="11827" y="8755"/>
                </a:lnTo>
                <a:lnTo>
                  <a:pt x="11819" y="8725"/>
                </a:lnTo>
                <a:lnTo>
                  <a:pt x="11809" y="8693"/>
                </a:lnTo>
                <a:lnTo>
                  <a:pt x="11798" y="8663"/>
                </a:lnTo>
                <a:lnTo>
                  <a:pt x="11786" y="8633"/>
                </a:lnTo>
                <a:lnTo>
                  <a:pt x="11772" y="8603"/>
                </a:lnTo>
                <a:lnTo>
                  <a:pt x="11756" y="8574"/>
                </a:lnTo>
                <a:lnTo>
                  <a:pt x="11739" y="8545"/>
                </a:lnTo>
                <a:lnTo>
                  <a:pt x="11721" y="8517"/>
                </a:lnTo>
                <a:lnTo>
                  <a:pt x="11702" y="8490"/>
                </a:lnTo>
                <a:lnTo>
                  <a:pt x="11680" y="8463"/>
                </a:lnTo>
                <a:lnTo>
                  <a:pt x="11666" y="8447"/>
                </a:lnTo>
                <a:lnTo>
                  <a:pt x="11629" y="8406"/>
                </a:lnTo>
                <a:lnTo>
                  <a:pt x="11570" y="8343"/>
                </a:lnTo>
                <a:lnTo>
                  <a:pt x="11495" y="8261"/>
                </a:lnTo>
                <a:lnTo>
                  <a:pt x="11406" y="8165"/>
                </a:lnTo>
                <a:lnTo>
                  <a:pt x="11308" y="8058"/>
                </a:lnTo>
                <a:lnTo>
                  <a:pt x="11204" y="7942"/>
                </a:lnTo>
                <a:lnTo>
                  <a:pt x="11097" y="7823"/>
                </a:lnTo>
                <a:lnTo>
                  <a:pt x="10992" y="7702"/>
                </a:lnTo>
                <a:lnTo>
                  <a:pt x="10891" y="7585"/>
                </a:lnTo>
                <a:lnTo>
                  <a:pt x="10844" y="7528"/>
                </a:lnTo>
                <a:lnTo>
                  <a:pt x="10799" y="7472"/>
                </a:lnTo>
                <a:lnTo>
                  <a:pt x="10758" y="7420"/>
                </a:lnTo>
                <a:lnTo>
                  <a:pt x="10719" y="7370"/>
                </a:lnTo>
                <a:lnTo>
                  <a:pt x="10685" y="7323"/>
                </a:lnTo>
                <a:lnTo>
                  <a:pt x="10654" y="7280"/>
                </a:lnTo>
                <a:lnTo>
                  <a:pt x="10628" y="7242"/>
                </a:lnTo>
                <a:lnTo>
                  <a:pt x="10607" y="7208"/>
                </a:lnTo>
                <a:lnTo>
                  <a:pt x="10593" y="7178"/>
                </a:lnTo>
                <a:lnTo>
                  <a:pt x="10584" y="7154"/>
                </a:lnTo>
                <a:lnTo>
                  <a:pt x="10582" y="7136"/>
                </a:lnTo>
                <a:lnTo>
                  <a:pt x="10587" y="7123"/>
                </a:lnTo>
                <a:lnTo>
                  <a:pt x="10599" y="7118"/>
                </a:lnTo>
                <a:lnTo>
                  <a:pt x="10617" y="7120"/>
                </a:lnTo>
                <a:lnTo>
                  <a:pt x="10640" y="7129"/>
                </a:lnTo>
                <a:lnTo>
                  <a:pt x="10668" y="7144"/>
                </a:lnTo>
                <a:lnTo>
                  <a:pt x="10702" y="7165"/>
                </a:lnTo>
                <a:lnTo>
                  <a:pt x="10738" y="7191"/>
                </a:lnTo>
                <a:lnTo>
                  <a:pt x="10780" y="7222"/>
                </a:lnTo>
                <a:lnTo>
                  <a:pt x="10824" y="7257"/>
                </a:lnTo>
                <a:lnTo>
                  <a:pt x="10871" y="7297"/>
                </a:lnTo>
                <a:lnTo>
                  <a:pt x="10922" y="7339"/>
                </a:lnTo>
                <a:lnTo>
                  <a:pt x="10974" y="7385"/>
                </a:lnTo>
                <a:lnTo>
                  <a:pt x="11027" y="7433"/>
                </a:lnTo>
                <a:lnTo>
                  <a:pt x="11140" y="7535"/>
                </a:lnTo>
                <a:lnTo>
                  <a:pt x="11253" y="7642"/>
                </a:lnTo>
                <a:lnTo>
                  <a:pt x="11366" y="7751"/>
                </a:lnTo>
                <a:lnTo>
                  <a:pt x="11474" y="7856"/>
                </a:lnTo>
                <a:lnTo>
                  <a:pt x="11576" y="7957"/>
                </a:lnTo>
                <a:lnTo>
                  <a:pt x="11666" y="8046"/>
                </a:lnTo>
                <a:lnTo>
                  <a:pt x="11741" y="8123"/>
                </a:lnTo>
                <a:lnTo>
                  <a:pt x="11800" y="8182"/>
                </a:lnTo>
                <a:lnTo>
                  <a:pt x="11837" y="8220"/>
                </a:lnTo>
                <a:lnTo>
                  <a:pt x="11851" y="8234"/>
                </a:lnTo>
                <a:lnTo>
                  <a:pt x="11877" y="8259"/>
                </a:lnTo>
                <a:lnTo>
                  <a:pt x="11904" y="8283"/>
                </a:lnTo>
                <a:lnTo>
                  <a:pt x="11933" y="8304"/>
                </a:lnTo>
                <a:lnTo>
                  <a:pt x="11962" y="8324"/>
                </a:lnTo>
                <a:lnTo>
                  <a:pt x="11993" y="8344"/>
                </a:lnTo>
                <a:lnTo>
                  <a:pt x="12023" y="8360"/>
                </a:lnTo>
                <a:lnTo>
                  <a:pt x="12054" y="8376"/>
                </a:lnTo>
                <a:lnTo>
                  <a:pt x="12086" y="8389"/>
                </a:lnTo>
                <a:lnTo>
                  <a:pt x="12118" y="8402"/>
                </a:lnTo>
                <a:lnTo>
                  <a:pt x="12151" y="8413"/>
                </a:lnTo>
                <a:lnTo>
                  <a:pt x="12184" y="8421"/>
                </a:lnTo>
                <a:lnTo>
                  <a:pt x="12218" y="8429"/>
                </a:lnTo>
                <a:lnTo>
                  <a:pt x="12252" y="8434"/>
                </a:lnTo>
                <a:lnTo>
                  <a:pt x="12286" y="8438"/>
                </a:lnTo>
                <a:lnTo>
                  <a:pt x="12320" y="8441"/>
                </a:lnTo>
                <a:lnTo>
                  <a:pt x="12355" y="8441"/>
                </a:lnTo>
                <a:lnTo>
                  <a:pt x="12388" y="8441"/>
                </a:lnTo>
                <a:lnTo>
                  <a:pt x="12423" y="8438"/>
                </a:lnTo>
                <a:lnTo>
                  <a:pt x="12457" y="8434"/>
                </a:lnTo>
                <a:lnTo>
                  <a:pt x="12490" y="8429"/>
                </a:lnTo>
                <a:lnTo>
                  <a:pt x="12524" y="8421"/>
                </a:lnTo>
                <a:lnTo>
                  <a:pt x="12557" y="8413"/>
                </a:lnTo>
                <a:lnTo>
                  <a:pt x="12591" y="8402"/>
                </a:lnTo>
                <a:lnTo>
                  <a:pt x="12623" y="8389"/>
                </a:lnTo>
                <a:lnTo>
                  <a:pt x="12655" y="8376"/>
                </a:lnTo>
                <a:lnTo>
                  <a:pt x="12686" y="8360"/>
                </a:lnTo>
                <a:lnTo>
                  <a:pt x="12717" y="8344"/>
                </a:lnTo>
                <a:lnTo>
                  <a:pt x="12747" y="8324"/>
                </a:lnTo>
                <a:lnTo>
                  <a:pt x="12776" y="8304"/>
                </a:lnTo>
                <a:lnTo>
                  <a:pt x="12805" y="8283"/>
                </a:lnTo>
                <a:lnTo>
                  <a:pt x="12832" y="8259"/>
                </a:lnTo>
                <a:lnTo>
                  <a:pt x="12859" y="8234"/>
                </a:lnTo>
                <a:lnTo>
                  <a:pt x="12884" y="8207"/>
                </a:lnTo>
                <a:lnTo>
                  <a:pt x="12907" y="8180"/>
                </a:lnTo>
                <a:lnTo>
                  <a:pt x="12930" y="8151"/>
                </a:lnTo>
                <a:lnTo>
                  <a:pt x="12950" y="8123"/>
                </a:lnTo>
                <a:lnTo>
                  <a:pt x="12968" y="8092"/>
                </a:lnTo>
                <a:lnTo>
                  <a:pt x="12985" y="8062"/>
                </a:lnTo>
                <a:lnTo>
                  <a:pt x="13000" y="8031"/>
                </a:lnTo>
                <a:lnTo>
                  <a:pt x="13015" y="7999"/>
                </a:lnTo>
                <a:lnTo>
                  <a:pt x="13027" y="7967"/>
                </a:lnTo>
                <a:lnTo>
                  <a:pt x="13037" y="7933"/>
                </a:lnTo>
                <a:lnTo>
                  <a:pt x="13046" y="7900"/>
                </a:lnTo>
                <a:lnTo>
                  <a:pt x="13053" y="7866"/>
                </a:lnTo>
                <a:lnTo>
                  <a:pt x="13059" y="7833"/>
                </a:lnTo>
                <a:lnTo>
                  <a:pt x="13063" y="7798"/>
                </a:lnTo>
                <a:lnTo>
                  <a:pt x="13065" y="7765"/>
                </a:lnTo>
                <a:lnTo>
                  <a:pt x="13066" y="7731"/>
                </a:lnTo>
                <a:lnTo>
                  <a:pt x="13065" y="7696"/>
                </a:lnTo>
                <a:lnTo>
                  <a:pt x="13063" y="7662"/>
                </a:lnTo>
                <a:lnTo>
                  <a:pt x="13059" y="7628"/>
                </a:lnTo>
                <a:lnTo>
                  <a:pt x="13053" y="7594"/>
                </a:lnTo>
                <a:lnTo>
                  <a:pt x="13046" y="7560"/>
                </a:lnTo>
                <a:lnTo>
                  <a:pt x="13037" y="7527"/>
                </a:lnTo>
                <a:lnTo>
                  <a:pt x="13027" y="7494"/>
                </a:lnTo>
                <a:lnTo>
                  <a:pt x="13015" y="7462"/>
                </a:lnTo>
                <a:lnTo>
                  <a:pt x="13000" y="7429"/>
                </a:lnTo>
                <a:lnTo>
                  <a:pt x="12985" y="7398"/>
                </a:lnTo>
                <a:lnTo>
                  <a:pt x="12968" y="7368"/>
                </a:lnTo>
                <a:lnTo>
                  <a:pt x="12950" y="7337"/>
                </a:lnTo>
                <a:lnTo>
                  <a:pt x="12930" y="7308"/>
                </a:lnTo>
                <a:lnTo>
                  <a:pt x="12907" y="7279"/>
                </a:lnTo>
                <a:lnTo>
                  <a:pt x="12884" y="7252"/>
                </a:lnTo>
                <a:lnTo>
                  <a:pt x="12859" y="7225"/>
                </a:lnTo>
                <a:lnTo>
                  <a:pt x="12852" y="7222"/>
                </a:lnTo>
                <a:lnTo>
                  <a:pt x="12846" y="7218"/>
                </a:lnTo>
                <a:close/>
              </a:path>
            </a:pathLst>
          </a:custGeom>
          <a:solidFill>
            <a:schemeClr val="accent1"/>
          </a:solidFill>
          <a:ln>
            <a:noFill/>
          </a:ln>
        </p:spPr>
        <p:txBody>
          <a:bodyPr vert="horz" wrap="square" lIns="68598" tIns="34299" rIns="68598" bIns="34299" numCol="1" anchor="t" anchorCtr="0" compatLnSpc="1">
            <a:prstTxWarp prst="textNoShape">
              <a:avLst/>
            </a:prstTxWarp>
          </a:bodyPr>
          <a:lstStyle/>
          <a:p>
            <a:endParaRPr lang="en-US" sz="3200">
              <a:latin typeface="Arial" panose="020B0604020202020204" pitchFamily="34" charset="0"/>
              <a:cs typeface="Arial" panose="020B0604020202020204" pitchFamily="34" charset="0"/>
            </a:endParaRPr>
          </a:p>
        </p:txBody>
      </p:sp>
      <p:grpSp>
        <p:nvGrpSpPr>
          <p:cNvPr id="5" name="Group 4">
            <a:extLst>
              <a:ext uri="{FF2B5EF4-FFF2-40B4-BE49-F238E27FC236}">
                <a16:creationId xmlns:a16="http://schemas.microsoft.com/office/drawing/2014/main" id="{6FDB5AB2-E884-4984-8543-0724BA413E80}"/>
              </a:ext>
            </a:extLst>
          </p:cNvPr>
          <p:cNvGrpSpPr/>
          <p:nvPr/>
        </p:nvGrpSpPr>
        <p:grpSpPr>
          <a:xfrm>
            <a:off x="5177476" y="1862418"/>
            <a:ext cx="1141098" cy="1141097"/>
            <a:chOff x="6909123" y="1340768"/>
            <a:chExt cx="1521068" cy="1521066"/>
          </a:xfrm>
        </p:grpSpPr>
        <p:sp>
          <p:nvSpPr>
            <p:cNvPr id="76" name="Oval 75">
              <a:extLst>
                <a:ext uri="{FF2B5EF4-FFF2-40B4-BE49-F238E27FC236}">
                  <a16:creationId xmlns:a16="http://schemas.microsoft.com/office/drawing/2014/main" id="{CA7AF52D-24FE-4012-A6F4-D83793FF9775}"/>
                </a:ext>
              </a:extLst>
            </p:cNvPr>
            <p:cNvSpPr/>
            <p:nvPr/>
          </p:nvSpPr>
          <p:spPr>
            <a:xfrm>
              <a:off x="6909123" y="1340768"/>
              <a:ext cx="1521068" cy="1521066"/>
            </a:xfrm>
            <a:prstGeom prst="ellipse">
              <a:avLst/>
            </a:prstGeom>
            <a:gradFill flip="none" rotWithShape="1">
              <a:gsLst>
                <a:gs pos="0">
                  <a:schemeClr val="bg1"/>
                </a:gs>
                <a:gs pos="100000">
                  <a:schemeClr val="bg1">
                    <a:lumMod val="95000"/>
                  </a:schemeClr>
                </a:gs>
              </a:gsLst>
              <a:lin ang="13500000" scaled="1"/>
              <a:tileRect/>
            </a:gradFill>
            <a:ln>
              <a:noFill/>
            </a:ln>
            <a:effectLst>
              <a:outerShdw blurRad="50800" dist="38100" dir="12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IN" sz="5400" b="1" dirty="0">
                <a:latin typeface="Arial" panose="020B0604020202020204" pitchFamily="34" charset="0"/>
                <a:cs typeface="Arial" pitchFamily="34" charset="0"/>
              </a:endParaRPr>
            </a:p>
          </p:txBody>
        </p:sp>
        <p:sp>
          <p:nvSpPr>
            <p:cNvPr id="77" name="Oval 76">
              <a:extLst>
                <a:ext uri="{FF2B5EF4-FFF2-40B4-BE49-F238E27FC236}">
                  <a16:creationId xmlns:a16="http://schemas.microsoft.com/office/drawing/2014/main" id="{042EAA62-DB28-4F33-817D-5397133C30E6}"/>
                </a:ext>
              </a:extLst>
            </p:cNvPr>
            <p:cNvSpPr/>
            <p:nvPr/>
          </p:nvSpPr>
          <p:spPr>
            <a:xfrm>
              <a:off x="6909123" y="1340768"/>
              <a:ext cx="1521068" cy="1521066"/>
            </a:xfrm>
            <a:prstGeom prst="ellipse">
              <a:avLst/>
            </a:prstGeom>
            <a:gradFill flip="none" rotWithShape="1">
              <a:gsLst>
                <a:gs pos="100000">
                  <a:srgbClr val="FCFCFC"/>
                </a:gs>
                <a:gs pos="0">
                  <a:srgbClr val="DDE1E4"/>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IN" sz="6000" dirty="0">
                <a:latin typeface="Arial" panose="020B0604020202020204" pitchFamily="34" charset="0"/>
                <a:cs typeface="Arial" panose="020B0604020202020204" pitchFamily="34" charset="0"/>
              </a:endParaRPr>
            </a:p>
          </p:txBody>
        </p:sp>
      </p:grpSp>
      <p:sp>
        <p:nvSpPr>
          <p:cNvPr id="80" name="Freeform 51">
            <a:extLst>
              <a:ext uri="{FF2B5EF4-FFF2-40B4-BE49-F238E27FC236}">
                <a16:creationId xmlns:a16="http://schemas.microsoft.com/office/drawing/2014/main" id="{8516E3EA-14CC-4927-883C-494129F37DA4}"/>
              </a:ext>
            </a:extLst>
          </p:cNvPr>
          <p:cNvSpPr>
            <a:spLocks noEditPoints="1"/>
          </p:cNvSpPr>
          <p:nvPr/>
        </p:nvSpPr>
        <p:spPr bwMode="auto">
          <a:xfrm>
            <a:off x="5594806" y="2077785"/>
            <a:ext cx="364306" cy="370561"/>
          </a:xfrm>
          <a:custGeom>
            <a:avLst/>
            <a:gdLst>
              <a:gd name="T0" fmla="*/ 7576 w 15844"/>
              <a:gd name="T1" fmla="*/ 3899 h 16116"/>
              <a:gd name="T2" fmla="*/ 8622 w 15844"/>
              <a:gd name="T3" fmla="*/ 4508 h 16116"/>
              <a:gd name="T4" fmla="*/ 7465 w 15844"/>
              <a:gd name="T5" fmla="*/ 6957 h 16116"/>
              <a:gd name="T6" fmla="*/ 11592 w 15844"/>
              <a:gd name="T7" fmla="*/ 4388 h 16116"/>
              <a:gd name="T8" fmla="*/ 6104 w 15844"/>
              <a:gd name="T9" fmla="*/ 2879 h 16116"/>
              <a:gd name="T10" fmla="*/ 4563 w 15844"/>
              <a:gd name="T11" fmla="*/ 5739 h 16116"/>
              <a:gd name="T12" fmla="*/ 5010 w 15844"/>
              <a:gd name="T13" fmla="*/ 6216 h 16116"/>
              <a:gd name="T14" fmla="*/ 5728 w 15844"/>
              <a:gd name="T15" fmla="*/ 5834 h 16116"/>
              <a:gd name="T16" fmla="*/ 7079 w 15844"/>
              <a:gd name="T17" fmla="*/ 7083 h 16116"/>
              <a:gd name="T18" fmla="*/ 7970 w 15844"/>
              <a:gd name="T19" fmla="*/ 7952 h 16116"/>
              <a:gd name="T20" fmla="*/ 8100 w 15844"/>
              <a:gd name="T21" fmla="*/ 9225 h 16116"/>
              <a:gd name="T22" fmla="*/ 7391 w 15844"/>
              <a:gd name="T23" fmla="*/ 10252 h 16116"/>
              <a:gd name="T24" fmla="*/ 6162 w 15844"/>
              <a:gd name="T25" fmla="*/ 10616 h 16116"/>
              <a:gd name="T26" fmla="*/ 4984 w 15844"/>
              <a:gd name="T27" fmla="*/ 10138 h 16116"/>
              <a:gd name="T28" fmla="*/ 4379 w 15844"/>
              <a:gd name="T29" fmla="*/ 9043 h 16116"/>
              <a:gd name="T30" fmla="*/ 4634 w 15844"/>
              <a:gd name="T31" fmla="*/ 7794 h 16116"/>
              <a:gd name="T32" fmla="*/ 5608 w 15844"/>
              <a:gd name="T33" fmla="*/ 7013 h 16116"/>
              <a:gd name="T34" fmla="*/ 6767 w 15844"/>
              <a:gd name="T35" fmla="*/ 7810 h 16116"/>
              <a:gd name="T36" fmla="*/ 6005 w 15844"/>
              <a:gd name="T37" fmla="*/ 7720 h 16116"/>
              <a:gd name="T38" fmla="*/ 5383 w 15844"/>
              <a:gd name="T39" fmla="*/ 8103 h 16116"/>
              <a:gd name="T40" fmla="*/ 5150 w 15844"/>
              <a:gd name="T41" fmla="*/ 8787 h 16116"/>
              <a:gd name="T42" fmla="*/ 5416 w 15844"/>
              <a:gd name="T43" fmla="*/ 9456 h 16116"/>
              <a:gd name="T44" fmla="*/ 6061 w 15844"/>
              <a:gd name="T45" fmla="*/ 9811 h 16116"/>
              <a:gd name="T46" fmla="*/ 6814 w 15844"/>
              <a:gd name="T47" fmla="*/ 9685 h 16116"/>
              <a:gd name="T48" fmla="*/ 7292 w 15844"/>
              <a:gd name="T49" fmla="*/ 9150 h 16116"/>
              <a:gd name="T50" fmla="*/ 7310 w 15844"/>
              <a:gd name="T51" fmla="*/ 8419 h 16116"/>
              <a:gd name="T52" fmla="*/ 2282 w 15844"/>
              <a:gd name="T53" fmla="*/ 9588 h 16116"/>
              <a:gd name="T54" fmla="*/ 3364 w 15844"/>
              <a:gd name="T55" fmla="*/ 10225 h 16116"/>
              <a:gd name="T56" fmla="*/ 3803 w 15844"/>
              <a:gd name="T57" fmla="*/ 11410 h 16116"/>
              <a:gd name="T58" fmla="*/ 3364 w 15844"/>
              <a:gd name="T59" fmla="*/ 12595 h 16116"/>
              <a:gd name="T60" fmla="*/ 2282 w 15844"/>
              <a:gd name="T61" fmla="*/ 13231 h 16116"/>
              <a:gd name="T62" fmla="*/ 999 w 15844"/>
              <a:gd name="T63" fmla="*/ 13045 h 16116"/>
              <a:gd name="T64" fmla="*/ 150 w 15844"/>
              <a:gd name="T65" fmla="*/ 12134 h 16116"/>
              <a:gd name="T66" fmla="*/ 86 w 15844"/>
              <a:gd name="T67" fmla="*/ 10856 h 16116"/>
              <a:gd name="T68" fmla="*/ 842 w 15844"/>
              <a:gd name="T69" fmla="*/ 9867 h 16116"/>
              <a:gd name="T70" fmla="*/ 2632 w 15844"/>
              <a:gd name="T71" fmla="*/ 10605 h 16116"/>
              <a:gd name="T72" fmla="*/ 1930 w 15844"/>
              <a:gd name="T73" fmla="*/ 10342 h 16116"/>
              <a:gd name="T74" fmla="*/ 1212 w 15844"/>
              <a:gd name="T75" fmla="*/ 10572 h 16116"/>
              <a:gd name="T76" fmla="*/ 820 w 15844"/>
              <a:gd name="T77" fmla="*/ 11169 h 16116"/>
              <a:gd name="T78" fmla="*/ 912 w 15844"/>
              <a:gd name="T79" fmla="*/ 11894 h 16116"/>
              <a:gd name="T80" fmla="*/ 1442 w 15844"/>
              <a:gd name="T81" fmla="*/ 12382 h 16116"/>
              <a:gd name="T82" fmla="*/ 2207 w 15844"/>
              <a:gd name="T83" fmla="*/ 12437 h 16116"/>
              <a:gd name="T84" fmla="*/ 2808 w 15844"/>
              <a:gd name="T85" fmla="*/ 12026 h 16116"/>
              <a:gd name="T86" fmla="*/ 3007 w 15844"/>
              <a:gd name="T87" fmla="*/ 11328 h 16116"/>
              <a:gd name="T88" fmla="*/ 2709 w 15844"/>
              <a:gd name="T89" fmla="*/ 10676 h 16116"/>
              <a:gd name="T90" fmla="*/ 6144 w 15844"/>
              <a:gd name="T91" fmla="*/ 12766 h 16116"/>
              <a:gd name="T92" fmla="*/ 6852 w 15844"/>
              <a:gd name="T93" fmla="*/ 13791 h 16116"/>
              <a:gd name="T94" fmla="*/ 6723 w 15844"/>
              <a:gd name="T95" fmla="*/ 15064 h 16116"/>
              <a:gd name="T96" fmla="*/ 5831 w 15844"/>
              <a:gd name="T97" fmla="*/ 15934 h 16116"/>
              <a:gd name="T98" fmla="*/ 4538 w 15844"/>
              <a:gd name="T99" fmla="*/ 16058 h 16116"/>
              <a:gd name="T100" fmla="*/ 3490 w 15844"/>
              <a:gd name="T101" fmla="*/ 15372 h 16116"/>
              <a:gd name="T102" fmla="*/ 3112 w 15844"/>
              <a:gd name="T103" fmla="*/ 14161 h 16116"/>
              <a:gd name="T104" fmla="*/ 3607 w 15844"/>
              <a:gd name="T105" fmla="*/ 13005 h 16116"/>
              <a:gd name="T106" fmla="*/ 4723 w 15844"/>
              <a:gd name="T107" fmla="*/ 12419 h 16116"/>
              <a:gd name="T108" fmla="*/ 5317 w 15844"/>
              <a:gd name="T109" fmla="*/ 13230 h 16116"/>
              <a:gd name="T110" fmla="*/ 4551 w 15844"/>
              <a:gd name="T111" fmla="*/ 13285 h 16116"/>
              <a:gd name="T112" fmla="*/ 4021 w 15844"/>
              <a:gd name="T113" fmla="*/ 13773 h 16116"/>
              <a:gd name="T114" fmla="*/ 3929 w 15844"/>
              <a:gd name="T115" fmla="*/ 14497 h 16116"/>
              <a:gd name="T116" fmla="*/ 4322 w 15844"/>
              <a:gd name="T117" fmla="*/ 15095 h 16116"/>
              <a:gd name="T118" fmla="*/ 5040 w 15844"/>
              <a:gd name="T119" fmla="*/ 15324 h 16116"/>
              <a:gd name="T120" fmla="*/ 5741 w 15844"/>
              <a:gd name="T121" fmla="*/ 15062 h 16116"/>
              <a:gd name="T122" fmla="*/ 6102 w 15844"/>
              <a:gd name="T123" fmla="*/ 14445 h 16116"/>
              <a:gd name="T124" fmla="*/ 5975 w 15844"/>
              <a:gd name="T125" fmla="*/ 13728 h 16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844" h="16116">
                <a:moveTo>
                  <a:pt x="13111" y="3713"/>
                </a:moveTo>
                <a:lnTo>
                  <a:pt x="12452" y="958"/>
                </a:lnTo>
                <a:lnTo>
                  <a:pt x="15012" y="0"/>
                </a:lnTo>
                <a:lnTo>
                  <a:pt x="15844" y="3303"/>
                </a:lnTo>
                <a:lnTo>
                  <a:pt x="13111" y="3713"/>
                </a:lnTo>
                <a:close/>
                <a:moveTo>
                  <a:pt x="6132" y="5343"/>
                </a:moveTo>
                <a:lnTo>
                  <a:pt x="6192" y="5274"/>
                </a:lnTo>
                <a:lnTo>
                  <a:pt x="6261" y="5193"/>
                </a:lnTo>
                <a:lnTo>
                  <a:pt x="6338" y="5103"/>
                </a:lnTo>
                <a:lnTo>
                  <a:pt x="6423" y="5003"/>
                </a:lnTo>
                <a:lnTo>
                  <a:pt x="6515" y="4897"/>
                </a:lnTo>
                <a:lnTo>
                  <a:pt x="6614" y="4786"/>
                </a:lnTo>
                <a:lnTo>
                  <a:pt x="6666" y="4729"/>
                </a:lnTo>
                <a:lnTo>
                  <a:pt x="6720" y="4671"/>
                </a:lnTo>
                <a:lnTo>
                  <a:pt x="6774" y="4613"/>
                </a:lnTo>
                <a:lnTo>
                  <a:pt x="6829" y="4554"/>
                </a:lnTo>
                <a:lnTo>
                  <a:pt x="6887" y="4495"/>
                </a:lnTo>
                <a:lnTo>
                  <a:pt x="6945" y="4437"/>
                </a:lnTo>
                <a:lnTo>
                  <a:pt x="7005" y="4379"/>
                </a:lnTo>
                <a:lnTo>
                  <a:pt x="7066" y="4320"/>
                </a:lnTo>
                <a:lnTo>
                  <a:pt x="7126" y="4264"/>
                </a:lnTo>
                <a:lnTo>
                  <a:pt x="7189" y="4207"/>
                </a:lnTo>
                <a:lnTo>
                  <a:pt x="7252" y="4152"/>
                </a:lnTo>
                <a:lnTo>
                  <a:pt x="7316" y="4097"/>
                </a:lnTo>
                <a:lnTo>
                  <a:pt x="7380" y="4045"/>
                </a:lnTo>
                <a:lnTo>
                  <a:pt x="7445" y="3995"/>
                </a:lnTo>
                <a:lnTo>
                  <a:pt x="7510" y="3945"/>
                </a:lnTo>
                <a:lnTo>
                  <a:pt x="7576" y="3899"/>
                </a:lnTo>
                <a:lnTo>
                  <a:pt x="7643" y="3855"/>
                </a:lnTo>
                <a:lnTo>
                  <a:pt x="7709" y="3812"/>
                </a:lnTo>
                <a:lnTo>
                  <a:pt x="7776" y="3773"/>
                </a:lnTo>
                <a:lnTo>
                  <a:pt x="7842" y="3736"/>
                </a:lnTo>
                <a:lnTo>
                  <a:pt x="7976" y="3669"/>
                </a:lnTo>
                <a:lnTo>
                  <a:pt x="8101" y="3614"/>
                </a:lnTo>
                <a:lnTo>
                  <a:pt x="8216" y="3571"/>
                </a:lnTo>
                <a:lnTo>
                  <a:pt x="8320" y="3537"/>
                </a:lnTo>
                <a:lnTo>
                  <a:pt x="8416" y="3515"/>
                </a:lnTo>
                <a:lnTo>
                  <a:pt x="8502" y="3502"/>
                </a:lnTo>
                <a:lnTo>
                  <a:pt x="8580" y="3499"/>
                </a:lnTo>
                <a:lnTo>
                  <a:pt x="8647" y="3505"/>
                </a:lnTo>
                <a:lnTo>
                  <a:pt x="8707" y="3520"/>
                </a:lnTo>
                <a:lnTo>
                  <a:pt x="8757" y="3544"/>
                </a:lnTo>
                <a:lnTo>
                  <a:pt x="8799" y="3575"/>
                </a:lnTo>
                <a:lnTo>
                  <a:pt x="8833" y="3614"/>
                </a:lnTo>
                <a:lnTo>
                  <a:pt x="8857" y="3659"/>
                </a:lnTo>
                <a:lnTo>
                  <a:pt x="8874" y="3712"/>
                </a:lnTo>
                <a:lnTo>
                  <a:pt x="8883" y="3770"/>
                </a:lnTo>
                <a:lnTo>
                  <a:pt x="8884" y="3835"/>
                </a:lnTo>
                <a:lnTo>
                  <a:pt x="8877" y="3904"/>
                </a:lnTo>
                <a:lnTo>
                  <a:pt x="8862" y="3980"/>
                </a:lnTo>
                <a:lnTo>
                  <a:pt x="8840" y="4058"/>
                </a:lnTo>
                <a:lnTo>
                  <a:pt x="8811" y="4142"/>
                </a:lnTo>
                <a:lnTo>
                  <a:pt x="8774" y="4229"/>
                </a:lnTo>
                <a:lnTo>
                  <a:pt x="8731" y="4320"/>
                </a:lnTo>
                <a:lnTo>
                  <a:pt x="8680" y="4413"/>
                </a:lnTo>
                <a:lnTo>
                  <a:pt x="8622" y="4508"/>
                </a:lnTo>
                <a:lnTo>
                  <a:pt x="8559" y="4606"/>
                </a:lnTo>
                <a:lnTo>
                  <a:pt x="8488" y="4706"/>
                </a:lnTo>
                <a:lnTo>
                  <a:pt x="8410" y="4807"/>
                </a:lnTo>
                <a:lnTo>
                  <a:pt x="8328" y="4907"/>
                </a:lnTo>
                <a:lnTo>
                  <a:pt x="8238" y="5009"/>
                </a:lnTo>
                <a:lnTo>
                  <a:pt x="8142" y="5111"/>
                </a:lnTo>
                <a:lnTo>
                  <a:pt x="8041" y="5213"/>
                </a:lnTo>
                <a:lnTo>
                  <a:pt x="7934" y="5312"/>
                </a:lnTo>
                <a:lnTo>
                  <a:pt x="7805" y="5427"/>
                </a:lnTo>
                <a:lnTo>
                  <a:pt x="7691" y="5540"/>
                </a:lnTo>
                <a:lnTo>
                  <a:pt x="7589" y="5651"/>
                </a:lnTo>
                <a:lnTo>
                  <a:pt x="7500" y="5759"/>
                </a:lnTo>
                <a:lnTo>
                  <a:pt x="7424" y="5866"/>
                </a:lnTo>
                <a:lnTo>
                  <a:pt x="7360" y="5969"/>
                </a:lnTo>
                <a:lnTo>
                  <a:pt x="7307" y="6070"/>
                </a:lnTo>
                <a:lnTo>
                  <a:pt x="7265" y="6166"/>
                </a:lnTo>
                <a:lnTo>
                  <a:pt x="7234" y="6259"/>
                </a:lnTo>
                <a:lnTo>
                  <a:pt x="7213" y="6348"/>
                </a:lnTo>
                <a:lnTo>
                  <a:pt x="7202" y="6433"/>
                </a:lnTo>
                <a:lnTo>
                  <a:pt x="7200" y="6513"/>
                </a:lnTo>
                <a:lnTo>
                  <a:pt x="7207" y="6588"/>
                </a:lnTo>
                <a:lnTo>
                  <a:pt x="7222" y="6659"/>
                </a:lnTo>
                <a:lnTo>
                  <a:pt x="7245" y="6723"/>
                </a:lnTo>
                <a:lnTo>
                  <a:pt x="7275" y="6783"/>
                </a:lnTo>
                <a:lnTo>
                  <a:pt x="7314" y="6836"/>
                </a:lnTo>
                <a:lnTo>
                  <a:pt x="7358" y="6883"/>
                </a:lnTo>
                <a:lnTo>
                  <a:pt x="7409" y="6924"/>
                </a:lnTo>
                <a:lnTo>
                  <a:pt x="7465" y="6957"/>
                </a:lnTo>
                <a:lnTo>
                  <a:pt x="7527" y="6983"/>
                </a:lnTo>
                <a:lnTo>
                  <a:pt x="7593" y="7003"/>
                </a:lnTo>
                <a:lnTo>
                  <a:pt x="7665" y="7014"/>
                </a:lnTo>
                <a:lnTo>
                  <a:pt x="7739" y="7019"/>
                </a:lnTo>
                <a:lnTo>
                  <a:pt x="7818" y="7013"/>
                </a:lnTo>
                <a:lnTo>
                  <a:pt x="7900" y="7000"/>
                </a:lnTo>
                <a:lnTo>
                  <a:pt x="7984" y="6978"/>
                </a:lnTo>
                <a:lnTo>
                  <a:pt x="8069" y="6948"/>
                </a:lnTo>
                <a:lnTo>
                  <a:pt x="8158" y="6908"/>
                </a:lnTo>
                <a:lnTo>
                  <a:pt x="8247" y="6857"/>
                </a:lnTo>
                <a:lnTo>
                  <a:pt x="8338" y="6798"/>
                </a:lnTo>
                <a:lnTo>
                  <a:pt x="8428" y="6727"/>
                </a:lnTo>
                <a:lnTo>
                  <a:pt x="8505" y="6665"/>
                </a:lnTo>
                <a:lnTo>
                  <a:pt x="8594" y="6593"/>
                </a:lnTo>
                <a:lnTo>
                  <a:pt x="8693" y="6516"/>
                </a:lnTo>
                <a:lnTo>
                  <a:pt x="8802" y="6432"/>
                </a:lnTo>
                <a:lnTo>
                  <a:pt x="8919" y="6343"/>
                </a:lnTo>
                <a:lnTo>
                  <a:pt x="9044" y="6248"/>
                </a:lnTo>
                <a:lnTo>
                  <a:pt x="9176" y="6148"/>
                </a:lnTo>
                <a:lnTo>
                  <a:pt x="9314" y="6046"/>
                </a:lnTo>
                <a:lnTo>
                  <a:pt x="9605" y="5830"/>
                </a:lnTo>
                <a:lnTo>
                  <a:pt x="9908" y="5607"/>
                </a:lnTo>
                <a:lnTo>
                  <a:pt x="10217" y="5381"/>
                </a:lnTo>
                <a:lnTo>
                  <a:pt x="10524" y="5158"/>
                </a:lnTo>
                <a:lnTo>
                  <a:pt x="10822" y="4942"/>
                </a:lnTo>
                <a:lnTo>
                  <a:pt x="11105" y="4738"/>
                </a:lnTo>
                <a:lnTo>
                  <a:pt x="11364" y="4552"/>
                </a:lnTo>
                <a:lnTo>
                  <a:pt x="11592" y="4388"/>
                </a:lnTo>
                <a:lnTo>
                  <a:pt x="11782" y="4252"/>
                </a:lnTo>
                <a:lnTo>
                  <a:pt x="11927" y="4148"/>
                </a:lnTo>
                <a:lnTo>
                  <a:pt x="12019" y="4082"/>
                </a:lnTo>
                <a:lnTo>
                  <a:pt x="12051" y="4059"/>
                </a:lnTo>
                <a:lnTo>
                  <a:pt x="11536" y="1587"/>
                </a:lnTo>
                <a:lnTo>
                  <a:pt x="11099" y="1591"/>
                </a:lnTo>
                <a:lnTo>
                  <a:pt x="10688" y="1595"/>
                </a:lnTo>
                <a:lnTo>
                  <a:pt x="10303" y="1600"/>
                </a:lnTo>
                <a:lnTo>
                  <a:pt x="9943" y="1607"/>
                </a:lnTo>
                <a:lnTo>
                  <a:pt x="9606" y="1615"/>
                </a:lnTo>
                <a:lnTo>
                  <a:pt x="9290" y="1626"/>
                </a:lnTo>
                <a:lnTo>
                  <a:pt x="8996" y="1641"/>
                </a:lnTo>
                <a:lnTo>
                  <a:pt x="8722" y="1660"/>
                </a:lnTo>
                <a:lnTo>
                  <a:pt x="8465" y="1683"/>
                </a:lnTo>
                <a:lnTo>
                  <a:pt x="8226" y="1712"/>
                </a:lnTo>
                <a:lnTo>
                  <a:pt x="8003" y="1748"/>
                </a:lnTo>
                <a:lnTo>
                  <a:pt x="7794" y="1790"/>
                </a:lnTo>
                <a:lnTo>
                  <a:pt x="7598" y="1839"/>
                </a:lnTo>
                <a:lnTo>
                  <a:pt x="7415" y="1897"/>
                </a:lnTo>
                <a:lnTo>
                  <a:pt x="7242" y="1962"/>
                </a:lnTo>
                <a:lnTo>
                  <a:pt x="7080" y="2038"/>
                </a:lnTo>
                <a:lnTo>
                  <a:pt x="6925" y="2122"/>
                </a:lnTo>
                <a:lnTo>
                  <a:pt x="6778" y="2218"/>
                </a:lnTo>
                <a:lnTo>
                  <a:pt x="6637" y="2326"/>
                </a:lnTo>
                <a:lnTo>
                  <a:pt x="6500" y="2445"/>
                </a:lnTo>
                <a:lnTo>
                  <a:pt x="6366" y="2576"/>
                </a:lnTo>
                <a:lnTo>
                  <a:pt x="6235" y="2721"/>
                </a:lnTo>
                <a:lnTo>
                  <a:pt x="6104" y="2879"/>
                </a:lnTo>
                <a:lnTo>
                  <a:pt x="5974" y="3052"/>
                </a:lnTo>
                <a:lnTo>
                  <a:pt x="5842" y="3240"/>
                </a:lnTo>
                <a:lnTo>
                  <a:pt x="5707" y="3444"/>
                </a:lnTo>
                <a:lnTo>
                  <a:pt x="5567" y="3664"/>
                </a:lnTo>
                <a:lnTo>
                  <a:pt x="5422" y="3902"/>
                </a:lnTo>
                <a:lnTo>
                  <a:pt x="5272" y="4157"/>
                </a:lnTo>
                <a:lnTo>
                  <a:pt x="5113" y="4430"/>
                </a:lnTo>
                <a:lnTo>
                  <a:pt x="4945" y="4723"/>
                </a:lnTo>
                <a:lnTo>
                  <a:pt x="4767" y="5035"/>
                </a:lnTo>
                <a:lnTo>
                  <a:pt x="4740" y="5079"/>
                </a:lnTo>
                <a:lnTo>
                  <a:pt x="4715" y="5121"/>
                </a:lnTo>
                <a:lnTo>
                  <a:pt x="4693" y="5162"/>
                </a:lnTo>
                <a:lnTo>
                  <a:pt x="4672" y="5204"/>
                </a:lnTo>
                <a:lnTo>
                  <a:pt x="4653" y="5245"/>
                </a:lnTo>
                <a:lnTo>
                  <a:pt x="4636" y="5285"/>
                </a:lnTo>
                <a:lnTo>
                  <a:pt x="4620" y="5324"/>
                </a:lnTo>
                <a:lnTo>
                  <a:pt x="4607" y="5363"/>
                </a:lnTo>
                <a:lnTo>
                  <a:pt x="4595" y="5401"/>
                </a:lnTo>
                <a:lnTo>
                  <a:pt x="4585" y="5438"/>
                </a:lnTo>
                <a:lnTo>
                  <a:pt x="4576" y="5474"/>
                </a:lnTo>
                <a:lnTo>
                  <a:pt x="4570" y="5510"/>
                </a:lnTo>
                <a:lnTo>
                  <a:pt x="4564" y="5545"/>
                </a:lnTo>
                <a:lnTo>
                  <a:pt x="4560" y="5579"/>
                </a:lnTo>
                <a:lnTo>
                  <a:pt x="4558" y="5613"/>
                </a:lnTo>
                <a:lnTo>
                  <a:pt x="4557" y="5646"/>
                </a:lnTo>
                <a:lnTo>
                  <a:pt x="4557" y="5678"/>
                </a:lnTo>
                <a:lnTo>
                  <a:pt x="4559" y="5709"/>
                </a:lnTo>
                <a:lnTo>
                  <a:pt x="4563" y="5739"/>
                </a:lnTo>
                <a:lnTo>
                  <a:pt x="4567" y="5770"/>
                </a:lnTo>
                <a:lnTo>
                  <a:pt x="4573" y="5798"/>
                </a:lnTo>
                <a:lnTo>
                  <a:pt x="4579" y="5826"/>
                </a:lnTo>
                <a:lnTo>
                  <a:pt x="4587" y="5853"/>
                </a:lnTo>
                <a:lnTo>
                  <a:pt x="4597" y="5879"/>
                </a:lnTo>
                <a:lnTo>
                  <a:pt x="4607" y="5904"/>
                </a:lnTo>
                <a:lnTo>
                  <a:pt x="4618" y="5929"/>
                </a:lnTo>
                <a:lnTo>
                  <a:pt x="4631" y="5953"/>
                </a:lnTo>
                <a:lnTo>
                  <a:pt x="4644" y="5975"/>
                </a:lnTo>
                <a:lnTo>
                  <a:pt x="4659" y="5997"/>
                </a:lnTo>
                <a:lnTo>
                  <a:pt x="4675" y="6018"/>
                </a:lnTo>
                <a:lnTo>
                  <a:pt x="4691" y="6037"/>
                </a:lnTo>
                <a:lnTo>
                  <a:pt x="4708" y="6057"/>
                </a:lnTo>
                <a:lnTo>
                  <a:pt x="4724" y="6074"/>
                </a:lnTo>
                <a:lnTo>
                  <a:pt x="4741" y="6089"/>
                </a:lnTo>
                <a:lnTo>
                  <a:pt x="4759" y="6104"/>
                </a:lnTo>
                <a:lnTo>
                  <a:pt x="4778" y="6118"/>
                </a:lnTo>
                <a:lnTo>
                  <a:pt x="4796" y="6131"/>
                </a:lnTo>
                <a:lnTo>
                  <a:pt x="4816" y="6144"/>
                </a:lnTo>
                <a:lnTo>
                  <a:pt x="4836" y="6155"/>
                </a:lnTo>
                <a:lnTo>
                  <a:pt x="4856" y="6166"/>
                </a:lnTo>
                <a:lnTo>
                  <a:pt x="4876" y="6176"/>
                </a:lnTo>
                <a:lnTo>
                  <a:pt x="4899" y="6186"/>
                </a:lnTo>
                <a:lnTo>
                  <a:pt x="4920" y="6193"/>
                </a:lnTo>
                <a:lnTo>
                  <a:pt x="4942" y="6200"/>
                </a:lnTo>
                <a:lnTo>
                  <a:pt x="4964" y="6207"/>
                </a:lnTo>
                <a:lnTo>
                  <a:pt x="4987" y="6212"/>
                </a:lnTo>
                <a:lnTo>
                  <a:pt x="5010" y="6216"/>
                </a:lnTo>
                <a:lnTo>
                  <a:pt x="5033" y="6220"/>
                </a:lnTo>
                <a:lnTo>
                  <a:pt x="5057" y="6222"/>
                </a:lnTo>
                <a:lnTo>
                  <a:pt x="5080" y="6224"/>
                </a:lnTo>
                <a:lnTo>
                  <a:pt x="5103" y="6224"/>
                </a:lnTo>
                <a:lnTo>
                  <a:pt x="5128" y="6224"/>
                </a:lnTo>
                <a:lnTo>
                  <a:pt x="5152" y="6222"/>
                </a:lnTo>
                <a:lnTo>
                  <a:pt x="5176" y="6220"/>
                </a:lnTo>
                <a:lnTo>
                  <a:pt x="5200" y="6217"/>
                </a:lnTo>
                <a:lnTo>
                  <a:pt x="5225" y="6212"/>
                </a:lnTo>
                <a:lnTo>
                  <a:pt x="5249" y="6207"/>
                </a:lnTo>
                <a:lnTo>
                  <a:pt x="5273" y="6201"/>
                </a:lnTo>
                <a:lnTo>
                  <a:pt x="5296" y="6193"/>
                </a:lnTo>
                <a:lnTo>
                  <a:pt x="5320" y="6185"/>
                </a:lnTo>
                <a:lnTo>
                  <a:pt x="5345" y="6174"/>
                </a:lnTo>
                <a:lnTo>
                  <a:pt x="5368" y="6164"/>
                </a:lnTo>
                <a:lnTo>
                  <a:pt x="5391" y="6152"/>
                </a:lnTo>
                <a:lnTo>
                  <a:pt x="5414" y="6140"/>
                </a:lnTo>
                <a:lnTo>
                  <a:pt x="5431" y="6129"/>
                </a:lnTo>
                <a:lnTo>
                  <a:pt x="5449" y="6116"/>
                </a:lnTo>
                <a:lnTo>
                  <a:pt x="5469" y="6101"/>
                </a:lnTo>
                <a:lnTo>
                  <a:pt x="5489" y="6084"/>
                </a:lnTo>
                <a:lnTo>
                  <a:pt x="5510" y="6066"/>
                </a:lnTo>
                <a:lnTo>
                  <a:pt x="5532" y="6045"/>
                </a:lnTo>
                <a:lnTo>
                  <a:pt x="5554" y="6022"/>
                </a:lnTo>
                <a:lnTo>
                  <a:pt x="5579" y="5999"/>
                </a:lnTo>
                <a:lnTo>
                  <a:pt x="5627" y="5948"/>
                </a:lnTo>
                <a:lnTo>
                  <a:pt x="5676" y="5892"/>
                </a:lnTo>
                <a:lnTo>
                  <a:pt x="5728" y="5834"/>
                </a:lnTo>
                <a:lnTo>
                  <a:pt x="5779" y="5774"/>
                </a:lnTo>
                <a:lnTo>
                  <a:pt x="5831" y="5712"/>
                </a:lnTo>
                <a:lnTo>
                  <a:pt x="5881" y="5650"/>
                </a:lnTo>
                <a:lnTo>
                  <a:pt x="5931" y="5590"/>
                </a:lnTo>
                <a:lnTo>
                  <a:pt x="5977" y="5532"/>
                </a:lnTo>
                <a:lnTo>
                  <a:pt x="6021" y="5477"/>
                </a:lnTo>
                <a:lnTo>
                  <a:pt x="6063" y="5427"/>
                </a:lnTo>
                <a:lnTo>
                  <a:pt x="6100" y="5382"/>
                </a:lnTo>
                <a:lnTo>
                  <a:pt x="6132" y="5343"/>
                </a:lnTo>
                <a:close/>
                <a:moveTo>
                  <a:pt x="6259" y="6901"/>
                </a:moveTo>
                <a:lnTo>
                  <a:pt x="6307" y="6902"/>
                </a:lnTo>
                <a:lnTo>
                  <a:pt x="6355" y="6904"/>
                </a:lnTo>
                <a:lnTo>
                  <a:pt x="6404" y="6907"/>
                </a:lnTo>
                <a:lnTo>
                  <a:pt x="6452" y="6911"/>
                </a:lnTo>
                <a:lnTo>
                  <a:pt x="6500" y="6916"/>
                </a:lnTo>
                <a:lnTo>
                  <a:pt x="6546" y="6923"/>
                </a:lnTo>
                <a:lnTo>
                  <a:pt x="6593" y="6930"/>
                </a:lnTo>
                <a:lnTo>
                  <a:pt x="6640" y="6939"/>
                </a:lnTo>
                <a:lnTo>
                  <a:pt x="6685" y="6948"/>
                </a:lnTo>
                <a:lnTo>
                  <a:pt x="6732" y="6959"/>
                </a:lnTo>
                <a:lnTo>
                  <a:pt x="6776" y="6971"/>
                </a:lnTo>
                <a:lnTo>
                  <a:pt x="6821" y="6984"/>
                </a:lnTo>
                <a:lnTo>
                  <a:pt x="6865" y="6998"/>
                </a:lnTo>
                <a:lnTo>
                  <a:pt x="6909" y="7013"/>
                </a:lnTo>
                <a:lnTo>
                  <a:pt x="6953" y="7030"/>
                </a:lnTo>
                <a:lnTo>
                  <a:pt x="6995" y="7047"/>
                </a:lnTo>
                <a:lnTo>
                  <a:pt x="7037" y="7065"/>
                </a:lnTo>
                <a:lnTo>
                  <a:pt x="7079" y="7083"/>
                </a:lnTo>
                <a:lnTo>
                  <a:pt x="7120" y="7103"/>
                </a:lnTo>
                <a:lnTo>
                  <a:pt x="7160" y="7124"/>
                </a:lnTo>
                <a:lnTo>
                  <a:pt x="7201" y="7146"/>
                </a:lnTo>
                <a:lnTo>
                  <a:pt x="7240" y="7169"/>
                </a:lnTo>
                <a:lnTo>
                  <a:pt x="7279" y="7193"/>
                </a:lnTo>
                <a:lnTo>
                  <a:pt x="7318" y="7217"/>
                </a:lnTo>
                <a:lnTo>
                  <a:pt x="7355" y="7242"/>
                </a:lnTo>
                <a:lnTo>
                  <a:pt x="7391" y="7268"/>
                </a:lnTo>
                <a:lnTo>
                  <a:pt x="7428" y="7296"/>
                </a:lnTo>
                <a:lnTo>
                  <a:pt x="7463" y="7323"/>
                </a:lnTo>
                <a:lnTo>
                  <a:pt x="7498" y="7352"/>
                </a:lnTo>
                <a:lnTo>
                  <a:pt x="7533" y="7381"/>
                </a:lnTo>
                <a:lnTo>
                  <a:pt x="7566" y="7411"/>
                </a:lnTo>
                <a:lnTo>
                  <a:pt x="7598" y="7443"/>
                </a:lnTo>
                <a:lnTo>
                  <a:pt x="7630" y="7475"/>
                </a:lnTo>
                <a:lnTo>
                  <a:pt x="7662" y="7507"/>
                </a:lnTo>
                <a:lnTo>
                  <a:pt x="7692" y="7540"/>
                </a:lnTo>
                <a:lnTo>
                  <a:pt x="7722" y="7575"/>
                </a:lnTo>
                <a:lnTo>
                  <a:pt x="7751" y="7610"/>
                </a:lnTo>
                <a:lnTo>
                  <a:pt x="7779" y="7645"/>
                </a:lnTo>
                <a:lnTo>
                  <a:pt x="7806" y="7681"/>
                </a:lnTo>
                <a:lnTo>
                  <a:pt x="7832" y="7719"/>
                </a:lnTo>
                <a:lnTo>
                  <a:pt x="7857" y="7756"/>
                </a:lnTo>
                <a:lnTo>
                  <a:pt x="7883" y="7794"/>
                </a:lnTo>
                <a:lnTo>
                  <a:pt x="7906" y="7832"/>
                </a:lnTo>
                <a:lnTo>
                  <a:pt x="7928" y="7872"/>
                </a:lnTo>
                <a:lnTo>
                  <a:pt x="7950" y="7912"/>
                </a:lnTo>
                <a:lnTo>
                  <a:pt x="7970" y="7952"/>
                </a:lnTo>
                <a:lnTo>
                  <a:pt x="7991" y="7994"/>
                </a:lnTo>
                <a:lnTo>
                  <a:pt x="8009" y="8035"/>
                </a:lnTo>
                <a:lnTo>
                  <a:pt x="8027" y="8077"/>
                </a:lnTo>
                <a:lnTo>
                  <a:pt x="8043" y="8119"/>
                </a:lnTo>
                <a:lnTo>
                  <a:pt x="8059" y="8163"/>
                </a:lnTo>
                <a:lnTo>
                  <a:pt x="8073" y="8206"/>
                </a:lnTo>
                <a:lnTo>
                  <a:pt x="8087" y="8250"/>
                </a:lnTo>
                <a:lnTo>
                  <a:pt x="8100" y="8295"/>
                </a:lnTo>
                <a:lnTo>
                  <a:pt x="8111" y="8339"/>
                </a:lnTo>
                <a:lnTo>
                  <a:pt x="8121" y="8384"/>
                </a:lnTo>
                <a:lnTo>
                  <a:pt x="8130" y="8430"/>
                </a:lnTo>
                <a:lnTo>
                  <a:pt x="8138" y="8476"/>
                </a:lnTo>
                <a:lnTo>
                  <a:pt x="8144" y="8522"/>
                </a:lnTo>
                <a:lnTo>
                  <a:pt x="8150" y="8570"/>
                </a:lnTo>
                <a:lnTo>
                  <a:pt x="8154" y="8616"/>
                </a:lnTo>
                <a:lnTo>
                  <a:pt x="8157" y="8664"/>
                </a:lnTo>
                <a:lnTo>
                  <a:pt x="8159" y="8712"/>
                </a:lnTo>
                <a:lnTo>
                  <a:pt x="8160" y="8760"/>
                </a:lnTo>
                <a:lnTo>
                  <a:pt x="8159" y="8808"/>
                </a:lnTo>
                <a:lnTo>
                  <a:pt x="8157" y="8856"/>
                </a:lnTo>
                <a:lnTo>
                  <a:pt x="8154" y="8903"/>
                </a:lnTo>
                <a:lnTo>
                  <a:pt x="8150" y="8950"/>
                </a:lnTo>
                <a:lnTo>
                  <a:pt x="8144" y="8997"/>
                </a:lnTo>
                <a:lnTo>
                  <a:pt x="8138" y="9043"/>
                </a:lnTo>
                <a:lnTo>
                  <a:pt x="8130" y="9089"/>
                </a:lnTo>
                <a:lnTo>
                  <a:pt x="8121" y="9135"/>
                </a:lnTo>
                <a:lnTo>
                  <a:pt x="8111" y="9180"/>
                </a:lnTo>
                <a:lnTo>
                  <a:pt x="8100" y="9225"/>
                </a:lnTo>
                <a:lnTo>
                  <a:pt x="8087" y="9270"/>
                </a:lnTo>
                <a:lnTo>
                  <a:pt x="8073" y="9314"/>
                </a:lnTo>
                <a:lnTo>
                  <a:pt x="8059" y="9357"/>
                </a:lnTo>
                <a:lnTo>
                  <a:pt x="8043" y="9401"/>
                </a:lnTo>
                <a:lnTo>
                  <a:pt x="8027" y="9443"/>
                </a:lnTo>
                <a:lnTo>
                  <a:pt x="8009" y="9485"/>
                </a:lnTo>
                <a:lnTo>
                  <a:pt x="7991" y="9527"/>
                </a:lnTo>
                <a:lnTo>
                  <a:pt x="7970" y="9568"/>
                </a:lnTo>
                <a:lnTo>
                  <a:pt x="7950" y="9608"/>
                </a:lnTo>
                <a:lnTo>
                  <a:pt x="7928" y="9647"/>
                </a:lnTo>
                <a:lnTo>
                  <a:pt x="7906" y="9687"/>
                </a:lnTo>
                <a:lnTo>
                  <a:pt x="7883" y="9726"/>
                </a:lnTo>
                <a:lnTo>
                  <a:pt x="7857" y="9764"/>
                </a:lnTo>
                <a:lnTo>
                  <a:pt x="7832" y="9802"/>
                </a:lnTo>
                <a:lnTo>
                  <a:pt x="7806" y="9838"/>
                </a:lnTo>
                <a:lnTo>
                  <a:pt x="7779" y="9874"/>
                </a:lnTo>
                <a:lnTo>
                  <a:pt x="7751" y="9910"/>
                </a:lnTo>
                <a:lnTo>
                  <a:pt x="7722" y="9945"/>
                </a:lnTo>
                <a:lnTo>
                  <a:pt x="7692" y="9979"/>
                </a:lnTo>
                <a:lnTo>
                  <a:pt x="7662" y="10012"/>
                </a:lnTo>
                <a:lnTo>
                  <a:pt x="7630" y="10045"/>
                </a:lnTo>
                <a:lnTo>
                  <a:pt x="7598" y="10078"/>
                </a:lnTo>
                <a:lnTo>
                  <a:pt x="7566" y="10108"/>
                </a:lnTo>
                <a:lnTo>
                  <a:pt x="7533" y="10138"/>
                </a:lnTo>
                <a:lnTo>
                  <a:pt x="7498" y="10168"/>
                </a:lnTo>
                <a:lnTo>
                  <a:pt x="7463" y="10196"/>
                </a:lnTo>
                <a:lnTo>
                  <a:pt x="7428" y="10225"/>
                </a:lnTo>
                <a:lnTo>
                  <a:pt x="7391" y="10252"/>
                </a:lnTo>
                <a:lnTo>
                  <a:pt x="7355" y="10277"/>
                </a:lnTo>
                <a:lnTo>
                  <a:pt x="7318" y="10303"/>
                </a:lnTo>
                <a:lnTo>
                  <a:pt x="7279" y="10327"/>
                </a:lnTo>
                <a:lnTo>
                  <a:pt x="7240" y="10351"/>
                </a:lnTo>
                <a:lnTo>
                  <a:pt x="7201" y="10374"/>
                </a:lnTo>
                <a:lnTo>
                  <a:pt x="7160" y="10396"/>
                </a:lnTo>
                <a:lnTo>
                  <a:pt x="7120" y="10416"/>
                </a:lnTo>
                <a:lnTo>
                  <a:pt x="7079" y="10436"/>
                </a:lnTo>
                <a:lnTo>
                  <a:pt x="7037" y="10455"/>
                </a:lnTo>
                <a:lnTo>
                  <a:pt x="6995" y="10473"/>
                </a:lnTo>
                <a:lnTo>
                  <a:pt x="6953" y="10491"/>
                </a:lnTo>
                <a:lnTo>
                  <a:pt x="6909" y="10507"/>
                </a:lnTo>
                <a:lnTo>
                  <a:pt x="6865" y="10522"/>
                </a:lnTo>
                <a:lnTo>
                  <a:pt x="6821" y="10536"/>
                </a:lnTo>
                <a:lnTo>
                  <a:pt x="6776" y="10549"/>
                </a:lnTo>
                <a:lnTo>
                  <a:pt x="6732" y="10560"/>
                </a:lnTo>
                <a:lnTo>
                  <a:pt x="6685" y="10571"/>
                </a:lnTo>
                <a:lnTo>
                  <a:pt x="6640" y="10581"/>
                </a:lnTo>
                <a:lnTo>
                  <a:pt x="6593" y="10590"/>
                </a:lnTo>
                <a:lnTo>
                  <a:pt x="6546" y="10597"/>
                </a:lnTo>
                <a:lnTo>
                  <a:pt x="6500" y="10603"/>
                </a:lnTo>
                <a:lnTo>
                  <a:pt x="6452" y="10609"/>
                </a:lnTo>
                <a:lnTo>
                  <a:pt x="6404" y="10613"/>
                </a:lnTo>
                <a:lnTo>
                  <a:pt x="6355" y="10616"/>
                </a:lnTo>
                <a:lnTo>
                  <a:pt x="6307" y="10618"/>
                </a:lnTo>
                <a:lnTo>
                  <a:pt x="6259" y="10618"/>
                </a:lnTo>
                <a:lnTo>
                  <a:pt x="6210" y="10618"/>
                </a:lnTo>
                <a:lnTo>
                  <a:pt x="6162" y="10616"/>
                </a:lnTo>
                <a:lnTo>
                  <a:pt x="6113" y="10613"/>
                </a:lnTo>
                <a:lnTo>
                  <a:pt x="6065" y="10609"/>
                </a:lnTo>
                <a:lnTo>
                  <a:pt x="6017" y="10603"/>
                </a:lnTo>
                <a:lnTo>
                  <a:pt x="5971" y="10597"/>
                </a:lnTo>
                <a:lnTo>
                  <a:pt x="5924" y="10590"/>
                </a:lnTo>
                <a:lnTo>
                  <a:pt x="5877" y="10581"/>
                </a:lnTo>
                <a:lnTo>
                  <a:pt x="5832" y="10571"/>
                </a:lnTo>
                <a:lnTo>
                  <a:pt x="5785" y="10560"/>
                </a:lnTo>
                <a:lnTo>
                  <a:pt x="5741" y="10549"/>
                </a:lnTo>
                <a:lnTo>
                  <a:pt x="5696" y="10536"/>
                </a:lnTo>
                <a:lnTo>
                  <a:pt x="5651" y="10522"/>
                </a:lnTo>
                <a:lnTo>
                  <a:pt x="5608" y="10507"/>
                </a:lnTo>
                <a:lnTo>
                  <a:pt x="5564" y="10491"/>
                </a:lnTo>
                <a:lnTo>
                  <a:pt x="5522" y="10473"/>
                </a:lnTo>
                <a:lnTo>
                  <a:pt x="5480" y="10455"/>
                </a:lnTo>
                <a:lnTo>
                  <a:pt x="5438" y="10436"/>
                </a:lnTo>
                <a:lnTo>
                  <a:pt x="5397" y="10416"/>
                </a:lnTo>
                <a:lnTo>
                  <a:pt x="5357" y="10396"/>
                </a:lnTo>
                <a:lnTo>
                  <a:pt x="5316" y="10374"/>
                </a:lnTo>
                <a:lnTo>
                  <a:pt x="5277" y="10351"/>
                </a:lnTo>
                <a:lnTo>
                  <a:pt x="5238" y="10327"/>
                </a:lnTo>
                <a:lnTo>
                  <a:pt x="5199" y="10303"/>
                </a:lnTo>
                <a:lnTo>
                  <a:pt x="5162" y="10277"/>
                </a:lnTo>
                <a:lnTo>
                  <a:pt x="5126" y="10252"/>
                </a:lnTo>
                <a:lnTo>
                  <a:pt x="5089" y="10225"/>
                </a:lnTo>
                <a:lnTo>
                  <a:pt x="5054" y="10196"/>
                </a:lnTo>
                <a:lnTo>
                  <a:pt x="5019" y="10168"/>
                </a:lnTo>
                <a:lnTo>
                  <a:pt x="4984" y="10138"/>
                </a:lnTo>
                <a:lnTo>
                  <a:pt x="4951" y="10108"/>
                </a:lnTo>
                <a:lnTo>
                  <a:pt x="4919" y="10078"/>
                </a:lnTo>
                <a:lnTo>
                  <a:pt x="4887" y="10045"/>
                </a:lnTo>
                <a:lnTo>
                  <a:pt x="4855" y="10012"/>
                </a:lnTo>
                <a:lnTo>
                  <a:pt x="4825" y="9979"/>
                </a:lnTo>
                <a:lnTo>
                  <a:pt x="4795" y="9945"/>
                </a:lnTo>
                <a:lnTo>
                  <a:pt x="4767" y="9910"/>
                </a:lnTo>
                <a:lnTo>
                  <a:pt x="4738" y="9874"/>
                </a:lnTo>
                <a:lnTo>
                  <a:pt x="4711" y="9838"/>
                </a:lnTo>
                <a:lnTo>
                  <a:pt x="4685" y="9802"/>
                </a:lnTo>
                <a:lnTo>
                  <a:pt x="4660" y="9764"/>
                </a:lnTo>
                <a:lnTo>
                  <a:pt x="4634" y="9726"/>
                </a:lnTo>
                <a:lnTo>
                  <a:pt x="4611" y="9687"/>
                </a:lnTo>
                <a:lnTo>
                  <a:pt x="4589" y="9647"/>
                </a:lnTo>
                <a:lnTo>
                  <a:pt x="4567" y="9608"/>
                </a:lnTo>
                <a:lnTo>
                  <a:pt x="4547" y="9568"/>
                </a:lnTo>
                <a:lnTo>
                  <a:pt x="4526" y="9527"/>
                </a:lnTo>
                <a:lnTo>
                  <a:pt x="4508" y="9485"/>
                </a:lnTo>
                <a:lnTo>
                  <a:pt x="4490" y="9443"/>
                </a:lnTo>
                <a:lnTo>
                  <a:pt x="4474" y="9401"/>
                </a:lnTo>
                <a:lnTo>
                  <a:pt x="4458" y="9357"/>
                </a:lnTo>
                <a:lnTo>
                  <a:pt x="4444" y="9314"/>
                </a:lnTo>
                <a:lnTo>
                  <a:pt x="4430" y="9270"/>
                </a:lnTo>
                <a:lnTo>
                  <a:pt x="4417" y="9225"/>
                </a:lnTo>
                <a:lnTo>
                  <a:pt x="4406" y="9180"/>
                </a:lnTo>
                <a:lnTo>
                  <a:pt x="4396" y="9135"/>
                </a:lnTo>
                <a:lnTo>
                  <a:pt x="4387" y="9089"/>
                </a:lnTo>
                <a:lnTo>
                  <a:pt x="4379" y="9043"/>
                </a:lnTo>
                <a:lnTo>
                  <a:pt x="4373" y="8997"/>
                </a:lnTo>
                <a:lnTo>
                  <a:pt x="4367" y="8950"/>
                </a:lnTo>
                <a:lnTo>
                  <a:pt x="4363" y="8903"/>
                </a:lnTo>
                <a:lnTo>
                  <a:pt x="4360" y="8856"/>
                </a:lnTo>
                <a:lnTo>
                  <a:pt x="4358" y="8808"/>
                </a:lnTo>
                <a:lnTo>
                  <a:pt x="4357" y="8760"/>
                </a:lnTo>
                <a:lnTo>
                  <a:pt x="4358" y="8712"/>
                </a:lnTo>
                <a:lnTo>
                  <a:pt x="4360" y="8664"/>
                </a:lnTo>
                <a:lnTo>
                  <a:pt x="4363" y="8616"/>
                </a:lnTo>
                <a:lnTo>
                  <a:pt x="4367" y="8570"/>
                </a:lnTo>
                <a:lnTo>
                  <a:pt x="4373" y="8522"/>
                </a:lnTo>
                <a:lnTo>
                  <a:pt x="4379" y="8476"/>
                </a:lnTo>
                <a:lnTo>
                  <a:pt x="4387" y="8430"/>
                </a:lnTo>
                <a:lnTo>
                  <a:pt x="4396" y="8384"/>
                </a:lnTo>
                <a:lnTo>
                  <a:pt x="4406" y="8339"/>
                </a:lnTo>
                <a:lnTo>
                  <a:pt x="4417" y="8295"/>
                </a:lnTo>
                <a:lnTo>
                  <a:pt x="4430" y="8250"/>
                </a:lnTo>
                <a:lnTo>
                  <a:pt x="4444" y="8206"/>
                </a:lnTo>
                <a:lnTo>
                  <a:pt x="4458" y="8163"/>
                </a:lnTo>
                <a:lnTo>
                  <a:pt x="4474" y="8119"/>
                </a:lnTo>
                <a:lnTo>
                  <a:pt x="4490" y="8077"/>
                </a:lnTo>
                <a:lnTo>
                  <a:pt x="4508" y="8035"/>
                </a:lnTo>
                <a:lnTo>
                  <a:pt x="4526" y="7994"/>
                </a:lnTo>
                <a:lnTo>
                  <a:pt x="4547" y="7952"/>
                </a:lnTo>
                <a:lnTo>
                  <a:pt x="4567" y="7912"/>
                </a:lnTo>
                <a:lnTo>
                  <a:pt x="4589" y="7872"/>
                </a:lnTo>
                <a:lnTo>
                  <a:pt x="4611" y="7832"/>
                </a:lnTo>
                <a:lnTo>
                  <a:pt x="4634" y="7794"/>
                </a:lnTo>
                <a:lnTo>
                  <a:pt x="4660" y="7756"/>
                </a:lnTo>
                <a:lnTo>
                  <a:pt x="4685" y="7719"/>
                </a:lnTo>
                <a:lnTo>
                  <a:pt x="4711" y="7681"/>
                </a:lnTo>
                <a:lnTo>
                  <a:pt x="4738" y="7645"/>
                </a:lnTo>
                <a:lnTo>
                  <a:pt x="4767" y="7610"/>
                </a:lnTo>
                <a:lnTo>
                  <a:pt x="4795" y="7575"/>
                </a:lnTo>
                <a:lnTo>
                  <a:pt x="4825" y="7540"/>
                </a:lnTo>
                <a:lnTo>
                  <a:pt x="4855" y="7507"/>
                </a:lnTo>
                <a:lnTo>
                  <a:pt x="4887" y="7475"/>
                </a:lnTo>
                <a:lnTo>
                  <a:pt x="4919" y="7443"/>
                </a:lnTo>
                <a:lnTo>
                  <a:pt x="4951" y="7411"/>
                </a:lnTo>
                <a:lnTo>
                  <a:pt x="4984" y="7381"/>
                </a:lnTo>
                <a:lnTo>
                  <a:pt x="5019" y="7352"/>
                </a:lnTo>
                <a:lnTo>
                  <a:pt x="5054" y="7323"/>
                </a:lnTo>
                <a:lnTo>
                  <a:pt x="5089" y="7296"/>
                </a:lnTo>
                <a:lnTo>
                  <a:pt x="5126" y="7268"/>
                </a:lnTo>
                <a:lnTo>
                  <a:pt x="5162" y="7242"/>
                </a:lnTo>
                <a:lnTo>
                  <a:pt x="5199" y="7217"/>
                </a:lnTo>
                <a:lnTo>
                  <a:pt x="5238" y="7193"/>
                </a:lnTo>
                <a:lnTo>
                  <a:pt x="5277" y="7169"/>
                </a:lnTo>
                <a:lnTo>
                  <a:pt x="5316" y="7146"/>
                </a:lnTo>
                <a:lnTo>
                  <a:pt x="5357" y="7124"/>
                </a:lnTo>
                <a:lnTo>
                  <a:pt x="5397" y="7103"/>
                </a:lnTo>
                <a:lnTo>
                  <a:pt x="5438" y="7083"/>
                </a:lnTo>
                <a:lnTo>
                  <a:pt x="5480" y="7065"/>
                </a:lnTo>
                <a:lnTo>
                  <a:pt x="5522" y="7047"/>
                </a:lnTo>
                <a:lnTo>
                  <a:pt x="5564" y="7030"/>
                </a:lnTo>
                <a:lnTo>
                  <a:pt x="5608" y="7013"/>
                </a:lnTo>
                <a:lnTo>
                  <a:pt x="5651" y="6998"/>
                </a:lnTo>
                <a:lnTo>
                  <a:pt x="5696" y="6984"/>
                </a:lnTo>
                <a:lnTo>
                  <a:pt x="5741" y="6971"/>
                </a:lnTo>
                <a:lnTo>
                  <a:pt x="5785" y="6959"/>
                </a:lnTo>
                <a:lnTo>
                  <a:pt x="5832" y="6948"/>
                </a:lnTo>
                <a:lnTo>
                  <a:pt x="5877" y="6939"/>
                </a:lnTo>
                <a:lnTo>
                  <a:pt x="5924" y="6930"/>
                </a:lnTo>
                <a:lnTo>
                  <a:pt x="5971" y="6923"/>
                </a:lnTo>
                <a:lnTo>
                  <a:pt x="6017" y="6916"/>
                </a:lnTo>
                <a:lnTo>
                  <a:pt x="6065" y="6911"/>
                </a:lnTo>
                <a:lnTo>
                  <a:pt x="6113" y="6907"/>
                </a:lnTo>
                <a:lnTo>
                  <a:pt x="6162" y="6904"/>
                </a:lnTo>
                <a:lnTo>
                  <a:pt x="6210" y="6902"/>
                </a:lnTo>
                <a:lnTo>
                  <a:pt x="6259" y="6901"/>
                </a:lnTo>
                <a:close/>
                <a:moveTo>
                  <a:pt x="7047" y="8008"/>
                </a:moveTo>
                <a:lnTo>
                  <a:pt x="7028" y="7990"/>
                </a:lnTo>
                <a:lnTo>
                  <a:pt x="7009" y="7972"/>
                </a:lnTo>
                <a:lnTo>
                  <a:pt x="6989" y="7955"/>
                </a:lnTo>
                <a:lnTo>
                  <a:pt x="6969" y="7938"/>
                </a:lnTo>
                <a:lnTo>
                  <a:pt x="6948" y="7922"/>
                </a:lnTo>
                <a:lnTo>
                  <a:pt x="6926" y="7906"/>
                </a:lnTo>
                <a:lnTo>
                  <a:pt x="6905" y="7891"/>
                </a:lnTo>
                <a:lnTo>
                  <a:pt x="6883" y="7877"/>
                </a:lnTo>
                <a:lnTo>
                  <a:pt x="6861" y="7862"/>
                </a:lnTo>
                <a:lnTo>
                  <a:pt x="6838" y="7848"/>
                </a:lnTo>
                <a:lnTo>
                  <a:pt x="6814" y="7835"/>
                </a:lnTo>
                <a:lnTo>
                  <a:pt x="6791" y="7822"/>
                </a:lnTo>
                <a:lnTo>
                  <a:pt x="6767" y="7810"/>
                </a:lnTo>
                <a:lnTo>
                  <a:pt x="6743" y="7798"/>
                </a:lnTo>
                <a:lnTo>
                  <a:pt x="6719" y="7787"/>
                </a:lnTo>
                <a:lnTo>
                  <a:pt x="6693" y="7777"/>
                </a:lnTo>
                <a:lnTo>
                  <a:pt x="6668" y="7767"/>
                </a:lnTo>
                <a:lnTo>
                  <a:pt x="6643" y="7758"/>
                </a:lnTo>
                <a:lnTo>
                  <a:pt x="6618" y="7749"/>
                </a:lnTo>
                <a:lnTo>
                  <a:pt x="6591" y="7741"/>
                </a:lnTo>
                <a:lnTo>
                  <a:pt x="6565" y="7733"/>
                </a:lnTo>
                <a:lnTo>
                  <a:pt x="6538" y="7726"/>
                </a:lnTo>
                <a:lnTo>
                  <a:pt x="6511" y="7720"/>
                </a:lnTo>
                <a:lnTo>
                  <a:pt x="6484" y="7715"/>
                </a:lnTo>
                <a:lnTo>
                  <a:pt x="6456" y="7708"/>
                </a:lnTo>
                <a:lnTo>
                  <a:pt x="6429" y="7704"/>
                </a:lnTo>
                <a:lnTo>
                  <a:pt x="6401" y="7700"/>
                </a:lnTo>
                <a:lnTo>
                  <a:pt x="6374" y="7697"/>
                </a:lnTo>
                <a:lnTo>
                  <a:pt x="6344" y="7695"/>
                </a:lnTo>
                <a:lnTo>
                  <a:pt x="6316" y="7693"/>
                </a:lnTo>
                <a:lnTo>
                  <a:pt x="6288" y="7692"/>
                </a:lnTo>
                <a:lnTo>
                  <a:pt x="6259" y="7692"/>
                </a:lnTo>
                <a:lnTo>
                  <a:pt x="6229" y="7692"/>
                </a:lnTo>
                <a:lnTo>
                  <a:pt x="6201" y="7693"/>
                </a:lnTo>
                <a:lnTo>
                  <a:pt x="6173" y="7695"/>
                </a:lnTo>
                <a:lnTo>
                  <a:pt x="6144" y="7697"/>
                </a:lnTo>
                <a:lnTo>
                  <a:pt x="6116" y="7700"/>
                </a:lnTo>
                <a:lnTo>
                  <a:pt x="6088" y="7704"/>
                </a:lnTo>
                <a:lnTo>
                  <a:pt x="6061" y="7708"/>
                </a:lnTo>
                <a:lnTo>
                  <a:pt x="6033" y="7715"/>
                </a:lnTo>
                <a:lnTo>
                  <a:pt x="6005" y="7720"/>
                </a:lnTo>
                <a:lnTo>
                  <a:pt x="5979" y="7726"/>
                </a:lnTo>
                <a:lnTo>
                  <a:pt x="5952" y="7733"/>
                </a:lnTo>
                <a:lnTo>
                  <a:pt x="5926" y="7741"/>
                </a:lnTo>
                <a:lnTo>
                  <a:pt x="5899" y="7749"/>
                </a:lnTo>
                <a:lnTo>
                  <a:pt x="5874" y="7758"/>
                </a:lnTo>
                <a:lnTo>
                  <a:pt x="5848" y="7767"/>
                </a:lnTo>
                <a:lnTo>
                  <a:pt x="5824" y="7777"/>
                </a:lnTo>
                <a:lnTo>
                  <a:pt x="5799" y="7787"/>
                </a:lnTo>
                <a:lnTo>
                  <a:pt x="5774" y="7798"/>
                </a:lnTo>
                <a:lnTo>
                  <a:pt x="5750" y="7810"/>
                </a:lnTo>
                <a:lnTo>
                  <a:pt x="5726" y="7822"/>
                </a:lnTo>
                <a:lnTo>
                  <a:pt x="5703" y="7835"/>
                </a:lnTo>
                <a:lnTo>
                  <a:pt x="5679" y="7848"/>
                </a:lnTo>
                <a:lnTo>
                  <a:pt x="5656" y="7862"/>
                </a:lnTo>
                <a:lnTo>
                  <a:pt x="5634" y="7877"/>
                </a:lnTo>
                <a:lnTo>
                  <a:pt x="5612" y="7891"/>
                </a:lnTo>
                <a:lnTo>
                  <a:pt x="5591" y="7906"/>
                </a:lnTo>
                <a:lnTo>
                  <a:pt x="5570" y="7922"/>
                </a:lnTo>
                <a:lnTo>
                  <a:pt x="5548" y="7938"/>
                </a:lnTo>
                <a:lnTo>
                  <a:pt x="5528" y="7955"/>
                </a:lnTo>
                <a:lnTo>
                  <a:pt x="5508" y="7972"/>
                </a:lnTo>
                <a:lnTo>
                  <a:pt x="5489" y="7990"/>
                </a:lnTo>
                <a:lnTo>
                  <a:pt x="5470" y="8008"/>
                </a:lnTo>
                <a:lnTo>
                  <a:pt x="5451" y="8026"/>
                </a:lnTo>
                <a:lnTo>
                  <a:pt x="5433" y="8045"/>
                </a:lnTo>
                <a:lnTo>
                  <a:pt x="5416" y="8064"/>
                </a:lnTo>
                <a:lnTo>
                  <a:pt x="5399" y="8083"/>
                </a:lnTo>
                <a:lnTo>
                  <a:pt x="5383" y="8103"/>
                </a:lnTo>
                <a:lnTo>
                  <a:pt x="5367" y="8123"/>
                </a:lnTo>
                <a:lnTo>
                  <a:pt x="5352" y="8144"/>
                </a:lnTo>
                <a:lnTo>
                  <a:pt x="5336" y="8165"/>
                </a:lnTo>
                <a:lnTo>
                  <a:pt x="5321" y="8187"/>
                </a:lnTo>
                <a:lnTo>
                  <a:pt x="5308" y="8208"/>
                </a:lnTo>
                <a:lnTo>
                  <a:pt x="5294" y="8230"/>
                </a:lnTo>
                <a:lnTo>
                  <a:pt x="5281" y="8252"/>
                </a:lnTo>
                <a:lnTo>
                  <a:pt x="5269" y="8276"/>
                </a:lnTo>
                <a:lnTo>
                  <a:pt x="5257" y="8299"/>
                </a:lnTo>
                <a:lnTo>
                  <a:pt x="5246" y="8322"/>
                </a:lnTo>
                <a:lnTo>
                  <a:pt x="5236" y="8346"/>
                </a:lnTo>
                <a:lnTo>
                  <a:pt x="5226" y="8370"/>
                </a:lnTo>
                <a:lnTo>
                  <a:pt x="5215" y="8394"/>
                </a:lnTo>
                <a:lnTo>
                  <a:pt x="5207" y="8419"/>
                </a:lnTo>
                <a:lnTo>
                  <a:pt x="5198" y="8444"/>
                </a:lnTo>
                <a:lnTo>
                  <a:pt x="5191" y="8469"/>
                </a:lnTo>
                <a:lnTo>
                  <a:pt x="5184" y="8494"/>
                </a:lnTo>
                <a:lnTo>
                  <a:pt x="5177" y="8519"/>
                </a:lnTo>
                <a:lnTo>
                  <a:pt x="5172" y="8546"/>
                </a:lnTo>
                <a:lnTo>
                  <a:pt x="5167" y="8572"/>
                </a:lnTo>
                <a:lnTo>
                  <a:pt x="5162" y="8598"/>
                </a:lnTo>
                <a:lnTo>
                  <a:pt x="5158" y="8624"/>
                </a:lnTo>
                <a:lnTo>
                  <a:pt x="5155" y="8651"/>
                </a:lnTo>
                <a:lnTo>
                  <a:pt x="5153" y="8678"/>
                </a:lnTo>
                <a:lnTo>
                  <a:pt x="5151" y="8705"/>
                </a:lnTo>
                <a:lnTo>
                  <a:pt x="5150" y="8732"/>
                </a:lnTo>
                <a:lnTo>
                  <a:pt x="5150" y="8760"/>
                </a:lnTo>
                <a:lnTo>
                  <a:pt x="5150" y="8787"/>
                </a:lnTo>
                <a:lnTo>
                  <a:pt x="5151" y="8814"/>
                </a:lnTo>
                <a:lnTo>
                  <a:pt x="5153" y="8842"/>
                </a:lnTo>
                <a:lnTo>
                  <a:pt x="5155" y="8869"/>
                </a:lnTo>
                <a:lnTo>
                  <a:pt x="5158" y="8895"/>
                </a:lnTo>
                <a:lnTo>
                  <a:pt x="5162" y="8921"/>
                </a:lnTo>
                <a:lnTo>
                  <a:pt x="5167" y="8948"/>
                </a:lnTo>
                <a:lnTo>
                  <a:pt x="5172" y="8975"/>
                </a:lnTo>
                <a:lnTo>
                  <a:pt x="5177" y="9000"/>
                </a:lnTo>
                <a:lnTo>
                  <a:pt x="5184" y="9026"/>
                </a:lnTo>
                <a:lnTo>
                  <a:pt x="5191" y="9051"/>
                </a:lnTo>
                <a:lnTo>
                  <a:pt x="5198" y="9076"/>
                </a:lnTo>
                <a:lnTo>
                  <a:pt x="5207" y="9101"/>
                </a:lnTo>
                <a:lnTo>
                  <a:pt x="5215" y="9126"/>
                </a:lnTo>
                <a:lnTo>
                  <a:pt x="5226" y="9150"/>
                </a:lnTo>
                <a:lnTo>
                  <a:pt x="5236" y="9174"/>
                </a:lnTo>
                <a:lnTo>
                  <a:pt x="5246" y="9197"/>
                </a:lnTo>
                <a:lnTo>
                  <a:pt x="5257" y="9221"/>
                </a:lnTo>
                <a:lnTo>
                  <a:pt x="5269" y="9245"/>
                </a:lnTo>
                <a:lnTo>
                  <a:pt x="5281" y="9267"/>
                </a:lnTo>
                <a:lnTo>
                  <a:pt x="5294" y="9289"/>
                </a:lnTo>
                <a:lnTo>
                  <a:pt x="5308" y="9311"/>
                </a:lnTo>
                <a:lnTo>
                  <a:pt x="5321" y="9333"/>
                </a:lnTo>
                <a:lnTo>
                  <a:pt x="5336" y="9354"/>
                </a:lnTo>
                <a:lnTo>
                  <a:pt x="5352" y="9375"/>
                </a:lnTo>
                <a:lnTo>
                  <a:pt x="5367" y="9397"/>
                </a:lnTo>
                <a:lnTo>
                  <a:pt x="5383" y="9417"/>
                </a:lnTo>
                <a:lnTo>
                  <a:pt x="5399" y="9436"/>
                </a:lnTo>
                <a:lnTo>
                  <a:pt x="5416" y="9456"/>
                </a:lnTo>
                <a:lnTo>
                  <a:pt x="5433" y="9475"/>
                </a:lnTo>
                <a:lnTo>
                  <a:pt x="5451" y="9493"/>
                </a:lnTo>
                <a:lnTo>
                  <a:pt x="5470" y="9511"/>
                </a:lnTo>
                <a:lnTo>
                  <a:pt x="5489" y="9530"/>
                </a:lnTo>
                <a:lnTo>
                  <a:pt x="5508" y="9548"/>
                </a:lnTo>
                <a:lnTo>
                  <a:pt x="5528" y="9565"/>
                </a:lnTo>
                <a:lnTo>
                  <a:pt x="5548" y="9581"/>
                </a:lnTo>
                <a:lnTo>
                  <a:pt x="5570" y="9598"/>
                </a:lnTo>
                <a:lnTo>
                  <a:pt x="5591" y="9613"/>
                </a:lnTo>
                <a:lnTo>
                  <a:pt x="5612" y="9628"/>
                </a:lnTo>
                <a:lnTo>
                  <a:pt x="5634" y="9643"/>
                </a:lnTo>
                <a:lnTo>
                  <a:pt x="5656" y="9658"/>
                </a:lnTo>
                <a:lnTo>
                  <a:pt x="5679" y="9672"/>
                </a:lnTo>
                <a:lnTo>
                  <a:pt x="5703" y="9685"/>
                </a:lnTo>
                <a:lnTo>
                  <a:pt x="5726" y="9698"/>
                </a:lnTo>
                <a:lnTo>
                  <a:pt x="5750" y="9710"/>
                </a:lnTo>
                <a:lnTo>
                  <a:pt x="5774" y="9721"/>
                </a:lnTo>
                <a:lnTo>
                  <a:pt x="5799" y="9732"/>
                </a:lnTo>
                <a:lnTo>
                  <a:pt x="5824" y="9743"/>
                </a:lnTo>
                <a:lnTo>
                  <a:pt x="5848" y="9753"/>
                </a:lnTo>
                <a:lnTo>
                  <a:pt x="5874" y="9762"/>
                </a:lnTo>
                <a:lnTo>
                  <a:pt x="5899" y="9771"/>
                </a:lnTo>
                <a:lnTo>
                  <a:pt x="5926" y="9779"/>
                </a:lnTo>
                <a:lnTo>
                  <a:pt x="5952" y="9786"/>
                </a:lnTo>
                <a:lnTo>
                  <a:pt x="5979" y="9793"/>
                </a:lnTo>
                <a:lnTo>
                  <a:pt x="6005" y="9800"/>
                </a:lnTo>
                <a:lnTo>
                  <a:pt x="6033" y="9806"/>
                </a:lnTo>
                <a:lnTo>
                  <a:pt x="6061" y="9811"/>
                </a:lnTo>
                <a:lnTo>
                  <a:pt x="6088" y="9815"/>
                </a:lnTo>
                <a:lnTo>
                  <a:pt x="6116" y="9819"/>
                </a:lnTo>
                <a:lnTo>
                  <a:pt x="6144" y="9822"/>
                </a:lnTo>
                <a:lnTo>
                  <a:pt x="6173" y="9825"/>
                </a:lnTo>
                <a:lnTo>
                  <a:pt x="6201" y="9826"/>
                </a:lnTo>
                <a:lnTo>
                  <a:pt x="6229" y="9828"/>
                </a:lnTo>
                <a:lnTo>
                  <a:pt x="6259" y="9828"/>
                </a:lnTo>
                <a:lnTo>
                  <a:pt x="6288" y="9828"/>
                </a:lnTo>
                <a:lnTo>
                  <a:pt x="6316" y="9826"/>
                </a:lnTo>
                <a:lnTo>
                  <a:pt x="6344" y="9825"/>
                </a:lnTo>
                <a:lnTo>
                  <a:pt x="6374" y="9822"/>
                </a:lnTo>
                <a:lnTo>
                  <a:pt x="6401" y="9819"/>
                </a:lnTo>
                <a:lnTo>
                  <a:pt x="6429" y="9815"/>
                </a:lnTo>
                <a:lnTo>
                  <a:pt x="6456" y="9811"/>
                </a:lnTo>
                <a:lnTo>
                  <a:pt x="6484" y="9806"/>
                </a:lnTo>
                <a:lnTo>
                  <a:pt x="6511" y="9800"/>
                </a:lnTo>
                <a:lnTo>
                  <a:pt x="6538" y="9793"/>
                </a:lnTo>
                <a:lnTo>
                  <a:pt x="6565" y="9786"/>
                </a:lnTo>
                <a:lnTo>
                  <a:pt x="6591" y="9779"/>
                </a:lnTo>
                <a:lnTo>
                  <a:pt x="6618" y="9771"/>
                </a:lnTo>
                <a:lnTo>
                  <a:pt x="6643" y="9762"/>
                </a:lnTo>
                <a:lnTo>
                  <a:pt x="6668" y="9753"/>
                </a:lnTo>
                <a:lnTo>
                  <a:pt x="6693" y="9743"/>
                </a:lnTo>
                <a:lnTo>
                  <a:pt x="6719" y="9732"/>
                </a:lnTo>
                <a:lnTo>
                  <a:pt x="6743" y="9721"/>
                </a:lnTo>
                <a:lnTo>
                  <a:pt x="6767" y="9710"/>
                </a:lnTo>
                <a:lnTo>
                  <a:pt x="6791" y="9698"/>
                </a:lnTo>
                <a:lnTo>
                  <a:pt x="6814" y="9685"/>
                </a:lnTo>
                <a:lnTo>
                  <a:pt x="6838" y="9672"/>
                </a:lnTo>
                <a:lnTo>
                  <a:pt x="6861" y="9658"/>
                </a:lnTo>
                <a:lnTo>
                  <a:pt x="6883" y="9643"/>
                </a:lnTo>
                <a:lnTo>
                  <a:pt x="6905" y="9628"/>
                </a:lnTo>
                <a:lnTo>
                  <a:pt x="6926" y="9613"/>
                </a:lnTo>
                <a:lnTo>
                  <a:pt x="6948" y="9598"/>
                </a:lnTo>
                <a:lnTo>
                  <a:pt x="6969" y="9581"/>
                </a:lnTo>
                <a:lnTo>
                  <a:pt x="6989" y="9565"/>
                </a:lnTo>
                <a:lnTo>
                  <a:pt x="7009" y="9548"/>
                </a:lnTo>
                <a:lnTo>
                  <a:pt x="7028" y="9530"/>
                </a:lnTo>
                <a:lnTo>
                  <a:pt x="7047" y="9511"/>
                </a:lnTo>
                <a:lnTo>
                  <a:pt x="7066" y="9493"/>
                </a:lnTo>
                <a:lnTo>
                  <a:pt x="7084" y="9475"/>
                </a:lnTo>
                <a:lnTo>
                  <a:pt x="7101" y="9456"/>
                </a:lnTo>
                <a:lnTo>
                  <a:pt x="7118" y="9436"/>
                </a:lnTo>
                <a:lnTo>
                  <a:pt x="7134" y="9417"/>
                </a:lnTo>
                <a:lnTo>
                  <a:pt x="7150" y="9397"/>
                </a:lnTo>
                <a:lnTo>
                  <a:pt x="7165" y="9375"/>
                </a:lnTo>
                <a:lnTo>
                  <a:pt x="7181" y="9354"/>
                </a:lnTo>
                <a:lnTo>
                  <a:pt x="7196" y="9333"/>
                </a:lnTo>
                <a:lnTo>
                  <a:pt x="7209" y="9311"/>
                </a:lnTo>
                <a:lnTo>
                  <a:pt x="7223" y="9289"/>
                </a:lnTo>
                <a:lnTo>
                  <a:pt x="7235" y="9267"/>
                </a:lnTo>
                <a:lnTo>
                  <a:pt x="7248" y="9245"/>
                </a:lnTo>
                <a:lnTo>
                  <a:pt x="7260" y="9221"/>
                </a:lnTo>
                <a:lnTo>
                  <a:pt x="7271" y="9197"/>
                </a:lnTo>
                <a:lnTo>
                  <a:pt x="7281" y="9174"/>
                </a:lnTo>
                <a:lnTo>
                  <a:pt x="7292" y="9150"/>
                </a:lnTo>
                <a:lnTo>
                  <a:pt x="7302" y="9126"/>
                </a:lnTo>
                <a:lnTo>
                  <a:pt x="7310" y="9101"/>
                </a:lnTo>
                <a:lnTo>
                  <a:pt x="7319" y="9076"/>
                </a:lnTo>
                <a:lnTo>
                  <a:pt x="7326" y="9051"/>
                </a:lnTo>
                <a:lnTo>
                  <a:pt x="7333" y="9026"/>
                </a:lnTo>
                <a:lnTo>
                  <a:pt x="7340" y="9000"/>
                </a:lnTo>
                <a:lnTo>
                  <a:pt x="7345" y="8975"/>
                </a:lnTo>
                <a:lnTo>
                  <a:pt x="7350" y="8948"/>
                </a:lnTo>
                <a:lnTo>
                  <a:pt x="7355" y="8921"/>
                </a:lnTo>
                <a:lnTo>
                  <a:pt x="7359" y="8895"/>
                </a:lnTo>
                <a:lnTo>
                  <a:pt x="7362" y="8869"/>
                </a:lnTo>
                <a:lnTo>
                  <a:pt x="7364" y="8842"/>
                </a:lnTo>
                <a:lnTo>
                  <a:pt x="7366" y="8814"/>
                </a:lnTo>
                <a:lnTo>
                  <a:pt x="7367" y="8787"/>
                </a:lnTo>
                <a:lnTo>
                  <a:pt x="7367" y="8760"/>
                </a:lnTo>
                <a:lnTo>
                  <a:pt x="7367" y="8732"/>
                </a:lnTo>
                <a:lnTo>
                  <a:pt x="7366" y="8705"/>
                </a:lnTo>
                <a:lnTo>
                  <a:pt x="7364" y="8678"/>
                </a:lnTo>
                <a:lnTo>
                  <a:pt x="7362" y="8651"/>
                </a:lnTo>
                <a:lnTo>
                  <a:pt x="7359" y="8624"/>
                </a:lnTo>
                <a:lnTo>
                  <a:pt x="7355" y="8598"/>
                </a:lnTo>
                <a:lnTo>
                  <a:pt x="7350" y="8572"/>
                </a:lnTo>
                <a:lnTo>
                  <a:pt x="7345" y="8546"/>
                </a:lnTo>
                <a:lnTo>
                  <a:pt x="7340" y="8519"/>
                </a:lnTo>
                <a:lnTo>
                  <a:pt x="7333" y="8494"/>
                </a:lnTo>
                <a:lnTo>
                  <a:pt x="7326" y="8469"/>
                </a:lnTo>
                <a:lnTo>
                  <a:pt x="7319" y="8444"/>
                </a:lnTo>
                <a:lnTo>
                  <a:pt x="7310" y="8419"/>
                </a:lnTo>
                <a:lnTo>
                  <a:pt x="7302" y="8394"/>
                </a:lnTo>
                <a:lnTo>
                  <a:pt x="7292" y="8370"/>
                </a:lnTo>
                <a:lnTo>
                  <a:pt x="7281" y="8346"/>
                </a:lnTo>
                <a:lnTo>
                  <a:pt x="7271" y="8322"/>
                </a:lnTo>
                <a:lnTo>
                  <a:pt x="7260" y="8299"/>
                </a:lnTo>
                <a:lnTo>
                  <a:pt x="7248" y="8276"/>
                </a:lnTo>
                <a:lnTo>
                  <a:pt x="7235" y="8252"/>
                </a:lnTo>
                <a:lnTo>
                  <a:pt x="7223" y="8230"/>
                </a:lnTo>
                <a:lnTo>
                  <a:pt x="7209" y="8208"/>
                </a:lnTo>
                <a:lnTo>
                  <a:pt x="7196" y="8187"/>
                </a:lnTo>
                <a:lnTo>
                  <a:pt x="7181" y="8165"/>
                </a:lnTo>
                <a:lnTo>
                  <a:pt x="7165" y="8144"/>
                </a:lnTo>
                <a:lnTo>
                  <a:pt x="7150" y="8123"/>
                </a:lnTo>
                <a:lnTo>
                  <a:pt x="7134" y="8103"/>
                </a:lnTo>
                <a:lnTo>
                  <a:pt x="7118" y="8083"/>
                </a:lnTo>
                <a:lnTo>
                  <a:pt x="7101" y="8064"/>
                </a:lnTo>
                <a:lnTo>
                  <a:pt x="7084" y="8045"/>
                </a:lnTo>
                <a:lnTo>
                  <a:pt x="7066" y="8026"/>
                </a:lnTo>
                <a:lnTo>
                  <a:pt x="7047" y="8008"/>
                </a:lnTo>
                <a:close/>
                <a:moveTo>
                  <a:pt x="1902" y="9551"/>
                </a:moveTo>
                <a:lnTo>
                  <a:pt x="1950" y="9552"/>
                </a:lnTo>
                <a:lnTo>
                  <a:pt x="1998" y="9553"/>
                </a:lnTo>
                <a:lnTo>
                  <a:pt x="2047" y="9556"/>
                </a:lnTo>
                <a:lnTo>
                  <a:pt x="2094" y="9561"/>
                </a:lnTo>
                <a:lnTo>
                  <a:pt x="2142" y="9566"/>
                </a:lnTo>
                <a:lnTo>
                  <a:pt x="2189" y="9572"/>
                </a:lnTo>
                <a:lnTo>
                  <a:pt x="2236" y="9580"/>
                </a:lnTo>
                <a:lnTo>
                  <a:pt x="2282" y="9588"/>
                </a:lnTo>
                <a:lnTo>
                  <a:pt x="2328" y="9598"/>
                </a:lnTo>
                <a:lnTo>
                  <a:pt x="2374" y="9609"/>
                </a:lnTo>
                <a:lnTo>
                  <a:pt x="2419" y="9621"/>
                </a:lnTo>
                <a:lnTo>
                  <a:pt x="2463" y="9634"/>
                </a:lnTo>
                <a:lnTo>
                  <a:pt x="2508" y="9648"/>
                </a:lnTo>
                <a:lnTo>
                  <a:pt x="2552" y="9664"/>
                </a:lnTo>
                <a:lnTo>
                  <a:pt x="2595" y="9679"/>
                </a:lnTo>
                <a:lnTo>
                  <a:pt x="2638" y="9696"/>
                </a:lnTo>
                <a:lnTo>
                  <a:pt x="2680" y="9714"/>
                </a:lnTo>
                <a:lnTo>
                  <a:pt x="2722" y="9733"/>
                </a:lnTo>
                <a:lnTo>
                  <a:pt x="2763" y="9753"/>
                </a:lnTo>
                <a:lnTo>
                  <a:pt x="2803" y="9774"/>
                </a:lnTo>
                <a:lnTo>
                  <a:pt x="2844" y="9796"/>
                </a:lnTo>
                <a:lnTo>
                  <a:pt x="2883" y="9819"/>
                </a:lnTo>
                <a:lnTo>
                  <a:pt x="2921" y="9842"/>
                </a:lnTo>
                <a:lnTo>
                  <a:pt x="2960" y="9867"/>
                </a:lnTo>
                <a:lnTo>
                  <a:pt x="2997" y="9892"/>
                </a:lnTo>
                <a:lnTo>
                  <a:pt x="3034" y="9918"/>
                </a:lnTo>
                <a:lnTo>
                  <a:pt x="3071" y="9946"/>
                </a:lnTo>
                <a:lnTo>
                  <a:pt x="3106" y="9973"/>
                </a:lnTo>
                <a:lnTo>
                  <a:pt x="3141" y="10002"/>
                </a:lnTo>
                <a:lnTo>
                  <a:pt x="3175" y="10031"/>
                </a:lnTo>
                <a:lnTo>
                  <a:pt x="3208" y="10061"/>
                </a:lnTo>
                <a:lnTo>
                  <a:pt x="3241" y="10093"/>
                </a:lnTo>
                <a:lnTo>
                  <a:pt x="3274" y="10124"/>
                </a:lnTo>
                <a:lnTo>
                  <a:pt x="3305" y="10157"/>
                </a:lnTo>
                <a:lnTo>
                  <a:pt x="3335" y="10190"/>
                </a:lnTo>
                <a:lnTo>
                  <a:pt x="3364" y="10225"/>
                </a:lnTo>
                <a:lnTo>
                  <a:pt x="3394" y="10260"/>
                </a:lnTo>
                <a:lnTo>
                  <a:pt x="3422" y="10295"/>
                </a:lnTo>
                <a:lnTo>
                  <a:pt x="3449" y="10331"/>
                </a:lnTo>
                <a:lnTo>
                  <a:pt x="3475" y="10368"/>
                </a:lnTo>
                <a:lnTo>
                  <a:pt x="3500" y="10406"/>
                </a:lnTo>
                <a:lnTo>
                  <a:pt x="3525" y="10444"/>
                </a:lnTo>
                <a:lnTo>
                  <a:pt x="3549" y="10482"/>
                </a:lnTo>
                <a:lnTo>
                  <a:pt x="3571" y="10522"/>
                </a:lnTo>
                <a:lnTo>
                  <a:pt x="3593" y="10562"/>
                </a:lnTo>
                <a:lnTo>
                  <a:pt x="3613" y="10602"/>
                </a:lnTo>
                <a:lnTo>
                  <a:pt x="3634" y="10643"/>
                </a:lnTo>
                <a:lnTo>
                  <a:pt x="3652" y="10685"/>
                </a:lnTo>
                <a:lnTo>
                  <a:pt x="3670" y="10726"/>
                </a:lnTo>
                <a:lnTo>
                  <a:pt x="3686" y="10770"/>
                </a:lnTo>
                <a:lnTo>
                  <a:pt x="3702" y="10812"/>
                </a:lnTo>
                <a:lnTo>
                  <a:pt x="3716" y="10856"/>
                </a:lnTo>
                <a:lnTo>
                  <a:pt x="3729" y="10899"/>
                </a:lnTo>
                <a:lnTo>
                  <a:pt x="3743" y="10944"/>
                </a:lnTo>
                <a:lnTo>
                  <a:pt x="3754" y="10989"/>
                </a:lnTo>
                <a:lnTo>
                  <a:pt x="3764" y="11034"/>
                </a:lnTo>
                <a:lnTo>
                  <a:pt x="3773" y="11080"/>
                </a:lnTo>
                <a:lnTo>
                  <a:pt x="3781" y="11126"/>
                </a:lnTo>
                <a:lnTo>
                  <a:pt x="3787" y="11172"/>
                </a:lnTo>
                <a:lnTo>
                  <a:pt x="3793" y="11219"/>
                </a:lnTo>
                <a:lnTo>
                  <a:pt x="3797" y="11266"/>
                </a:lnTo>
                <a:lnTo>
                  <a:pt x="3800" y="11313"/>
                </a:lnTo>
                <a:lnTo>
                  <a:pt x="3802" y="11362"/>
                </a:lnTo>
                <a:lnTo>
                  <a:pt x="3803" y="11410"/>
                </a:lnTo>
                <a:lnTo>
                  <a:pt x="3802" y="11457"/>
                </a:lnTo>
                <a:lnTo>
                  <a:pt x="3800" y="11506"/>
                </a:lnTo>
                <a:lnTo>
                  <a:pt x="3797" y="11553"/>
                </a:lnTo>
                <a:lnTo>
                  <a:pt x="3793" y="11600"/>
                </a:lnTo>
                <a:lnTo>
                  <a:pt x="3787" y="11647"/>
                </a:lnTo>
                <a:lnTo>
                  <a:pt x="3781" y="11693"/>
                </a:lnTo>
                <a:lnTo>
                  <a:pt x="3773" y="11739"/>
                </a:lnTo>
                <a:lnTo>
                  <a:pt x="3764" y="11785"/>
                </a:lnTo>
                <a:lnTo>
                  <a:pt x="3754" y="11830"/>
                </a:lnTo>
                <a:lnTo>
                  <a:pt x="3743" y="11875"/>
                </a:lnTo>
                <a:lnTo>
                  <a:pt x="3729" y="11920"/>
                </a:lnTo>
                <a:lnTo>
                  <a:pt x="3716" y="11963"/>
                </a:lnTo>
                <a:lnTo>
                  <a:pt x="3702" y="12007"/>
                </a:lnTo>
                <a:lnTo>
                  <a:pt x="3686" y="12050"/>
                </a:lnTo>
                <a:lnTo>
                  <a:pt x="3670" y="12093"/>
                </a:lnTo>
                <a:lnTo>
                  <a:pt x="3652" y="12134"/>
                </a:lnTo>
                <a:lnTo>
                  <a:pt x="3634" y="12177"/>
                </a:lnTo>
                <a:lnTo>
                  <a:pt x="3613" y="12217"/>
                </a:lnTo>
                <a:lnTo>
                  <a:pt x="3593" y="12257"/>
                </a:lnTo>
                <a:lnTo>
                  <a:pt x="3571" y="12298"/>
                </a:lnTo>
                <a:lnTo>
                  <a:pt x="3549" y="12337"/>
                </a:lnTo>
                <a:lnTo>
                  <a:pt x="3525" y="12375"/>
                </a:lnTo>
                <a:lnTo>
                  <a:pt x="3500" y="12413"/>
                </a:lnTo>
                <a:lnTo>
                  <a:pt x="3475" y="12452"/>
                </a:lnTo>
                <a:lnTo>
                  <a:pt x="3449" y="12488"/>
                </a:lnTo>
                <a:lnTo>
                  <a:pt x="3422" y="12524"/>
                </a:lnTo>
                <a:lnTo>
                  <a:pt x="3394" y="12559"/>
                </a:lnTo>
                <a:lnTo>
                  <a:pt x="3364" y="12595"/>
                </a:lnTo>
                <a:lnTo>
                  <a:pt x="3335" y="12629"/>
                </a:lnTo>
                <a:lnTo>
                  <a:pt x="3305" y="12662"/>
                </a:lnTo>
                <a:lnTo>
                  <a:pt x="3274" y="12695"/>
                </a:lnTo>
                <a:lnTo>
                  <a:pt x="3241" y="12727"/>
                </a:lnTo>
                <a:lnTo>
                  <a:pt x="3208" y="12758"/>
                </a:lnTo>
                <a:lnTo>
                  <a:pt x="3175" y="12788"/>
                </a:lnTo>
                <a:lnTo>
                  <a:pt x="3141" y="12817"/>
                </a:lnTo>
                <a:lnTo>
                  <a:pt x="3106" y="12846"/>
                </a:lnTo>
                <a:lnTo>
                  <a:pt x="3071" y="12874"/>
                </a:lnTo>
                <a:lnTo>
                  <a:pt x="3034" y="12901"/>
                </a:lnTo>
                <a:lnTo>
                  <a:pt x="2997" y="12927"/>
                </a:lnTo>
                <a:lnTo>
                  <a:pt x="2960" y="12952"/>
                </a:lnTo>
                <a:lnTo>
                  <a:pt x="2921" y="12977"/>
                </a:lnTo>
                <a:lnTo>
                  <a:pt x="2883" y="13001"/>
                </a:lnTo>
                <a:lnTo>
                  <a:pt x="2844" y="13024"/>
                </a:lnTo>
                <a:lnTo>
                  <a:pt x="2803" y="13045"/>
                </a:lnTo>
                <a:lnTo>
                  <a:pt x="2763" y="13066"/>
                </a:lnTo>
                <a:lnTo>
                  <a:pt x="2722" y="13086"/>
                </a:lnTo>
                <a:lnTo>
                  <a:pt x="2680" y="13105"/>
                </a:lnTo>
                <a:lnTo>
                  <a:pt x="2638" y="13123"/>
                </a:lnTo>
                <a:lnTo>
                  <a:pt x="2595" y="13141"/>
                </a:lnTo>
                <a:lnTo>
                  <a:pt x="2552" y="13156"/>
                </a:lnTo>
                <a:lnTo>
                  <a:pt x="2508" y="13171"/>
                </a:lnTo>
                <a:lnTo>
                  <a:pt x="2463" y="13185"/>
                </a:lnTo>
                <a:lnTo>
                  <a:pt x="2419" y="13198"/>
                </a:lnTo>
                <a:lnTo>
                  <a:pt x="2374" y="13210"/>
                </a:lnTo>
                <a:lnTo>
                  <a:pt x="2328" y="13221"/>
                </a:lnTo>
                <a:lnTo>
                  <a:pt x="2282" y="13231"/>
                </a:lnTo>
                <a:lnTo>
                  <a:pt x="2236" y="13239"/>
                </a:lnTo>
                <a:lnTo>
                  <a:pt x="2189" y="13247"/>
                </a:lnTo>
                <a:lnTo>
                  <a:pt x="2142" y="13253"/>
                </a:lnTo>
                <a:lnTo>
                  <a:pt x="2094" y="13258"/>
                </a:lnTo>
                <a:lnTo>
                  <a:pt x="2047" y="13263"/>
                </a:lnTo>
                <a:lnTo>
                  <a:pt x="1998" y="13266"/>
                </a:lnTo>
                <a:lnTo>
                  <a:pt x="1950" y="13267"/>
                </a:lnTo>
                <a:lnTo>
                  <a:pt x="1902" y="13269"/>
                </a:lnTo>
                <a:lnTo>
                  <a:pt x="1852" y="13267"/>
                </a:lnTo>
                <a:lnTo>
                  <a:pt x="1804" y="13266"/>
                </a:lnTo>
                <a:lnTo>
                  <a:pt x="1756" y="13263"/>
                </a:lnTo>
                <a:lnTo>
                  <a:pt x="1708" y="13258"/>
                </a:lnTo>
                <a:lnTo>
                  <a:pt x="1660" y="13253"/>
                </a:lnTo>
                <a:lnTo>
                  <a:pt x="1613" y="13247"/>
                </a:lnTo>
                <a:lnTo>
                  <a:pt x="1567" y="13239"/>
                </a:lnTo>
                <a:lnTo>
                  <a:pt x="1520" y="13231"/>
                </a:lnTo>
                <a:lnTo>
                  <a:pt x="1474" y="13221"/>
                </a:lnTo>
                <a:lnTo>
                  <a:pt x="1428" y="13210"/>
                </a:lnTo>
                <a:lnTo>
                  <a:pt x="1383" y="13198"/>
                </a:lnTo>
                <a:lnTo>
                  <a:pt x="1339" y="13185"/>
                </a:lnTo>
                <a:lnTo>
                  <a:pt x="1294" y="13171"/>
                </a:lnTo>
                <a:lnTo>
                  <a:pt x="1251" y="13156"/>
                </a:lnTo>
                <a:lnTo>
                  <a:pt x="1208" y="13141"/>
                </a:lnTo>
                <a:lnTo>
                  <a:pt x="1165" y="13123"/>
                </a:lnTo>
                <a:lnTo>
                  <a:pt x="1123" y="13105"/>
                </a:lnTo>
                <a:lnTo>
                  <a:pt x="1080" y="13086"/>
                </a:lnTo>
                <a:lnTo>
                  <a:pt x="1040" y="13066"/>
                </a:lnTo>
                <a:lnTo>
                  <a:pt x="999" y="13045"/>
                </a:lnTo>
                <a:lnTo>
                  <a:pt x="959" y="13024"/>
                </a:lnTo>
                <a:lnTo>
                  <a:pt x="920" y="13001"/>
                </a:lnTo>
                <a:lnTo>
                  <a:pt x="881" y="12977"/>
                </a:lnTo>
                <a:lnTo>
                  <a:pt x="842" y="12952"/>
                </a:lnTo>
                <a:lnTo>
                  <a:pt x="805" y="12927"/>
                </a:lnTo>
                <a:lnTo>
                  <a:pt x="768" y="12901"/>
                </a:lnTo>
                <a:lnTo>
                  <a:pt x="732" y="12874"/>
                </a:lnTo>
                <a:lnTo>
                  <a:pt x="696" y="12846"/>
                </a:lnTo>
                <a:lnTo>
                  <a:pt x="662" y="12817"/>
                </a:lnTo>
                <a:lnTo>
                  <a:pt x="627" y="12788"/>
                </a:lnTo>
                <a:lnTo>
                  <a:pt x="594" y="12758"/>
                </a:lnTo>
                <a:lnTo>
                  <a:pt x="562" y="12727"/>
                </a:lnTo>
                <a:lnTo>
                  <a:pt x="530" y="12695"/>
                </a:lnTo>
                <a:lnTo>
                  <a:pt x="498" y="12662"/>
                </a:lnTo>
                <a:lnTo>
                  <a:pt x="467" y="12629"/>
                </a:lnTo>
                <a:lnTo>
                  <a:pt x="438" y="12595"/>
                </a:lnTo>
                <a:lnTo>
                  <a:pt x="409" y="12559"/>
                </a:lnTo>
                <a:lnTo>
                  <a:pt x="381" y="12524"/>
                </a:lnTo>
                <a:lnTo>
                  <a:pt x="354" y="12488"/>
                </a:lnTo>
                <a:lnTo>
                  <a:pt x="328" y="12452"/>
                </a:lnTo>
                <a:lnTo>
                  <a:pt x="302" y="12413"/>
                </a:lnTo>
                <a:lnTo>
                  <a:pt x="277" y="12375"/>
                </a:lnTo>
                <a:lnTo>
                  <a:pt x="254" y="12337"/>
                </a:lnTo>
                <a:lnTo>
                  <a:pt x="231" y="12298"/>
                </a:lnTo>
                <a:lnTo>
                  <a:pt x="210" y="12257"/>
                </a:lnTo>
                <a:lnTo>
                  <a:pt x="189" y="12217"/>
                </a:lnTo>
                <a:lnTo>
                  <a:pt x="169" y="12177"/>
                </a:lnTo>
                <a:lnTo>
                  <a:pt x="150" y="12134"/>
                </a:lnTo>
                <a:lnTo>
                  <a:pt x="133" y="12093"/>
                </a:lnTo>
                <a:lnTo>
                  <a:pt x="116" y="12050"/>
                </a:lnTo>
                <a:lnTo>
                  <a:pt x="101" y="12007"/>
                </a:lnTo>
                <a:lnTo>
                  <a:pt x="86" y="11963"/>
                </a:lnTo>
                <a:lnTo>
                  <a:pt x="73" y="11920"/>
                </a:lnTo>
                <a:lnTo>
                  <a:pt x="61" y="11875"/>
                </a:lnTo>
                <a:lnTo>
                  <a:pt x="49" y="11830"/>
                </a:lnTo>
                <a:lnTo>
                  <a:pt x="39" y="11785"/>
                </a:lnTo>
                <a:lnTo>
                  <a:pt x="30" y="11739"/>
                </a:lnTo>
                <a:lnTo>
                  <a:pt x="22" y="11693"/>
                </a:lnTo>
                <a:lnTo>
                  <a:pt x="15" y="11647"/>
                </a:lnTo>
                <a:lnTo>
                  <a:pt x="10" y="11600"/>
                </a:lnTo>
                <a:lnTo>
                  <a:pt x="5" y="11553"/>
                </a:lnTo>
                <a:lnTo>
                  <a:pt x="3" y="11506"/>
                </a:lnTo>
                <a:lnTo>
                  <a:pt x="1" y="11457"/>
                </a:lnTo>
                <a:lnTo>
                  <a:pt x="0" y="11410"/>
                </a:lnTo>
                <a:lnTo>
                  <a:pt x="1" y="11362"/>
                </a:lnTo>
                <a:lnTo>
                  <a:pt x="3" y="11313"/>
                </a:lnTo>
                <a:lnTo>
                  <a:pt x="5" y="11266"/>
                </a:lnTo>
                <a:lnTo>
                  <a:pt x="10" y="11219"/>
                </a:lnTo>
                <a:lnTo>
                  <a:pt x="15" y="11172"/>
                </a:lnTo>
                <a:lnTo>
                  <a:pt x="22" y="11126"/>
                </a:lnTo>
                <a:lnTo>
                  <a:pt x="30" y="11080"/>
                </a:lnTo>
                <a:lnTo>
                  <a:pt x="39" y="11034"/>
                </a:lnTo>
                <a:lnTo>
                  <a:pt x="49" y="10989"/>
                </a:lnTo>
                <a:lnTo>
                  <a:pt x="61" y="10944"/>
                </a:lnTo>
                <a:lnTo>
                  <a:pt x="73" y="10899"/>
                </a:lnTo>
                <a:lnTo>
                  <a:pt x="86" y="10856"/>
                </a:lnTo>
                <a:lnTo>
                  <a:pt x="101" y="10812"/>
                </a:lnTo>
                <a:lnTo>
                  <a:pt x="116" y="10770"/>
                </a:lnTo>
                <a:lnTo>
                  <a:pt x="133" y="10726"/>
                </a:lnTo>
                <a:lnTo>
                  <a:pt x="150" y="10685"/>
                </a:lnTo>
                <a:lnTo>
                  <a:pt x="169" y="10643"/>
                </a:lnTo>
                <a:lnTo>
                  <a:pt x="189" y="10602"/>
                </a:lnTo>
                <a:lnTo>
                  <a:pt x="210" y="10562"/>
                </a:lnTo>
                <a:lnTo>
                  <a:pt x="231" y="10522"/>
                </a:lnTo>
                <a:lnTo>
                  <a:pt x="254" y="10482"/>
                </a:lnTo>
                <a:lnTo>
                  <a:pt x="277" y="10444"/>
                </a:lnTo>
                <a:lnTo>
                  <a:pt x="302" y="10406"/>
                </a:lnTo>
                <a:lnTo>
                  <a:pt x="328" y="10368"/>
                </a:lnTo>
                <a:lnTo>
                  <a:pt x="354" y="10331"/>
                </a:lnTo>
                <a:lnTo>
                  <a:pt x="381" y="10295"/>
                </a:lnTo>
                <a:lnTo>
                  <a:pt x="409" y="10260"/>
                </a:lnTo>
                <a:lnTo>
                  <a:pt x="438" y="10225"/>
                </a:lnTo>
                <a:lnTo>
                  <a:pt x="467" y="10190"/>
                </a:lnTo>
                <a:lnTo>
                  <a:pt x="498" y="10157"/>
                </a:lnTo>
                <a:lnTo>
                  <a:pt x="530" y="10124"/>
                </a:lnTo>
                <a:lnTo>
                  <a:pt x="562" y="10093"/>
                </a:lnTo>
                <a:lnTo>
                  <a:pt x="594" y="10061"/>
                </a:lnTo>
                <a:lnTo>
                  <a:pt x="627" y="10031"/>
                </a:lnTo>
                <a:lnTo>
                  <a:pt x="662" y="10002"/>
                </a:lnTo>
                <a:lnTo>
                  <a:pt x="696" y="9973"/>
                </a:lnTo>
                <a:lnTo>
                  <a:pt x="732" y="9946"/>
                </a:lnTo>
                <a:lnTo>
                  <a:pt x="768" y="9918"/>
                </a:lnTo>
                <a:lnTo>
                  <a:pt x="805" y="9892"/>
                </a:lnTo>
                <a:lnTo>
                  <a:pt x="842" y="9867"/>
                </a:lnTo>
                <a:lnTo>
                  <a:pt x="881" y="9842"/>
                </a:lnTo>
                <a:lnTo>
                  <a:pt x="920" y="9819"/>
                </a:lnTo>
                <a:lnTo>
                  <a:pt x="959" y="9796"/>
                </a:lnTo>
                <a:lnTo>
                  <a:pt x="999" y="9774"/>
                </a:lnTo>
                <a:lnTo>
                  <a:pt x="1040" y="9753"/>
                </a:lnTo>
                <a:lnTo>
                  <a:pt x="1080" y="9733"/>
                </a:lnTo>
                <a:lnTo>
                  <a:pt x="1123" y="9714"/>
                </a:lnTo>
                <a:lnTo>
                  <a:pt x="1165" y="9696"/>
                </a:lnTo>
                <a:lnTo>
                  <a:pt x="1208" y="9679"/>
                </a:lnTo>
                <a:lnTo>
                  <a:pt x="1251" y="9664"/>
                </a:lnTo>
                <a:lnTo>
                  <a:pt x="1294" y="9648"/>
                </a:lnTo>
                <a:lnTo>
                  <a:pt x="1339" y="9634"/>
                </a:lnTo>
                <a:lnTo>
                  <a:pt x="1383" y="9621"/>
                </a:lnTo>
                <a:lnTo>
                  <a:pt x="1428" y="9609"/>
                </a:lnTo>
                <a:lnTo>
                  <a:pt x="1474" y="9598"/>
                </a:lnTo>
                <a:lnTo>
                  <a:pt x="1520" y="9588"/>
                </a:lnTo>
                <a:lnTo>
                  <a:pt x="1567" y="9580"/>
                </a:lnTo>
                <a:lnTo>
                  <a:pt x="1613" y="9572"/>
                </a:lnTo>
                <a:lnTo>
                  <a:pt x="1660" y="9566"/>
                </a:lnTo>
                <a:lnTo>
                  <a:pt x="1708" y="9561"/>
                </a:lnTo>
                <a:lnTo>
                  <a:pt x="1756" y="9556"/>
                </a:lnTo>
                <a:lnTo>
                  <a:pt x="1804" y="9553"/>
                </a:lnTo>
                <a:lnTo>
                  <a:pt x="1852" y="9552"/>
                </a:lnTo>
                <a:lnTo>
                  <a:pt x="1902" y="9551"/>
                </a:lnTo>
                <a:close/>
                <a:moveTo>
                  <a:pt x="2690" y="10658"/>
                </a:moveTo>
                <a:lnTo>
                  <a:pt x="2671" y="10640"/>
                </a:lnTo>
                <a:lnTo>
                  <a:pt x="2652" y="10621"/>
                </a:lnTo>
                <a:lnTo>
                  <a:pt x="2632" y="10605"/>
                </a:lnTo>
                <a:lnTo>
                  <a:pt x="2612" y="10588"/>
                </a:lnTo>
                <a:lnTo>
                  <a:pt x="2591" y="10572"/>
                </a:lnTo>
                <a:lnTo>
                  <a:pt x="2569" y="10556"/>
                </a:lnTo>
                <a:lnTo>
                  <a:pt x="2548" y="10541"/>
                </a:lnTo>
                <a:lnTo>
                  <a:pt x="2526" y="10526"/>
                </a:lnTo>
                <a:lnTo>
                  <a:pt x="2504" y="10512"/>
                </a:lnTo>
                <a:lnTo>
                  <a:pt x="2481" y="10498"/>
                </a:lnTo>
                <a:lnTo>
                  <a:pt x="2457" y="10484"/>
                </a:lnTo>
                <a:lnTo>
                  <a:pt x="2434" y="10472"/>
                </a:lnTo>
                <a:lnTo>
                  <a:pt x="2410" y="10460"/>
                </a:lnTo>
                <a:lnTo>
                  <a:pt x="2386" y="10448"/>
                </a:lnTo>
                <a:lnTo>
                  <a:pt x="2362" y="10437"/>
                </a:lnTo>
                <a:lnTo>
                  <a:pt x="2336" y="10427"/>
                </a:lnTo>
                <a:lnTo>
                  <a:pt x="2311" y="10417"/>
                </a:lnTo>
                <a:lnTo>
                  <a:pt x="2286" y="10407"/>
                </a:lnTo>
                <a:lnTo>
                  <a:pt x="2260" y="10399"/>
                </a:lnTo>
                <a:lnTo>
                  <a:pt x="2234" y="10391"/>
                </a:lnTo>
                <a:lnTo>
                  <a:pt x="2207" y="10383"/>
                </a:lnTo>
                <a:lnTo>
                  <a:pt x="2181" y="10376"/>
                </a:lnTo>
                <a:lnTo>
                  <a:pt x="2154" y="10370"/>
                </a:lnTo>
                <a:lnTo>
                  <a:pt x="2127" y="10364"/>
                </a:lnTo>
                <a:lnTo>
                  <a:pt x="2099" y="10359"/>
                </a:lnTo>
                <a:lnTo>
                  <a:pt x="2072" y="10355"/>
                </a:lnTo>
                <a:lnTo>
                  <a:pt x="2044" y="10351"/>
                </a:lnTo>
                <a:lnTo>
                  <a:pt x="2016" y="10347"/>
                </a:lnTo>
                <a:lnTo>
                  <a:pt x="1987" y="10345"/>
                </a:lnTo>
                <a:lnTo>
                  <a:pt x="1959" y="10343"/>
                </a:lnTo>
                <a:lnTo>
                  <a:pt x="1930" y="10342"/>
                </a:lnTo>
                <a:lnTo>
                  <a:pt x="1902" y="10341"/>
                </a:lnTo>
                <a:lnTo>
                  <a:pt x="1872" y="10342"/>
                </a:lnTo>
                <a:lnTo>
                  <a:pt x="1844" y="10343"/>
                </a:lnTo>
                <a:lnTo>
                  <a:pt x="1815" y="10345"/>
                </a:lnTo>
                <a:lnTo>
                  <a:pt x="1787" y="10347"/>
                </a:lnTo>
                <a:lnTo>
                  <a:pt x="1758" y="10351"/>
                </a:lnTo>
                <a:lnTo>
                  <a:pt x="1731" y="10355"/>
                </a:lnTo>
                <a:lnTo>
                  <a:pt x="1703" y="10359"/>
                </a:lnTo>
                <a:lnTo>
                  <a:pt x="1676" y="10364"/>
                </a:lnTo>
                <a:lnTo>
                  <a:pt x="1648" y="10370"/>
                </a:lnTo>
                <a:lnTo>
                  <a:pt x="1622" y="10376"/>
                </a:lnTo>
                <a:lnTo>
                  <a:pt x="1595" y="10383"/>
                </a:lnTo>
                <a:lnTo>
                  <a:pt x="1569" y="10391"/>
                </a:lnTo>
                <a:lnTo>
                  <a:pt x="1542" y="10399"/>
                </a:lnTo>
                <a:lnTo>
                  <a:pt x="1517" y="10407"/>
                </a:lnTo>
                <a:lnTo>
                  <a:pt x="1491" y="10417"/>
                </a:lnTo>
                <a:lnTo>
                  <a:pt x="1466" y="10427"/>
                </a:lnTo>
                <a:lnTo>
                  <a:pt x="1442" y="10437"/>
                </a:lnTo>
                <a:lnTo>
                  <a:pt x="1416" y="10448"/>
                </a:lnTo>
                <a:lnTo>
                  <a:pt x="1392" y="10460"/>
                </a:lnTo>
                <a:lnTo>
                  <a:pt x="1369" y="10472"/>
                </a:lnTo>
                <a:lnTo>
                  <a:pt x="1345" y="10484"/>
                </a:lnTo>
                <a:lnTo>
                  <a:pt x="1322" y="10498"/>
                </a:lnTo>
                <a:lnTo>
                  <a:pt x="1299" y="10512"/>
                </a:lnTo>
                <a:lnTo>
                  <a:pt x="1277" y="10526"/>
                </a:lnTo>
                <a:lnTo>
                  <a:pt x="1255" y="10541"/>
                </a:lnTo>
                <a:lnTo>
                  <a:pt x="1233" y="10556"/>
                </a:lnTo>
                <a:lnTo>
                  <a:pt x="1212" y="10572"/>
                </a:lnTo>
                <a:lnTo>
                  <a:pt x="1191" y="10588"/>
                </a:lnTo>
                <a:lnTo>
                  <a:pt x="1171" y="10605"/>
                </a:lnTo>
                <a:lnTo>
                  <a:pt x="1151" y="10621"/>
                </a:lnTo>
                <a:lnTo>
                  <a:pt x="1132" y="10640"/>
                </a:lnTo>
                <a:lnTo>
                  <a:pt x="1113" y="10658"/>
                </a:lnTo>
                <a:lnTo>
                  <a:pt x="1095" y="10676"/>
                </a:lnTo>
                <a:lnTo>
                  <a:pt x="1076" y="10695"/>
                </a:lnTo>
                <a:lnTo>
                  <a:pt x="1059" y="10713"/>
                </a:lnTo>
                <a:lnTo>
                  <a:pt x="1042" y="10733"/>
                </a:lnTo>
                <a:lnTo>
                  <a:pt x="1026" y="10753"/>
                </a:lnTo>
                <a:lnTo>
                  <a:pt x="1010" y="10774"/>
                </a:lnTo>
                <a:lnTo>
                  <a:pt x="994" y="10794"/>
                </a:lnTo>
                <a:lnTo>
                  <a:pt x="979" y="10815"/>
                </a:lnTo>
                <a:lnTo>
                  <a:pt x="964" y="10836"/>
                </a:lnTo>
                <a:lnTo>
                  <a:pt x="950" y="10858"/>
                </a:lnTo>
                <a:lnTo>
                  <a:pt x="937" y="10880"/>
                </a:lnTo>
                <a:lnTo>
                  <a:pt x="924" y="10902"/>
                </a:lnTo>
                <a:lnTo>
                  <a:pt x="912" y="10926"/>
                </a:lnTo>
                <a:lnTo>
                  <a:pt x="900" y="10949"/>
                </a:lnTo>
                <a:lnTo>
                  <a:pt x="889" y="10972"/>
                </a:lnTo>
                <a:lnTo>
                  <a:pt x="879" y="10995"/>
                </a:lnTo>
                <a:lnTo>
                  <a:pt x="869" y="11019"/>
                </a:lnTo>
                <a:lnTo>
                  <a:pt x="858" y="11043"/>
                </a:lnTo>
                <a:lnTo>
                  <a:pt x="849" y="11069"/>
                </a:lnTo>
                <a:lnTo>
                  <a:pt x="841" y="11093"/>
                </a:lnTo>
                <a:lnTo>
                  <a:pt x="833" y="11118"/>
                </a:lnTo>
                <a:lnTo>
                  <a:pt x="827" y="11144"/>
                </a:lnTo>
                <a:lnTo>
                  <a:pt x="820" y="11169"/>
                </a:lnTo>
                <a:lnTo>
                  <a:pt x="814" y="11196"/>
                </a:lnTo>
                <a:lnTo>
                  <a:pt x="809" y="11222"/>
                </a:lnTo>
                <a:lnTo>
                  <a:pt x="805" y="11248"/>
                </a:lnTo>
                <a:lnTo>
                  <a:pt x="801" y="11274"/>
                </a:lnTo>
                <a:lnTo>
                  <a:pt x="798" y="11301"/>
                </a:lnTo>
                <a:lnTo>
                  <a:pt x="795" y="11328"/>
                </a:lnTo>
                <a:lnTo>
                  <a:pt x="794" y="11355"/>
                </a:lnTo>
                <a:lnTo>
                  <a:pt x="793" y="11382"/>
                </a:lnTo>
                <a:lnTo>
                  <a:pt x="792" y="11410"/>
                </a:lnTo>
                <a:lnTo>
                  <a:pt x="793" y="11437"/>
                </a:lnTo>
                <a:lnTo>
                  <a:pt x="794" y="11465"/>
                </a:lnTo>
                <a:lnTo>
                  <a:pt x="795" y="11492"/>
                </a:lnTo>
                <a:lnTo>
                  <a:pt x="798" y="11518"/>
                </a:lnTo>
                <a:lnTo>
                  <a:pt x="801" y="11545"/>
                </a:lnTo>
                <a:lnTo>
                  <a:pt x="805" y="11571"/>
                </a:lnTo>
                <a:lnTo>
                  <a:pt x="809" y="11597"/>
                </a:lnTo>
                <a:lnTo>
                  <a:pt x="814" y="11624"/>
                </a:lnTo>
                <a:lnTo>
                  <a:pt x="820" y="11650"/>
                </a:lnTo>
                <a:lnTo>
                  <a:pt x="827" y="11675"/>
                </a:lnTo>
                <a:lnTo>
                  <a:pt x="833" y="11701"/>
                </a:lnTo>
                <a:lnTo>
                  <a:pt x="841" y="11726"/>
                </a:lnTo>
                <a:lnTo>
                  <a:pt x="849" y="11751"/>
                </a:lnTo>
                <a:lnTo>
                  <a:pt x="858" y="11776"/>
                </a:lnTo>
                <a:lnTo>
                  <a:pt x="869" y="11800"/>
                </a:lnTo>
                <a:lnTo>
                  <a:pt x="879" y="11824"/>
                </a:lnTo>
                <a:lnTo>
                  <a:pt x="889" y="11847"/>
                </a:lnTo>
                <a:lnTo>
                  <a:pt x="900" y="11870"/>
                </a:lnTo>
                <a:lnTo>
                  <a:pt x="912" y="11894"/>
                </a:lnTo>
                <a:lnTo>
                  <a:pt x="924" y="11917"/>
                </a:lnTo>
                <a:lnTo>
                  <a:pt x="937" y="11939"/>
                </a:lnTo>
                <a:lnTo>
                  <a:pt x="950" y="11961"/>
                </a:lnTo>
                <a:lnTo>
                  <a:pt x="964" y="11983"/>
                </a:lnTo>
                <a:lnTo>
                  <a:pt x="979" y="12004"/>
                </a:lnTo>
                <a:lnTo>
                  <a:pt x="994" y="12026"/>
                </a:lnTo>
                <a:lnTo>
                  <a:pt x="1010" y="12046"/>
                </a:lnTo>
                <a:lnTo>
                  <a:pt x="1026" y="12066"/>
                </a:lnTo>
                <a:lnTo>
                  <a:pt x="1042" y="12086"/>
                </a:lnTo>
                <a:lnTo>
                  <a:pt x="1059" y="12106"/>
                </a:lnTo>
                <a:lnTo>
                  <a:pt x="1076" y="12124"/>
                </a:lnTo>
                <a:lnTo>
                  <a:pt x="1095" y="12143"/>
                </a:lnTo>
                <a:lnTo>
                  <a:pt x="1113" y="12162"/>
                </a:lnTo>
                <a:lnTo>
                  <a:pt x="1132" y="12180"/>
                </a:lnTo>
                <a:lnTo>
                  <a:pt x="1151" y="12198"/>
                </a:lnTo>
                <a:lnTo>
                  <a:pt x="1171" y="12215"/>
                </a:lnTo>
                <a:lnTo>
                  <a:pt x="1191" y="12231"/>
                </a:lnTo>
                <a:lnTo>
                  <a:pt x="1212" y="12247"/>
                </a:lnTo>
                <a:lnTo>
                  <a:pt x="1233" y="12263"/>
                </a:lnTo>
                <a:lnTo>
                  <a:pt x="1255" y="12278"/>
                </a:lnTo>
                <a:lnTo>
                  <a:pt x="1277" y="12293"/>
                </a:lnTo>
                <a:lnTo>
                  <a:pt x="1299" y="12308"/>
                </a:lnTo>
                <a:lnTo>
                  <a:pt x="1322" y="12322"/>
                </a:lnTo>
                <a:lnTo>
                  <a:pt x="1345" y="12335"/>
                </a:lnTo>
                <a:lnTo>
                  <a:pt x="1369" y="12347"/>
                </a:lnTo>
                <a:lnTo>
                  <a:pt x="1392" y="12359"/>
                </a:lnTo>
                <a:lnTo>
                  <a:pt x="1416" y="12371"/>
                </a:lnTo>
                <a:lnTo>
                  <a:pt x="1442" y="12382"/>
                </a:lnTo>
                <a:lnTo>
                  <a:pt x="1466" y="12392"/>
                </a:lnTo>
                <a:lnTo>
                  <a:pt x="1491" y="12402"/>
                </a:lnTo>
                <a:lnTo>
                  <a:pt x="1517" y="12412"/>
                </a:lnTo>
                <a:lnTo>
                  <a:pt x="1542" y="12420"/>
                </a:lnTo>
                <a:lnTo>
                  <a:pt x="1569" y="12428"/>
                </a:lnTo>
                <a:lnTo>
                  <a:pt x="1595" y="12437"/>
                </a:lnTo>
                <a:lnTo>
                  <a:pt x="1622" y="12444"/>
                </a:lnTo>
                <a:lnTo>
                  <a:pt x="1648" y="12450"/>
                </a:lnTo>
                <a:lnTo>
                  <a:pt x="1676" y="12456"/>
                </a:lnTo>
                <a:lnTo>
                  <a:pt x="1703" y="12461"/>
                </a:lnTo>
                <a:lnTo>
                  <a:pt x="1731" y="12465"/>
                </a:lnTo>
                <a:lnTo>
                  <a:pt x="1758" y="12469"/>
                </a:lnTo>
                <a:lnTo>
                  <a:pt x="1787" y="12472"/>
                </a:lnTo>
                <a:lnTo>
                  <a:pt x="1815" y="12474"/>
                </a:lnTo>
                <a:lnTo>
                  <a:pt x="1844" y="12476"/>
                </a:lnTo>
                <a:lnTo>
                  <a:pt x="1872" y="12477"/>
                </a:lnTo>
                <a:lnTo>
                  <a:pt x="1902" y="12478"/>
                </a:lnTo>
                <a:lnTo>
                  <a:pt x="1930" y="12477"/>
                </a:lnTo>
                <a:lnTo>
                  <a:pt x="1959" y="12476"/>
                </a:lnTo>
                <a:lnTo>
                  <a:pt x="1987" y="12474"/>
                </a:lnTo>
                <a:lnTo>
                  <a:pt x="2016" y="12472"/>
                </a:lnTo>
                <a:lnTo>
                  <a:pt x="2044" y="12469"/>
                </a:lnTo>
                <a:lnTo>
                  <a:pt x="2072" y="12465"/>
                </a:lnTo>
                <a:lnTo>
                  <a:pt x="2099" y="12461"/>
                </a:lnTo>
                <a:lnTo>
                  <a:pt x="2127" y="12456"/>
                </a:lnTo>
                <a:lnTo>
                  <a:pt x="2154" y="12450"/>
                </a:lnTo>
                <a:lnTo>
                  <a:pt x="2181" y="12444"/>
                </a:lnTo>
                <a:lnTo>
                  <a:pt x="2207" y="12437"/>
                </a:lnTo>
                <a:lnTo>
                  <a:pt x="2234" y="12428"/>
                </a:lnTo>
                <a:lnTo>
                  <a:pt x="2260" y="12420"/>
                </a:lnTo>
                <a:lnTo>
                  <a:pt x="2286" y="12412"/>
                </a:lnTo>
                <a:lnTo>
                  <a:pt x="2311" y="12402"/>
                </a:lnTo>
                <a:lnTo>
                  <a:pt x="2336" y="12392"/>
                </a:lnTo>
                <a:lnTo>
                  <a:pt x="2362" y="12382"/>
                </a:lnTo>
                <a:lnTo>
                  <a:pt x="2386" y="12371"/>
                </a:lnTo>
                <a:lnTo>
                  <a:pt x="2410" y="12359"/>
                </a:lnTo>
                <a:lnTo>
                  <a:pt x="2434" y="12347"/>
                </a:lnTo>
                <a:lnTo>
                  <a:pt x="2457" y="12335"/>
                </a:lnTo>
                <a:lnTo>
                  <a:pt x="2481" y="12322"/>
                </a:lnTo>
                <a:lnTo>
                  <a:pt x="2504" y="12308"/>
                </a:lnTo>
                <a:lnTo>
                  <a:pt x="2526" y="12293"/>
                </a:lnTo>
                <a:lnTo>
                  <a:pt x="2548" y="12278"/>
                </a:lnTo>
                <a:lnTo>
                  <a:pt x="2569" y="12263"/>
                </a:lnTo>
                <a:lnTo>
                  <a:pt x="2591" y="12247"/>
                </a:lnTo>
                <a:lnTo>
                  <a:pt x="2612" y="12231"/>
                </a:lnTo>
                <a:lnTo>
                  <a:pt x="2632" y="12215"/>
                </a:lnTo>
                <a:lnTo>
                  <a:pt x="2652" y="12198"/>
                </a:lnTo>
                <a:lnTo>
                  <a:pt x="2671" y="12180"/>
                </a:lnTo>
                <a:lnTo>
                  <a:pt x="2690" y="12162"/>
                </a:lnTo>
                <a:lnTo>
                  <a:pt x="2709" y="12143"/>
                </a:lnTo>
                <a:lnTo>
                  <a:pt x="2727" y="12124"/>
                </a:lnTo>
                <a:lnTo>
                  <a:pt x="2744" y="12106"/>
                </a:lnTo>
                <a:lnTo>
                  <a:pt x="2761" y="12086"/>
                </a:lnTo>
                <a:lnTo>
                  <a:pt x="2777" y="12066"/>
                </a:lnTo>
                <a:lnTo>
                  <a:pt x="2793" y="12046"/>
                </a:lnTo>
                <a:lnTo>
                  <a:pt x="2808" y="12026"/>
                </a:lnTo>
                <a:lnTo>
                  <a:pt x="2824" y="12004"/>
                </a:lnTo>
                <a:lnTo>
                  <a:pt x="2838" y="11983"/>
                </a:lnTo>
                <a:lnTo>
                  <a:pt x="2852" y="11961"/>
                </a:lnTo>
                <a:lnTo>
                  <a:pt x="2865" y="11939"/>
                </a:lnTo>
                <a:lnTo>
                  <a:pt x="2878" y="11917"/>
                </a:lnTo>
                <a:lnTo>
                  <a:pt x="2891" y="11894"/>
                </a:lnTo>
                <a:lnTo>
                  <a:pt x="2902" y="11870"/>
                </a:lnTo>
                <a:lnTo>
                  <a:pt x="2913" y="11847"/>
                </a:lnTo>
                <a:lnTo>
                  <a:pt x="2924" y="11824"/>
                </a:lnTo>
                <a:lnTo>
                  <a:pt x="2935" y="11800"/>
                </a:lnTo>
                <a:lnTo>
                  <a:pt x="2944" y="11776"/>
                </a:lnTo>
                <a:lnTo>
                  <a:pt x="2953" y="11751"/>
                </a:lnTo>
                <a:lnTo>
                  <a:pt x="2961" y="11726"/>
                </a:lnTo>
                <a:lnTo>
                  <a:pt x="2969" y="11701"/>
                </a:lnTo>
                <a:lnTo>
                  <a:pt x="2976" y="11675"/>
                </a:lnTo>
                <a:lnTo>
                  <a:pt x="2982" y="11650"/>
                </a:lnTo>
                <a:lnTo>
                  <a:pt x="2988" y="11624"/>
                </a:lnTo>
                <a:lnTo>
                  <a:pt x="2993" y="11597"/>
                </a:lnTo>
                <a:lnTo>
                  <a:pt x="2998" y="11571"/>
                </a:lnTo>
                <a:lnTo>
                  <a:pt x="3001" y="11545"/>
                </a:lnTo>
                <a:lnTo>
                  <a:pt x="3005" y="11518"/>
                </a:lnTo>
                <a:lnTo>
                  <a:pt x="3007" y="11492"/>
                </a:lnTo>
                <a:lnTo>
                  <a:pt x="3009" y="11465"/>
                </a:lnTo>
                <a:lnTo>
                  <a:pt x="3010" y="11437"/>
                </a:lnTo>
                <a:lnTo>
                  <a:pt x="3010" y="11410"/>
                </a:lnTo>
                <a:lnTo>
                  <a:pt x="3010" y="11382"/>
                </a:lnTo>
                <a:lnTo>
                  <a:pt x="3009" y="11355"/>
                </a:lnTo>
                <a:lnTo>
                  <a:pt x="3007" y="11328"/>
                </a:lnTo>
                <a:lnTo>
                  <a:pt x="3005" y="11301"/>
                </a:lnTo>
                <a:lnTo>
                  <a:pt x="3001" y="11274"/>
                </a:lnTo>
                <a:lnTo>
                  <a:pt x="2998" y="11248"/>
                </a:lnTo>
                <a:lnTo>
                  <a:pt x="2993" y="11222"/>
                </a:lnTo>
                <a:lnTo>
                  <a:pt x="2988" y="11196"/>
                </a:lnTo>
                <a:lnTo>
                  <a:pt x="2982" y="11169"/>
                </a:lnTo>
                <a:lnTo>
                  <a:pt x="2976" y="11144"/>
                </a:lnTo>
                <a:lnTo>
                  <a:pt x="2969" y="11118"/>
                </a:lnTo>
                <a:lnTo>
                  <a:pt x="2961" y="11093"/>
                </a:lnTo>
                <a:lnTo>
                  <a:pt x="2953" y="11069"/>
                </a:lnTo>
                <a:lnTo>
                  <a:pt x="2944" y="11043"/>
                </a:lnTo>
                <a:lnTo>
                  <a:pt x="2935" y="11019"/>
                </a:lnTo>
                <a:lnTo>
                  <a:pt x="2924" y="10995"/>
                </a:lnTo>
                <a:lnTo>
                  <a:pt x="2913" y="10972"/>
                </a:lnTo>
                <a:lnTo>
                  <a:pt x="2902" y="10949"/>
                </a:lnTo>
                <a:lnTo>
                  <a:pt x="2891" y="10926"/>
                </a:lnTo>
                <a:lnTo>
                  <a:pt x="2878" y="10902"/>
                </a:lnTo>
                <a:lnTo>
                  <a:pt x="2865" y="10880"/>
                </a:lnTo>
                <a:lnTo>
                  <a:pt x="2852" y="10858"/>
                </a:lnTo>
                <a:lnTo>
                  <a:pt x="2838" y="10836"/>
                </a:lnTo>
                <a:lnTo>
                  <a:pt x="2824" y="10815"/>
                </a:lnTo>
                <a:lnTo>
                  <a:pt x="2808" y="10794"/>
                </a:lnTo>
                <a:lnTo>
                  <a:pt x="2793" y="10774"/>
                </a:lnTo>
                <a:lnTo>
                  <a:pt x="2777" y="10753"/>
                </a:lnTo>
                <a:lnTo>
                  <a:pt x="2761" y="10733"/>
                </a:lnTo>
                <a:lnTo>
                  <a:pt x="2744" y="10713"/>
                </a:lnTo>
                <a:lnTo>
                  <a:pt x="2727" y="10695"/>
                </a:lnTo>
                <a:lnTo>
                  <a:pt x="2709" y="10676"/>
                </a:lnTo>
                <a:lnTo>
                  <a:pt x="2690" y="10658"/>
                </a:lnTo>
                <a:close/>
                <a:moveTo>
                  <a:pt x="5011" y="12398"/>
                </a:moveTo>
                <a:lnTo>
                  <a:pt x="5059" y="12399"/>
                </a:lnTo>
                <a:lnTo>
                  <a:pt x="5107" y="12401"/>
                </a:lnTo>
                <a:lnTo>
                  <a:pt x="5156" y="12404"/>
                </a:lnTo>
                <a:lnTo>
                  <a:pt x="5204" y="12408"/>
                </a:lnTo>
                <a:lnTo>
                  <a:pt x="5252" y="12413"/>
                </a:lnTo>
                <a:lnTo>
                  <a:pt x="5298" y="12419"/>
                </a:lnTo>
                <a:lnTo>
                  <a:pt x="5346" y="12427"/>
                </a:lnTo>
                <a:lnTo>
                  <a:pt x="5392" y="12436"/>
                </a:lnTo>
                <a:lnTo>
                  <a:pt x="5437" y="12446"/>
                </a:lnTo>
                <a:lnTo>
                  <a:pt x="5484" y="12457"/>
                </a:lnTo>
                <a:lnTo>
                  <a:pt x="5528" y="12469"/>
                </a:lnTo>
                <a:lnTo>
                  <a:pt x="5574" y="12482"/>
                </a:lnTo>
                <a:lnTo>
                  <a:pt x="5618" y="12496"/>
                </a:lnTo>
                <a:lnTo>
                  <a:pt x="5661" y="12511"/>
                </a:lnTo>
                <a:lnTo>
                  <a:pt x="5705" y="12527"/>
                </a:lnTo>
                <a:lnTo>
                  <a:pt x="5747" y="12543"/>
                </a:lnTo>
                <a:lnTo>
                  <a:pt x="5789" y="12561"/>
                </a:lnTo>
                <a:lnTo>
                  <a:pt x="5831" y="12581"/>
                </a:lnTo>
                <a:lnTo>
                  <a:pt x="5872" y="12601"/>
                </a:lnTo>
                <a:lnTo>
                  <a:pt x="5912" y="12622"/>
                </a:lnTo>
                <a:lnTo>
                  <a:pt x="5953" y="12643"/>
                </a:lnTo>
                <a:lnTo>
                  <a:pt x="5992" y="12666"/>
                </a:lnTo>
                <a:lnTo>
                  <a:pt x="6032" y="12689"/>
                </a:lnTo>
                <a:lnTo>
                  <a:pt x="6070" y="12715"/>
                </a:lnTo>
                <a:lnTo>
                  <a:pt x="6107" y="12740"/>
                </a:lnTo>
                <a:lnTo>
                  <a:pt x="6144" y="12766"/>
                </a:lnTo>
                <a:lnTo>
                  <a:pt x="6180" y="12793"/>
                </a:lnTo>
                <a:lnTo>
                  <a:pt x="6215" y="12820"/>
                </a:lnTo>
                <a:lnTo>
                  <a:pt x="6250" y="12849"/>
                </a:lnTo>
                <a:lnTo>
                  <a:pt x="6285" y="12879"/>
                </a:lnTo>
                <a:lnTo>
                  <a:pt x="6318" y="12909"/>
                </a:lnTo>
                <a:lnTo>
                  <a:pt x="6350" y="12940"/>
                </a:lnTo>
                <a:lnTo>
                  <a:pt x="6383" y="12971"/>
                </a:lnTo>
                <a:lnTo>
                  <a:pt x="6414" y="13005"/>
                </a:lnTo>
                <a:lnTo>
                  <a:pt x="6444" y="13038"/>
                </a:lnTo>
                <a:lnTo>
                  <a:pt x="6474" y="13072"/>
                </a:lnTo>
                <a:lnTo>
                  <a:pt x="6503" y="13107"/>
                </a:lnTo>
                <a:lnTo>
                  <a:pt x="6531" y="13143"/>
                </a:lnTo>
                <a:lnTo>
                  <a:pt x="6558" y="13179"/>
                </a:lnTo>
                <a:lnTo>
                  <a:pt x="6584" y="13216"/>
                </a:lnTo>
                <a:lnTo>
                  <a:pt x="6610" y="13253"/>
                </a:lnTo>
                <a:lnTo>
                  <a:pt x="6635" y="13292"/>
                </a:lnTo>
                <a:lnTo>
                  <a:pt x="6658" y="13330"/>
                </a:lnTo>
                <a:lnTo>
                  <a:pt x="6680" y="13369"/>
                </a:lnTo>
                <a:lnTo>
                  <a:pt x="6702" y="13410"/>
                </a:lnTo>
                <a:lnTo>
                  <a:pt x="6723" y="13450"/>
                </a:lnTo>
                <a:lnTo>
                  <a:pt x="6743" y="13491"/>
                </a:lnTo>
                <a:lnTo>
                  <a:pt x="6761" y="13532"/>
                </a:lnTo>
                <a:lnTo>
                  <a:pt x="6779" y="13575"/>
                </a:lnTo>
                <a:lnTo>
                  <a:pt x="6795" y="13617"/>
                </a:lnTo>
                <a:lnTo>
                  <a:pt x="6811" y="13659"/>
                </a:lnTo>
                <a:lnTo>
                  <a:pt x="6825" y="13704"/>
                </a:lnTo>
                <a:lnTo>
                  <a:pt x="6840" y="13747"/>
                </a:lnTo>
                <a:lnTo>
                  <a:pt x="6852" y="13791"/>
                </a:lnTo>
                <a:lnTo>
                  <a:pt x="6863" y="13837"/>
                </a:lnTo>
                <a:lnTo>
                  <a:pt x="6873" y="13882"/>
                </a:lnTo>
                <a:lnTo>
                  <a:pt x="6882" y="13927"/>
                </a:lnTo>
                <a:lnTo>
                  <a:pt x="6890" y="13974"/>
                </a:lnTo>
                <a:lnTo>
                  <a:pt x="6896" y="14020"/>
                </a:lnTo>
                <a:lnTo>
                  <a:pt x="6902" y="14067"/>
                </a:lnTo>
                <a:lnTo>
                  <a:pt x="6906" y="14114"/>
                </a:lnTo>
                <a:lnTo>
                  <a:pt x="6909" y="14161"/>
                </a:lnTo>
                <a:lnTo>
                  <a:pt x="6911" y="14209"/>
                </a:lnTo>
                <a:lnTo>
                  <a:pt x="6912" y="14258"/>
                </a:lnTo>
                <a:lnTo>
                  <a:pt x="6911" y="14305"/>
                </a:lnTo>
                <a:lnTo>
                  <a:pt x="6909" y="14353"/>
                </a:lnTo>
                <a:lnTo>
                  <a:pt x="6906" y="14401"/>
                </a:lnTo>
                <a:lnTo>
                  <a:pt x="6902" y="14448"/>
                </a:lnTo>
                <a:lnTo>
                  <a:pt x="6896" y="14494"/>
                </a:lnTo>
                <a:lnTo>
                  <a:pt x="6890" y="14541"/>
                </a:lnTo>
                <a:lnTo>
                  <a:pt x="6882" y="14587"/>
                </a:lnTo>
                <a:lnTo>
                  <a:pt x="6873" y="14632"/>
                </a:lnTo>
                <a:lnTo>
                  <a:pt x="6863" y="14678"/>
                </a:lnTo>
                <a:lnTo>
                  <a:pt x="6852" y="14723"/>
                </a:lnTo>
                <a:lnTo>
                  <a:pt x="6840" y="14767"/>
                </a:lnTo>
                <a:lnTo>
                  <a:pt x="6825" y="14811"/>
                </a:lnTo>
                <a:lnTo>
                  <a:pt x="6811" y="14855"/>
                </a:lnTo>
                <a:lnTo>
                  <a:pt x="6795" y="14897"/>
                </a:lnTo>
                <a:lnTo>
                  <a:pt x="6779" y="14941"/>
                </a:lnTo>
                <a:lnTo>
                  <a:pt x="6761" y="14983"/>
                </a:lnTo>
                <a:lnTo>
                  <a:pt x="6743" y="15024"/>
                </a:lnTo>
                <a:lnTo>
                  <a:pt x="6723" y="15064"/>
                </a:lnTo>
                <a:lnTo>
                  <a:pt x="6702" y="15105"/>
                </a:lnTo>
                <a:lnTo>
                  <a:pt x="6680" y="15145"/>
                </a:lnTo>
                <a:lnTo>
                  <a:pt x="6658" y="15184"/>
                </a:lnTo>
                <a:lnTo>
                  <a:pt x="6635" y="15224"/>
                </a:lnTo>
                <a:lnTo>
                  <a:pt x="6610" y="15261"/>
                </a:lnTo>
                <a:lnTo>
                  <a:pt x="6584" y="15299"/>
                </a:lnTo>
                <a:lnTo>
                  <a:pt x="6558" y="15335"/>
                </a:lnTo>
                <a:lnTo>
                  <a:pt x="6531" y="15372"/>
                </a:lnTo>
                <a:lnTo>
                  <a:pt x="6503" y="15407"/>
                </a:lnTo>
                <a:lnTo>
                  <a:pt x="6474" y="15442"/>
                </a:lnTo>
                <a:lnTo>
                  <a:pt x="6444" y="15476"/>
                </a:lnTo>
                <a:lnTo>
                  <a:pt x="6414" y="15510"/>
                </a:lnTo>
                <a:lnTo>
                  <a:pt x="6383" y="15543"/>
                </a:lnTo>
                <a:lnTo>
                  <a:pt x="6350" y="15574"/>
                </a:lnTo>
                <a:lnTo>
                  <a:pt x="6318" y="15605"/>
                </a:lnTo>
                <a:lnTo>
                  <a:pt x="6285" y="15636"/>
                </a:lnTo>
                <a:lnTo>
                  <a:pt x="6250" y="15665"/>
                </a:lnTo>
                <a:lnTo>
                  <a:pt x="6215" y="15694"/>
                </a:lnTo>
                <a:lnTo>
                  <a:pt x="6180" y="15722"/>
                </a:lnTo>
                <a:lnTo>
                  <a:pt x="6144" y="15748"/>
                </a:lnTo>
                <a:lnTo>
                  <a:pt x="6107" y="15775"/>
                </a:lnTo>
                <a:lnTo>
                  <a:pt x="6070" y="15801"/>
                </a:lnTo>
                <a:lnTo>
                  <a:pt x="6032" y="15825"/>
                </a:lnTo>
                <a:lnTo>
                  <a:pt x="5992" y="15848"/>
                </a:lnTo>
                <a:lnTo>
                  <a:pt x="5953" y="15871"/>
                </a:lnTo>
                <a:lnTo>
                  <a:pt x="5912" y="15892"/>
                </a:lnTo>
                <a:lnTo>
                  <a:pt x="5872" y="15914"/>
                </a:lnTo>
                <a:lnTo>
                  <a:pt x="5831" y="15934"/>
                </a:lnTo>
                <a:lnTo>
                  <a:pt x="5789" y="15953"/>
                </a:lnTo>
                <a:lnTo>
                  <a:pt x="5747" y="15971"/>
                </a:lnTo>
                <a:lnTo>
                  <a:pt x="5705" y="15988"/>
                </a:lnTo>
                <a:lnTo>
                  <a:pt x="5661" y="16004"/>
                </a:lnTo>
                <a:lnTo>
                  <a:pt x="5618" y="16019"/>
                </a:lnTo>
                <a:lnTo>
                  <a:pt x="5574" y="16032"/>
                </a:lnTo>
                <a:lnTo>
                  <a:pt x="5528" y="16045"/>
                </a:lnTo>
                <a:lnTo>
                  <a:pt x="5484" y="16058"/>
                </a:lnTo>
                <a:lnTo>
                  <a:pt x="5437" y="16069"/>
                </a:lnTo>
                <a:lnTo>
                  <a:pt x="5392" y="16079"/>
                </a:lnTo>
                <a:lnTo>
                  <a:pt x="5346" y="16087"/>
                </a:lnTo>
                <a:lnTo>
                  <a:pt x="5298" y="16095"/>
                </a:lnTo>
                <a:lnTo>
                  <a:pt x="5252" y="16101"/>
                </a:lnTo>
                <a:lnTo>
                  <a:pt x="5204" y="16107"/>
                </a:lnTo>
                <a:lnTo>
                  <a:pt x="5156" y="16111"/>
                </a:lnTo>
                <a:lnTo>
                  <a:pt x="5107" y="16114"/>
                </a:lnTo>
                <a:lnTo>
                  <a:pt x="5059" y="16115"/>
                </a:lnTo>
                <a:lnTo>
                  <a:pt x="5011" y="16116"/>
                </a:lnTo>
                <a:lnTo>
                  <a:pt x="4962" y="16115"/>
                </a:lnTo>
                <a:lnTo>
                  <a:pt x="4914" y="16114"/>
                </a:lnTo>
                <a:lnTo>
                  <a:pt x="4865" y="16111"/>
                </a:lnTo>
                <a:lnTo>
                  <a:pt x="4817" y="16107"/>
                </a:lnTo>
                <a:lnTo>
                  <a:pt x="4770" y="16101"/>
                </a:lnTo>
                <a:lnTo>
                  <a:pt x="4723" y="16095"/>
                </a:lnTo>
                <a:lnTo>
                  <a:pt x="4676" y="16087"/>
                </a:lnTo>
                <a:lnTo>
                  <a:pt x="4629" y="16079"/>
                </a:lnTo>
                <a:lnTo>
                  <a:pt x="4584" y="16069"/>
                </a:lnTo>
                <a:lnTo>
                  <a:pt x="4538" y="16058"/>
                </a:lnTo>
                <a:lnTo>
                  <a:pt x="4493" y="16045"/>
                </a:lnTo>
                <a:lnTo>
                  <a:pt x="4448" y="16032"/>
                </a:lnTo>
                <a:lnTo>
                  <a:pt x="4404" y="16019"/>
                </a:lnTo>
                <a:lnTo>
                  <a:pt x="4360" y="16004"/>
                </a:lnTo>
                <a:lnTo>
                  <a:pt x="4317" y="15988"/>
                </a:lnTo>
                <a:lnTo>
                  <a:pt x="4274" y="15971"/>
                </a:lnTo>
                <a:lnTo>
                  <a:pt x="4232" y="15953"/>
                </a:lnTo>
                <a:lnTo>
                  <a:pt x="4190" y="15934"/>
                </a:lnTo>
                <a:lnTo>
                  <a:pt x="4149" y="15914"/>
                </a:lnTo>
                <a:lnTo>
                  <a:pt x="4109" y="15892"/>
                </a:lnTo>
                <a:lnTo>
                  <a:pt x="4068" y="15871"/>
                </a:lnTo>
                <a:lnTo>
                  <a:pt x="4029" y="15848"/>
                </a:lnTo>
                <a:lnTo>
                  <a:pt x="3990" y="15825"/>
                </a:lnTo>
                <a:lnTo>
                  <a:pt x="3951" y="15801"/>
                </a:lnTo>
                <a:lnTo>
                  <a:pt x="3914" y="15775"/>
                </a:lnTo>
                <a:lnTo>
                  <a:pt x="3878" y="15748"/>
                </a:lnTo>
                <a:lnTo>
                  <a:pt x="3841" y="15722"/>
                </a:lnTo>
                <a:lnTo>
                  <a:pt x="3806" y="15694"/>
                </a:lnTo>
                <a:lnTo>
                  <a:pt x="3771" y="15665"/>
                </a:lnTo>
                <a:lnTo>
                  <a:pt x="3737" y="15636"/>
                </a:lnTo>
                <a:lnTo>
                  <a:pt x="3703" y="15605"/>
                </a:lnTo>
                <a:lnTo>
                  <a:pt x="3671" y="15574"/>
                </a:lnTo>
                <a:lnTo>
                  <a:pt x="3639" y="15543"/>
                </a:lnTo>
                <a:lnTo>
                  <a:pt x="3607" y="15510"/>
                </a:lnTo>
                <a:lnTo>
                  <a:pt x="3577" y="15476"/>
                </a:lnTo>
                <a:lnTo>
                  <a:pt x="3547" y="15442"/>
                </a:lnTo>
                <a:lnTo>
                  <a:pt x="3519" y="15407"/>
                </a:lnTo>
                <a:lnTo>
                  <a:pt x="3490" y="15372"/>
                </a:lnTo>
                <a:lnTo>
                  <a:pt x="3463" y="15335"/>
                </a:lnTo>
                <a:lnTo>
                  <a:pt x="3437" y="15299"/>
                </a:lnTo>
                <a:lnTo>
                  <a:pt x="3412" y="15261"/>
                </a:lnTo>
                <a:lnTo>
                  <a:pt x="3386" y="15224"/>
                </a:lnTo>
                <a:lnTo>
                  <a:pt x="3363" y="15184"/>
                </a:lnTo>
                <a:lnTo>
                  <a:pt x="3341" y="15145"/>
                </a:lnTo>
                <a:lnTo>
                  <a:pt x="3319" y="15105"/>
                </a:lnTo>
                <a:lnTo>
                  <a:pt x="3299" y="15064"/>
                </a:lnTo>
                <a:lnTo>
                  <a:pt x="3279" y="15024"/>
                </a:lnTo>
                <a:lnTo>
                  <a:pt x="3260" y="14983"/>
                </a:lnTo>
                <a:lnTo>
                  <a:pt x="3242" y="14941"/>
                </a:lnTo>
                <a:lnTo>
                  <a:pt x="3226" y="14897"/>
                </a:lnTo>
                <a:lnTo>
                  <a:pt x="3210" y="14855"/>
                </a:lnTo>
                <a:lnTo>
                  <a:pt x="3196" y="14811"/>
                </a:lnTo>
                <a:lnTo>
                  <a:pt x="3182" y="14767"/>
                </a:lnTo>
                <a:lnTo>
                  <a:pt x="3170" y="14723"/>
                </a:lnTo>
                <a:lnTo>
                  <a:pt x="3159" y="14678"/>
                </a:lnTo>
                <a:lnTo>
                  <a:pt x="3148" y="14632"/>
                </a:lnTo>
                <a:lnTo>
                  <a:pt x="3139" y="14587"/>
                </a:lnTo>
                <a:lnTo>
                  <a:pt x="3131" y="14541"/>
                </a:lnTo>
                <a:lnTo>
                  <a:pt x="3125" y="14494"/>
                </a:lnTo>
                <a:lnTo>
                  <a:pt x="3119" y="14448"/>
                </a:lnTo>
                <a:lnTo>
                  <a:pt x="3115" y="14401"/>
                </a:lnTo>
                <a:lnTo>
                  <a:pt x="3112" y="14353"/>
                </a:lnTo>
                <a:lnTo>
                  <a:pt x="3110" y="14305"/>
                </a:lnTo>
                <a:lnTo>
                  <a:pt x="3109" y="14258"/>
                </a:lnTo>
                <a:lnTo>
                  <a:pt x="3110" y="14209"/>
                </a:lnTo>
                <a:lnTo>
                  <a:pt x="3112" y="14161"/>
                </a:lnTo>
                <a:lnTo>
                  <a:pt x="3115" y="14114"/>
                </a:lnTo>
                <a:lnTo>
                  <a:pt x="3119" y="14067"/>
                </a:lnTo>
                <a:lnTo>
                  <a:pt x="3125" y="14020"/>
                </a:lnTo>
                <a:lnTo>
                  <a:pt x="3131" y="13974"/>
                </a:lnTo>
                <a:lnTo>
                  <a:pt x="3139" y="13927"/>
                </a:lnTo>
                <a:lnTo>
                  <a:pt x="3148" y="13882"/>
                </a:lnTo>
                <a:lnTo>
                  <a:pt x="3159" y="13837"/>
                </a:lnTo>
                <a:lnTo>
                  <a:pt x="3170" y="13791"/>
                </a:lnTo>
                <a:lnTo>
                  <a:pt x="3182" y="13747"/>
                </a:lnTo>
                <a:lnTo>
                  <a:pt x="3196" y="13704"/>
                </a:lnTo>
                <a:lnTo>
                  <a:pt x="3210" y="13659"/>
                </a:lnTo>
                <a:lnTo>
                  <a:pt x="3226" y="13617"/>
                </a:lnTo>
                <a:lnTo>
                  <a:pt x="3242" y="13575"/>
                </a:lnTo>
                <a:lnTo>
                  <a:pt x="3260" y="13532"/>
                </a:lnTo>
                <a:lnTo>
                  <a:pt x="3279" y="13491"/>
                </a:lnTo>
                <a:lnTo>
                  <a:pt x="3299" y="13450"/>
                </a:lnTo>
                <a:lnTo>
                  <a:pt x="3319" y="13410"/>
                </a:lnTo>
                <a:lnTo>
                  <a:pt x="3341" y="13369"/>
                </a:lnTo>
                <a:lnTo>
                  <a:pt x="3363" y="13330"/>
                </a:lnTo>
                <a:lnTo>
                  <a:pt x="3386" y="13292"/>
                </a:lnTo>
                <a:lnTo>
                  <a:pt x="3412" y="13253"/>
                </a:lnTo>
                <a:lnTo>
                  <a:pt x="3437" y="13216"/>
                </a:lnTo>
                <a:lnTo>
                  <a:pt x="3463" y="13179"/>
                </a:lnTo>
                <a:lnTo>
                  <a:pt x="3490" y="13143"/>
                </a:lnTo>
                <a:lnTo>
                  <a:pt x="3519" y="13107"/>
                </a:lnTo>
                <a:lnTo>
                  <a:pt x="3547" y="13072"/>
                </a:lnTo>
                <a:lnTo>
                  <a:pt x="3577" y="13038"/>
                </a:lnTo>
                <a:lnTo>
                  <a:pt x="3607" y="13005"/>
                </a:lnTo>
                <a:lnTo>
                  <a:pt x="3639" y="12971"/>
                </a:lnTo>
                <a:lnTo>
                  <a:pt x="3671" y="12940"/>
                </a:lnTo>
                <a:lnTo>
                  <a:pt x="3703" y="12909"/>
                </a:lnTo>
                <a:lnTo>
                  <a:pt x="3737" y="12879"/>
                </a:lnTo>
                <a:lnTo>
                  <a:pt x="3771" y="12849"/>
                </a:lnTo>
                <a:lnTo>
                  <a:pt x="3806" y="12820"/>
                </a:lnTo>
                <a:lnTo>
                  <a:pt x="3841" y="12793"/>
                </a:lnTo>
                <a:lnTo>
                  <a:pt x="3878" y="12766"/>
                </a:lnTo>
                <a:lnTo>
                  <a:pt x="3914" y="12740"/>
                </a:lnTo>
                <a:lnTo>
                  <a:pt x="3951" y="12715"/>
                </a:lnTo>
                <a:lnTo>
                  <a:pt x="3990" y="12689"/>
                </a:lnTo>
                <a:lnTo>
                  <a:pt x="4029" y="12666"/>
                </a:lnTo>
                <a:lnTo>
                  <a:pt x="4068" y="12643"/>
                </a:lnTo>
                <a:lnTo>
                  <a:pt x="4109" y="12622"/>
                </a:lnTo>
                <a:lnTo>
                  <a:pt x="4149" y="12601"/>
                </a:lnTo>
                <a:lnTo>
                  <a:pt x="4190" y="12581"/>
                </a:lnTo>
                <a:lnTo>
                  <a:pt x="4232" y="12561"/>
                </a:lnTo>
                <a:lnTo>
                  <a:pt x="4274" y="12543"/>
                </a:lnTo>
                <a:lnTo>
                  <a:pt x="4317" y="12527"/>
                </a:lnTo>
                <a:lnTo>
                  <a:pt x="4360" y="12511"/>
                </a:lnTo>
                <a:lnTo>
                  <a:pt x="4404" y="12496"/>
                </a:lnTo>
                <a:lnTo>
                  <a:pt x="4448" y="12482"/>
                </a:lnTo>
                <a:lnTo>
                  <a:pt x="4493" y="12469"/>
                </a:lnTo>
                <a:lnTo>
                  <a:pt x="4538" y="12457"/>
                </a:lnTo>
                <a:lnTo>
                  <a:pt x="4584" y="12446"/>
                </a:lnTo>
                <a:lnTo>
                  <a:pt x="4629" y="12436"/>
                </a:lnTo>
                <a:lnTo>
                  <a:pt x="4676" y="12427"/>
                </a:lnTo>
                <a:lnTo>
                  <a:pt x="4723" y="12419"/>
                </a:lnTo>
                <a:lnTo>
                  <a:pt x="4770" y="12413"/>
                </a:lnTo>
                <a:lnTo>
                  <a:pt x="4817" y="12408"/>
                </a:lnTo>
                <a:lnTo>
                  <a:pt x="4865" y="12404"/>
                </a:lnTo>
                <a:lnTo>
                  <a:pt x="4914" y="12401"/>
                </a:lnTo>
                <a:lnTo>
                  <a:pt x="4962" y="12399"/>
                </a:lnTo>
                <a:lnTo>
                  <a:pt x="5011" y="12398"/>
                </a:lnTo>
                <a:close/>
                <a:moveTo>
                  <a:pt x="5800" y="13505"/>
                </a:moveTo>
                <a:lnTo>
                  <a:pt x="5780" y="13487"/>
                </a:lnTo>
                <a:lnTo>
                  <a:pt x="5761" y="13470"/>
                </a:lnTo>
                <a:lnTo>
                  <a:pt x="5741" y="13453"/>
                </a:lnTo>
                <a:lnTo>
                  <a:pt x="5721" y="13436"/>
                </a:lnTo>
                <a:lnTo>
                  <a:pt x="5700" y="13420"/>
                </a:lnTo>
                <a:lnTo>
                  <a:pt x="5678" y="13403"/>
                </a:lnTo>
                <a:lnTo>
                  <a:pt x="5657" y="13388"/>
                </a:lnTo>
                <a:lnTo>
                  <a:pt x="5635" y="13373"/>
                </a:lnTo>
                <a:lnTo>
                  <a:pt x="5613" y="13359"/>
                </a:lnTo>
                <a:lnTo>
                  <a:pt x="5590" y="13345"/>
                </a:lnTo>
                <a:lnTo>
                  <a:pt x="5566" y="13332"/>
                </a:lnTo>
                <a:lnTo>
                  <a:pt x="5543" y="13320"/>
                </a:lnTo>
                <a:lnTo>
                  <a:pt x="5519" y="13308"/>
                </a:lnTo>
                <a:lnTo>
                  <a:pt x="5495" y="13296"/>
                </a:lnTo>
                <a:lnTo>
                  <a:pt x="5471" y="13285"/>
                </a:lnTo>
                <a:lnTo>
                  <a:pt x="5445" y="13275"/>
                </a:lnTo>
                <a:lnTo>
                  <a:pt x="5420" y="13264"/>
                </a:lnTo>
                <a:lnTo>
                  <a:pt x="5395" y="13255"/>
                </a:lnTo>
                <a:lnTo>
                  <a:pt x="5370" y="13246"/>
                </a:lnTo>
                <a:lnTo>
                  <a:pt x="5344" y="13238"/>
                </a:lnTo>
                <a:lnTo>
                  <a:pt x="5317" y="13230"/>
                </a:lnTo>
                <a:lnTo>
                  <a:pt x="5290" y="13223"/>
                </a:lnTo>
                <a:lnTo>
                  <a:pt x="5264" y="13217"/>
                </a:lnTo>
                <a:lnTo>
                  <a:pt x="5237" y="13211"/>
                </a:lnTo>
                <a:lnTo>
                  <a:pt x="5208" y="13206"/>
                </a:lnTo>
                <a:lnTo>
                  <a:pt x="5181" y="13202"/>
                </a:lnTo>
                <a:lnTo>
                  <a:pt x="5153" y="13198"/>
                </a:lnTo>
                <a:lnTo>
                  <a:pt x="5126" y="13195"/>
                </a:lnTo>
                <a:lnTo>
                  <a:pt x="5096" y="13193"/>
                </a:lnTo>
                <a:lnTo>
                  <a:pt x="5068" y="13191"/>
                </a:lnTo>
                <a:lnTo>
                  <a:pt x="5040" y="13190"/>
                </a:lnTo>
                <a:lnTo>
                  <a:pt x="5011" y="13190"/>
                </a:lnTo>
                <a:lnTo>
                  <a:pt x="4981" y="13190"/>
                </a:lnTo>
                <a:lnTo>
                  <a:pt x="4953" y="13191"/>
                </a:lnTo>
                <a:lnTo>
                  <a:pt x="4925" y="13193"/>
                </a:lnTo>
                <a:lnTo>
                  <a:pt x="4896" y="13195"/>
                </a:lnTo>
                <a:lnTo>
                  <a:pt x="4868" y="13198"/>
                </a:lnTo>
                <a:lnTo>
                  <a:pt x="4840" y="13202"/>
                </a:lnTo>
                <a:lnTo>
                  <a:pt x="4813" y="13206"/>
                </a:lnTo>
                <a:lnTo>
                  <a:pt x="4785" y="13211"/>
                </a:lnTo>
                <a:lnTo>
                  <a:pt x="4758" y="13217"/>
                </a:lnTo>
                <a:lnTo>
                  <a:pt x="4731" y="13223"/>
                </a:lnTo>
                <a:lnTo>
                  <a:pt x="4704" y="13230"/>
                </a:lnTo>
                <a:lnTo>
                  <a:pt x="4678" y="13238"/>
                </a:lnTo>
                <a:lnTo>
                  <a:pt x="4652" y="13246"/>
                </a:lnTo>
                <a:lnTo>
                  <a:pt x="4626" y="13255"/>
                </a:lnTo>
                <a:lnTo>
                  <a:pt x="4601" y="13264"/>
                </a:lnTo>
                <a:lnTo>
                  <a:pt x="4576" y="13275"/>
                </a:lnTo>
                <a:lnTo>
                  <a:pt x="4551" y="13285"/>
                </a:lnTo>
                <a:lnTo>
                  <a:pt x="4526" y="13296"/>
                </a:lnTo>
                <a:lnTo>
                  <a:pt x="4502" y="13308"/>
                </a:lnTo>
                <a:lnTo>
                  <a:pt x="4478" y="13320"/>
                </a:lnTo>
                <a:lnTo>
                  <a:pt x="4455" y="13332"/>
                </a:lnTo>
                <a:lnTo>
                  <a:pt x="4432" y="13345"/>
                </a:lnTo>
                <a:lnTo>
                  <a:pt x="4408" y="13359"/>
                </a:lnTo>
                <a:lnTo>
                  <a:pt x="4386" y="13373"/>
                </a:lnTo>
                <a:lnTo>
                  <a:pt x="4364" y="13388"/>
                </a:lnTo>
                <a:lnTo>
                  <a:pt x="4343" y="13403"/>
                </a:lnTo>
                <a:lnTo>
                  <a:pt x="4322" y="13420"/>
                </a:lnTo>
                <a:lnTo>
                  <a:pt x="4300" y="13436"/>
                </a:lnTo>
                <a:lnTo>
                  <a:pt x="4280" y="13453"/>
                </a:lnTo>
                <a:lnTo>
                  <a:pt x="4260" y="13470"/>
                </a:lnTo>
                <a:lnTo>
                  <a:pt x="4241" y="13487"/>
                </a:lnTo>
                <a:lnTo>
                  <a:pt x="4222" y="13505"/>
                </a:lnTo>
                <a:lnTo>
                  <a:pt x="4204" y="13523"/>
                </a:lnTo>
                <a:lnTo>
                  <a:pt x="4185" y="13542"/>
                </a:lnTo>
                <a:lnTo>
                  <a:pt x="4168" y="13561"/>
                </a:lnTo>
                <a:lnTo>
                  <a:pt x="4151" y="13581"/>
                </a:lnTo>
                <a:lnTo>
                  <a:pt x="4135" y="13601"/>
                </a:lnTo>
                <a:lnTo>
                  <a:pt x="4119" y="13621"/>
                </a:lnTo>
                <a:lnTo>
                  <a:pt x="4104" y="13641"/>
                </a:lnTo>
                <a:lnTo>
                  <a:pt x="4089" y="13662"/>
                </a:lnTo>
                <a:lnTo>
                  <a:pt x="4073" y="13683"/>
                </a:lnTo>
                <a:lnTo>
                  <a:pt x="4060" y="13706"/>
                </a:lnTo>
                <a:lnTo>
                  <a:pt x="4046" y="13728"/>
                </a:lnTo>
                <a:lnTo>
                  <a:pt x="4034" y="13750"/>
                </a:lnTo>
                <a:lnTo>
                  <a:pt x="4021" y="13773"/>
                </a:lnTo>
                <a:lnTo>
                  <a:pt x="4009" y="13796"/>
                </a:lnTo>
                <a:lnTo>
                  <a:pt x="3998" y="13819"/>
                </a:lnTo>
                <a:lnTo>
                  <a:pt x="3988" y="13844"/>
                </a:lnTo>
                <a:lnTo>
                  <a:pt x="3978" y="13867"/>
                </a:lnTo>
                <a:lnTo>
                  <a:pt x="3968" y="13891"/>
                </a:lnTo>
                <a:lnTo>
                  <a:pt x="3959" y="13916"/>
                </a:lnTo>
                <a:lnTo>
                  <a:pt x="3950" y="13941"/>
                </a:lnTo>
                <a:lnTo>
                  <a:pt x="3943" y="13967"/>
                </a:lnTo>
                <a:lnTo>
                  <a:pt x="3936" y="13992"/>
                </a:lnTo>
                <a:lnTo>
                  <a:pt x="3929" y="14017"/>
                </a:lnTo>
                <a:lnTo>
                  <a:pt x="3924" y="14043"/>
                </a:lnTo>
                <a:lnTo>
                  <a:pt x="3919" y="14069"/>
                </a:lnTo>
                <a:lnTo>
                  <a:pt x="3914" y="14095"/>
                </a:lnTo>
                <a:lnTo>
                  <a:pt x="3910" y="14122"/>
                </a:lnTo>
                <a:lnTo>
                  <a:pt x="3907" y="14149"/>
                </a:lnTo>
                <a:lnTo>
                  <a:pt x="3905" y="14175"/>
                </a:lnTo>
                <a:lnTo>
                  <a:pt x="3903" y="14202"/>
                </a:lnTo>
                <a:lnTo>
                  <a:pt x="3902" y="14229"/>
                </a:lnTo>
                <a:lnTo>
                  <a:pt x="3902" y="14258"/>
                </a:lnTo>
                <a:lnTo>
                  <a:pt x="3902" y="14285"/>
                </a:lnTo>
                <a:lnTo>
                  <a:pt x="3903" y="14312"/>
                </a:lnTo>
                <a:lnTo>
                  <a:pt x="3905" y="14339"/>
                </a:lnTo>
                <a:lnTo>
                  <a:pt x="3907" y="14365"/>
                </a:lnTo>
                <a:lnTo>
                  <a:pt x="3910" y="14393"/>
                </a:lnTo>
                <a:lnTo>
                  <a:pt x="3914" y="14419"/>
                </a:lnTo>
                <a:lnTo>
                  <a:pt x="3919" y="14445"/>
                </a:lnTo>
                <a:lnTo>
                  <a:pt x="3924" y="14471"/>
                </a:lnTo>
                <a:lnTo>
                  <a:pt x="3929" y="14497"/>
                </a:lnTo>
                <a:lnTo>
                  <a:pt x="3936" y="14523"/>
                </a:lnTo>
                <a:lnTo>
                  <a:pt x="3943" y="14549"/>
                </a:lnTo>
                <a:lnTo>
                  <a:pt x="3950" y="14574"/>
                </a:lnTo>
                <a:lnTo>
                  <a:pt x="3959" y="14598"/>
                </a:lnTo>
                <a:lnTo>
                  <a:pt x="3968" y="14623"/>
                </a:lnTo>
                <a:lnTo>
                  <a:pt x="3978" y="14647"/>
                </a:lnTo>
                <a:lnTo>
                  <a:pt x="3988" y="14672"/>
                </a:lnTo>
                <a:lnTo>
                  <a:pt x="3998" y="14695"/>
                </a:lnTo>
                <a:lnTo>
                  <a:pt x="4009" y="14718"/>
                </a:lnTo>
                <a:lnTo>
                  <a:pt x="4021" y="14741"/>
                </a:lnTo>
                <a:lnTo>
                  <a:pt x="4034" y="14764"/>
                </a:lnTo>
                <a:lnTo>
                  <a:pt x="4046" y="14786"/>
                </a:lnTo>
                <a:lnTo>
                  <a:pt x="4060" y="14809"/>
                </a:lnTo>
                <a:lnTo>
                  <a:pt x="4073" y="14831"/>
                </a:lnTo>
                <a:lnTo>
                  <a:pt x="4089" y="14852"/>
                </a:lnTo>
                <a:lnTo>
                  <a:pt x="4104" y="14873"/>
                </a:lnTo>
                <a:lnTo>
                  <a:pt x="4119" y="14893"/>
                </a:lnTo>
                <a:lnTo>
                  <a:pt x="4135" y="14914"/>
                </a:lnTo>
                <a:lnTo>
                  <a:pt x="4151" y="14933"/>
                </a:lnTo>
                <a:lnTo>
                  <a:pt x="4168" y="14954"/>
                </a:lnTo>
                <a:lnTo>
                  <a:pt x="4185" y="14973"/>
                </a:lnTo>
                <a:lnTo>
                  <a:pt x="4204" y="14991"/>
                </a:lnTo>
                <a:lnTo>
                  <a:pt x="4222" y="15009"/>
                </a:lnTo>
                <a:lnTo>
                  <a:pt x="4241" y="15027"/>
                </a:lnTo>
                <a:lnTo>
                  <a:pt x="4260" y="15045"/>
                </a:lnTo>
                <a:lnTo>
                  <a:pt x="4280" y="15062"/>
                </a:lnTo>
                <a:lnTo>
                  <a:pt x="4300" y="15079"/>
                </a:lnTo>
                <a:lnTo>
                  <a:pt x="4322" y="15095"/>
                </a:lnTo>
                <a:lnTo>
                  <a:pt x="4343" y="15111"/>
                </a:lnTo>
                <a:lnTo>
                  <a:pt x="4364" y="15126"/>
                </a:lnTo>
                <a:lnTo>
                  <a:pt x="4386" y="15141"/>
                </a:lnTo>
                <a:lnTo>
                  <a:pt x="4408" y="15155"/>
                </a:lnTo>
                <a:lnTo>
                  <a:pt x="4432" y="15169"/>
                </a:lnTo>
                <a:lnTo>
                  <a:pt x="4455" y="15182"/>
                </a:lnTo>
                <a:lnTo>
                  <a:pt x="4478" y="15194"/>
                </a:lnTo>
                <a:lnTo>
                  <a:pt x="4502" y="15207"/>
                </a:lnTo>
                <a:lnTo>
                  <a:pt x="4526" y="15219"/>
                </a:lnTo>
                <a:lnTo>
                  <a:pt x="4551" y="15230"/>
                </a:lnTo>
                <a:lnTo>
                  <a:pt x="4576" y="15241"/>
                </a:lnTo>
                <a:lnTo>
                  <a:pt x="4601" y="15250"/>
                </a:lnTo>
                <a:lnTo>
                  <a:pt x="4626" y="15260"/>
                </a:lnTo>
                <a:lnTo>
                  <a:pt x="4652" y="15268"/>
                </a:lnTo>
                <a:lnTo>
                  <a:pt x="4678" y="15277"/>
                </a:lnTo>
                <a:lnTo>
                  <a:pt x="4704" y="15284"/>
                </a:lnTo>
                <a:lnTo>
                  <a:pt x="4731" y="15291"/>
                </a:lnTo>
                <a:lnTo>
                  <a:pt x="4758" y="15297"/>
                </a:lnTo>
                <a:lnTo>
                  <a:pt x="4785" y="15303"/>
                </a:lnTo>
                <a:lnTo>
                  <a:pt x="4813" y="15308"/>
                </a:lnTo>
                <a:lnTo>
                  <a:pt x="4840" y="15312"/>
                </a:lnTo>
                <a:lnTo>
                  <a:pt x="4868" y="15316"/>
                </a:lnTo>
                <a:lnTo>
                  <a:pt x="4896" y="15319"/>
                </a:lnTo>
                <a:lnTo>
                  <a:pt x="4925" y="15322"/>
                </a:lnTo>
                <a:lnTo>
                  <a:pt x="4953" y="15323"/>
                </a:lnTo>
                <a:lnTo>
                  <a:pt x="4981" y="15324"/>
                </a:lnTo>
                <a:lnTo>
                  <a:pt x="5011" y="15325"/>
                </a:lnTo>
                <a:lnTo>
                  <a:pt x="5040" y="15324"/>
                </a:lnTo>
                <a:lnTo>
                  <a:pt x="5068" y="15323"/>
                </a:lnTo>
                <a:lnTo>
                  <a:pt x="5096" y="15322"/>
                </a:lnTo>
                <a:lnTo>
                  <a:pt x="5126" y="15319"/>
                </a:lnTo>
                <a:lnTo>
                  <a:pt x="5153" y="15316"/>
                </a:lnTo>
                <a:lnTo>
                  <a:pt x="5181" y="15312"/>
                </a:lnTo>
                <a:lnTo>
                  <a:pt x="5208" y="15308"/>
                </a:lnTo>
                <a:lnTo>
                  <a:pt x="5237" y="15303"/>
                </a:lnTo>
                <a:lnTo>
                  <a:pt x="5264" y="15297"/>
                </a:lnTo>
                <a:lnTo>
                  <a:pt x="5290" y="15291"/>
                </a:lnTo>
                <a:lnTo>
                  <a:pt x="5317" y="15284"/>
                </a:lnTo>
                <a:lnTo>
                  <a:pt x="5344" y="15277"/>
                </a:lnTo>
                <a:lnTo>
                  <a:pt x="5370" y="15268"/>
                </a:lnTo>
                <a:lnTo>
                  <a:pt x="5395" y="15260"/>
                </a:lnTo>
                <a:lnTo>
                  <a:pt x="5420" y="15250"/>
                </a:lnTo>
                <a:lnTo>
                  <a:pt x="5445" y="15241"/>
                </a:lnTo>
                <a:lnTo>
                  <a:pt x="5471" y="15230"/>
                </a:lnTo>
                <a:lnTo>
                  <a:pt x="5495" y="15219"/>
                </a:lnTo>
                <a:lnTo>
                  <a:pt x="5519" y="15207"/>
                </a:lnTo>
                <a:lnTo>
                  <a:pt x="5543" y="15194"/>
                </a:lnTo>
                <a:lnTo>
                  <a:pt x="5566" y="15182"/>
                </a:lnTo>
                <a:lnTo>
                  <a:pt x="5590" y="15169"/>
                </a:lnTo>
                <a:lnTo>
                  <a:pt x="5613" y="15155"/>
                </a:lnTo>
                <a:lnTo>
                  <a:pt x="5635" y="15141"/>
                </a:lnTo>
                <a:lnTo>
                  <a:pt x="5657" y="15126"/>
                </a:lnTo>
                <a:lnTo>
                  <a:pt x="5678" y="15111"/>
                </a:lnTo>
                <a:lnTo>
                  <a:pt x="5700" y="15095"/>
                </a:lnTo>
                <a:lnTo>
                  <a:pt x="5721" y="15079"/>
                </a:lnTo>
                <a:lnTo>
                  <a:pt x="5741" y="15062"/>
                </a:lnTo>
                <a:lnTo>
                  <a:pt x="5761" y="15045"/>
                </a:lnTo>
                <a:lnTo>
                  <a:pt x="5780" y="15027"/>
                </a:lnTo>
                <a:lnTo>
                  <a:pt x="5800" y="15009"/>
                </a:lnTo>
                <a:lnTo>
                  <a:pt x="5818" y="14991"/>
                </a:lnTo>
                <a:lnTo>
                  <a:pt x="5836" y="14973"/>
                </a:lnTo>
                <a:lnTo>
                  <a:pt x="5853" y="14954"/>
                </a:lnTo>
                <a:lnTo>
                  <a:pt x="5870" y="14933"/>
                </a:lnTo>
                <a:lnTo>
                  <a:pt x="5886" y="14914"/>
                </a:lnTo>
                <a:lnTo>
                  <a:pt x="5902" y="14893"/>
                </a:lnTo>
                <a:lnTo>
                  <a:pt x="5918" y="14873"/>
                </a:lnTo>
                <a:lnTo>
                  <a:pt x="5933" y="14852"/>
                </a:lnTo>
                <a:lnTo>
                  <a:pt x="5948" y="14831"/>
                </a:lnTo>
                <a:lnTo>
                  <a:pt x="5961" y="14809"/>
                </a:lnTo>
                <a:lnTo>
                  <a:pt x="5975" y="14786"/>
                </a:lnTo>
                <a:lnTo>
                  <a:pt x="5988" y="14764"/>
                </a:lnTo>
                <a:lnTo>
                  <a:pt x="6000" y="14741"/>
                </a:lnTo>
                <a:lnTo>
                  <a:pt x="6012" y="14718"/>
                </a:lnTo>
                <a:lnTo>
                  <a:pt x="6023" y="14695"/>
                </a:lnTo>
                <a:lnTo>
                  <a:pt x="6034" y="14672"/>
                </a:lnTo>
                <a:lnTo>
                  <a:pt x="6044" y="14647"/>
                </a:lnTo>
                <a:lnTo>
                  <a:pt x="6054" y="14623"/>
                </a:lnTo>
                <a:lnTo>
                  <a:pt x="6062" y="14598"/>
                </a:lnTo>
                <a:lnTo>
                  <a:pt x="6071" y="14574"/>
                </a:lnTo>
                <a:lnTo>
                  <a:pt x="6078" y="14549"/>
                </a:lnTo>
                <a:lnTo>
                  <a:pt x="6085" y="14523"/>
                </a:lnTo>
                <a:lnTo>
                  <a:pt x="6092" y="14497"/>
                </a:lnTo>
                <a:lnTo>
                  <a:pt x="6097" y="14471"/>
                </a:lnTo>
                <a:lnTo>
                  <a:pt x="6102" y="14445"/>
                </a:lnTo>
                <a:lnTo>
                  <a:pt x="6107" y="14419"/>
                </a:lnTo>
                <a:lnTo>
                  <a:pt x="6111" y="14393"/>
                </a:lnTo>
                <a:lnTo>
                  <a:pt x="6114" y="14365"/>
                </a:lnTo>
                <a:lnTo>
                  <a:pt x="6116" y="14339"/>
                </a:lnTo>
                <a:lnTo>
                  <a:pt x="6118" y="14312"/>
                </a:lnTo>
                <a:lnTo>
                  <a:pt x="6119" y="14285"/>
                </a:lnTo>
                <a:lnTo>
                  <a:pt x="6119" y="14258"/>
                </a:lnTo>
                <a:lnTo>
                  <a:pt x="6119" y="14229"/>
                </a:lnTo>
                <a:lnTo>
                  <a:pt x="6118" y="14202"/>
                </a:lnTo>
                <a:lnTo>
                  <a:pt x="6116" y="14175"/>
                </a:lnTo>
                <a:lnTo>
                  <a:pt x="6114" y="14149"/>
                </a:lnTo>
                <a:lnTo>
                  <a:pt x="6111" y="14122"/>
                </a:lnTo>
                <a:lnTo>
                  <a:pt x="6107" y="14095"/>
                </a:lnTo>
                <a:lnTo>
                  <a:pt x="6102" y="14069"/>
                </a:lnTo>
                <a:lnTo>
                  <a:pt x="6097" y="14043"/>
                </a:lnTo>
                <a:lnTo>
                  <a:pt x="6092" y="14017"/>
                </a:lnTo>
                <a:lnTo>
                  <a:pt x="6085" y="13992"/>
                </a:lnTo>
                <a:lnTo>
                  <a:pt x="6078" y="13967"/>
                </a:lnTo>
                <a:lnTo>
                  <a:pt x="6071" y="13941"/>
                </a:lnTo>
                <a:lnTo>
                  <a:pt x="6062" y="13916"/>
                </a:lnTo>
                <a:lnTo>
                  <a:pt x="6054" y="13891"/>
                </a:lnTo>
                <a:lnTo>
                  <a:pt x="6044" y="13867"/>
                </a:lnTo>
                <a:lnTo>
                  <a:pt x="6034" y="13844"/>
                </a:lnTo>
                <a:lnTo>
                  <a:pt x="6023" y="13819"/>
                </a:lnTo>
                <a:lnTo>
                  <a:pt x="6012" y="13796"/>
                </a:lnTo>
                <a:lnTo>
                  <a:pt x="6000" y="13773"/>
                </a:lnTo>
                <a:lnTo>
                  <a:pt x="5988" y="13750"/>
                </a:lnTo>
                <a:lnTo>
                  <a:pt x="5975" y="13728"/>
                </a:lnTo>
                <a:lnTo>
                  <a:pt x="5961" y="13706"/>
                </a:lnTo>
                <a:lnTo>
                  <a:pt x="5948" y="13683"/>
                </a:lnTo>
                <a:lnTo>
                  <a:pt x="5933" y="13662"/>
                </a:lnTo>
                <a:lnTo>
                  <a:pt x="5918" y="13641"/>
                </a:lnTo>
                <a:lnTo>
                  <a:pt x="5902" y="13621"/>
                </a:lnTo>
                <a:lnTo>
                  <a:pt x="5886" y="13601"/>
                </a:lnTo>
                <a:lnTo>
                  <a:pt x="5870" y="13581"/>
                </a:lnTo>
                <a:lnTo>
                  <a:pt x="5853" y="13561"/>
                </a:lnTo>
                <a:lnTo>
                  <a:pt x="5836" y="13542"/>
                </a:lnTo>
                <a:lnTo>
                  <a:pt x="5818" y="13523"/>
                </a:lnTo>
                <a:lnTo>
                  <a:pt x="5800" y="13505"/>
                </a:lnTo>
                <a:close/>
              </a:path>
            </a:pathLst>
          </a:custGeom>
          <a:solidFill>
            <a:schemeClr val="accent2"/>
          </a:solidFill>
          <a:ln>
            <a:noFill/>
          </a:ln>
        </p:spPr>
        <p:txBody>
          <a:bodyPr vert="horz" wrap="square" lIns="68598" tIns="34299" rIns="68598" bIns="34299" numCol="1" anchor="t" anchorCtr="0" compatLnSpc="1">
            <a:prstTxWarp prst="textNoShape">
              <a:avLst/>
            </a:prstTxWarp>
          </a:bodyPr>
          <a:lstStyle/>
          <a:p>
            <a:endParaRPr lang="en-US" sz="3200">
              <a:latin typeface="Arial" panose="020B0604020202020204" pitchFamily="34" charset="0"/>
              <a:cs typeface="Arial" panose="020B0604020202020204" pitchFamily="34" charset="0"/>
            </a:endParaRPr>
          </a:p>
        </p:txBody>
      </p:sp>
      <p:sp>
        <p:nvSpPr>
          <p:cNvPr id="81" name="TextBox 80">
            <a:extLst>
              <a:ext uri="{FF2B5EF4-FFF2-40B4-BE49-F238E27FC236}">
                <a16:creationId xmlns:a16="http://schemas.microsoft.com/office/drawing/2014/main" id="{4AD2CE37-073C-4073-8B7F-F432D8FF82D5}"/>
              </a:ext>
            </a:extLst>
          </p:cNvPr>
          <p:cNvSpPr txBox="1"/>
          <p:nvPr/>
        </p:nvSpPr>
        <p:spPr>
          <a:xfrm>
            <a:off x="5280609" y="2464559"/>
            <a:ext cx="946266" cy="338554"/>
          </a:xfrm>
          <a:prstGeom prst="rect">
            <a:avLst/>
          </a:prstGeom>
          <a:noFill/>
        </p:spPr>
        <p:txBody>
          <a:bodyPr wrap="square" rtlCol="0">
            <a:spAutoFit/>
          </a:bodyPr>
          <a:lstStyle/>
          <a:p>
            <a:pPr algn="ctr"/>
            <a:r>
              <a:rPr lang="en-US" sz="1600" b="1" kern="0" dirty="0">
                <a:solidFill>
                  <a:schemeClr val="accent2"/>
                </a:solidFill>
                <a:latin typeface="Arial" panose="020B0604020202020204" pitchFamily="34" charset="0"/>
                <a:cs typeface="Arial" panose="020B0604020202020204" pitchFamily="34" charset="0"/>
              </a:rPr>
              <a:t>Tipping</a:t>
            </a:r>
            <a:endParaRPr lang="en-US" sz="1600" kern="0" dirty="0">
              <a:solidFill>
                <a:schemeClr val="accent2"/>
              </a:solidFill>
              <a:latin typeface="Arial" panose="020B0604020202020204" pitchFamily="34" charset="0"/>
              <a:cs typeface="Arial" pitchFamily="34" charset="0"/>
            </a:endParaRPr>
          </a:p>
        </p:txBody>
      </p:sp>
      <p:grpSp>
        <p:nvGrpSpPr>
          <p:cNvPr id="105" name="Group 104">
            <a:extLst>
              <a:ext uri="{FF2B5EF4-FFF2-40B4-BE49-F238E27FC236}">
                <a16:creationId xmlns:a16="http://schemas.microsoft.com/office/drawing/2014/main" id="{5823DAAF-CD42-415F-83F2-934C31CC0648}"/>
              </a:ext>
            </a:extLst>
          </p:cNvPr>
          <p:cNvGrpSpPr/>
          <p:nvPr/>
        </p:nvGrpSpPr>
        <p:grpSpPr>
          <a:xfrm>
            <a:off x="5177476" y="4310712"/>
            <a:ext cx="1141098" cy="1141097"/>
            <a:chOff x="6909123" y="1340768"/>
            <a:chExt cx="1521068" cy="1521066"/>
          </a:xfrm>
        </p:grpSpPr>
        <p:sp>
          <p:nvSpPr>
            <p:cNvPr id="106" name="Oval 105">
              <a:extLst>
                <a:ext uri="{FF2B5EF4-FFF2-40B4-BE49-F238E27FC236}">
                  <a16:creationId xmlns:a16="http://schemas.microsoft.com/office/drawing/2014/main" id="{7B708062-88FB-41FE-90A4-63C54CB1C037}"/>
                </a:ext>
              </a:extLst>
            </p:cNvPr>
            <p:cNvSpPr/>
            <p:nvPr/>
          </p:nvSpPr>
          <p:spPr>
            <a:xfrm>
              <a:off x="6909123" y="1340768"/>
              <a:ext cx="1521068" cy="1521066"/>
            </a:xfrm>
            <a:prstGeom prst="ellipse">
              <a:avLst/>
            </a:prstGeom>
            <a:gradFill flip="none" rotWithShape="1">
              <a:gsLst>
                <a:gs pos="0">
                  <a:schemeClr val="bg1"/>
                </a:gs>
                <a:gs pos="100000">
                  <a:schemeClr val="bg1">
                    <a:lumMod val="95000"/>
                  </a:schemeClr>
                </a:gs>
              </a:gsLst>
              <a:lin ang="13500000" scaled="1"/>
              <a:tileRect/>
            </a:gradFill>
            <a:ln>
              <a:noFill/>
            </a:ln>
            <a:effectLst>
              <a:outerShdw blurRad="50800" dist="38100" dir="12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IN" sz="5400" b="1" dirty="0">
                <a:latin typeface="Arial" panose="020B0604020202020204" pitchFamily="34" charset="0"/>
                <a:cs typeface="Arial" pitchFamily="34" charset="0"/>
              </a:endParaRPr>
            </a:p>
          </p:txBody>
        </p:sp>
        <p:sp>
          <p:nvSpPr>
            <p:cNvPr id="107" name="Oval 106">
              <a:extLst>
                <a:ext uri="{FF2B5EF4-FFF2-40B4-BE49-F238E27FC236}">
                  <a16:creationId xmlns:a16="http://schemas.microsoft.com/office/drawing/2014/main" id="{3052E541-C8D4-498D-88D5-3E909495E109}"/>
                </a:ext>
              </a:extLst>
            </p:cNvPr>
            <p:cNvSpPr/>
            <p:nvPr/>
          </p:nvSpPr>
          <p:spPr>
            <a:xfrm>
              <a:off x="6909123" y="1340768"/>
              <a:ext cx="1521068" cy="1521066"/>
            </a:xfrm>
            <a:prstGeom prst="ellipse">
              <a:avLst/>
            </a:prstGeom>
            <a:gradFill flip="none" rotWithShape="1">
              <a:gsLst>
                <a:gs pos="100000">
                  <a:srgbClr val="FCFCFC"/>
                </a:gs>
                <a:gs pos="0">
                  <a:srgbClr val="DDE1E4"/>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IN" sz="6000" dirty="0">
                <a:latin typeface="Arial" panose="020B0604020202020204" pitchFamily="34" charset="0"/>
                <a:cs typeface="Arial" panose="020B0604020202020204" pitchFamily="34" charset="0"/>
              </a:endParaRPr>
            </a:p>
          </p:txBody>
        </p:sp>
      </p:grpSp>
      <p:sp>
        <p:nvSpPr>
          <p:cNvPr id="103" name="TextBox 102">
            <a:extLst>
              <a:ext uri="{FF2B5EF4-FFF2-40B4-BE49-F238E27FC236}">
                <a16:creationId xmlns:a16="http://schemas.microsoft.com/office/drawing/2014/main" id="{35CDAD2B-22F3-4E55-AE10-091FECCE76D0}"/>
              </a:ext>
            </a:extLst>
          </p:cNvPr>
          <p:cNvSpPr txBox="1"/>
          <p:nvPr/>
        </p:nvSpPr>
        <p:spPr>
          <a:xfrm>
            <a:off x="5175304" y="4906041"/>
            <a:ext cx="1143270" cy="338554"/>
          </a:xfrm>
          <a:prstGeom prst="rect">
            <a:avLst/>
          </a:prstGeom>
          <a:noFill/>
        </p:spPr>
        <p:txBody>
          <a:bodyPr wrap="square" rtlCol="0">
            <a:spAutoFit/>
          </a:bodyPr>
          <a:lstStyle/>
          <a:p>
            <a:pPr algn="ctr"/>
            <a:r>
              <a:rPr lang="en-US" sz="1600" b="1" kern="0" dirty="0">
                <a:solidFill>
                  <a:schemeClr val="accent3"/>
                </a:solidFill>
                <a:latin typeface="Arial" panose="020B0604020202020204" pitchFamily="34" charset="0"/>
                <a:cs typeface="Arial" panose="020B0604020202020204" pitchFamily="34" charset="0"/>
              </a:rPr>
              <a:t>Reinforce</a:t>
            </a:r>
            <a:endParaRPr lang="en-US" sz="1600" kern="0" dirty="0">
              <a:solidFill>
                <a:schemeClr val="accent3"/>
              </a:solidFill>
              <a:latin typeface="Arial" panose="020B0604020202020204" pitchFamily="34" charset="0"/>
              <a:cs typeface="Arial" pitchFamily="34" charset="0"/>
            </a:endParaRPr>
          </a:p>
        </p:txBody>
      </p:sp>
      <p:grpSp>
        <p:nvGrpSpPr>
          <p:cNvPr id="108" name="Group 107">
            <a:extLst>
              <a:ext uri="{FF2B5EF4-FFF2-40B4-BE49-F238E27FC236}">
                <a16:creationId xmlns:a16="http://schemas.microsoft.com/office/drawing/2014/main" id="{A3C8B168-62A5-4E36-AD11-2F7EE1D96C4D}"/>
              </a:ext>
            </a:extLst>
          </p:cNvPr>
          <p:cNvGrpSpPr/>
          <p:nvPr/>
        </p:nvGrpSpPr>
        <p:grpSpPr>
          <a:xfrm>
            <a:off x="2735787" y="4310712"/>
            <a:ext cx="1141098" cy="1141097"/>
            <a:chOff x="6909123" y="1340768"/>
            <a:chExt cx="1521068" cy="1521066"/>
          </a:xfrm>
        </p:grpSpPr>
        <p:sp>
          <p:nvSpPr>
            <p:cNvPr id="109" name="Oval 108">
              <a:extLst>
                <a:ext uri="{FF2B5EF4-FFF2-40B4-BE49-F238E27FC236}">
                  <a16:creationId xmlns:a16="http://schemas.microsoft.com/office/drawing/2014/main" id="{EE8A27AA-C247-4594-9602-ADD398669331}"/>
                </a:ext>
              </a:extLst>
            </p:cNvPr>
            <p:cNvSpPr/>
            <p:nvPr/>
          </p:nvSpPr>
          <p:spPr>
            <a:xfrm>
              <a:off x="6909123" y="1340768"/>
              <a:ext cx="1521068" cy="1521066"/>
            </a:xfrm>
            <a:prstGeom prst="ellipse">
              <a:avLst/>
            </a:prstGeom>
            <a:gradFill flip="none" rotWithShape="1">
              <a:gsLst>
                <a:gs pos="0">
                  <a:schemeClr val="bg1"/>
                </a:gs>
                <a:gs pos="100000">
                  <a:schemeClr val="bg1">
                    <a:lumMod val="95000"/>
                  </a:schemeClr>
                </a:gs>
              </a:gsLst>
              <a:lin ang="13500000" scaled="1"/>
              <a:tileRect/>
            </a:gradFill>
            <a:ln>
              <a:noFill/>
            </a:ln>
            <a:effectLst>
              <a:outerShdw blurRad="50800" dist="38100" dir="12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IN" sz="5400" b="1" dirty="0">
                <a:latin typeface="Arial" panose="020B0604020202020204" pitchFamily="34" charset="0"/>
                <a:cs typeface="Arial" pitchFamily="34" charset="0"/>
              </a:endParaRPr>
            </a:p>
          </p:txBody>
        </p:sp>
        <p:sp>
          <p:nvSpPr>
            <p:cNvPr id="110" name="Oval 109">
              <a:extLst>
                <a:ext uri="{FF2B5EF4-FFF2-40B4-BE49-F238E27FC236}">
                  <a16:creationId xmlns:a16="http://schemas.microsoft.com/office/drawing/2014/main" id="{4AB1B451-B5B6-4C64-B448-A0507053D94F}"/>
                </a:ext>
              </a:extLst>
            </p:cNvPr>
            <p:cNvSpPr/>
            <p:nvPr/>
          </p:nvSpPr>
          <p:spPr>
            <a:xfrm>
              <a:off x="6909123" y="1340768"/>
              <a:ext cx="1521068" cy="1521066"/>
            </a:xfrm>
            <a:prstGeom prst="ellipse">
              <a:avLst/>
            </a:prstGeom>
            <a:gradFill flip="none" rotWithShape="1">
              <a:gsLst>
                <a:gs pos="100000">
                  <a:srgbClr val="FCFCFC"/>
                </a:gs>
                <a:gs pos="0">
                  <a:srgbClr val="DDE1E4"/>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IN" sz="6000" dirty="0">
                <a:latin typeface="Arial" panose="020B0604020202020204" pitchFamily="34" charset="0"/>
                <a:cs typeface="Arial" panose="020B0604020202020204" pitchFamily="34" charset="0"/>
              </a:endParaRPr>
            </a:p>
          </p:txBody>
        </p:sp>
      </p:grpSp>
      <p:sp>
        <p:nvSpPr>
          <p:cNvPr id="113" name="TextBox 112">
            <a:extLst>
              <a:ext uri="{FF2B5EF4-FFF2-40B4-BE49-F238E27FC236}">
                <a16:creationId xmlns:a16="http://schemas.microsoft.com/office/drawing/2014/main" id="{0B593296-1E83-4A83-9E77-1E37637E6DC6}"/>
              </a:ext>
            </a:extLst>
          </p:cNvPr>
          <p:cNvSpPr txBox="1"/>
          <p:nvPr/>
        </p:nvSpPr>
        <p:spPr>
          <a:xfrm>
            <a:off x="2709684" y="4868319"/>
            <a:ext cx="1192112" cy="338554"/>
          </a:xfrm>
          <a:prstGeom prst="rect">
            <a:avLst/>
          </a:prstGeom>
          <a:noFill/>
        </p:spPr>
        <p:txBody>
          <a:bodyPr wrap="square" rtlCol="0">
            <a:spAutoFit/>
          </a:bodyPr>
          <a:lstStyle/>
          <a:p>
            <a:pPr algn="ctr"/>
            <a:r>
              <a:rPr lang="en-US" sz="1600" b="1" kern="0" dirty="0">
                <a:solidFill>
                  <a:schemeClr val="accent4"/>
                </a:solidFill>
                <a:latin typeface="Arial" panose="020B0604020202020204" pitchFamily="34" charset="0"/>
                <a:cs typeface="Arial" panose="020B0604020202020204" pitchFamily="34" charset="0"/>
              </a:rPr>
              <a:t>Adoption</a:t>
            </a:r>
            <a:endParaRPr lang="en-US" sz="1600" kern="0" dirty="0">
              <a:solidFill>
                <a:schemeClr val="accent4"/>
              </a:solidFill>
              <a:latin typeface="Arial" panose="020B0604020202020204" pitchFamily="34" charset="0"/>
              <a:cs typeface="Arial" pitchFamily="34" charset="0"/>
            </a:endParaRPr>
          </a:p>
        </p:txBody>
      </p:sp>
      <p:grpSp>
        <p:nvGrpSpPr>
          <p:cNvPr id="130" name="Group 129">
            <a:extLst>
              <a:ext uri="{FF2B5EF4-FFF2-40B4-BE49-F238E27FC236}">
                <a16:creationId xmlns:a16="http://schemas.microsoft.com/office/drawing/2014/main" id="{3868719C-9087-4DB1-9221-EAB6F322FDB2}"/>
              </a:ext>
            </a:extLst>
          </p:cNvPr>
          <p:cNvGrpSpPr/>
          <p:nvPr/>
        </p:nvGrpSpPr>
        <p:grpSpPr>
          <a:xfrm>
            <a:off x="3196781" y="4518014"/>
            <a:ext cx="219113" cy="354641"/>
            <a:chOff x="2994025" y="1987550"/>
            <a:chExt cx="582613" cy="942975"/>
          </a:xfrm>
          <a:solidFill>
            <a:schemeClr val="accent4"/>
          </a:solidFill>
        </p:grpSpPr>
        <p:sp>
          <p:nvSpPr>
            <p:cNvPr id="131" name="Freeform 35">
              <a:extLst>
                <a:ext uri="{FF2B5EF4-FFF2-40B4-BE49-F238E27FC236}">
                  <a16:creationId xmlns:a16="http://schemas.microsoft.com/office/drawing/2014/main" id="{40B6F5B9-2CB8-4CAB-B5AD-9DE7D8147946}"/>
                </a:ext>
              </a:extLst>
            </p:cNvPr>
            <p:cNvSpPr>
              <a:spLocks noEditPoints="1"/>
            </p:cNvSpPr>
            <p:nvPr/>
          </p:nvSpPr>
          <p:spPr bwMode="auto">
            <a:xfrm>
              <a:off x="2994025" y="1987550"/>
              <a:ext cx="582613" cy="766763"/>
            </a:xfrm>
            <a:custGeom>
              <a:avLst/>
              <a:gdLst>
                <a:gd name="T0" fmla="*/ 3856 w 9909"/>
                <a:gd name="T1" fmla="*/ 991 h 13054"/>
                <a:gd name="T2" fmla="*/ 4384 w 9909"/>
                <a:gd name="T3" fmla="*/ 422 h 13054"/>
                <a:gd name="T4" fmla="*/ 5006 w 9909"/>
                <a:gd name="T5" fmla="*/ 40 h 13054"/>
                <a:gd name="T6" fmla="*/ 5599 w 9909"/>
                <a:gd name="T7" fmla="*/ 517 h 13054"/>
                <a:gd name="T8" fmla="*/ 6106 w 9909"/>
                <a:gd name="T9" fmla="*/ 1091 h 13054"/>
                <a:gd name="T10" fmla="*/ 6895 w 9909"/>
                <a:gd name="T11" fmla="*/ 2242 h 13054"/>
                <a:gd name="T12" fmla="*/ 7688 w 9909"/>
                <a:gd name="T13" fmla="*/ 3916 h 13054"/>
                <a:gd name="T14" fmla="*/ 8146 w 9909"/>
                <a:gd name="T15" fmla="*/ 5708 h 13054"/>
                <a:gd name="T16" fmla="*/ 8281 w 9909"/>
                <a:gd name="T17" fmla="*/ 7426 h 13054"/>
                <a:gd name="T18" fmla="*/ 8943 w 9909"/>
                <a:gd name="T19" fmla="*/ 7970 h 13054"/>
                <a:gd name="T20" fmla="*/ 9483 w 9909"/>
                <a:gd name="T21" fmla="*/ 8478 h 13054"/>
                <a:gd name="T22" fmla="*/ 9785 w 9909"/>
                <a:gd name="T23" fmla="*/ 9024 h 13054"/>
                <a:gd name="T24" fmla="*/ 9907 w 9909"/>
                <a:gd name="T25" fmla="*/ 9636 h 13054"/>
                <a:gd name="T26" fmla="*/ 9785 w 9909"/>
                <a:gd name="T27" fmla="*/ 10543 h 13054"/>
                <a:gd name="T28" fmla="*/ 9473 w 9909"/>
                <a:gd name="T29" fmla="*/ 12109 h 13054"/>
                <a:gd name="T30" fmla="*/ 9251 w 9909"/>
                <a:gd name="T31" fmla="*/ 12822 h 13054"/>
                <a:gd name="T32" fmla="*/ 8921 w 9909"/>
                <a:gd name="T33" fmla="*/ 13027 h 13054"/>
                <a:gd name="T34" fmla="*/ 8533 w 9909"/>
                <a:gd name="T35" fmla="*/ 13023 h 13054"/>
                <a:gd name="T36" fmla="*/ 7832 w 9909"/>
                <a:gd name="T37" fmla="*/ 12482 h 13054"/>
                <a:gd name="T38" fmla="*/ 6783 w 9909"/>
                <a:gd name="T39" fmla="*/ 11582 h 13054"/>
                <a:gd name="T40" fmla="*/ 6285 w 9909"/>
                <a:gd name="T41" fmla="*/ 11806 h 13054"/>
                <a:gd name="T42" fmla="*/ 5790 w 9909"/>
                <a:gd name="T43" fmla="*/ 12061 h 13054"/>
                <a:gd name="T44" fmla="*/ 5252 w 9909"/>
                <a:gd name="T45" fmla="*/ 12197 h 13054"/>
                <a:gd name="T46" fmla="*/ 4638 w 9909"/>
                <a:gd name="T47" fmla="*/ 12199 h 13054"/>
                <a:gd name="T48" fmla="*/ 4024 w 9909"/>
                <a:gd name="T49" fmla="*/ 12031 h 13054"/>
                <a:gd name="T50" fmla="*/ 3468 w 9909"/>
                <a:gd name="T51" fmla="*/ 11716 h 13054"/>
                <a:gd name="T52" fmla="*/ 2849 w 9909"/>
                <a:gd name="T53" fmla="*/ 11818 h 13054"/>
                <a:gd name="T54" fmla="*/ 2118 w 9909"/>
                <a:gd name="T55" fmla="*/ 12465 h 13054"/>
                <a:gd name="T56" fmla="*/ 1664 w 9909"/>
                <a:gd name="T57" fmla="*/ 12865 h 13054"/>
                <a:gd name="T58" fmla="*/ 1434 w 9909"/>
                <a:gd name="T59" fmla="*/ 13001 h 13054"/>
                <a:gd name="T60" fmla="*/ 1089 w 9909"/>
                <a:gd name="T61" fmla="*/ 13020 h 13054"/>
                <a:gd name="T62" fmla="*/ 780 w 9909"/>
                <a:gd name="T63" fmla="*/ 12862 h 13054"/>
                <a:gd name="T64" fmla="*/ 593 w 9909"/>
                <a:gd name="T65" fmla="*/ 12572 h 13054"/>
                <a:gd name="T66" fmla="*/ 276 w 9909"/>
                <a:gd name="T67" fmla="*/ 11163 h 13054"/>
                <a:gd name="T68" fmla="*/ 10 w 9909"/>
                <a:gd name="T69" fmla="*/ 9900 h 13054"/>
                <a:gd name="T70" fmla="*/ 53 w 9909"/>
                <a:gd name="T71" fmla="*/ 9249 h 13054"/>
                <a:gd name="T72" fmla="*/ 301 w 9909"/>
                <a:gd name="T73" fmla="*/ 8644 h 13054"/>
                <a:gd name="T74" fmla="*/ 739 w 9909"/>
                <a:gd name="T75" fmla="*/ 8145 h 13054"/>
                <a:gd name="T76" fmla="*/ 1320 w 9909"/>
                <a:gd name="T77" fmla="*/ 7667 h 13054"/>
                <a:gd name="T78" fmla="*/ 1644 w 9909"/>
                <a:gd name="T79" fmla="*/ 7406 h 13054"/>
                <a:gd name="T80" fmla="*/ 1663 w 9909"/>
                <a:gd name="T81" fmla="*/ 7247 h 13054"/>
                <a:gd name="T82" fmla="*/ 1704 w 9909"/>
                <a:gd name="T83" fmla="*/ 5952 h 13054"/>
                <a:gd name="T84" fmla="*/ 2090 w 9909"/>
                <a:gd name="T85" fmla="*/ 4212 h 13054"/>
                <a:gd name="T86" fmla="*/ 2801 w 9909"/>
                <a:gd name="T87" fmla="*/ 2573 h 13054"/>
                <a:gd name="T88" fmla="*/ 3680 w 9909"/>
                <a:gd name="T89" fmla="*/ 4538 h 13054"/>
                <a:gd name="T90" fmla="*/ 3535 w 9909"/>
                <a:gd name="T91" fmla="*/ 5133 h 13054"/>
                <a:gd name="T92" fmla="*/ 3651 w 9909"/>
                <a:gd name="T93" fmla="*/ 5737 h 13054"/>
                <a:gd name="T94" fmla="*/ 4027 w 9909"/>
                <a:gd name="T95" fmla="*/ 6243 h 13054"/>
                <a:gd name="T96" fmla="*/ 4638 w 9909"/>
                <a:gd name="T97" fmla="*/ 6543 h 13054"/>
                <a:gd name="T98" fmla="*/ 5319 w 9909"/>
                <a:gd name="T99" fmla="*/ 6525 h 13054"/>
                <a:gd name="T100" fmla="*/ 5912 w 9909"/>
                <a:gd name="T101" fmla="*/ 6188 h 13054"/>
                <a:gd name="T102" fmla="*/ 6212 w 9909"/>
                <a:gd name="T103" fmla="*/ 5777 h 13054"/>
                <a:gd name="T104" fmla="*/ 6343 w 9909"/>
                <a:gd name="T105" fmla="*/ 5285 h 13054"/>
                <a:gd name="T106" fmla="*/ 6294 w 9909"/>
                <a:gd name="T107" fmla="*/ 4777 h 13054"/>
                <a:gd name="T108" fmla="*/ 6076 w 9909"/>
                <a:gd name="T109" fmla="*/ 4335 h 13054"/>
                <a:gd name="T110" fmla="*/ 5723 w 9909"/>
                <a:gd name="T111" fmla="*/ 3998 h 13054"/>
                <a:gd name="T112" fmla="*/ 5277 w 9909"/>
                <a:gd name="T113" fmla="*/ 3801 h 13054"/>
                <a:gd name="T114" fmla="*/ 4812 w 9909"/>
                <a:gd name="T115" fmla="*/ 3766 h 13054"/>
                <a:gd name="T116" fmla="*/ 4374 w 9909"/>
                <a:gd name="T117" fmla="*/ 3880 h 13054"/>
                <a:gd name="T118" fmla="*/ 3994 w 9909"/>
                <a:gd name="T119" fmla="*/ 4126 h 13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909" h="13054">
                  <a:moveTo>
                    <a:pt x="3258" y="1807"/>
                  </a:moveTo>
                  <a:lnTo>
                    <a:pt x="3345" y="1680"/>
                  </a:lnTo>
                  <a:lnTo>
                    <a:pt x="3434" y="1553"/>
                  </a:lnTo>
                  <a:lnTo>
                    <a:pt x="3525" y="1426"/>
                  </a:lnTo>
                  <a:lnTo>
                    <a:pt x="3617" y="1300"/>
                  </a:lnTo>
                  <a:lnTo>
                    <a:pt x="3664" y="1238"/>
                  </a:lnTo>
                  <a:lnTo>
                    <a:pt x="3711" y="1176"/>
                  </a:lnTo>
                  <a:lnTo>
                    <a:pt x="3759" y="1114"/>
                  </a:lnTo>
                  <a:lnTo>
                    <a:pt x="3807" y="1052"/>
                  </a:lnTo>
                  <a:lnTo>
                    <a:pt x="3856" y="991"/>
                  </a:lnTo>
                  <a:lnTo>
                    <a:pt x="3905" y="931"/>
                  </a:lnTo>
                  <a:lnTo>
                    <a:pt x="3955" y="871"/>
                  </a:lnTo>
                  <a:lnTo>
                    <a:pt x="4006" y="812"/>
                  </a:lnTo>
                  <a:lnTo>
                    <a:pt x="4058" y="754"/>
                  </a:lnTo>
                  <a:lnTo>
                    <a:pt x="4110" y="697"/>
                  </a:lnTo>
                  <a:lnTo>
                    <a:pt x="4163" y="640"/>
                  </a:lnTo>
                  <a:lnTo>
                    <a:pt x="4217" y="583"/>
                  </a:lnTo>
                  <a:lnTo>
                    <a:pt x="4272" y="528"/>
                  </a:lnTo>
                  <a:lnTo>
                    <a:pt x="4327" y="475"/>
                  </a:lnTo>
                  <a:lnTo>
                    <a:pt x="4384" y="422"/>
                  </a:lnTo>
                  <a:lnTo>
                    <a:pt x="4441" y="370"/>
                  </a:lnTo>
                  <a:lnTo>
                    <a:pt x="4501" y="319"/>
                  </a:lnTo>
                  <a:lnTo>
                    <a:pt x="4560" y="270"/>
                  </a:lnTo>
                  <a:lnTo>
                    <a:pt x="4620" y="222"/>
                  </a:lnTo>
                  <a:lnTo>
                    <a:pt x="4682" y="174"/>
                  </a:lnTo>
                  <a:lnTo>
                    <a:pt x="4745" y="128"/>
                  </a:lnTo>
                  <a:lnTo>
                    <a:pt x="4808" y="84"/>
                  </a:lnTo>
                  <a:lnTo>
                    <a:pt x="4873" y="41"/>
                  </a:lnTo>
                  <a:lnTo>
                    <a:pt x="4939" y="0"/>
                  </a:lnTo>
                  <a:lnTo>
                    <a:pt x="5006" y="40"/>
                  </a:lnTo>
                  <a:lnTo>
                    <a:pt x="5070" y="82"/>
                  </a:lnTo>
                  <a:lnTo>
                    <a:pt x="5133" y="125"/>
                  </a:lnTo>
                  <a:lnTo>
                    <a:pt x="5194" y="170"/>
                  </a:lnTo>
                  <a:lnTo>
                    <a:pt x="5255" y="217"/>
                  </a:lnTo>
                  <a:lnTo>
                    <a:pt x="5315" y="264"/>
                  </a:lnTo>
                  <a:lnTo>
                    <a:pt x="5373" y="312"/>
                  </a:lnTo>
                  <a:lnTo>
                    <a:pt x="5432" y="362"/>
                  </a:lnTo>
                  <a:lnTo>
                    <a:pt x="5489" y="412"/>
                  </a:lnTo>
                  <a:lnTo>
                    <a:pt x="5545" y="464"/>
                  </a:lnTo>
                  <a:lnTo>
                    <a:pt x="5599" y="517"/>
                  </a:lnTo>
                  <a:lnTo>
                    <a:pt x="5653" y="571"/>
                  </a:lnTo>
                  <a:lnTo>
                    <a:pt x="5707" y="625"/>
                  </a:lnTo>
                  <a:lnTo>
                    <a:pt x="5759" y="682"/>
                  </a:lnTo>
                  <a:lnTo>
                    <a:pt x="5810" y="738"/>
                  </a:lnTo>
                  <a:lnTo>
                    <a:pt x="5861" y="795"/>
                  </a:lnTo>
                  <a:lnTo>
                    <a:pt x="5912" y="853"/>
                  </a:lnTo>
                  <a:lnTo>
                    <a:pt x="5962" y="911"/>
                  </a:lnTo>
                  <a:lnTo>
                    <a:pt x="6011" y="971"/>
                  </a:lnTo>
                  <a:lnTo>
                    <a:pt x="6059" y="1030"/>
                  </a:lnTo>
                  <a:lnTo>
                    <a:pt x="6106" y="1091"/>
                  </a:lnTo>
                  <a:lnTo>
                    <a:pt x="6153" y="1152"/>
                  </a:lnTo>
                  <a:lnTo>
                    <a:pt x="6200" y="1213"/>
                  </a:lnTo>
                  <a:lnTo>
                    <a:pt x="6246" y="1274"/>
                  </a:lnTo>
                  <a:lnTo>
                    <a:pt x="6336" y="1397"/>
                  </a:lnTo>
                  <a:lnTo>
                    <a:pt x="6427" y="1523"/>
                  </a:lnTo>
                  <a:lnTo>
                    <a:pt x="6514" y="1647"/>
                  </a:lnTo>
                  <a:lnTo>
                    <a:pt x="6601" y="1772"/>
                  </a:lnTo>
                  <a:lnTo>
                    <a:pt x="6701" y="1927"/>
                  </a:lnTo>
                  <a:lnTo>
                    <a:pt x="6799" y="2084"/>
                  </a:lnTo>
                  <a:lnTo>
                    <a:pt x="6895" y="2242"/>
                  </a:lnTo>
                  <a:lnTo>
                    <a:pt x="6987" y="2403"/>
                  </a:lnTo>
                  <a:lnTo>
                    <a:pt x="7077" y="2565"/>
                  </a:lnTo>
                  <a:lnTo>
                    <a:pt x="7164" y="2728"/>
                  </a:lnTo>
                  <a:lnTo>
                    <a:pt x="7248" y="2894"/>
                  </a:lnTo>
                  <a:lnTo>
                    <a:pt x="7330" y="3061"/>
                  </a:lnTo>
                  <a:lnTo>
                    <a:pt x="7408" y="3229"/>
                  </a:lnTo>
                  <a:lnTo>
                    <a:pt x="7483" y="3399"/>
                  </a:lnTo>
                  <a:lnTo>
                    <a:pt x="7554" y="3570"/>
                  </a:lnTo>
                  <a:lnTo>
                    <a:pt x="7623" y="3743"/>
                  </a:lnTo>
                  <a:lnTo>
                    <a:pt x="7688" y="3916"/>
                  </a:lnTo>
                  <a:lnTo>
                    <a:pt x="7750" y="4091"/>
                  </a:lnTo>
                  <a:lnTo>
                    <a:pt x="7810" y="4267"/>
                  </a:lnTo>
                  <a:lnTo>
                    <a:pt x="7865" y="4444"/>
                  </a:lnTo>
                  <a:lnTo>
                    <a:pt x="7916" y="4622"/>
                  </a:lnTo>
                  <a:lnTo>
                    <a:pt x="7964" y="4800"/>
                  </a:lnTo>
                  <a:lnTo>
                    <a:pt x="8008" y="4981"/>
                  </a:lnTo>
                  <a:lnTo>
                    <a:pt x="8048" y="5161"/>
                  </a:lnTo>
                  <a:lnTo>
                    <a:pt x="8085" y="5343"/>
                  </a:lnTo>
                  <a:lnTo>
                    <a:pt x="8118" y="5524"/>
                  </a:lnTo>
                  <a:lnTo>
                    <a:pt x="8146" y="5708"/>
                  </a:lnTo>
                  <a:lnTo>
                    <a:pt x="8171" y="5891"/>
                  </a:lnTo>
                  <a:lnTo>
                    <a:pt x="8191" y="6074"/>
                  </a:lnTo>
                  <a:lnTo>
                    <a:pt x="8208" y="6259"/>
                  </a:lnTo>
                  <a:lnTo>
                    <a:pt x="8220" y="6443"/>
                  </a:lnTo>
                  <a:lnTo>
                    <a:pt x="8227" y="6629"/>
                  </a:lnTo>
                  <a:lnTo>
                    <a:pt x="8231" y="6814"/>
                  </a:lnTo>
                  <a:lnTo>
                    <a:pt x="8230" y="7000"/>
                  </a:lnTo>
                  <a:lnTo>
                    <a:pt x="8224" y="7185"/>
                  </a:lnTo>
                  <a:lnTo>
                    <a:pt x="8214" y="7371"/>
                  </a:lnTo>
                  <a:lnTo>
                    <a:pt x="8281" y="7426"/>
                  </a:lnTo>
                  <a:lnTo>
                    <a:pt x="8346" y="7481"/>
                  </a:lnTo>
                  <a:lnTo>
                    <a:pt x="8413" y="7535"/>
                  </a:lnTo>
                  <a:lnTo>
                    <a:pt x="8479" y="7590"/>
                  </a:lnTo>
                  <a:lnTo>
                    <a:pt x="8545" y="7644"/>
                  </a:lnTo>
                  <a:lnTo>
                    <a:pt x="8611" y="7698"/>
                  </a:lnTo>
                  <a:lnTo>
                    <a:pt x="8678" y="7752"/>
                  </a:lnTo>
                  <a:lnTo>
                    <a:pt x="8745" y="7806"/>
                  </a:lnTo>
                  <a:lnTo>
                    <a:pt x="8811" y="7861"/>
                  </a:lnTo>
                  <a:lnTo>
                    <a:pt x="8877" y="7916"/>
                  </a:lnTo>
                  <a:lnTo>
                    <a:pt x="8943" y="7970"/>
                  </a:lnTo>
                  <a:lnTo>
                    <a:pt x="9009" y="8025"/>
                  </a:lnTo>
                  <a:lnTo>
                    <a:pt x="9075" y="8080"/>
                  </a:lnTo>
                  <a:lnTo>
                    <a:pt x="9140" y="8135"/>
                  </a:lnTo>
                  <a:lnTo>
                    <a:pt x="9206" y="8190"/>
                  </a:lnTo>
                  <a:lnTo>
                    <a:pt x="9271" y="8247"/>
                  </a:lnTo>
                  <a:lnTo>
                    <a:pt x="9316" y="8291"/>
                  </a:lnTo>
                  <a:lnTo>
                    <a:pt x="9360" y="8335"/>
                  </a:lnTo>
                  <a:lnTo>
                    <a:pt x="9403" y="8382"/>
                  </a:lnTo>
                  <a:lnTo>
                    <a:pt x="9444" y="8429"/>
                  </a:lnTo>
                  <a:lnTo>
                    <a:pt x="9483" y="8478"/>
                  </a:lnTo>
                  <a:lnTo>
                    <a:pt x="9521" y="8528"/>
                  </a:lnTo>
                  <a:lnTo>
                    <a:pt x="9557" y="8579"/>
                  </a:lnTo>
                  <a:lnTo>
                    <a:pt x="9591" y="8631"/>
                  </a:lnTo>
                  <a:lnTo>
                    <a:pt x="9624" y="8685"/>
                  </a:lnTo>
                  <a:lnTo>
                    <a:pt x="9655" y="8740"/>
                  </a:lnTo>
                  <a:lnTo>
                    <a:pt x="9685" y="8795"/>
                  </a:lnTo>
                  <a:lnTo>
                    <a:pt x="9712" y="8851"/>
                  </a:lnTo>
                  <a:lnTo>
                    <a:pt x="9738" y="8908"/>
                  </a:lnTo>
                  <a:lnTo>
                    <a:pt x="9762" y="8965"/>
                  </a:lnTo>
                  <a:lnTo>
                    <a:pt x="9785" y="9024"/>
                  </a:lnTo>
                  <a:lnTo>
                    <a:pt x="9805" y="9084"/>
                  </a:lnTo>
                  <a:lnTo>
                    <a:pt x="9824" y="9143"/>
                  </a:lnTo>
                  <a:lnTo>
                    <a:pt x="9841" y="9204"/>
                  </a:lnTo>
                  <a:lnTo>
                    <a:pt x="9856" y="9264"/>
                  </a:lnTo>
                  <a:lnTo>
                    <a:pt x="9869" y="9325"/>
                  </a:lnTo>
                  <a:lnTo>
                    <a:pt x="9880" y="9387"/>
                  </a:lnTo>
                  <a:lnTo>
                    <a:pt x="9890" y="9449"/>
                  </a:lnTo>
                  <a:lnTo>
                    <a:pt x="9897" y="9512"/>
                  </a:lnTo>
                  <a:lnTo>
                    <a:pt x="9903" y="9574"/>
                  </a:lnTo>
                  <a:lnTo>
                    <a:pt x="9907" y="9636"/>
                  </a:lnTo>
                  <a:lnTo>
                    <a:pt x="9909" y="9699"/>
                  </a:lnTo>
                  <a:lnTo>
                    <a:pt x="9909" y="9761"/>
                  </a:lnTo>
                  <a:lnTo>
                    <a:pt x="9907" y="9824"/>
                  </a:lnTo>
                  <a:lnTo>
                    <a:pt x="9902" y="9886"/>
                  </a:lnTo>
                  <a:lnTo>
                    <a:pt x="9896" y="9950"/>
                  </a:lnTo>
                  <a:lnTo>
                    <a:pt x="9888" y="10012"/>
                  </a:lnTo>
                  <a:lnTo>
                    <a:pt x="9878" y="10074"/>
                  </a:lnTo>
                  <a:lnTo>
                    <a:pt x="9847" y="10230"/>
                  </a:lnTo>
                  <a:lnTo>
                    <a:pt x="9816" y="10387"/>
                  </a:lnTo>
                  <a:lnTo>
                    <a:pt x="9785" y="10543"/>
                  </a:lnTo>
                  <a:lnTo>
                    <a:pt x="9755" y="10699"/>
                  </a:lnTo>
                  <a:lnTo>
                    <a:pt x="9724" y="10857"/>
                  </a:lnTo>
                  <a:lnTo>
                    <a:pt x="9693" y="11013"/>
                  </a:lnTo>
                  <a:lnTo>
                    <a:pt x="9661" y="11169"/>
                  </a:lnTo>
                  <a:lnTo>
                    <a:pt x="9630" y="11326"/>
                  </a:lnTo>
                  <a:lnTo>
                    <a:pt x="9599" y="11483"/>
                  </a:lnTo>
                  <a:lnTo>
                    <a:pt x="9568" y="11640"/>
                  </a:lnTo>
                  <a:lnTo>
                    <a:pt x="9537" y="11796"/>
                  </a:lnTo>
                  <a:lnTo>
                    <a:pt x="9505" y="11952"/>
                  </a:lnTo>
                  <a:lnTo>
                    <a:pt x="9473" y="12109"/>
                  </a:lnTo>
                  <a:lnTo>
                    <a:pt x="9441" y="12265"/>
                  </a:lnTo>
                  <a:lnTo>
                    <a:pt x="9409" y="12420"/>
                  </a:lnTo>
                  <a:lnTo>
                    <a:pt x="9376" y="12577"/>
                  </a:lnTo>
                  <a:lnTo>
                    <a:pt x="9366" y="12617"/>
                  </a:lnTo>
                  <a:lnTo>
                    <a:pt x="9352" y="12655"/>
                  </a:lnTo>
                  <a:lnTo>
                    <a:pt x="9337" y="12691"/>
                  </a:lnTo>
                  <a:lnTo>
                    <a:pt x="9319" y="12726"/>
                  </a:lnTo>
                  <a:lnTo>
                    <a:pt x="9298" y="12760"/>
                  </a:lnTo>
                  <a:lnTo>
                    <a:pt x="9275" y="12791"/>
                  </a:lnTo>
                  <a:lnTo>
                    <a:pt x="9251" y="12822"/>
                  </a:lnTo>
                  <a:lnTo>
                    <a:pt x="9224" y="12850"/>
                  </a:lnTo>
                  <a:lnTo>
                    <a:pt x="9195" y="12878"/>
                  </a:lnTo>
                  <a:lnTo>
                    <a:pt x="9165" y="12904"/>
                  </a:lnTo>
                  <a:lnTo>
                    <a:pt x="9133" y="12927"/>
                  </a:lnTo>
                  <a:lnTo>
                    <a:pt x="9101" y="12949"/>
                  </a:lnTo>
                  <a:lnTo>
                    <a:pt x="9067" y="12968"/>
                  </a:lnTo>
                  <a:lnTo>
                    <a:pt x="9031" y="12986"/>
                  </a:lnTo>
                  <a:lnTo>
                    <a:pt x="8995" y="13002"/>
                  </a:lnTo>
                  <a:lnTo>
                    <a:pt x="8958" y="13016"/>
                  </a:lnTo>
                  <a:lnTo>
                    <a:pt x="8921" y="13027"/>
                  </a:lnTo>
                  <a:lnTo>
                    <a:pt x="8882" y="13037"/>
                  </a:lnTo>
                  <a:lnTo>
                    <a:pt x="8844" y="13045"/>
                  </a:lnTo>
                  <a:lnTo>
                    <a:pt x="8805" y="13050"/>
                  </a:lnTo>
                  <a:lnTo>
                    <a:pt x="8766" y="13053"/>
                  </a:lnTo>
                  <a:lnTo>
                    <a:pt x="8725" y="13054"/>
                  </a:lnTo>
                  <a:lnTo>
                    <a:pt x="8686" y="13052"/>
                  </a:lnTo>
                  <a:lnTo>
                    <a:pt x="8647" y="13049"/>
                  </a:lnTo>
                  <a:lnTo>
                    <a:pt x="8609" y="13042"/>
                  </a:lnTo>
                  <a:lnTo>
                    <a:pt x="8570" y="13034"/>
                  </a:lnTo>
                  <a:lnTo>
                    <a:pt x="8533" y="13023"/>
                  </a:lnTo>
                  <a:lnTo>
                    <a:pt x="8496" y="13009"/>
                  </a:lnTo>
                  <a:lnTo>
                    <a:pt x="8460" y="12993"/>
                  </a:lnTo>
                  <a:lnTo>
                    <a:pt x="8425" y="12974"/>
                  </a:lnTo>
                  <a:lnTo>
                    <a:pt x="8391" y="12952"/>
                  </a:lnTo>
                  <a:lnTo>
                    <a:pt x="8359" y="12928"/>
                  </a:lnTo>
                  <a:lnTo>
                    <a:pt x="8252" y="12839"/>
                  </a:lnTo>
                  <a:lnTo>
                    <a:pt x="8147" y="12750"/>
                  </a:lnTo>
                  <a:lnTo>
                    <a:pt x="8042" y="12661"/>
                  </a:lnTo>
                  <a:lnTo>
                    <a:pt x="7937" y="12571"/>
                  </a:lnTo>
                  <a:lnTo>
                    <a:pt x="7832" y="12482"/>
                  </a:lnTo>
                  <a:lnTo>
                    <a:pt x="7727" y="12391"/>
                  </a:lnTo>
                  <a:lnTo>
                    <a:pt x="7622" y="12301"/>
                  </a:lnTo>
                  <a:lnTo>
                    <a:pt x="7518" y="12211"/>
                  </a:lnTo>
                  <a:lnTo>
                    <a:pt x="7413" y="12121"/>
                  </a:lnTo>
                  <a:lnTo>
                    <a:pt x="7308" y="12031"/>
                  </a:lnTo>
                  <a:lnTo>
                    <a:pt x="7203" y="11941"/>
                  </a:lnTo>
                  <a:lnTo>
                    <a:pt x="7099" y="11851"/>
                  </a:lnTo>
                  <a:lnTo>
                    <a:pt x="6994" y="11761"/>
                  </a:lnTo>
                  <a:lnTo>
                    <a:pt x="6889" y="11672"/>
                  </a:lnTo>
                  <a:lnTo>
                    <a:pt x="6783" y="11582"/>
                  </a:lnTo>
                  <a:lnTo>
                    <a:pt x="6677" y="11494"/>
                  </a:lnTo>
                  <a:lnTo>
                    <a:pt x="6637" y="11532"/>
                  </a:lnTo>
                  <a:lnTo>
                    <a:pt x="6595" y="11569"/>
                  </a:lnTo>
                  <a:lnTo>
                    <a:pt x="6553" y="11607"/>
                  </a:lnTo>
                  <a:lnTo>
                    <a:pt x="6511" y="11642"/>
                  </a:lnTo>
                  <a:lnTo>
                    <a:pt x="6467" y="11677"/>
                  </a:lnTo>
                  <a:lnTo>
                    <a:pt x="6423" y="11711"/>
                  </a:lnTo>
                  <a:lnTo>
                    <a:pt x="6378" y="11743"/>
                  </a:lnTo>
                  <a:lnTo>
                    <a:pt x="6332" y="11775"/>
                  </a:lnTo>
                  <a:lnTo>
                    <a:pt x="6285" y="11806"/>
                  </a:lnTo>
                  <a:lnTo>
                    <a:pt x="6239" y="11836"/>
                  </a:lnTo>
                  <a:lnTo>
                    <a:pt x="6191" y="11865"/>
                  </a:lnTo>
                  <a:lnTo>
                    <a:pt x="6143" y="11893"/>
                  </a:lnTo>
                  <a:lnTo>
                    <a:pt x="6094" y="11920"/>
                  </a:lnTo>
                  <a:lnTo>
                    <a:pt x="6045" y="11946"/>
                  </a:lnTo>
                  <a:lnTo>
                    <a:pt x="5995" y="11971"/>
                  </a:lnTo>
                  <a:lnTo>
                    <a:pt x="5945" y="11995"/>
                  </a:lnTo>
                  <a:lnTo>
                    <a:pt x="5893" y="12018"/>
                  </a:lnTo>
                  <a:lnTo>
                    <a:pt x="5842" y="12040"/>
                  </a:lnTo>
                  <a:lnTo>
                    <a:pt x="5790" y="12061"/>
                  </a:lnTo>
                  <a:lnTo>
                    <a:pt x="5738" y="12080"/>
                  </a:lnTo>
                  <a:lnTo>
                    <a:pt x="5686" y="12098"/>
                  </a:lnTo>
                  <a:lnTo>
                    <a:pt x="5633" y="12115"/>
                  </a:lnTo>
                  <a:lnTo>
                    <a:pt x="5580" y="12130"/>
                  </a:lnTo>
                  <a:lnTo>
                    <a:pt x="5526" y="12145"/>
                  </a:lnTo>
                  <a:lnTo>
                    <a:pt x="5472" y="12158"/>
                  </a:lnTo>
                  <a:lnTo>
                    <a:pt x="5417" y="12170"/>
                  </a:lnTo>
                  <a:lnTo>
                    <a:pt x="5362" y="12180"/>
                  </a:lnTo>
                  <a:lnTo>
                    <a:pt x="5307" y="12190"/>
                  </a:lnTo>
                  <a:lnTo>
                    <a:pt x="5252" y="12197"/>
                  </a:lnTo>
                  <a:lnTo>
                    <a:pt x="5197" y="12204"/>
                  </a:lnTo>
                  <a:lnTo>
                    <a:pt x="5142" y="12209"/>
                  </a:lnTo>
                  <a:lnTo>
                    <a:pt x="5086" y="12213"/>
                  </a:lnTo>
                  <a:lnTo>
                    <a:pt x="5022" y="12217"/>
                  </a:lnTo>
                  <a:lnTo>
                    <a:pt x="4958" y="12218"/>
                  </a:lnTo>
                  <a:lnTo>
                    <a:pt x="4893" y="12218"/>
                  </a:lnTo>
                  <a:lnTo>
                    <a:pt x="4829" y="12216"/>
                  </a:lnTo>
                  <a:lnTo>
                    <a:pt x="4765" y="12212"/>
                  </a:lnTo>
                  <a:lnTo>
                    <a:pt x="4701" y="12206"/>
                  </a:lnTo>
                  <a:lnTo>
                    <a:pt x="4638" y="12199"/>
                  </a:lnTo>
                  <a:lnTo>
                    <a:pt x="4575" y="12189"/>
                  </a:lnTo>
                  <a:lnTo>
                    <a:pt x="4512" y="12178"/>
                  </a:lnTo>
                  <a:lnTo>
                    <a:pt x="4449" y="12166"/>
                  </a:lnTo>
                  <a:lnTo>
                    <a:pt x="4387" y="12151"/>
                  </a:lnTo>
                  <a:lnTo>
                    <a:pt x="4325" y="12135"/>
                  </a:lnTo>
                  <a:lnTo>
                    <a:pt x="4264" y="12118"/>
                  </a:lnTo>
                  <a:lnTo>
                    <a:pt x="4203" y="12098"/>
                  </a:lnTo>
                  <a:lnTo>
                    <a:pt x="4143" y="12078"/>
                  </a:lnTo>
                  <a:lnTo>
                    <a:pt x="4083" y="12055"/>
                  </a:lnTo>
                  <a:lnTo>
                    <a:pt x="4024" y="12031"/>
                  </a:lnTo>
                  <a:lnTo>
                    <a:pt x="3965" y="12005"/>
                  </a:lnTo>
                  <a:lnTo>
                    <a:pt x="3907" y="11978"/>
                  </a:lnTo>
                  <a:lnTo>
                    <a:pt x="3849" y="11950"/>
                  </a:lnTo>
                  <a:lnTo>
                    <a:pt x="3793" y="11921"/>
                  </a:lnTo>
                  <a:lnTo>
                    <a:pt x="3737" y="11890"/>
                  </a:lnTo>
                  <a:lnTo>
                    <a:pt x="3681" y="11858"/>
                  </a:lnTo>
                  <a:lnTo>
                    <a:pt x="3627" y="11824"/>
                  </a:lnTo>
                  <a:lnTo>
                    <a:pt x="3573" y="11789"/>
                  </a:lnTo>
                  <a:lnTo>
                    <a:pt x="3520" y="11753"/>
                  </a:lnTo>
                  <a:lnTo>
                    <a:pt x="3468" y="11716"/>
                  </a:lnTo>
                  <a:lnTo>
                    <a:pt x="3417" y="11678"/>
                  </a:lnTo>
                  <a:lnTo>
                    <a:pt x="3367" y="11638"/>
                  </a:lnTo>
                  <a:lnTo>
                    <a:pt x="3318" y="11596"/>
                  </a:lnTo>
                  <a:lnTo>
                    <a:pt x="3269" y="11554"/>
                  </a:lnTo>
                  <a:lnTo>
                    <a:pt x="3222" y="11511"/>
                  </a:lnTo>
                  <a:lnTo>
                    <a:pt x="3147" y="11570"/>
                  </a:lnTo>
                  <a:lnTo>
                    <a:pt x="3072" y="11631"/>
                  </a:lnTo>
                  <a:lnTo>
                    <a:pt x="2997" y="11692"/>
                  </a:lnTo>
                  <a:lnTo>
                    <a:pt x="2923" y="11755"/>
                  </a:lnTo>
                  <a:lnTo>
                    <a:pt x="2849" y="11818"/>
                  </a:lnTo>
                  <a:lnTo>
                    <a:pt x="2776" y="11881"/>
                  </a:lnTo>
                  <a:lnTo>
                    <a:pt x="2703" y="11946"/>
                  </a:lnTo>
                  <a:lnTo>
                    <a:pt x="2630" y="12011"/>
                  </a:lnTo>
                  <a:lnTo>
                    <a:pt x="2557" y="12077"/>
                  </a:lnTo>
                  <a:lnTo>
                    <a:pt x="2484" y="12142"/>
                  </a:lnTo>
                  <a:lnTo>
                    <a:pt x="2412" y="12207"/>
                  </a:lnTo>
                  <a:lnTo>
                    <a:pt x="2339" y="12272"/>
                  </a:lnTo>
                  <a:lnTo>
                    <a:pt x="2266" y="12336"/>
                  </a:lnTo>
                  <a:lnTo>
                    <a:pt x="2193" y="12400"/>
                  </a:lnTo>
                  <a:lnTo>
                    <a:pt x="2118" y="12465"/>
                  </a:lnTo>
                  <a:lnTo>
                    <a:pt x="2044" y="12527"/>
                  </a:lnTo>
                  <a:lnTo>
                    <a:pt x="2009" y="12557"/>
                  </a:lnTo>
                  <a:lnTo>
                    <a:pt x="1974" y="12587"/>
                  </a:lnTo>
                  <a:lnTo>
                    <a:pt x="1940" y="12618"/>
                  </a:lnTo>
                  <a:lnTo>
                    <a:pt x="1906" y="12649"/>
                  </a:lnTo>
                  <a:lnTo>
                    <a:pt x="1838" y="12713"/>
                  </a:lnTo>
                  <a:lnTo>
                    <a:pt x="1770" y="12776"/>
                  </a:lnTo>
                  <a:lnTo>
                    <a:pt x="1735" y="12806"/>
                  </a:lnTo>
                  <a:lnTo>
                    <a:pt x="1700" y="12836"/>
                  </a:lnTo>
                  <a:lnTo>
                    <a:pt x="1664" y="12865"/>
                  </a:lnTo>
                  <a:lnTo>
                    <a:pt x="1626" y="12894"/>
                  </a:lnTo>
                  <a:lnTo>
                    <a:pt x="1607" y="12907"/>
                  </a:lnTo>
                  <a:lnTo>
                    <a:pt x="1588" y="12920"/>
                  </a:lnTo>
                  <a:lnTo>
                    <a:pt x="1569" y="12933"/>
                  </a:lnTo>
                  <a:lnTo>
                    <a:pt x="1549" y="12945"/>
                  </a:lnTo>
                  <a:lnTo>
                    <a:pt x="1529" y="12957"/>
                  </a:lnTo>
                  <a:lnTo>
                    <a:pt x="1509" y="12968"/>
                  </a:lnTo>
                  <a:lnTo>
                    <a:pt x="1489" y="12978"/>
                  </a:lnTo>
                  <a:lnTo>
                    <a:pt x="1468" y="12988"/>
                  </a:lnTo>
                  <a:lnTo>
                    <a:pt x="1434" y="13001"/>
                  </a:lnTo>
                  <a:lnTo>
                    <a:pt x="1401" y="13012"/>
                  </a:lnTo>
                  <a:lnTo>
                    <a:pt x="1367" y="13021"/>
                  </a:lnTo>
                  <a:lnTo>
                    <a:pt x="1332" y="13028"/>
                  </a:lnTo>
                  <a:lnTo>
                    <a:pt x="1298" y="13032"/>
                  </a:lnTo>
                  <a:lnTo>
                    <a:pt x="1263" y="13035"/>
                  </a:lnTo>
                  <a:lnTo>
                    <a:pt x="1228" y="13036"/>
                  </a:lnTo>
                  <a:lnTo>
                    <a:pt x="1193" y="13034"/>
                  </a:lnTo>
                  <a:lnTo>
                    <a:pt x="1157" y="13031"/>
                  </a:lnTo>
                  <a:lnTo>
                    <a:pt x="1123" y="13026"/>
                  </a:lnTo>
                  <a:lnTo>
                    <a:pt x="1089" y="13020"/>
                  </a:lnTo>
                  <a:lnTo>
                    <a:pt x="1055" y="13011"/>
                  </a:lnTo>
                  <a:lnTo>
                    <a:pt x="1021" y="13001"/>
                  </a:lnTo>
                  <a:lnTo>
                    <a:pt x="988" y="12989"/>
                  </a:lnTo>
                  <a:lnTo>
                    <a:pt x="956" y="12976"/>
                  </a:lnTo>
                  <a:lnTo>
                    <a:pt x="924" y="12961"/>
                  </a:lnTo>
                  <a:lnTo>
                    <a:pt x="893" y="12944"/>
                  </a:lnTo>
                  <a:lnTo>
                    <a:pt x="864" y="12926"/>
                  </a:lnTo>
                  <a:lnTo>
                    <a:pt x="835" y="12907"/>
                  </a:lnTo>
                  <a:lnTo>
                    <a:pt x="807" y="12886"/>
                  </a:lnTo>
                  <a:lnTo>
                    <a:pt x="780" y="12862"/>
                  </a:lnTo>
                  <a:lnTo>
                    <a:pt x="754" y="12838"/>
                  </a:lnTo>
                  <a:lnTo>
                    <a:pt x="730" y="12813"/>
                  </a:lnTo>
                  <a:lnTo>
                    <a:pt x="706" y="12787"/>
                  </a:lnTo>
                  <a:lnTo>
                    <a:pt x="685" y="12760"/>
                  </a:lnTo>
                  <a:lnTo>
                    <a:pt x="665" y="12731"/>
                  </a:lnTo>
                  <a:lnTo>
                    <a:pt x="647" y="12701"/>
                  </a:lnTo>
                  <a:lnTo>
                    <a:pt x="631" y="12670"/>
                  </a:lnTo>
                  <a:lnTo>
                    <a:pt x="616" y="12638"/>
                  </a:lnTo>
                  <a:lnTo>
                    <a:pt x="604" y="12605"/>
                  </a:lnTo>
                  <a:lnTo>
                    <a:pt x="593" y="12572"/>
                  </a:lnTo>
                  <a:lnTo>
                    <a:pt x="584" y="12537"/>
                  </a:lnTo>
                  <a:lnTo>
                    <a:pt x="551" y="12383"/>
                  </a:lnTo>
                  <a:lnTo>
                    <a:pt x="516" y="12231"/>
                  </a:lnTo>
                  <a:lnTo>
                    <a:pt x="482" y="12079"/>
                  </a:lnTo>
                  <a:lnTo>
                    <a:pt x="448" y="11926"/>
                  </a:lnTo>
                  <a:lnTo>
                    <a:pt x="414" y="11774"/>
                  </a:lnTo>
                  <a:lnTo>
                    <a:pt x="379" y="11622"/>
                  </a:lnTo>
                  <a:lnTo>
                    <a:pt x="345" y="11469"/>
                  </a:lnTo>
                  <a:lnTo>
                    <a:pt x="310" y="11317"/>
                  </a:lnTo>
                  <a:lnTo>
                    <a:pt x="276" y="11163"/>
                  </a:lnTo>
                  <a:lnTo>
                    <a:pt x="242" y="11011"/>
                  </a:lnTo>
                  <a:lnTo>
                    <a:pt x="207" y="10859"/>
                  </a:lnTo>
                  <a:lnTo>
                    <a:pt x="173" y="10706"/>
                  </a:lnTo>
                  <a:lnTo>
                    <a:pt x="139" y="10554"/>
                  </a:lnTo>
                  <a:lnTo>
                    <a:pt x="106" y="10401"/>
                  </a:lnTo>
                  <a:lnTo>
                    <a:pt x="72" y="10248"/>
                  </a:lnTo>
                  <a:lnTo>
                    <a:pt x="39" y="10096"/>
                  </a:lnTo>
                  <a:lnTo>
                    <a:pt x="27" y="10031"/>
                  </a:lnTo>
                  <a:lnTo>
                    <a:pt x="17" y="9966"/>
                  </a:lnTo>
                  <a:lnTo>
                    <a:pt x="10" y="9900"/>
                  </a:lnTo>
                  <a:lnTo>
                    <a:pt x="4" y="9835"/>
                  </a:lnTo>
                  <a:lnTo>
                    <a:pt x="1" y="9769"/>
                  </a:lnTo>
                  <a:lnTo>
                    <a:pt x="0" y="9704"/>
                  </a:lnTo>
                  <a:lnTo>
                    <a:pt x="1" y="9638"/>
                  </a:lnTo>
                  <a:lnTo>
                    <a:pt x="5" y="9573"/>
                  </a:lnTo>
                  <a:lnTo>
                    <a:pt x="10" y="9508"/>
                  </a:lnTo>
                  <a:lnTo>
                    <a:pt x="18" y="9442"/>
                  </a:lnTo>
                  <a:lnTo>
                    <a:pt x="28" y="9377"/>
                  </a:lnTo>
                  <a:lnTo>
                    <a:pt x="39" y="9313"/>
                  </a:lnTo>
                  <a:lnTo>
                    <a:pt x="53" y="9249"/>
                  </a:lnTo>
                  <a:lnTo>
                    <a:pt x="69" y="9185"/>
                  </a:lnTo>
                  <a:lnTo>
                    <a:pt x="87" y="9122"/>
                  </a:lnTo>
                  <a:lnTo>
                    <a:pt x="107" y="9059"/>
                  </a:lnTo>
                  <a:lnTo>
                    <a:pt x="129" y="8997"/>
                  </a:lnTo>
                  <a:lnTo>
                    <a:pt x="153" y="8936"/>
                  </a:lnTo>
                  <a:lnTo>
                    <a:pt x="178" y="8876"/>
                  </a:lnTo>
                  <a:lnTo>
                    <a:pt x="206" y="8817"/>
                  </a:lnTo>
                  <a:lnTo>
                    <a:pt x="237" y="8758"/>
                  </a:lnTo>
                  <a:lnTo>
                    <a:pt x="268" y="8701"/>
                  </a:lnTo>
                  <a:lnTo>
                    <a:pt x="301" y="8644"/>
                  </a:lnTo>
                  <a:lnTo>
                    <a:pt x="336" y="8588"/>
                  </a:lnTo>
                  <a:lnTo>
                    <a:pt x="373" y="8534"/>
                  </a:lnTo>
                  <a:lnTo>
                    <a:pt x="412" y="8481"/>
                  </a:lnTo>
                  <a:lnTo>
                    <a:pt x="452" y="8430"/>
                  </a:lnTo>
                  <a:lnTo>
                    <a:pt x="494" y="8380"/>
                  </a:lnTo>
                  <a:lnTo>
                    <a:pt x="538" y="8331"/>
                  </a:lnTo>
                  <a:lnTo>
                    <a:pt x="584" y="8284"/>
                  </a:lnTo>
                  <a:lnTo>
                    <a:pt x="631" y="8238"/>
                  </a:lnTo>
                  <a:lnTo>
                    <a:pt x="680" y="8193"/>
                  </a:lnTo>
                  <a:lnTo>
                    <a:pt x="739" y="8145"/>
                  </a:lnTo>
                  <a:lnTo>
                    <a:pt x="796" y="8097"/>
                  </a:lnTo>
                  <a:lnTo>
                    <a:pt x="854" y="8049"/>
                  </a:lnTo>
                  <a:lnTo>
                    <a:pt x="912" y="8001"/>
                  </a:lnTo>
                  <a:lnTo>
                    <a:pt x="970" y="7953"/>
                  </a:lnTo>
                  <a:lnTo>
                    <a:pt x="1028" y="7905"/>
                  </a:lnTo>
                  <a:lnTo>
                    <a:pt x="1086" y="7857"/>
                  </a:lnTo>
                  <a:lnTo>
                    <a:pt x="1144" y="7810"/>
                  </a:lnTo>
                  <a:lnTo>
                    <a:pt x="1203" y="7761"/>
                  </a:lnTo>
                  <a:lnTo>
                    <a:pt x="1261" y="7714"/>
                  </a:lnTo>
                  <a:lnTo>
                    <a:pt x="1320" y="7667"/>
                  </a:lnTo>
                  <a:lnTo>
                    <a:pt x="1378" y="7620"/>
                  </a:lnTo>
                  <a:lnTo>
                    <a:pt x="1437" y="7572"/>
                  </a:lnTo>
                  <a:lnTo>
                    <a:pt x="1495" y="7525"/>
                  </a:lnTo>
                  <a:lnTo>
                    <a:pt x="1554" y="7478"/>
                  </a:lnTo>
                  <a:lnTo>
                    <a:pt x="1612" y="7431"/>
                  </a:lnTo>
                  <a:lnTo>
                    <a:pt x="1620" y="7427"/>
                  </a:lnTo>
                  <a:lnTo>
                    <a:pt x="1627" y="7422"/>
                  </a:lnTo>
                  <a:lnTo>
                    <a:pt x="1633" y="7417"/>
                  </a:lnTo>
                  <a:lnTo>
                    <a:pt x="1639" y="7411"/>
                  </a:lnTo>
                  <a:lnTo>
                    <a:pt x="1644" y="7406"/>
                  </a:lnTo>
                  <a:lnTo>
                    <a:pt x="1649" y="7400"/>
                  </a:lnTo>
                  <a:lnTo>
                    <a:pt x="1654" y="7393"/>
                  </a:lnTo>
                  <a:lnTo>
                    <a:pt x="1657" y="7387"/>
                  </a:lnTo>
                  <a:lnTo>
                    <a:pt x="1662" y="7372"/>
                  </a:lnTo>
                  <a:lnTo>
                    <a:pt x="1666" y="7358"/>
                  </a:lnTo>
                  <a:lnTo>
                    <a:pt x="1668" y="7343"/>
                  </a:lnTo>
                  <a:lnTo>
                    <a:pt x="1668" y="7328"/>
                  </a:lnTo>
                  <a:lnTo>
                    <a:pt x="1667" y="7296"/>
                  </a:lnTo>
                  <a:lnTo>
                    <a:pt x="1664" y="7263"/>
                  </a:lnTo>
                  <a:lnTo>
                    <a:pt x="1663" y="7247"/>
                  </a:lnTo>
                  <a:lnTo>
                    <a:pt x="1662" y="7231"/>
                  </a:lnTo>
                  <a:lnTo>
                    <a:pt x="1661" y="7216"/>
                  </a:lnTo>
                  <a:lnTo>
                    <a:pt x="1662" y="7201"/>
                  </a:lnTo>
                  <a:lnTo>
                    <a:pt x="1655" y="7022"/>
                  </a:lnTo>
                  <a:lnTo>
                    <a:pt x="1653" y="6843"/>
                  </a:lnTo>
                  <a:lnTo>
                    <a:pt x="1655" y="6664"/>
                  </a:lnTo>
                  <a:lnTo>
                    <a:pt x="1661" y="6485"/>
                  </a:lnTo>
                  <a:lnTo>
                    <a:pt x="1671" y="6307"/>
                  </a:lnTo>
                  <a:lnTo>
                    <a:pt x="1685" y="6130"/>
                  </a:lnTo>
                  <a:lnTo>
                    <a:pt x="1704" y="5952"/>
                  </a:lnTo>
                  <a:lnTo>
                    <a:pt x="1726" y="5775"/>
                  </a:lnTo>
                  <a:lnTo>
                    <a:pt x="1752" y="5598"/>
                  </a:lnTo>
                  <a:lnTo>
                    <a:pt x="1781" y="5422"/>
                  </a:lnTo>
                  <a:lnTo>
                    <a:pt x="1815" y="5247"/>
                  </a:lnTo>
                  <a:lnTo>
                    <a:pt x="1852" y="5073"/>
                  </a:lnTo>
                  <a:lnTo>
                    <a:pt x="1893" y="4899"/>
                  </a:lnTo>
                  <a:lnTo>
                    <a:pt x="1937" y="4726"/>
                  </a:lnTo>
                  <a:lnTo>
                    <a:pt x="1984" y="4554"/>
                  </a:lnTo>
                  <a:lnTo>
                    <a:pt x="2035" y="4382"/>
                  </a:lnTo>
                  <a:lnTo>
                    <a:pt x="2090" y="4212"/>
                  </a:lnTo>
                  <a:lnTo>
                    <a:pt x="2148" y="4043"/>
                  </a:lnTo>
                  <a:lnTo>
                    <a:pt x="2209" y="3875"/>
                  </a:lnTo>
                  <a:lnTo>
                    <a:pt x="2273" y="3708"/>
                  </a:lnTo>
                  <a:lnTo>
                    <a:pt x="2339" y="3541"/>
                  </a:lnTo>
                  <a:lnTo>
                    <a:pt x="2409" y="3377"/>
                  </a:lnTo>
                  <a:lnTo>
                    <a:pt x="2482" y="3214"/>
                  </a:lnTo>
                  <a:lnTo>
                    <a:pt x="2557" y="3051"/>
                  </a:lnTo>
                  <a:lnTo>
                    <a:pt x="2637" y="2891"/>
                  </a:lnTo>
                  <a:lnTo>
                    <a:pt x="2718" y="2730"/>
                  </a:lnTo>
                  <a:lnTo>
                    <a:pt x="2801" y="2573"/>
                  </a:lnTo>
                  <a:lnTo>
                    <a:pt x="2887" y="2417"/>
                  </a:lnTo>
                  <a:lnTo>
                    <a:pt x="2976" y="2261"/>
                  </a:lnTo>
                  <a:lnTo>
                    <a:pt x="3068" y="2108"/>
                  </a:lnTo>
                  <a:lnTo>
                    <a:pt x="3162" y="1957"/>
                  </a:lnTo>
                  <a:lnTo>
                    <a:pt x="3258" y="1807"/>
                  </a:lnTo>
                  <a:close/>
                  <a:moveTo>
                    <a:pt x="3812" y="4327"/>
                  </a:moveTo>
                  <a:lnTo>
                    <a:pt x="3775" y="4377"/>
                  </a:lnTo>
                  <a:lnTo>
                    <a:pt x="3741" y="4429"/>
                  </a:lnTo>
                  <a:lnTo>
                    <a:pt x="3709" y="4483"/>
                  </a:lnTo>
                  <a:lnTo>
                    <a:pt x="3680" y="4538"/>
                  </a:lnTo>
                  <a:lnTo>
                    <a:pt x="3654" y="4594"/>
                  </a:lnTo>
                  <a:lnTo>
                    <a:pt x="3630" y="4651"/>
                  </a:lnTo>
                  <a:lnTo>
                    <a:pt x="3609" y="4709"/>
                  </a:lnTo>
                  <a:lnTo>
                    <a:pt x="3591" y="4767"/>
                  </a:lnTo>
                  <a:lnTo>
                    <a:pt x="3575" y="4827"/>
                  </a:lnTo>
                  <a:lnTo>
                    <a:pt x="3562" y="4888"/>
                  </a:lnTo>
                  <a:lnTo>
                    <a:pt x="3551" y="4949"/>
                  </a:lnTo>
                  <a:lnTo>
                    <a:pt x="3543" y="5010"/>
                  </a:lnTo>
                  <a:lnTo>
                    <a:pt x="3537" y="5072"/>
                  </a:lnTo>
                  <a:lnTo>
                    <a:pt x="3535" y="5133"/>
                  </a:lnTo>
                  <a:lnTo>
                    <a:pt x="3535" y="5195"/>
                  </a:lnTo>
                  <a:lnTo>
                    <a:pt x="3537" y="5257"/>
                  </a:lnTo>
                  <a:lnTo>
                    <a:pt x="3543" y="5319"/>
                  </a:lnTo>
                  <a:lnTo>
                    <a:pt x="3551" y="5381"/>
                  </a:lnTo>
                  <a:lnTo>
                    <a:pt x="3561" y="5441"/>
                  </a:lnTo>
                  <a:lnTo>
                    <a:pt x="3574" y="5502"/>
                  </a:lnTo>
                  <a:lnTo>
                    <a:pt x="3590" y="5562"/>
                  </a:lnTo>
                  <a:lnTo>
                    <a:pt x="3608" y="5620"/>
                  </a:lnTo>
                  <a:lnTo>
                    <a:pt x="3628" y="5679"/>
                  </a:lnTo>
                  <a:lnTo>
                    <a:pt x="3651" y="5737"/>
                  </a:lnTo>
                  <a:lnTo>
                    <a:pt x="3677" y="5793"/>
                  </a:lnTo>
                  <a:lnTo>
                    <a:pt x="3705" y="5848"/>
                  </a:lnTo>
                  <a:lnTo>
                    <a:pt x="3736" y="5901"/>
                  </a:lnTo>
                  <a:lnTo>
                    <a:pt x="3769" y="5953"/>
                  </a:lnTo>
                  <a:lnTo>
                    <a:pt x="3805" y="6004"/>
                  </a:lnTo>
                  <a:lnTo>
                    <a:pt x="3843" y="6052"/>
                  </a:lnTo>
                  <a:lnTo>
                    <a:pt x="3884" y="6099"/>
                  </a:lnTo>
                  <a:lnTo>
                    <a:pt x="3927" y="6145"/>
                  </a:lnTo>
                  <a:lnTo>
                    <a:pt x="3975" y="6196"/>
                  </a:lnTo>
                  <a:lnTo>
                    <a:pt x="4027" y="6243"/>
                  </a:lnTo>
                  <a:lnTo>
                    <a:pt x="4081" y="6287"/>
                  </a:lnTo>
                  <a:lnTo>
                    <a:pt x="4136" y="6328"/>
                  </a:lnTo>
                  <a:lnTo>
                    <a:pt x="4193" y="6366"/>
                  </a:lnTo>
                  <a:lnTo>
                    <a:pt x="4252" y="6401"/>
                  </a:lnTo>
                  <a:lnTo>
                    <a:pt x="4313" y="6432"/>
                  </a:lnTo>
                  <a:lnTo>
                    <a:pt x="4376" y="6460"/>
                  </a:lnTo>
                  <a:lnTo>
                    <a:pt x="4439" y="6486"/>
                  </a:lnTo>
                  <a:lnTo>
                    <a:pt x="4505" y="6508"/>
                  </a:lnTo>
                  <a:lnTo>
                    <a:pt x="4571" y="6527"/>
                  </a:lnTo>
                  <a:lnTo>
                    <a:pt x="4638" y="6543"/>
                  </a:lnTo>
                  <a:lnTo>
                    <a:pt x="4705" y="6556"/>
                  </a:lnTo>
                  <a:lnTo>
                    <a:pt x="4773" y="6565"/>
                  </a:lnTo>
                  <a:lnTo>
                    <a:pt x="4842" y="6572"/>
                  </a:lnTo>
                  <a:lnTo>
                    <a:pt x="4910" y="6575"/>
                  </a:lnTo>
                  <a:lnTo>
                    <a:pt x="4980" y="6575"/>
                  </a:lnTo>
                  <a:lnTo>
                    <a:pt x="5049" y="6571"/>
                  </a:lnTo>
                  <a:lnTo>
                    <a:pt x="5117" y="6565"/>
                  </a:lnTo>
                  <a:lnTo>
                    <a:pt x="5185" y="6555"/>
                  </a:lnTo>
                  <a:lnTo>
                    <a:pt x="5252" y="6541"/>
                  </a:lnTo>
                  <a:lnTo>
                    <a:pt x="5319" y="6525"/>
                  </a:lnTo>
                  <a:lnTo>
                    <a:pt x="5385" y="6506"/>
                  </a:lnTo>
                  <a:lnTo>
                    <a:pt x="5451" y="6483"/>
                  </a:lnTo>
                  <a:lnTo>
                    <a:pt x="5514" y="6458"/>
                  </a:lnTo>
                  <a:lnTo>
                    <a:pt x="5576" y="6429"/>
                  </a:lnTo>
                  <a:lnTo>
                    <a:pt x="5637" y="6397"/>
                  </a:lnTo>
                  <a:lnTo>
                    <a:pt x="5696" y="6361"/>
                  </a:lnTo>
                  <a:lnTo>
                    <a:pt x="5753" y="6323"/>
                  </a:lnTo>
                  <a:lnTo>
                    <a:pt x="5808" y="6281"/>
                  </a:lnTo>
                  <a:lnTo>
                    <a:pt x="5861" y="6236"/>
                  </a:lnTo>
                  <a:lnTo>
                    <a:pt x="5912" y="6188"/>
                  </a:lnTo>
                  <a:lnTo>
                    <a:pt x="5949" y="6153"/>
                  </a:lnTo>
                  <a:lnTo>
                    <a:pt x="5985" y="6115"/>
                  </a:lnTo>
                  <a:lnTo>
                    <a:pt x="6019" y="6076"/>
                  </a:lnTo>
                  <a:lnTo>
                    <a:pt x="6051" y="6037"/>
                  </a:lnTo>
                  <a:lnTo>
                    <a:pt x="6082" y="5996"/>
                  </a:lnTo>
                  <a:lnTo>
                    <a:pt x="6112" y="5954"/>
                  </a:lnTo>
                  <a:lnTo>
                    <a:pt x="6139" y="5911"/>
                  </a:lnTo>
                  <a:lnTo>
                    <a:pt x="6165" y="5867"/>
                  </a:lnTo>
                  <a:lnTo>
                    <a:pt x="6189" y="5823"/>
                  </a:lnTo>
                  <a:lnTo>
                    <a:pt x="6212" y="5777"/>
                  </a:lnTo>
                  <a:lnTo>
                    <a:pt x="6233" y="5730"/>
                  </a:lnTo>
                  <a:lnTo>
                    <a:pt x="6252" y="5682"/>
                  </a:lnTo>
                  <a:lnTo>
                    <a:pt x="6269" y="5634"/>
                  </a:lnTo>
                  <a:lnTo>
                    <a:pt x="6285" y="5585"/>
                  </a:lnTo>
                  <a:lnTo>
                    <a:pt x="6299" y="5536"/>
                  </a:lnTo>
                  <a:lnTo>
                    <a:pt x="6311" y="5487"/>
                  </a:lnTo>
                  <a:lnTo>
                    <a:pt x="6322" y="5436"/>
                  </a:lnTo>
                  <a:lnTo>
                    <a:pt x="6331" y="5386"/>
                  </a:lnTo>
                  <a:lnTo>
                    <a:pt x="6338" y="5335"/>
                  </a:lnTo>
                  <a:lnTo>
                    <a:pt x="6343" y="5285"/>
                  </a:lnTo>
                  <a:lnTo>
                    <a:pt x="6346" y="5233"/>
                  </a:lnTo>
                  <a:lnTo>
                    <a:pt x="6348" y="5181"/>
                  </a:lnTo>
                  <a:lnTo>
                    <a:pt x="6348" y="5130"/>
                  </a:lnTo>
                  <a:lnTo>
                    <a:pt x="6346" y="5079"/>
                  </a:lnTo>
                  <a:lnTo>
                    <a:pt x="6342" y="5028"/>
                  </a:lnTo>
                  <a:lnTo>
                    <a:pt x="6336" y="4977"/>
                  </a:lnTo>
                  <a:lnTo>
                    <a:pt x="6328" y="4927"/>
                  </a:lnTo>
                  <a:lnTo>
                    <a:pt x="6319" y="4877"/>
                  </a:lnTo>
                  <a:lnTo>
                    <a:pt x="6307" y="4826"/>
                  </a:lnTo>
                  <a:lnTo>
                    <a:pt x="6294" y="4777"/>
                  </a:lnTo>
                  <a:lnTo>
                    <a:pt x="6279" y="4728"/>
                  </a:lnTo>
                  <a:lnTo>
                    <a:pt x="6261" y="4679"/>
                  </a:lnTo>
                  <a:lnTo>
                    <a:pt x="6244" y="4634"/>
                  </a:lnTo>
                  <a:lnTo>
                    <a:pt x="6225" y="4589"/>
                  </a:lnTo>
                  <a:lnTo>
                    <a:pt x="6204" y="4544"/>
                  </a:lnTo>
                  <a:lnTo>
                    <a:pt x="6181" y="4501"/>
                  </a:lnTo>
                  <a:lnTo>
                    <a:pt x="6157" y="4458"/>
                  </a:lnTo>
                  <a:lnTo>
                    <a:pt x="6132" y="4416"/>
                  </a:lnTo>
                  <a:lnTo>
                    <a:pt x="6105" y="4375"/>
                  </a:lnTo>
                  <a:lnTo>
                    <a:pt x="6076" y="4335"/>
                  </a:lnTo>
                  <a:lnTo>
                    <a:pt x="6047" y="4296"/>
                  </a:lnTo>
                  <a:lnTo>
                    <a:pt x="6015" y="4259"/>
                  </a:lnTo>
                  <a:lnTo>
                    <a:pt x="5983" y="4222"/>
                  </a:lnTo>
                  <a:lnTo>
                    <a:pt x="5949" y="4186"/>
                  </a:lnTo>
                  <a:lnTo>
                    <a:pt x="5914" y="4152"/>
                  </a:lnTo>
                  <a:lnTo>
                    <a:pt x="5877" y="4119"/>
                  </a:lnTo>
                  <a:lnTo>
                    <a:pt x="5840" y="4087"/>
                  </a:lnTo>
                  <a:lnTo>
                    <a:pt x="5802" y="4056"/>
                  </a:lnTo>
                  <a:lnTo>
                    <a:pt x="5763" y="4027"/>
                  </a:lnTo>
                  <a:lnTo>
                    <a:pt x="5723" y="3998"/>
                  </a:lnTo>
                  <a:lnTo>
                    <a:pt x="5682" y="3972"/>
                  </a:lnTo>
                  <a:lnTo>
                    <a:pt x="5640" y="3946"/>
                  </a:lnTo>
                  <a:lnTo>
                    <a:pt x="5597" y="3923"/>
                  </a:lnTo>
                  <a:lnTo>
                    <a:pt x="5554" y="3901"/>
                  </a:lnTo>
                  <a:lnTo>
                    <a:pt x="5509" y="3880"/>
                  </a:lnTo>
                  <a:lnTo>
                    <a:pt x="5464" y="3861"/>
                  </a:lnTo>
                  <a:lnTo>
                    <a:pt x="5418" y="3843"/>
                  </a:lnTo>
                  <a:lnTo>
                    <a:pt x="5371" y="3827"/>
                  </a:lnTo>
                  <a:lnTo>
                    <a:pt x="5325" y="3813"/>
                  </a:lnTo>
                  <a:lnTo>
                    <a:pt x="5277" y="3801"/>
                  </a:lnTo>
                  <a:lnTo>
                    <a:pt x="5230" y="3790"/>
                  </a:lnTo>
                  <a:lnTo>
                    <a:pt x="5182" y="3781"/>
                  </a:lnTo>
                  <a:lnTo>
                    <a:pt x="5133" y="3774"/>
                  </a:lnTo>
                  <a:lnTo>
                    <a:pt x="5084" y="3769"/>
                  </a:lnTo>
                  <a:lnTo>
                    <a:pt x="5039" y="3764"/>
                  </a:lnTo>
                  <a:lnTo>
                    <a:pt x="4994" y="3761"/>
                  </a:lnTo>
                  <a:lnTo>
                    <a:pt x="4947" y="3760"/>
                  </a:lnTo>
                  <a:lnTo>
                    <a:pt x="4902" y="3761"/>
                  </a:lnTo>
                  <a:lnTo>
                    <a:pt x="4857" y="3763"/>
                  </a:lnTo>
                  <a:lnTo>
                    <a:pt x="4812" y="3766"/>
                  </a:lnTo>
                  <a:lnTo>
                    <a:pt x="4767" y="3771"/>
                  </a:lnTo>
                  <a:lnTo>
                    <a:pt x="4722" y="3777"/>
                  </a:lnTo>
                  <a:lnTo>
                    <a:pt x="4677" y="3785"/>
                  </a:lnTo>
                  <a:lnTo>
                    <a:pt x="4633" y="3795"/>
                  </a:lnTo>
                  <a:lnTo>
                    <a:pt x="4589" y="3805"/>
                  </a:lnTo>
                  <a:lnTo>
                    <a:pt x="4545" y="3818"/>
                  </a:lnTo>
                  <a:lnTo>
                    <a:pt x="4502" y="3831"/>
                  </a:lnTo>
                  <a:lnTo>
                    <a:pt x="4458" y="3846"/>
                  </a:lnTo>
                  <a:lnTo>
                    <a:pt x="4416" y="3862"/>
                  </a:lnTo>
                  <a:lnTo>
                    <a:pt x="4374" y="3880"/>
                  </a:lnTo>
                  <a:lnTo>
                    <a:pt x="4333" y="3899"/>
                  </a:lnTo>
                  <a:lnTo>
                    <a:pt x="4293" y="3919"/>
                  </a:lnTo>
                  <a:lnTo>
                    <a:pt x="4253" y="3940"/>
                  </a:lnTo>
                  <a:lnTo>
                    <a:pt x="4214" y="3963"/>
                  </a:lnTo>
                  <a:lnTo>
                    <a:pt x="4175" y="3987"/>
                  </a:lnTo>
                  <a:lnTo>
                    <a:pt x="4137" y="4013"/>
                  </a:lnTo>
                  <a:lnTo>
                    <a:pt x="4101" y="4040"/>
                  </a:lnTo>
                  <a:lnTo>
                    <a:pt x="4065" y="4067"/>
                  </a:lnTo>
                  <a:lnTo>
                    <a:pt x="4030" y="4096"/>
                  </a:lnTo>
                  <a:lnTo>
                    <a:pt x="3994" y="4126"/>
                  </a:lnTo>
                  <a:lnTo>
                    <a:pt x="3961" y="4157"/>
                  </a:lnTo>
                  <a:lnTo>
                    <a:pt x="3929" y="4189"/>
                  </a:lnTo>
                  <a:lnTo>
                    <a:pt x="3898" y="4222"/>
                  </a:lnTo>
                  <a:lnTo>
                    <a:pt x="3868" y="4256"/>
                  </a:lnTo>
                  <a:lnTo>
                    <a:pt x="3840" y="4291"/>
                  </a:lnTo>
                  <a:lnTo>
                    <a:pt x="3812" y="4327"/>
                  </a:lnTo>
                  <a:close/>
                </a:path>
              </a:pathLst>
            </a:custGeom>
            <a:grpFill/>
            <a:ln w="9525">
              <a:noFill/>
              <a:round/>
              <a:headEnd/>
              <a:tailEnd/>
            </a:ln>
          </p:spPr>
          <p:txBody>
            <a:bodyPr vert="horz" wrap="square" lIns="68598" tIns="34299" rIns="68598" bIns="34299" numCol="1" anchor="t" anchorCtr="0" compatLnSpc="1">
              <a:prstTxWarp prst="textNoShape">
                <a:avLst/>
              </a:prstTxWarp>
            </a:bodyPr>
            <a:lstStyle/>
            <a:p>
              <a:endParaRPr lang="en-US" sz="3200"/>
            </a:p>
          </p:txBody>
        </p:sp>
        <p:sp>
          <p:nvSpPr>
            <p:cNvPr id="132" name="Freeform 36">
              <a:extLst>
                <a:ext uri="{FF2B5EF4-FFF2-40B4-BE49-F238E27FC236}">
                  <a16:creationId xmlns:a16="http://schemas.microsoft.com/office/drawing/2014/main" id="{E4D636F4-6E4C-47A1-BDE3-9AE9A218EBB2}"/>
                </a:ext>
              </a:extLst>
            </p:cNvPr>
            <p:cNvSpPr>
              <a:spLocks/>
            </p:cNvSpPr>
            <p:nvPr/>
          </p:nvSpPr>
          <p:spPr bwMode="auto">
            <a:xfrm>
              <a:off x="3173413" y="2746375"/>
              <a:ext cx="222250" cy="184150"/>
            </a:xfrm>
            <a:custGeom>
              <a:avLst/>
              <a:gdLst>
                <a:gd name="T0" fmla="*/ 13 w 3760"/>
                <a:gd name="T1" fmla="*/ 235 h 3140"/>
                <a:gd name="T2" fmla="*/ 60 w 3760"/>
                <a:gd name="T3" fmla="*/ 141 h 3140"/>
                <a:gd name="T4" fmla="*/ 135 w 3760"/>
                <a:gd name="T5" fmla="*/ 68 h 3140"/>
                <a:gd name="T6" fmla="*/ 228 w 3760"/>
                <a:gd name="T7" fmla="*/ 19 h 3140"/>
                <a:gd name="T8" fmla="*/ 332 w 3760"/>
                <a:gd name="T9" fmla="*/ 0 h 3140"/>
                <a:gd name="T10" fmla="*/ 436 w 3760"/>
                <a:gd name="T11" fmla="*/ 15 h 3140"/>
                <a:gd name="T12" fmla="*/ 658 w 3760"/>
                <a:gd name="T13" fmla="*/ 121 h 3140"/>
                <a:gd name="T14" fmla="*/ 1081 w 3760"/>
                <a:gd name="T15" fmla="*/ 269 h 3140"/>
                <a:gd name="T16" fmla="*/ 1522 w 3760"/>
                <a:gd name="T17" fmla="*/ 352 h 3140"/>
                <a:gd name="T18" fmla="*/ 1970 w 3760"/>
                <a:gd name="T19" fmla="*/ 371 h 3140"/>
                <a:gd name="T20" fmla="*/ 2416 w 3760"/>
                <a:gd name="T21" fmla="*/ 326 h 3140"/>
                <a:gd name="T22" fmla="*/ 2851 w 3760"/>
                <a:gd name="T23" fmla="*/ 217 h 3140"/>
                <a:gd name="T24" fmla="*/ 3264 w 3760"/>
                <a:gd name="T25" fmla="*/ 43 h 3140"/>
                <a:gd name="T26" fmla="*/ 3362 w 3760"/>
                <a:gd name="T27" fmla="*/ 6 h 3140"/>
                <a:gd name="T28" fmla="*/ 3465 w 3760"/>
                <a:gd name="T29" fmla="*/ 3 h 3140"/>
                <a:gd name="T30" fmla="*/ 3564 w 3760"/>
                <a:gd name="T31" fmla="*/ 31 h 3140"/>
                <a:gd name="T32" fmla="*/ 3650 w 3760"/>
                <a:gd name="T33" fmla="*/ 85 h 3140"/>
                <a:gd name="T34" fmla="*/ 3716 w 3760"/>
                <a:gd name="T35" fmla="*/ 162 h 3140"/>
                <a:gd name="T36" fmla="*/ 3753 w 3760"/>
                <a:gd name="T37" fmla="*/ 258 h 3140"/>
                <a:gd name="T38" fmla="*/ 3759 w 3760"/>
                <a:gd name="T39" fmla="*/ 587 h 3140"/>
                <a:gd name="T40" fmla="*/ 3760 w 3760"/>
                <a:gd name="T41" fmla="*/ 1065 h 3140"/>
                <a:gd name="T42" fmla="*/ 3760 w 3760"/>
                <a:gd name="T43" fmla="*/ 1543 h 3140"/>
                <a:gd name="T44" fmla="*/ 3756 w 3760"/>
                <a:gd name="T45" fmla="*/ 1876 h 3140"/>
                <a:gd name="T46" fmla="*/ 3718 w 3760"/>
                <a:gd name="T47" fmla="*/ 1978 h 3140"/>
                <a:gd name="T48" fmla="*/ 3648 w 3760"/>
                <a:gd name="T49" fmla="*/ 2060 h 3140"/>
                <a:gd name="T50" fmla="*/ 3554 w 3760"/>
                <a:gd name="T51" fmla="*/ 2117 h 3140"/>
                <a:gd name="T52" fmla="*/ 3448 w 3760"/>
                <a:gd name="T53" fmla="*/ 2143 h 3140"/>
                <a:gd name="T54" fmla="*/ 3341 w 3760"/>
                <a:gd name="T55" fmla="*/ 2133 h 3140"/>
                <a:gd name="T56" fmla="*/ 3241 w 3760"/>
                <a:gd name="T57" fmla="*/ 2081 h 3140"/>
                <a:gd name="T58" fmla="*/ 2977 w 3760"/>
                <a:gd name="T59" fmla="*/ 1826 h 3140"/>
                <a:gd name="T60" fmla="*/ 2737 w 3760"/>
                <a:gd name="T61" fmla="*/ 1834 h 3140"/>
                <a:gd name="T62" fmla="*/ 2532 w 3760"/>
                <a:gd name="T63" fmla="*/ 2245 h 3140"/>
                <a:gd name="T64" fmla="*/ 2327 w 3760"/>
                <a:gd name="T65" fmla="*/ 2656 h 3140"/>
                <a:gd name="T66" fmla="*/ 2150 w 3760"/>
                <a:gd name="T67" fmla="*/ 3003 h 3140"/>
                <a:gd name="T68" fmla="*/ 2078 w 3760"/>
                <a:gd name="T69" fmla="*/ 3079 h 3140"/>
                <a:gd name="T70" fmla="*/ 1986 w 3760"/>
                <a:gd name="T71" fmla="*/ 3124 h 3140"/>
                <a:gd name="T72" fmla="*/ 1882 w 3760"/>
                <a:gd name="T73" fmla="*/ 3140 h 3140"/>
                <a:gd name="T74" fmla="*/ 1779 w 3760"/>
                <a:gd name="T75" fmla="*/ 3125 h 3140"/>
                <a:gd name="T76" fmla="*/ 1686 w 3760"/>
                <a:gd name="T77" fmla="*/ 3081 h 3140"/>
                <a:gd name="T78" fmla="*/ 1614 w 3760"/>
                <a:gd name="T79" fmla="*/ 3006 h 3140"/>
                <a:gd name="T80" fmla="*/ 1436 w 3760"/>
                <a:gd name="T81" fmla="*/ 2659 h 3140"/>
                <a:gd name="T82" fmla="*/ 1231 w 3760"/>
                <a:gd name="T83" fmla="*/ 2246 h 3140"/>
                <a:gd name="T84" fmla="*/ 1024 w 3760"/>
                <a:gd name="T85" fmla="*/ 1835 h 3140"/>
                <a:gd name="T86" fmla="*/ 784 w 3760"/>
                <a:gd name="T87" fmla="*/ 1828 h 3140"/>
                <a:gd name="T88" fmla="*/ 520 w 3760"/>
                <a:gd name="T89" fmla="*/ 2082 h 3140"/>
                <a:gd name="T90" fmla="*/ 421 w 3760"/>
                <a:gd name="T91" fmla="*/ 2134 h 3140"/>
                <a:gd name="T92" fmla="*/ 314 w 3760"/>
                <a:gd name="T93" fmla="*/ 2144 h 3140"/>
                <a:gd name="T94" fmla="*/ 208 w 3760"/>
                <a:gd name="T95" fmla="*/ 2117 h 3140"/>
                <a:gd name="T96" fmla="*/ 115 w 3760"/>
                <a:gd name="T97" fmla="*/ 2059 h 3140"/>
                <a:gd name="T98" fmla="*/ 44 w 3760"/>
                <a:gd name="T99" fmla="*/ 1977 h 3140"/>
                <a:gd name="T100" fmla="*/ 5 w 3760"/>
                <a:gd name="T101" fmla="*/ 1875 h 3140"/>
                <a:gd name="T102" fmla="*/ 0 w 3760"/>
                <a:gd name="T103" fmla="*/ 1547 h 3140"/>
                <a:gd name="T104" fmla="*/ 0 w 3760"/>
                <a:gd name="T105" fmla="*/ 1076 h 3140"/>
                <a:gd name="T106" fmla="*/ 1 w 3760"/>
                <a:gd name="T107" fmla="*/ 604 h 3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60" h="3140">
                  <a:moveTo>
                    <a:pt x="1" y="321"/>
                  </a:moveTo>
                  <a:lnTo>
                    <a:pt x="2" y="299"/>
                  </a:lnTo>
                  <a:lnTo>
                    <a:pt x="3" y="277"/>
                  </a:lnTo>
                  <a:lnTo>
                    <a:pt x="8" y="256"/>
                  </a:lnTo>
                  <a:lnTo>
                    <a:pt x="13" y="235"/>
                  </a:lnTo>
                  <a:lnTo>
                    <a:pt x="20" y="215"/>
                  </a:lnTo>
                  <a:lnTo>
                    <a:pt x="28" y="196"/>
                  </a:lnTo>
                  <a:lnTo>
                    <a:pt x="37" y="177"/>
                  </a:lnTo>
                  <a:lnTo>
                    <a:pt x="48" y="159"/>
                  </a:lnTo>
                  <a:lnTo>
                    <a:pt x="60" y="141"/>
                  </a:lnTo>
                  <a:lnTo>
                    <a:pt x="73" y="125"/>
                  </a:lnTo>
                  <a:lnTo>
                    <a:pt x="87" y="109"/>
                  </a:lnTo>
                  <a:lnTo>
                    <a:pt x="102" y="95"/>
                  </a:lnTo>
                  <a:lnTo>
                    <a:pt x="118" y="81"/>
                  </a:lnTo>
                  <a:lnTo>
                    <a:pt x="135" y="68"/>
                  </a:lnTo>
                  <a:lnTo>
                    <a:pt x="152" y="56"/>
                  </a:lnTo>
                  <a:lnTo>
                    <a:pt x="170" y="45"/>
                  </a:lnTo>
                  <a:lnTo>
                    <a:pt x="189" y="35"/>
                  </a:lnTo>
                  <a:lnTo>
                    <a:pt x="208" y="26"/>
                  </a:lnTo>
                  <a:lnTo>
                    <a:pt x="228" y="19"/>
                  </a:lnTo>
                  <a:lnTo>
                    <a:pt x="248" y="13"/>
                  </a:lnTo>
                  <a:lnTo>
                    <a:pt x="269" y="7"/>
                  </a:lnTo>
                  <a:lnTo>
                    <a:pt x="290" y="4"/>
                  </a:lnTo>
                  <a:lnTo>
                    <a:pt x="311" y="1"/>
                  </a:lnTo>
                  <a:lnTo>
                    <a:pt x="332" y="0"/>
                  </a:lnTo>
                  <a:lnTo>
                    <a:pt x="353" y="0"/>
                  </a:lnTo>
                  <a:lnTo>
                    <a:pt x="374" y="2"/>
                  </a:lnTo>
                  <a:lnTo>
                    <a:pt x="395" y="5"/>
                  </a:lnTo>
                  <a:lnTo>
                    <a:pt x="415" y="9"/>
                  </a:lnTo>
                  <a:lnTo>
                    <a:pt x="436" y="15"/>
                  </a:lnTo>
                  <a:lnTo>
                    <a:pt x="456" y="23"/>
                  </a:lnTo>
                  <a:lnTo>
                    <a:pt x="475" y="33"/>
                  </a:lnTo>
                  <a:lnTo>
                    <a:pt x="496" y="44"/>
                  </a:lnTo>
                  <a:lnTo>
                    <a:pt x="576" y="83"/>
                  </a:lnTo>
                  <a:lnTo>
                    <a:pt x="658" y="121"/>
                  </a:lnTo>
                  <a:lnTo>
                    <a:pt x="740" y="155"/>
                  </a:lnTo>
                  <a:lnTo>
                    <a:pt x="824" y="188"/>
                  </a:lnTo>
                  <a:lnTo>
                    <a:pt x="909" y="217"/>
                  </a:lnTo>
                  <a:lnTo>
                    <a:pt x="995" y="244"/>
                  </a:lnTo>
                  <a:lnTo>
                    <a:pt x="1081" y="269"/>
                  </a:lnTo>
                  <a:lnTo>
                    <a:pt x="1168" y="290"/>
                  </a:lnTo>
                  <a:lnTo>
                    <a:pt x="1256" y="310"/>
                  </a:lnTo>
                  <a:lnTo>
                    <a:pt x="1343" y="326"/>
                  </a:lnTo>
                  <a:lnTo>
                    <a:pt x="1433" y="340"/>
                  </a:lnTo>
                  <a:lnTo>
                    <a:pt x="1522" y="352"/>
                  </a:lnTo>
                  <a:lnTo>
                    <a:pt x="1611" y="361"/>
                  </a:lnTo>
                  <a:lnTo>
                    <a:pt x="1700" y="367"/>
                  </a:lnTo>
                  <a:lnTo>
                    <a:pt x="1790" y="371"/>
                  </a:lnTo>
                  <a:lnTo>
                    <a:pt x="1879" y="373"/>
                  </a:lnTo>
                  <a:lnTo>
                    <a:pt x="1970" y="371"/>
                  </a:lnTo>
                  <a:lnTo>
                    <a:pt x="2059" y="367"/>
                  </a:lnTo>
                  <a:lnTo>
                    <a:pt x="2149" y="361"/>
                  </a:lnTo>
                  <a:lnTo>
                    <a:pt x="2238" y="352"/>
                  </a:lnTo>
                  <a:lnTo>
                    <a:pt x="2327" y="340"/>
                  </a:lnTo>
                  <a:lnTo>
                    <a:pt x="2416" y="326"/>
                  </a:lnTo>
                  <a:lnTo>
                    <a:pt x="2504" y="310"/>
                  </a:lnTo>
                  <a:lnTo>
                    <a:pt x="2592" y="290"/>
                  </a:lnTo>
                  <a:lnTo>
                    <a:pt x="2679" y="268"/>
                  </a:lnTo>
                  <a:lnTo>
                    <a:pt x="2765" y="244"/>
                  </a:lnTo>
                  <a:lnTo>
                    <a:pt x="2851" y="217"/>
                  </a:lnTo>
                  <a:lnTo>
                    <a:pt x="2936" y="187"/>
                  </a:lnTo>
                  <a:lnTo>
                    <a:pt x="3019" y="155"/>
                  </a:lnTo>
                  <a:lnTo>
                    <a:pt x="3102" y="121"/>
                  </a:lnTo>
                  <a:lnTo>
                    <a:pt x="3184" y="83"/>
                  </a:lnTo>
                  <a:lnTo>
                    <a:pt x="3264" y="43"/>
                  </a:lnTo>
                  <a:lnTo>
                    <a:pt x="3283" y="33"/>
                  </a:lnTo>
                  <a:lnTo>
                    <a:pt x="3302" y="24"/>
                  </a:lnTo>
                  <a:lnTo>
                    <a:pt x="3322" y="16"/>
                  </a:lnTo>
                  <a:lnTo>
                    <a:pt x="3342" y="10"/>
                  </a:lnTo>
                  <a:lnTo>
                    <a:pt x="3362" y="6"/>
                  </a:lnTo>
                  <a:lnTo>
                    <a:pt x="3383" y="3"/>
                  </a:lnTo>
                  <a:lnTo>
                    <a:pt x="3403" y="1"/>
                  </a:lnTo>
                  <a:lnTo>
                    <a:pt x="3424" y="0"/>
                  </a:lnTo>
                  <a:lnTo>
                    <a:pt x="3444" y="1"/>
                  </a:lnTo>
                  <a:lnTo>
                    <a:pt x="3465" y="3"/>
                  </a:lnTo>
                  <a:lnTo>
                    <a:pt x="3485" y="6"/>
                  </a:lnTo>
                  <a:lnTo>
                    <a:pt x="3505" y="11"/>
                  </a:lnTo>
                  <a:lnTo>
                    <a:pt x="3525" y="16"/>
                  </a:lnTo>
                  <a:lnTo>
                    <a:pt x="3544" y="23"/>
                  </a:lnTo>
                  <a:lnTo>
                    <a:pt x="3564" y="31"/>
                  </a:lnTo>
                  <a:lnTo>
                    <a:pt x="3582" y="40"/>
                  </a:lnTo>
                  <a:lnTo>
                    <a:pt x="3600" y="49"/>
                  </a:lnTo>
                  <a:lnTo>
                    <a:pt x="3618" y="60"/>
                  </a:lnTo>
                  <a:lnTo>
                    <a:pt x="3634" y="72"/>
                  </a:lnTo>
                  <a:lnTo>
                    <a:pt x="3650" y="85"/>
                  </a:lnTo>
                  <a:lnTo>
                    <a:pt x="3666" y="99"/>
                  </a:lnTo>
                  <a:lnTo>
                    <a:pt x="3680" y="113"/>
                  </a:lnTo>
                  <a:lnTo>
                    <a:pt x="3693" y="129"/>
                  </a:lnTo>
                  <a:lnTo>
                    <a:pt x="3705" y="145"/>
                  </a:lnTo>
                  <a:lnTo>
                    <a:pt x="3716" y="162"/>
                  </a:lnTo>
                  <a:lnTo>
                    <a:pt x="3726" y="180"/>
                  </a:lnTo>
                  <a:lnTo>
                    <a:pt x="3735" y="198"/>
                  </a:lnTo>
                  <a:lnTo>
                    <a:pt x="3743" y="218"/>
                  </a:lnTo>
                  <a:lnTo>
                    <a:pt x="3749" y="237"/>
                  </a:lnTo>
                  <a:lnTo>
                    <a:pt x="3753" y="258"/>
                  </a:lnTo>
                  <a:lnTo>
                    <a:pt x="3756" y="279"/>
                  </a:lnTo>
                  <a:lnTo>
                    <a:pt x="3758" y="300"/>
                  </a:lnTo>
                  <a:lnTo>
                    <a:pt x="3758" y="396"/>
                  </a:lnTo>
                  <a:lnTo>
                    <a:pt x="3759" y="492"/>
                  </a:lnTo>
                  <a:lnTo>
                    <a:pt x="3759" y="587"/>
                  </a:lnTo>
                  <a:lnTo>
                    <a:pt x="3760" y="683"/>
                  </a:lnTo>
                  <a:lnTo>
                    <a:pt x="3760" y="778"/>
                  </a:lnTo>
                  <a:lnTo>
                    <a:pt x="3760" y="874"/>
                  </a:lnTo>
                  <a:lnTo>
                    <a:pt x="3760" y="970"/>
                  </a:lnTo>
                  <a:lnTo>
                    <a:pt x="3760" y="1065"/>
                  </a:lnTo>
                  <a:lnTo>
                    <a:pt x="3760" y="1161"/>
                  </a:lnTo>
                  <a:lnTo>
                    <a:pt x="3760" y="1257"/>
                  </a:lnTo>
                  <a:lnTo>
                    <a:pt x="3760" y="1352"/>
                  </a:lnTo>
                  <a:lnTo>
                    <a:pt x="3760" y="1448"/>
                  </a:lnTo>
                  <a:lnTo>
                    <a:pt x="3760" y="1543"/>
                  </a:lnTo>
                  <a:lnTo>
                    <a:pt x="3759" y="1638"/>
                  </a:lnTo>
                  <a:lnTo>
                    <a:pt x="3759" y="1735"/>
                  </a:lnTo>
                  <a:lnTo>
                    <a:pt x="3759" y="1830"/>
                  </a:lnTo>
                  <a:lnTo>
                    <a:pt x="3758" y="1853"/>
                  </a:lnTo>
                  <a:lnTo>
                    <a:pt x="3756" y="1876"/>
                  </a:lnTo>
                  <a:lnTo>
                    <a:pt x="3751" y="1897"/>
                  </a:lnTo>
                  <a:lnTo>
                    <a:pt x="3745" y="1919"/>
                  </a:lnTo>
                  <a:lnTo>
                    <a:pt x="3738" y="1939"/>
                  </a:lnTo>
                  <a:lnTo>
                    <a:pt x="3729" y="1959"/>
                  </a:lnTo>
                  <a:lnTo>
                    <a:pt x="3718" y="1978"/>
                  </a:lnTo>
                  <a:lnTo>
                    <a:pt x="3707" y="1996"/>
                  </a:lnTo>
                  <a:lnTo>
                    <a:pt x="3694" y="2013"/>
                  </a:lnTo>
                  <a:lnTo>
                    <a:pt x="3679" y="2030"/>
                  </a:lnTo>
                  <a:lnTo>
                    <a:pt x="3664" y="2045"/>
                  </a:lnTo>
                  <a:lnTo>
                    <a:pt x="3648" y="2060"/>
                  </a:lnTo>
                  <a:lnTo>
                    <a:pt x="3630" y="2073"/>
                  </a:lnTo>
                  <a:lnTo>
                    <a:pt x="3612" y="2087"/>
                  </a:lnTo>
                  <a:lnTo>
                    <a:pt x="3594" y="2098"/>
                  </a:lnTo>
                  <a:lnTo>
                    <a:pt x="3574" y="2108"/>
                  </a:lnTo>
                  <a:lnTo>
                    <a:pt x="3554" y="2117"/>
                  </a:lnTo>
                  <a:lnTo>
                    <a:pt x="3533" y="2125"/>
                  </a:lnTo>
                  <a:lnTo>
                    <a:pt x="3513" y="2131"/>
                  </a:lnTo>
                  <a:lnTo>
                    <a:pt x="3491" y="2137"/>
                  </a:lnTo>
                  <a:lnTo>
                    <a:pt x="3470" y="2140"/>
                  </a:lnTo>
                  <a:lnTo>
                    <a:pt x="3448" y="2143"/>
                  </a:lnTo>
                  <a:lnTo>
                    <a:pt x="3426" y="2144"/>
                  </a:lnTo>
                  <a:lnTo>
                    <a:pt x="3405" y="2143"/>
                  </a:lnTo>
                  <a:lnTo>
                    <a:pt x="3383" y="2142"/>
                  </a:lnTo>
                  <a:lnTo>
                    <a:pt x="3362" y="2138"/>
                  </a:lnTo>
                  <a:lnTo>
                    <a:pt x="3341" y="2133"/>
                  </a:lnTo>
                  <a:lnTo>
                    <a:pt x="3320" y="2126"/>
                  </a:lnTo>
                  <a:lnTo>
                    <a:pt x="3298" y="2118"/>
                  </a:lnTo>
                  <a:lnTo>
                    <a:pt x="3279" y="2108"/>
                  </a:lnTo>
                  <a:lnTo>
                    <a:pt x="3260" y="2096"/>
                  </a:lnTo>
                  <a:lnTo>
                    <a:pt x="3241" y="2081"/>
                  </a:lnTo>
                  <a:lnTo>
                    <a:pt x="3187" y="2032"/>
                  </a:lnTo>
                  <a:lnTo>
                    <a:pt x="3133" y="1982"/>
                  </a:lnTo>
                  <a:lnTo>
                    <a:pt x="3081" y="1930"/>
                  </a:lnTo>
                  <a:lnTo>
                    <a:pt x="3029" y="1879"/>
                  </a:lnTo>
                  <a:lnTo>
                    <a:pt x="2977" y="1826"/>
                  </a:lnTo>
                  <a:lnTo>
                    <a:pt x="2926" y="1774"/>
                  </a:lnTo>
                  <a:lnTo>
                    <a:pt x="2874" y="1722"/>
                  </a:lnTo>
                  <a:lnTo>
                    <a:pt x="2820" y="1671"/>
                  </a:lnTo>
                  <a:lnTo>
                    <a:pt x="2778" y="1752"/>
                  </a:lnTo>
                  <a:lnTo>
                    <a:pt x="2737" y="1834"/>
                  </a:lnTo>
                  <a:lnTo>
                    <a:pt x="2696" y="1916"/>
                  </a:lnTo>
                  <a:lnTo>
                    <a:pt x="2655" y="1998"/>
                  </a:lnTo>
                  <a:lnTo>
                    <a:pt x="2614" y="2080"/>
                  </a:lnTo>
                  <a:lnTo>
                    <a:pt x="2573" y="2163"/>
                  </a:lnTo>
                  <a:lnTo>
                    <a:pt x="2532" y="2245"/>
                  </a:lnTo>
                  <a:lnTo>
                    <a:pt x="2491" y="2327"/>
                  </a:lnTo>
                  <a:lnTo>
                    <a:pt x="2451" y="2409"/>
                  </a:lnTo>
                  <a:lnTo>
                    <a:pt x="2410" y="2491"/>
                  </a:lnTo>
                  <a:lnTo>
                    <a:pt x="2369" y="2575"/>
                  </a:lnTo>
                  <a:lnTo>
                    <a:pt x="2327" y="2656"/>
                  </a:lnTo>
                  <a:lnTo>
                    <a:pt x="2286" y="2738"/>
                  </a:lnTo>
                  <a:lnTo>
                    <a:pt x="2244" y="2820"/>
                  </a:lnTo>
                  <a:lnTo>
                    <a:pt x="2202" y="2902"/>
                  </a:lnTo>
                  <a:lnTo>
                    <a:pt x="2160" y="2984"/>
                  </a:lnTo>
                  <a:lnTo>
                    <a:pt x="2150" y="3003"/>
                  </a:lnTo>
                  <a:lnTo>
                    <a:pt x="2138" y="3020"/>
                  </a:lnTo>
                  <a:lnTo>
                    <a:pt x="2124" y="3037"/>
                  </a:lnTo>
                  <a:lnTo>
                    <a:pt x="2110" y="3052"/>
                  </a:lnTo>
                  <a:lnTo>
                    <a:pt x="2095" y="3066"/>
                  </a:lnTo>
                  <a:lnTo>
                    <a:pt x="2078" y="3079"/>
                  </a:lnTo>
                  <a:lnTo>
                    <a:pt x="2061" y="3090"/>
                  </a:lnTo>
                  <a:lnTo>
                    <a:pt x="2043" y="3101"/>
                  </a:lnTo>
                  <a:lnTo>
                    <a:pt x="2025" y="3110"/>
                  </a:lnTo>
                  <a:lnTo>
                    <a:pt x="2006" y="3118"/>
                  </a:lnTo>
                  <a:lnTo>
                    <a:pt x="1986" y="3124"/>
                  </a:lnTo>
                  <a:lnTo>
                    <a:pt x="1966" y="3130"/>
                  </a:lnTo>
                  <a:lnTo>
                    <a:pt x="1946" y="3134"/>
                  </a:lnTo>
                  <a:lnTo>
                    <a:pt x="1925" y="3137"/>
                  </a:lnTo>
                  <a:lnTo>
                    <a:pt x="1904" y="3139"/>
                  </a:lnTo>
                  <a:lnTo>
                    <a:pt x="1882" y="3140"/>
                  </a:lnTo>
                  <a:lnTo>
                    <a:pt x="1861" y="3140"/>
                  </a:lnTo>
                  <a:lnTo>
                    <a:pt x="1840" y="3138"/>
                  </a:lnTo>
                  <a:lnTo>
                    <a:pt x="1820" y="3135"/>
                  </a:lnTo>
                  <a:lnTo>
                    <a:pt x="1799" y="3131"/>
                  </a:lnTo>
                  <a:lnTo>
                    <a:pt x="1779" y="3125"/>
                  </a:lnTo>
                  <a:lnTo>
                    <a:pt x="1759" y="3119"/>
                  </a:lnTo>
                  <a:lnTo>
                    <a:pt x="1740" y="3111"/>
                  </a:lnTo>
                  <a:lnTo>
                    <a:pt x="1722" y="3102"/>
                  </a:lnTo>
                  <a:lnTo>
                    <a:pt x="1704" y="3092"/>
                  </a:lnTo>
                  <a:lnTo>
                    <a:pt x="1686" y="3081"/>
                  </a:lnTo>
                  <a:lnTo>
                    <a:pt x="1670" y="3068"/>
                  </a:lnTo>
                  <a:lnTo>
                    <a:pt x="1655" y="3055"/>
                  </a:lnTo>
                  <a:lnTo>
                    <a:pt x="1640" y="3040"/>
                  </a:lnTo>
                  <a:lnTo>
                    <a:pt x="1627" y="3023"/>
                  </a:lnTo>
                  <a:lnTo>
                    <a:pt x="1614" y="3006"/>
                  </a:lnTo>
                  <a:lnTo>
                    <a:pt x="1603" y="2987"/>
                  </a:lnTo>
                  <a:lnTo>
                    <a:pt x="1561" y="2905"/>
                  </a:lnTo>
                  <a:lnTo>
                    <a:pt x="1519" y="2823"/>
                  </a:lnTo>
                  <a:lnTo>
                    <a:pt x="1478" y="2741"/>
                  </a:lnTo>
                  <a:lnTo>
                    <a:pt x="1436" y="2659"/>
                  </a:lnTo>
                  <a:lnTo>
                    <a:pt x="1394" y="2577"/>
                  </a:lnTo>
                  <a:lnTo>
                    <a:pt x="1353" y="2494"/>
                  </a:lnTo>
                  <a:lnTo>
                    <a:pt x="1312" y="2411"/>
                  </a:lnTo>
                  <a:lnTo>
                    <a:pt x="1272" y="2329"/>
                  </a:lnTo>
                  <a:lnTo>
                    <a:pt x="1231" y="2246"/>
                  </a:lnTo>
                  <a:lnTo>
                    <a:pt x="1190" y="2164"/>
                  </a:lnTo>
                  <a:lnTo>
                    <a:pt x="1149" y="2081"/>
                  </a:lnTo>
                  <a:lnTo>
                    <a:pt x="1107" y="1999"/>
                  </a:lnTo>
                  <a:lnTo>
                    <a:pt x="1066" y="1917"/>
                  </a:lnTo>
                  <a:lnTo>
                    <a:pt x="1024" y="1835"/>
                  </a:lnTo>
                  <a:lnTo>
                    <a:pt x="982" y="1753"/>
                  </a:lnTo>
                  <a:lnTo>
                    <a:pt x="939" y="1671"/>
                  </a:lnTo>
                  <a:lnTo>
                    <a:pt x="887" y="1723"/>
                  </a:lnTo>
                  <a:lnTo>
                    <a:pt x="835" y="1775"/>
                  </a:lnTo>
                  <a:lnTo>
                    <a:pt x="784" y="1828"/>
                  </a:lnTo>
                  <a:lnTo>
                    <a:pt x="732" y="1880"/>
                  </a:lnTo>
                  <a:lnTo>
                    <a:pt x="680" y="1932"/>
                  </a:lnTo>
                  <a:lnTo>
                    <a:pt x="628" y="1983"/>
                  </a:lnTo>
                  <a:lnTo>
                    <a:pt x="575" y="2033"/>
                  </a:lnTo>
                  <a:lnTo>
                    <a:pt x="520" y="2082"/>
                  </a:lnTo>
                  <a:lnTo>
                    <a:pt x="502" y="2097"/>
                  </a:lnTo>
                  <a:lnTo>
                    <a:pt x="483" y="2109"/>
                  </a:lnTo>
                  <a:lnTo>
                    <a:pt x="462" y="2119"/>
                  </a:lnTo>
                  <a:lnTo>
                    <a:pt x="442" y="2127"/>
                  </a:lnTo>
                  <a:lnTo>
                    <a:pt x="421" y="2134"/>
                  </a:lnTo>
                  <a:lnTo>
                    <a:pt x="400" y="2139"/>
                  </a:lnTo>
                  <a:lnTo>
                    <a:pt x="379" y="2142"/>
                  </a:lnTo>
                  <a:lnTo>
                    <a:pt x="357" y="2144"/>
                  </a:lnTo>
                  <a:lnTo>
                    <a:pt x="336" y="2145"/>
                  </a:lnTo>
                  <a:lnTo>
                    <a:pt x="314" y="2144"/>
                  </a:lnTo>
                  <a:lnTo>
                    <a:pt x="293" y="2141"/>
                  </a:lnTo>
                  <a:lnTo>
                    <a:pt x="271" y="2137"/>
                  </a:lnTo>
                  <a:lnTo>
                    <a:pt x="250" y="2132"/>
                  </a:lnTo>
                  <a:lnTo>
                    <a:pt x="229" y="2125"/>
                  </a:lnTo>
                  <a:lnTo>
                    <a:pt x="208" y="2117"/>
                  </a:lnTo>
                  <a:lnTo>
                    <a:pt x="188" y="2108"/>
                  </a:lnTo>
                  <a:lnTo>
                    <a:pt x="169" y="2098"/>
                  </a:lnTo>
                  <a:lnTo>
                    <a:pt x="150" y="2087"/>
                  </a:lnTo>
                  <a:lnTo>
                    <a:pt x="132" y="2073"/>
                  </a:lnTo>
                  <a:lnTo>
                    <a:pt x="115" y="2059"/>
                  </a:lnTo>
                  <a:lnTo>
                    <a:pt x="98" y="2045"/>
                  </a:lnTo>
                  <a:lnTo>
                    <a:pt x="83" y="2029"/>
                  </a:lnTo>
                  <a:lnTo>
                    <a:pt x="69" y="2013"/>
                  </a:lnTo>
                  <a:lnTo>
                    <a:pt x="56" y="1996"/>
                  </a:lnTo>
                  <a:lnTo>
                    <a:pt x="44" y="1977"/>
                  </a:lnTo>
                  <a:lnTo>
                    <a:pt x="33" y="1958"/>
                  </a:lnTo>
                  <a:lnTo>
                    <a:pt x="24" y="1939"/>
                  </a:lnTo>
                  <a:lnTo>
                    <a:pt x="17" y="1918"/>
                  </a:lnTo>
                  <a:lnTo>
                    <a:pt x="11" y="1897"/>
                  </a:lnTo>
                  <a:lnTo>
                    <a:pt x="5" y="1875"/>
                  </a:lnTo>
                  <a:lnTo>
                    <a:pt x="3" y="1853"/>
                  </a:lnTo>
                  <a:lnTo>
                    <a:pt x="2" y="1830"/>
                  </a:lnTo>
                  <a:lnTo>
                    <a:pt x="1" y="1736"/>
                  </a:lnTo>
                  <a:lnTo>
                    <a:pt x="1" y="1641"/>
                  </a:lnTo>
                  <a:lnTo>
                    <a:pt x="0" y="1547"/>
                  </a:lnTo>
                  <a:lnTo>
                    <a:pt x="0" y="1453"/>
                  </a:lnTo>
                  <a:lnTo>
                    <a:pt x="0" y="1359"/>
                  </a:lnTo>
                  <a:lnTo>
                    <a:pt x="0" y="1265"/>
                  </a:lnTo>
                  <a:lnTo>
                    <a:pt x="0" y="1170"/>
                  </a:lnTo>
                  <a:lnTo>
                    <a:pt x="0" y="1076"/>
                  </a:lnTo>
                  <a:lnTo>
                    <a:pt x="0" y="982"/>
                  </a:lnTo>
                  <a:lnTo>
                    <a:pt x="0" y="888"/>
                  </a:lnTo>
                  <a:lnTo>
                    <a:pt x="0" y="792"/>
                  </a:lnTo>
                  <a:lnTo>
                    <a:pt x="1" y="698"/>
                  </a:lnTo>
                  <a:lnTo>
                    <a:pt x="1" y="604"/>
                  </a:lnTo>
                  <a:lnTo>
                    <a:pt x="1" y="510"/>
                  </a:lnTo>
                  <a:lnTo>
                    <a:pt x="1" y="416"/>
                  </a:lnTo>
                  <a:lnTo>
                    <a:pt x="1" y="321"/>
                  </a:lnTo>
                  <a:close/>
                </a:path>
              </a:pathLst>
            </a:custGeom>
            <a:grpFill/>
            <a:ln w="9525">
              <a:noFill/>
              <a:round/>
              <a:headEnd/>
              <a:tailEnd/>
            </a:ln>
          </p:spPr>
          <p:txBody>
            <a:bodyPr vert="horz" wrap="square" lIns="68598" tIns="34299" rIns="68598" bIns="34299" numCol="1" anchor="t" anchorCtr="0" compatLnSpc="1">
              <a:prstTxWarp prst="textNoShape">
                <a:avLst/>
              </a:prstTxWarp>
            </a:bodyPr>
            <a:lstStyle/>
            <a:p>
              <a:endParaRPr lang="en-US" sz="3200"/>
            </a:p>
          </p:txBody>
        </p:sp>
        <p:sp>
          <p:nvSpPr>
            <p:cNvPr id="133" name="Freeform 37">
              <a:extLst>
                <a:ext uri="{FF2B5EF4-FFF2-40B4-BE49-F238E27FC236}">
                  <a16:creationId xmlns:a16="http://schemas.microsoft.com/office/drawing/2014/main" id="{BDE4AA6E-4F21-42CE-8666-0DA025CCB7E5}"/>
                </a:ext>
              </a:extLst>
            </p:cNvPr>
            <p:cNvSpPr>
              <a:spLocks/>
            </p:cNvSpPr>
            <p:nvPr/>
          </p:nvSpPr>
          <p:spPr bwMode="auto">
            <a:xfrm>
              <a:off x="3243263" y="2252663"/>
              <a:ext cx="80963" cy="79375"/>
            </a:xfrm>
            <a:custGeom>
              <a:avLst/>
              <a:gdLst>
                <a:gd name="T0" fmla="*/ 1371 w 1374"/>
                <a:gd name="T1" fmla="*/ 617 h 1374"/>
                <a:gd name="T2" fmla="*/ 1353 w 1374"/>
                <a:gd name="T3" fmla="*/ 516 h 1374"/>
                <a:gd name="T4" fmla="*/ 1320 w 1374"/>
                <a:gd name="T5" fmla="*/ 420 h 1374"/>
                <a:gd name="T6" fmla="*/ 1275 w 1374"/>
                <a:gd name="T7" fmla="*/ 330 h 1374"/>
                <a:gd name="T8" fmla="*/ 1218 w 1374"/>
                <a:gd name="T9" fmla="*/ 250 h 1374"/>
                <a:gd name="T10" fmla="*/ 1149 w 1374"/>
                <a:gd name="T11" fmla="*/ 178 h 1374"/>
                <a:gd name="T12" fmla="*/ 1071 w 1374"/>
                <a:gd name="T13" fmla="*/ 117 h 1374"/>
                <a:gd name="T14" fmla="*/ 985 w 1374"/>
                <a:gd name="T15" fmla="*/ 68 h 1374"/>
                <a:gd name="T16" fmla="*/ 892 w 1374"/>
                <a:gd name="T17" fmla="*/ 31 h 1374"/>
                <a:gd name="T18" fmla="*/ 792 w 1374"/>
                <a:gd name="T19" fmla="*/ 8 h 1374"/>
                <a:gd name="T20" fmla="*/ 687 w 1374"/>
                <a:gd name="T21" fmla="*/ 0 h 1374"/>
                <a:gd name="T22" fmla="*/ 582 w 1374"/>
                <a:gd name="T23" fmla="*/ 8 h 1374"/>
                <a:gd name="T24" fmla="*/ 483 w 1374"/>
                <a:gd name="T25" fmla="*/ 31 h 1374"/>
                <a:gd name="T26" fmla="*/ 390 w 1374"/>
                <a:gd name="T27" fmla="*/ 68 h 1374"/>
                <a:gd name="T28" fmla="*/ 303 w 1374"/>
                <a:gd name="T29" fmla="*/ 117 h 1374"/>
                <a:gd name="T30" fmla="*/ 225 w 1374"/>
                <a:gd name="T31" fmla="*/ 178 h 1374"/>
                <a:gd name="T32" fmla="*/ 157 w 1374"/>
                <a:gd name="T33" fmla="*/ 250 h 1374"/>
                <a:gd name="T34" fmla="*/ 99 w 1374"/>
                <a:gd name="T35" fmla="*/ 330 h 1374"/>
                <a:gd name="T36" fmla="*/ 54 w 1374"/>
                <a:gd name="T37" fmla="*/ 420 h 1374"/>
                <a:gd name="T38" fmla="*/ 22 w 1374"/>
                <a:gd name="T39" fmla="*/ 516 h 1374"/>
                <a:gd name="T40" fmla="*/ 4 w 1374"/>
                <a:gd name="T41" fmla="*/ 617 h 1374"/>
                <a:gd name="T42" fmla="*/ 1 w 1374"/>
                <a:gd name="T43" fmla="*/ 722 h 1374"/>
                <a:gd name="T44" fmla="*/ 14 w 1374"/>
                <a:gd name="T45" fmla="*/ 826 h 1374"/>
                <a:gd name="T46" fmla="*/ 42 w 1374"/>
                <a:gd name="T47" fmla="*/ 924 h 1374"/>
                <a:gd name="T48" fmla="*/ 83 w 1374"/>
                <a:gd name="T49" fmla="*/ 1015 h 1374"/>
                <a:gd name="T50" fmla="*/ 136 w 1374"/>
                <a:gd name="T51" fmla="*/ 1098 h 1374"/>
                <a:gd name="T52" fmla="*/ 201 w 1374"/>
                <a:gd name="T53" fmla="*/ 1173 h 1374"/>
                <a:gd name="T54" fmla="*/ 277 w 1374"/>
                <a:gd name="T55" fmla="*/ 1238 h 1374"/>
                <a:gd name="T56" fmla="*/ 360 w 1374"/>
                <a:gd name="T57" fmla="*/ 1292 h 1374"/>
                <a:gd name="T58" fmla="*/ 451 w 1374"/>
                <a:gd name="T59" fmla="*/ 1333 h 1374"/>
                <a:gd name="T60" fmla="*/ 549 w 1374"/>
                <a:gd name="T61" fmla="*/ 1361 h 1374"/>
                <a:gd name="T62" fmla="*/ 651 w 1374"/>
                <a:gd name="T63" fmla="*/ 1374 h 1374"/>
                <a:gd name="T64" fmla="*/ 758 w 1374"/>
                <a:gd name="T65" fmla="*/ 1371 h 1374"/>
                <a:gd name="T66" fmla="*/ 859 w 1374"/>
                <a:gd name="T67" fmla="*/ 1353 h 1374"/>
                <a:gd name="T68" fmla="*/ 955 w 1374"/>
                <a:gd name="T69" fmla="*/ 1321 h 1374"/>
                <a:gd name="T70" fmla="*/ 1043 w 1374"/>
                <a:gd name="T71" fmla="*/ 1275 h 1374"/>
                <a:gd name="T72" fmla="*/ 1124 w 1374"/>
                <a:gd name="T73" fmla="*/ 1218 h 1374"/>
                <a:gd name="T74" fmla="*/ 1196 w 1374"/>
                <a:gd name="T75" fmla="*/ 1149 h 1374"/>
                <a:gd name="T76" fmla="*/ 1257 w 1374"/>
                <a:gd name="T77" fmla="*/ 1071 h 1374"/>
                <a:gd name="T78" fmla="*/ 1307 w 1374"/>
                <a:gd name="T79" fmla="*/ 985 h 1374"/>
                <a:gd name="T80" fmla="*/ 1344 w 1374"/>
                <a:gd name="T81" fmla="*/ 892 h 1374"/>
                <a:gd name="T82" fmla="*/ 1366 w 1374"/>
                <a:gd name="T83" fmla="*/ 792 h 1374"/>
                <a:gd name="T84" fmla="*/ 1374 w 1374"/>
                <a:gd name="T85" fmla="*/ 687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74" h="1374">
                  <a:moveTo>
                    <a:pt x="1374" y="687"/>
                  </a:moveTo>
                  <a:lnTo>
                    <a:pt x="1373" y="652"/>
                  </a:lnTo>
                  <a:lnTo>
                    <a:pt x="1371" y="617"/>
                  </a:lnTo>
                  <a:lnTo>
                    <a:pt x="1366" y="582"/>
                  </a:lnTo>
                  <a:lnTo>
                    <a:pt x="1360" y="549"/>
                  </a:lnTo>
                  <a:lnTo>
                    <a:pt x="1353" y="516"/>
                  </a:lnTo>
                  <a:lnTo>
                    <a:pt x="1344" y="483"/>
                  </a:lnTo>
                  <a:lnTo>
                    <a:pt x="1333" y="451"/>
                  </a:lnTo>
                  <a:lnTo>
                    <a:pt x="1320" y="420"/>
                  </a:lnTo>
                  <a:lnTo>
                    <a:pt x="1307" y="390"/>
                  </a:lnTo>
                  <a:lnTo>
                    <a:pt x="1292" y="360"/>
                  </a:lnTo>
                  <a:lnTo>
                    <a:pt x="1275" y="330"/>
                  </a:lnTo>
                  <a:lnTo>
                    <a:pt x="1257" y="303"/>
                  </a:lnTo>
                  <a:lnTo>
                    <a:pt x="1238" y="276"/>
                  </a:lnTo>
                  <a:lnTo>
                    <a:pt x="1218" y="250"/>
                  </a:lnTo>
                  <a:lnTo>
                    <a:pt x="1196" y="225"/>
                  </a:lnTo>
                  <a:lnTo>
                    <a:pt x="1173" y="201"/>
                  </a:lnTo>
                  <a:lnTo>
                    <a:pt x="1149" y="178"/>
                  </a:lnTo>
                  <a:lnTo>
                    <a:pt x="1124" y="157"/>
                  </a:lnTo>
                  <a:lnTo>
                    <a:pt x="1098" y="137"/>
                  </a:lnTo>
                  <a:lnTo>
                    <a:pt x="1071" y="117"/>
                  </a:lnTo>
                  <a:lnTo>
                    <a:pt x="1043" y="100"/>
                  </a:lnTo>
                  <a:lnTo>
                    <a:pt x="1015" y="83"/>
                  </a:lnTo>
                  <a:lnTo>
                    <a:pt x="985" y="68"/>
                  </a:lnTo>
                  <a:lnTo>
                    <a:pt x="955" y="54"/>
                  </a:lnTo>
                  <a:lnTo>
                    <a:pt x="923" y="42"/>
                  </a:lnTo>
                  <a:lnTo>
                    <a:pt x="892" y="31"/>
                  </a:lnTo>
                  <a:lnTo>
                    <a:pt x="859" y="22"/>
                  </a:lnTo>
                  <a:lnTo>
                    <a:pt x="826" y="14"/>
                  </a:lnTo>
                  <a:lnTo>
                    <a:pt x="792" y="8"/>
                  </a:lnTo>
                  <a:lnTo>
                    <a:pt x="758" y="4"/>
                  </a:lnTo>
                  <a:lnTo>
                    <a:pt x="723" y="1"/>
                  </a:lnTo>
                  <a:lnTo>
                    <a:pt x="687" y="0"/>
                  </a:lnTo>
                  <a:lnTo>
                    <a:pt x="651" y="1"/>
                  </a:lnTo>
                  <a:lnTo>
                    <a:pt x="617" y="4"/>
                  </a:lnTo>
                  <a:lnTo>
                    <a:pt x="582" y="8"/>
                  </a:lnTo>
                  <a:lnTo>
                    <a:pt x="549" y="14"/>
                  </a:lnTo>
                  <a:lnTo>
                    <a:pt x="515" y="22"/>
                  </a:lnTo>
                  <a:lnTo>
                    <a:pt x="483" y="31"/>
                  </a:lnTo>
                  <a:lnTo>
                    <a:pt x="451" y="42"/>
                  </a:lnTo>
                  <a:lnTo>
                    <a:pt x="420" y="54"/>
                  </a:lnTo>
                  <a:lnTo>
                    <a:pt x="390" y="68"/>
                  </a:lnTo>
                  <a:lnTo>
                    <a:pt x="360" y="83"/>
                  </a:lnTo>
                  <a:lnTo>
                    <a:pt x="331" y="100"/>
                  </a:lnTo>
                  <a:lnTo>
                    <a:pt x="303" y="117"/>
                  </a:lnTo>
                  <a:lnTo>
                    <a:pt x="277" y="137"/>
                  </a:lnTo>
                  <a:lnTo>
                    <a:pt x="251" y="157"/>
                  </a:lnTo>
                  <a:lnTo>
                    <a:pt x="225" y="178"/>
                  </a:lnTo>
                  <a:lnTo>
                    <a:pt x="201" y="201"/>
                  </a:lnTo>
                  <a:lnTo>
                    <a:pt x="178" y="225"/>
                  </a:lnTo>
                  <a:lnTo>
                    <a:pt x="157" y="250"/>
                  </a:lnTo>
                  <a:lnTo>
                    <a:pt x="136" y="276"/>
                  </a:lnTo>
                  <a:lnTo>
                    <a:pt x="117" y="303"/>
                  </a:lnTo>
                  <a:lnTo>
                    <a:pt x="99" y="330"/>
                  </a:lnTo>
                  <a:lnTo>
                    <a:pt x="83" y="360"/>
                  </a:lnTo>
                  <a:lnTo>
                    <a:pt x="68" y="390"/>
                  </a:lnTo>
                  <a:lnTo>
                    <a:pt x="54" y="420"/>
                  </a:lnTo>
                  <a:lnTo>
                    <a:pt x="42" y="451"/>
                  </a:lnTo>
                  <a:lnTo>
                    <a:pt x="31" y="483"/>
                  </a:lnTo>
                  <a:lnTo>
                    <a:pt x="22" y="516"/>
                  </a:lnTo>
                  <a:lnTo>
                    <a:pt x="14" y="549"/>
                  </a:lnTo>
                  <a:lnTo>
                    <a:pt x="8" y="582"/>
                  </a:lnTo>
                  <a:lnTo>
                    <a:pt x="4" y="617"/>
                  </a:lnTo>
                  <a:lnTo>
                    <a:pt x="1" y="652"/>
                  </a:lnTo>
                  <a:lnTo>
                    <a:pt x="0" y="687"/>
                  </a:lnTo>
                  <a:lnTo>
                    <a:pt x="1" y="722"/>
                  </a:lnTo>
                  <a:lnTo>
                    <a:pt x="4" y="757"/>
                  </a:lnTo>
                  <a:lnTo>
                    <a:pt x="8" y="792"/>
                  </a:lnTo>
                  <a:lnTo>
                    <a:pt x="14" y="826"/>
                  </a:lnTo>
                  <a:lnTo>
                    <a:pt x="22" y="859"/>
                  </a:lnTo>
                  <a:lnTo>
                    <a:pt x="31" y="892"/>
                  </a:lnTo>
                  <a:lnTo>
                    <a:pt x="42" y="924"/>
                  </a:lnTo>
                  <a:lnTo>
                    <a:pt x="54" y="955"/>
                  </a:lnTo>
                  <a:lnTo>
                    <a:pt x="68" y="985"/>
                  </a:lnTo>
                  <a:lnTo>
                    <a:pt x="83" y="1015"/>
                  </a:lnTo>
                  <a:lnTo>
                    <a:pt x="99" y="1043"/>
                  </a:lnTo>
                  <a:lnTo>
                    <a:pt x="117" y="1071"/>
                  </a:lnTo>
                  <a:lnTo>
                    <a:pt x="136" y="1098"/>
                  </a:lnTo>
                  <a:lnTo>
                    <a:pt x="157" y="1124"/>
                  </a:lnTo>
                  <a:lnTo>
                    <a:pt x="178" y="1149"/>
                  </a:lnTo>
                  <a:lnTo>
                    <a:pt x="201" y="1173"/>
                  </a:lnTo>
                  <a:lnTo>
                    <a:pt x="225" y="1195"/>
                  </a:lnTo>
                  <a:lnTo>
                    <a:pt x="251" y="1218"/>
                  </a:lnTo>
                  <a:lnTo>
                    <a:pt x="277" y="1238"/>
                  </a:lnTo>
                  <a:lnTo>
                    <a:pt x="303" y="1257"/>
                  </a:lnTo>
                  <a:lnTo>
                    <a:pt x="331" y="1275"/>
                  </a:lnTo>
                  <a:lnTo>
                    <a:pt x="360" y="1292"/>
                  </a:lnTo>
                  <a:lnTo>
                    <a:pt x="390" y="1307"/>
                  </a:lnTo>
                  <a:lnTo>
                    <a:pt x="420" y="1321"/>
                  </a:lnTo>
                  <a:lnTo>
                    <a:pt x="451" y="1333"/>
                  </a:lnTo>
                  <a:lnTo>
                    <a:pt x="483" y="1344"/>
                  </a:lnTo>
                  <a:lnTo>
                    <a:pt x="515" y="1353"/>
                  </a:lnTo>
                  <a:lnTo>
                    <a:pt x="549" y="1361"/>
                  </a:lnTo>
                  <a:lnTo>
                    <a:pt x="582" y="1367"/>
                  </a:lnTo>
                  <a:lnTo>
                    <a:pt x="617" y="1371"/>
                  </a:lnTo>
                  <a:lnTo>
                    <a:pt x="651" y="1374"/>
                  </a:lnTo>
                  <a:lnTo>
                    <a:pt x="687" y="1374"/>
                  </a:lnTo>
                  <a:lnTo>
                    <a:pt x="723" y="1374"/>
                  </a:lnTo>
                  <a:lnTo>
                    <a:pt x="758" y="1371"/>
                  </a:lnTo>
                  <a:lnTo>
                    <a:pt x="792" y="1367"/>
                  </a:lnTo>
                  <a:lnTo>
                    <a:pt x="826" y="1361"/>
                  </a:lnTo>
                  <a:lnTo>
                    <a:pt x="859" y="1353"/>
                  </a:lnTo>
                  <a:lnTo>
                    <a:pt x="892" y="1344"/>
                  </a:lnTo>
                  <a:lnTo>
                    <a:pt x="923" y="1333"/>
                  </a:lnTo>
                  <a:lnTo>
                    <a:pt x="955" y="1321"/>
                  </a:lnTo>
                  <a:lnTo>
                    <a:pt x="985" y="1307"/>
                  </a:lnTo>
                  <a:lnTo>
                    <a:pt x="1015" y="1292"/>
                  </a:lnTo>
                  <a:lnTo>
                    <a:pt x="1043" y="1275"/>
                  </a:lnTo>
                  <a:lnTo>
                    <a:pt x="1071" y="1257"/>
                  </a:lnTo>
                  <a:lnTo>
                    <a:pt x="1098" y="1238"/>
                  </a:lnTo>
                  <a:lnTo>
                    <a:pt x="1124" y="1218"/>
                  </a:lnTo>
                  <a:lnTo>
                    <a:pt x="1149" y="1195"/>
                  </a:lnTo>
                  <a:lnTo>
                    <a:pt x="1173" y="1173"/>
                  </a:lnTo>
                  <a:lnTo>
                    <a:pt x="1196" y="1149"/>
                  </a:lnTo>
                  <a:lnTo>
                    <a:pt x="1218" y="1124"/>
                  </a:lnTo>
                  <a:lnTo>
                    <a:pt x="1238" y="1098"/>
                  </a:lnTo>
                  <a:lnTo>
                    <a:pt x="1257" y="1071"/>
                  </a:lnTo>
                  <a:lnTo>
                    <a:pt x="1275" y="1043"/>
                  </a:lnTo>
                  <a:lnTo>
                    <a:pt x="1292" y="1015"/>
                  </a:lnTo>
                  <a:lnTo>
                    <a:pt x="1307" y="985"/>
                  </a:lnTo>
                  <a:lnTo>
                    <a:pt x="1320" y="955"/>
                  </a:lnTo>
                  <a:lnTo>
                    <a:pt x="1333" y="924"/>
                  </a:lnTo>
                  <a:lnTo>
                    <a:pt x="1344" y="892"/>
                  </a:lnTo>
                  <a:lnTo>
                    <a:pt x="1353" y="859"/>
                  </a:lnTo>
                  <a:lnTo>
                    <a:pt x="1360" y="826"/>
                  </a:lnTo>
                  <a:lnTo>
                    <a:pt x="1366" y="792"/>
                  </a:lnTo>
                  <a:lnTo>
                    <a:pt x="1371" y="757"/>
                  </a:lnTo>
                  <a:lnTo>
                    <a:pt x="1373" y="722"/>
                  </a:lnTo>
                  <a:lnTo>
                    <a:pt x="1374" y="687"/>
                  </a:lnTo>
                  <a:close/>
                </a:path>
              </a:pathLst>
            </a:custGeom>
            <a:grpFill/>
            <a:ln w="9525">
              <a:noFill/>
              <a:round/>
              <a:headEnd/>
              <a:tailEnd/>
            </a:ln>
          </p:spPr>
          <p:txBody>
            <a:bodyPr vert="horz" wrap="square" lIns="68598" tIns="34299" rIns="68598" bIns="34299" numCol="1" anchor="t" anchorCtr="0" compatLnSpc="1">
              <a:prstTxWarp prst="textNoShape">
                <a:avLst/>
              </a:prstTxWarp>
            </a:bodyPr>
            <a:lstStyle/>
            <a:p>
              <a:endParaRPr lang="en-US" sz="3200"/>
            </a:p>
          </p:txBody>
        </p:sp>
      </p:grpSp>
      <p:sp>
        <p:nvSpPr>
          <p:cNvPr id="134" name="Freeform 11">
            <a:extLst>
              <a:ext uri="{FF2B5EF4-FFF2-40B4-BE49-F238E27FC236}">
                <a16:creationId xmlns:a16="http://schemas.microsoft.com/office/drawing/2014/main" id="{B85C61B8-4D66-49D8-9546-D6D96C1219A4}"/>
              </a:ext>
            </a:extLst>
          </p:cNvPr>
          <p:cNvSpPr>
            <a:spLocks/>
          </p:cNvSpPr>
          <p:nvPr/>
        </p:nvSpPr>
        <p:spPr bwMode="auto">
          <a:xfrm>
            <a:off x="4096034" y="3152126"/>
            <a:ext cx="878910" cy="260815"/>
          </a:xfrm>
          <a:custGeom>
            <a:avLst/>
            <a:gdLst>
              <a:gd name="T0" fmla="*/ 0 w 14036"/>
              <a:gd name="T1" fmla="*/ 4163 h 4163"/>
              <a:gd name="T2" fmla="*/ 275 w 14036"/>
              <a:gd name="T3" fmla="*/ 3649 h 4163"/>
              <a:gd name="T4" fmla="*/ 581 w 14036"/>
              <a:gd name="T5" fmla="*/ 3169 h 4163"/>
              <a:gd name="T6" fmla="*/ 913 w 14036"/>
              <a:gd name="T7" fmla="*/ 2722 h 4163"/>
              <a:gd name="T8" fmla="*/ 1272 w 14036"/>
              <a:gd name="T9" fmla="*/ 2311 h 4163"/>
              <a:gd name="T10" fmla="*/ 1654 w 14036"/>
              <a:gd name="T11" fmla="*/ 1934 h 4163"/>
              <a:gd name="T12" fmla="*/ 2057 w 14036"/>
              <a:gd name="T13" fmla="*/ 1591 h 4163"/>
              <a:gd name="T14" fmla="*/ 2482 w 14036"/>
              <a:gd name="T15" fmla="*/ 1282 h 4163"/>
              <a:gd name="T16" fmla="*/ 2924 w 14036"/>
              <a:gd name="T17" fmla="*/ 1006 h 4163"/>
              <a:gd name="T18" fmla="*/ 3383 w 14036"/>
              <a:gd name="T19" fmla="*/ 764 h 4163"/>
              <a:gd name="T20" fmla="*/ 3856 w 14036"/>
              <a:gd name="T21" fmla="*/ 556 h 4163"/>
              <a:gd name="T22" fmla="*/ 4341 w 14036"/>
              <a:gd name="T23" fmla="*/ 380 h 4163"/>
              <a:gd name="T24" fmla="*/ 4836 w 14036"/>
              <a:gd name="T25" fmla="*/ 239 h 4163"/>
              <a:gd name="T26" fmla="*/ 5341 w 14036"/>
              <a:gd name="T27" fmla="*/ 130 h 4163"/>
              <a:gd name="T28" fmla="*/ 5851 w 14036"/>
              <a:gd name="T29" fmla="*/ 54 h 4163"/>
              <a:gd name="T30" fmla="*/ 6368 w 14036"/>
              <a:gd name="T31" fmla="*/ 11 h 4163"/>
              <a:gd name="T32" fmla="*/ 6887 w 14036"/>
              <a:gd name="T33" fmla="*/ 0 h 4163"/>
              <a:gd name="T34" fmla="*/ 7407 w 14036"/>
              <a:gd name="T35" fmla="*/ 22 h 4163"/>
              <a:gd name="T36" fmla="*/ 7926 w 14036"/>
              <a:gd name="T37" fmla="*/ 77 h 4163"/>
              <a:gd name="T38" fmla="*/ 8442 w 14036"/>
              <a:gd name="T39" fmla="*/ 163 h 4163"/>
              <a:gd name="T40" fmla="*/ 8954 w 14036"/>
              <a:gd name="T41" fmla="*/ 282 h 4163"/>
              <a:gd name="T42" fmla="*/ 9459 w 14036"/>
              <a:gd name="T43" fmla="*/ 434 h 4163"/>
              <a:gd name="T44" fmla="*/ 9955 w 14036"/>
              <a:gd name="T45" fmla="*/ 616 h 4163"/>
              <a:gd name="T46" fmla="*/ 10441 w 14036"/>
              <a:gd name="T47" fmla="*/ 830 h 4163"/>
              <a:gd name="T48" fmla="*/ 10915 w 14036"/>
              <a:gd name="T49" fmla="*/ 1076 h 4163"/>
              <a:gd name="T50" fmla="*/ 11375 w 14036"/>
              <a:gd name="T51" fmla="*/ 1353 h 4163"/>
              <a:gd name="T52" fmla="*/ 11818 w 14036"/>
              <a:gd name="T53" fmla="*/ 1662 h 4163"/>
              <a:gd name="T54" fmla="*/ 12244 w 14036"/>
              <a:gd name="T55" fmla="*/ 2001 h 4163"/>
              <a:gd name="T56" fmla="*/ 12650 w 14036"/>
              <a:gd name="T57" fmla="*/ 2372 h 4163"/>
              <a:gd name="T58" fmla="*/ 13033 w 14036"/>
              <a:gd name="T59" fmla="*/ 2775 h 4163"/>
              <a:gd name="T60" fmla="*/ 13394 w 14036"/>
              <a:gd name="T61" fmla="*/ 3206 h 4163"/>
              <a:gd name="T62" fmla="*/ 13728 w 14036"/>
              <a:gd name="T63" fmla="*/ 3670 h 4163"/>
              <a:gd name="T64" fmla="*/ 14036 w 14036"/>
              <a:gd name="T65" fmla="*/ 4163 h 4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36" h="4163">
                <a:moveTo>
                  <a:pt x="0" y="4163"/>
                </a:moveTo>
                <a:lnTo>
                  <a:pt x="275" y="3649"/>
                </a:lnTo>
                <a:lnTo>
                  <a:pt x="581" y="3169"/>
                </a:lnTo>
                <a:lnTo>
                  <a:pt x="913" y="2722"/>
                </a:lnTo>
                <a:lnTo>
                  <a:pt x="1272" y="2311"/>
                </a:lnTo>
                <a:lnTo>
                  <a:pt x="1654" y="1934"/>
                </a:lnTo>
                <a:lnTo>
                  <a:pt x="2057" y="1591"/>
                </a:lnTo>
                <a:lnTo>
                  <a:pt x="2482" y="1282"/>
                </a:lnTo>
                <a:lnTo>
                  <a:pt x="2924" y="1006"/>
                </a:lnTo>
                <a:lnTo>
                  <a:pt x="3383" y="764"/>
                </a:lnTo>
                <a:lnTo>
                  <a:pt x="3856" y="556"/>
                </a:lnTo>
                <a:lnTo>
                  <a:pt x="4341" y="380"/>
                </a:lnTo>
                <a:lnTo>
                  <a:pt x="4836" y="239"/>
                </a:lnTo>
                <a:lnTo>
                  <a:pt x="5341" y="130"/>
                </a:lnTo>
                <a:lnTo>
                  <a:pt x="5851" y="54"/>
                </a:lnTo>
                <a:lnTo>
                  <a:pt x="6368" y="11"/>
                </a:lnTo>
                <a:lnTo>
                  <a:pt x="6887" y="0"/>
                </a:lnTo>
                <a:lnTo>
                  <a:pt x="7407" y="22"/>
                </a:lnTo>
                <a:lnTo>
                  <a:pt x="7926" y="77"/>
                </a:lnTo>
                <a:lnTo>
                  <a:pt x="8442" y="163"/>
                </a:lnTo>
                <a:lnTo>
                  <a:pt x="8954" y="282"/>
                </a:lnTo>
                <a:lnTo>
                  <a:pt x="9459" y="434"/>
                </a:lnTo>
                <a:lnTo>
                  <a:pt x="9955" y="616"/>
                </a:lnTo>
                <a:lnTo>
                  <a:pt x="10441" y="830"/>
                </a:lnTo>
                <a:lnTo>
                  <a:pt x="10915" y="1076"/>
                </a:lnTo>
                <a:lnTo>
                  <a:pt x="11375" y="1353"/>
                </a:lnTo>
                <a:lnTo>
                  <a:pt x="11818" y="1662"/>
                </a:lnTo>
                <a:lnTo>
                  <a:pt x="12244" y="2001"/>
                </a:lnTo>
                <a:lnTo>
                  <a:pt x="12650" y="2372"/>
                </a:lnTo>
                <a:lnTo>
                  <a:pt x="13033" y="2775"/>
                </a:lnTo>
                <a:lnTo>
                  <a:pt x="13394" y="3206"/>
                </a:lnTo>
                <a:lnTo>
                  <a:pt x="13728" y="3670"/>
                </a:lnTo>
                <a:lnTo>
                  <a:pt x="14036" y="4163"/>
                </a:lnTo>
              </a:path>
            </a:pathLst>
          </a:custGeom>
          <a:noFill/>
          <a:ln w="28575">
            <a:solidFill>
              <a:schemeClr val="accent6">
                <a:lumMod val="75000"/>
              </a:schemeClr>
            </a:solidFill>
            <a:prstDash val="solid"/>
            <a:round/>
            <a:headEnd/>
            <a:tailEnd type="triangle" w="med" len="med"/>
          </a:ln>
          <a:extLst>
            <a:ext uri="{909E8E84-426E-40DD-AFC4-6F175D3DCCD1}">
              <a14:hiddenFill xmlns:a14="http://schemas.microsoft.com/office/drawing/2010/main">
                <a:solidFill>
                  <a:srgbClr val="FFFFFF"/>
                </a:solidFill>
              </a14:hiddenFill>
            </a:ext>
          </a:extLst>
        </p:spPr>
        <p:txBody>
          <a:bodyPr vert="horz" wrap="square" lIns="68598" tIns="34299" rIns="68598" bIns="34299" numCol="1" anchor="t" anchorCtr="0" compatLnSpc="1">
            <a:prstTxWarp prst="textNoShape">
              <a:avLst/>
            </a:prstTxWarp>
          </a:bodyPr>
          <a:lstStyle/>
          <a:p>
            <a:endParaRPr lang="en-US" sz="3200">
              <a:latin typeface="Arial" panose="020B0604020202020204" pitchFamily="34" charset="0"/>
              <a:cs typeface="Arial" panose="020B0604020202020204" pitchFamily="34" charset="0"/>
            </a:endParaRPr>
          </a:p>
        </p:txBody>
      </p:sp>
      <p:sp>
        <p:nvSpPr>
          <p:cNvPr id="135" name="Freeform 12">
            <a:extLst>
              <a:ext uri="{FF2B5EF4-FFF2-40B4-BE49-F238E27FC236}">
                <a16:creationId xmlns:a16="http://schemas.microsoft.com/office/drawing/2014/main" id="{0D1FA0C5-E007-4264-BA91-9C3E7EDD6E0A}"/>
              </a:ext>
            </a:extLst>
          </p:cNvPr>
          <p:cNvSpPr>
            <a:spLocks/>
          </p:cNvSpPr>
          <p:nvPr/>
        </p:nvSpPr>
        <p:spPr bwMode="auto">
          <a:xfrm>
            <a:off x="4090080" y="3901224"/>
            <a:ext cx="883674" cy="259624"/>
          </a:xfrm>
          <a:custGeom>
            <a:avLst/>
            <a:gdLst>
              <a:gd name="T0" fmla="*/ 0 w 14104"/>
              <a:gd name="T1" fmla="*/ 0 h 4146"/>
              <a:gd name="T2" fmla="*/ 336 w 14104"/>
              <a:gd name="T3" fmla="*/ 503 h 4146"/>
              <a:gd name="T4" fmla="*/ 694 w 14104"/>
              <a:gd name="T5" fmla="*/ 974 h 4146"/>
              <a:gd name="T6" fmla="*/ 1072 w 14104"/>
              <a:gd name="T7" fmla="*/ 1413 h 4146"/>
              <a:gd name="T8" fmla="*/ 1468 w 14104"/>
              <a:gd name="T9" fmla="*/ 1818 h 4146"/>
              <a:gd name="T10" fmla="*/ 1881 w 14104"/>
              <a:gd name="T11" fmla="*/ 2191 h 4146"/>
              <a:gd name="T12" fmla="*/ 2310 w 14104"/>
              <a:gd name="T13" fmla="*/ 2532 h 4146"/>
              <a:gd name="T14" fmla="*/ 2752 w 14104"/>
              <a:gd name="T15" fmla="*/ 2839 h 4146"/>
              <a:gd name="T16" fmla="*/ 3207 w 14104"/>
              <a:gd name="T17" fmla="*/ 3114 h 4146"/>
              <a:gd name="T18" fmla="*/ 3673 w 14104"/>
              <a:gd name="T19" fmla="*/ 3357 h 4146"/>
              <a:gd name="T20" fmla="*/ 4149 w 14104"/>
              <a:gd name="T21" fmla="*/ 3567 h 4146"/>
              <a:gd name="T22" fmla="*/ 4633 w 14104"/>
              <a:gd name="T23" fmla="*/ 3745 h 4146"/>
              <a:gd name="T24" fmla="*/ 5125 w 14104"/>
              <a:gd name="T25" fmla="*/ 3890 h 4146"/>
              <a:gd name="T26" fmla="*/ 5621 w 14104"/>
              <a:gd name="T27" fmla="*/ 4003 h 4146"/>
              <a:gd name="T28" fmla="*/ 6121 w 14104"/>
              <a:gd name="T29" fmla="*/ 4082 h 4146"/>
              <a:gd name="T30" fmla="*/ 6623 w 14104"/>
              <a:gd name="T31" fmla="*/ 4131 h 4146"/>
              <a:gd name="T32" fmla="*/ 7126 w 14104"/>
              <a:gd name="T33" fmla="*/ 4146 h 4146"/>
              <a:gd name="T34" fmla="*/ 7629 w 14104"/>
              <a:gd name="T35" fmla="*/ 4129 h 4146"/>
              <a:gd name="T36" fmla="*/ 8129 w 14104"/>
              <a:gd name="T37" fmla="*/ 4079 h 4146"/>
              <a:gd name="T38" fmla="*/ 8626 w 14104"/>
              <a:gd name="T39" fmla="*/ 3998 h 4146"/>
              <a:gd name="T40" fmla="*/ 9118 w 14104"/>
              <a:gd name="T41" fmla="*/ 3883 h 4146"/>
              <a:gd name="T42" fmla="*/ 9604 w 14104"/>
              <a:gd name="T43" fmla="*/ 3737 h 4146"/>
              <a:gd name="T44" fmla="*/ 10082 w 14104"/>
              <a:gd name="T45" fmla="*/ 3558 h 4146"/>
              <a:gd name="T46" fmla="*/ 10551 w 14104"/>
              <a:gd name="T47" fmla="*/ 3347 h 4146"/>
              <a:gd name="T48" fmla="*/ 11007 w 14104"/>
              <a:gd name="T49" fmla="*/ 3103 h 4146"/>
              <a:gd name="T50" fmla="*/ 11453 w 14104"/>
              <a:gd name="T51" fmla="*/ 2828 h 4146"/>
              <a:gd name="T52" fmla="*/ 11885 w 14104"/>
              <a:gd name="T53" fmla="*/ 2521 h 4146"/>
              <a:gd name="T54" fmla="*/ 12301 w 14104"/>
              <a:gd name="T55" fmla="*/ 2181 h 4146"/>
              <a:gd name="T56" fmla="*/ 12701 w 14104"/>
              <a:gd name="T57" fmla="*/ 1809 h 4146"/>
              <a:gd name="T58" fmla="*/ 13082 w 14104"/>
              <a:gd name="T59" fmla="*/ 1405 h 4146"/>
              <a:gd name="T60" fmla="*/ 13444 w 14104"/>
              <a:gd name="T61" fmla="*/ 969 h 4146"/>
              <a:gd name="T62" fmla="*/ 13785 w 14104"/>
              <a:gd name="T63" fmla="*/ 500 h 4146"/>
              <a:gd name="T64" fmla="*/ 14104 w 14104"/>
              <a:gd name="T65" fmla="*/ 0 h 4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104" h="4146">
                <a:moveTo>
                  <a:pt x="0" y="0"/>
                </a:moveTo>
                <a:lnTo>
                  <a:pt x="336" y="503"/>
                </a:lnTo>
                <a:lnTo>
                  <a:pt x="694" y="974"/>
                </a:lnTo>
                <a:lnTo>
                  <a:pt x="1072" y="1413"/>
                </a:lnTo>
                <a:lnTo>
                  <a:pt x="1468" y="1818"/>
                </a:lnTo>
                <a:lnTo>
                  <a:pt x="1881" y="2191"/>
                </a:lnTo>
                <a:lnTo>
                  <a:pt x="2310" y="2532"/>
                </a:lnTo>
                <a:lnTo>
                  <a:pt x="2752" y="2839"/>
                </a:lnTo>
                <a:lnTo>
                  <a:pt x="3207" y="3114"/>
                </a:lnTo>
                <a:lnTo>
                  <a:pt x="3673" y="3357"/>
                </a:lnTo>
                <a:lnTo>
                  <a:pt x="4149" y="3567"/>
                </a:lnTo>
                <a:lnTo>
                  <a:pt x="4633" y="3745"/>
                </a:lnTo>
                <a:lnTo>
                  <a:pt x="5125" y="3890"/>
                </a:lnTo>
                <a:lnTo>
                  <a:pt x="5621" y="4003"/>
                </a:lnTo>
                <a:lnTo>
                  <a:pt x="6121" y="4082"/>
                </a:lnTo>
                <a:lnTo>
                  <a:pt x="6623" y="4131"/>
                </a:lnTo>
                <a:lnTo>
                  <a:pt x="7126" y="4146"/>
                </a:lnTo>
                <a:lnTo>
                  <a:pt x="7629" y="4129"/>
                </a:lnTo>
                <a:lnTo>
                  <a:pt x="8129" y="4079"/>
                </a:lnTo>
                <a:lnTo>
                  <a:pt x="8626" y="3998"/>
                </a:lnTo>
                <a:lnTo>
                  <a:pt x="9118" y="3883"/>
                </a:lnTo>
                <a:lnTo>
                  <a:pt x="9604" y="3737"/>
                </a:lnTo>
                <a:lnTo>
                  <a:pt x="10082" y="3558"/>
                </a:lnTo>
                <a:lnTo>
                  <a:pt x="10551" y="3347"/>
                </a:lnTo>
                <a:lnTo>
                  <a:pt x="11007" y="3103"/>
                </a:lnTo>
                <a:lnTo>
                  <a:pt x="11453" y="2828"/>
                </a:lnTo>
                <a:lnTo>
                  <a:pt x="11885" y="2521"/>
                </a:lnTo>
                <a:lnTo>
                  <a:pt x="12301" y="2181"/>
                </a:lnTo>
                <a:lnTo>
                  <a:pt x="12701" y="1809"/>
                </a:lnTo>
                <a:lnTo>
                  <a:pt x="13082" y="1405"/>
                </a:lnTo>
                <a:lnTo>
                  <a:pt x="13444" y="969"/>
                </a:lnTo>
                <a:lnTo>
                  <a:pt x="13785" y="500"/>
                </a:lnTo>
                <a:lnTo>
                  <a:pt x="14104" y="0"/>
                </a:lnTo>
              </a:path>
            </a:pathLst>
          </a:custGeom>
          <a:noFill/>
          <a:ln w="28575">
            <a:solidFill>
              <a:schemeClr val="accent6">
                <a:lumMod val="75000"/>
              </a:schemeClr>
            </a:solidFill>
            <a:prstDash val="solid"/>
            <a:round/>
            <a:headEnd type="triangle" w="med" len="med"/>
            <a:tailEnd type="none" w="med" len="med"/>
          </a:ln>
          <a:extLst>
            <a:ext uri="{909E8E84-426E-40DD-AFC4-6F175D3DCCD1}">
              <a14:hiddenFill xmlns:a14="http://schemas.microsoft.com/office/drawing/2010/main">
                <a:solidFill>
                  <a:srgbClr val="FFFFFF"/>
                </a:solidFill>
              </a14:hiddenFill>
            </a:ext>
          </a:extLst>
        </p:spPr>
        <p:txBody>
          <a:bodyPr vert="horz" wrap="square" lIns="68598" tIns="34299" rIns="68598" bIns="34299" numCol="1" anchor="t" anchorCtr="0" compatLnSpc="1">
            <a:prstTxWarp prst="textNoShape">
              <a:avLst/>
            </a:prstTxWarp>
          </a:bodyPr>
          <a:lstStyle/>
          <a:p>
            <a:endParaRPr lang="en-US" sz="3200">
              <a:latin typeface="Arial" panose="020B0604020202020204" pitchFamily="34" charset="0"/>
              <a:cs typeface="Arial" panose="020B0604020202020204" pitchFamily="34" charset="0"/>
            </a:endParaRPr>
          </a:p>
        </p:txBody>
      </p:sp>
      <p:sp>
        <p:nvSpPr>
          <p:cNvPr id="136" name="TextBox 135">
            <a:extLst>
              <a:ext uri="{FF2B5EF4-FFF2-40B4-BE49-F238E27FC236}">
                <a16:creationId xmlns:a16="http://schemas.microsoft.com/office/drawing/2014/main" id="{7FA72457-6892-412F-AE28-44AB17FB6BE3}"/>
              </a:ext>
            </a:extLst>
          </p:cNvPr>
          <p:cNvSpPr txBox="1"/>
          <p:nvPr/>
        </p:nvSpPr>
        <p:spPr>
          <a:xfrm>
            <a:off x="3841941" y="3509728"/>
            <a:ext cx="1559710" cy="369332"/>
          </a:xfrm>
          <a:prstGeom prst="rect">
            <a:avLst/>
          </a:prstGeom>
          <a:noFill/>
        </p:spPr>
        <p:txBody>
          <a:bodyPr wrap="square" rtlCol="0">
            <a:spAutoFit/>
          </a:bodyPr>
          <a:lstStyle/>
          <a:p>
            <a:pPr algn="ctr"/>
            <a:r>
              <a:rPr lang="en-US" kern="0" dirty="0">
                <a:solidFill>
                  <a:schemeClr val="tx1">
                    <a:lumMod val="50000"/>
                    <a:lumOff val="50000"/>
                  </a:schemeClr>
                </a:solidFill>
                <a:latin typeface="Arial" panose="020B0604020202020204" pitchFamily="34" charset="0"/>
                <a:cs typeface="Arial" pitchFamily="34" charset="0"/>
              </a:rPr>
              <a:t>Sustainability</a:t>
            </a:r>
          </a:p>
        </p:txBody>
      </p:sp>
      <p:sp>
        <p:nvSpPr>
          <p:cNvPr id="139" name="TextBox 138">
            <a:extLst>
              <a:ext uri="{FF2B5EF4-FFF2-40B4-BE49-F238E27FC236}">
                <a16:creationId xmlns:a16="http://schemas.microsoft.com/office/drawing/2014/main" id="{40F35819-13EB-4A38-98C4-3155A5847826}"/>
              </a:ext>
            </a:extLst>
          </p:cNvPr>
          <p:cNvSpPr txBox="1"/>
          <p:nvPr/>
        </p:nvSpPr>
        <p:spPr>
          <a:xfrm>
            <a:off x="184049" y="623071"/>
            <a:ext cx="2388372" cy="1569660"/>
          </a:xfrm>
          <a:prstGeom prst="rect">
            <a:avLst/>
          </a:prstGeom>
          <a:noFill/>
        </p:spPr>
        <p:txBody>
          <a:bodyPr wrap="square" rtlCol="0" anchor="b">
            <a:spAutoFit/>
          </a:bodyPr>
          <a:lstStyle/>
          <a:p>
            <a:pPr algn="r"/>
            <a:r>
              <a:rPr lang="en-US" sz="2400" b="1" kern="0" dirty="0">
                <a:solidFill>
                  <a:schemeClr val="accent1"/>
                </a:solidFill>
                <a:latin typeface="Arial" panose="020B0604020202020204" pitchFamily="34" charset="0"/>
                <a:cs typeface="Arial" panose="020B0604020202020204" pitchFamily="34" charset="0"/>
              </a:rPr>
              <a:t>What will trigger self-perpetuating activity</a:t>
            </a:r>
          </a:p>
        </p:txBody>
      </p:sp>
      <p:sp>
        <p:nvSpPr>
          <p:cNvPr id="143" name="TextBox 142">
            <a:extLst>
              <a:ext uri="{FF2B5EF4-FFF2-40B4-BE49-F238E27FC236}">
                <a16:creationId xmlns:a16="http://schemas.microsoft.com/office/drawing/2014/main" id="{BFA90FFC-C755-49F1-9B76-278F309C198F}"/>
              </a:ext>
            </a:extLst>
          </p:cNvPr>
          <p:cNvSpPr txBox="1"/>
          <p:nvPr/>
        </p:nvSpPr>
        <p:spPr>
          <a:xfrm>
            <a:off x="6507830" y="485236"/>
            <a:ext cx="2636170" cy="2062103"/>
          </a:xfrm>
          <a:prstGeom prst="rect">
            <a:avLst/>
          </a:prstGeom>
          <a:noFill/>
        </p:spPr>
        <p:txBody>
          <a:bodyPr wrap="square" rtlCol="0" anchor="b">
            <a:spAutoFit/>
          </a:bodyPr>
          <a:lstStyle/>
          <a:p>
            <a:r>
              <a:rPr lang="en-US" sz="2400" b="1" kern="0" dirty="0">
                <a:solidFill>
                  <a:schemeClr val="accent2"/>
                </a:solidFill>
                <a:latin typeface="Arial" panose="020B0604020202020204" pitchFamily="34" charset="0"/>
                <a:cs typeface="Arial" panose="020B0604020202020204" pitchFamily="34" charset="0"/>
              </a:rPr>
              <a:t>Tipping Points and Critical Mass</a:t>
            </a:r>
          </a:p>
          <a:p>
            <a:r>
              <a:rPr lang="en-US" sz="1600" b="1" kern="0" dirty="0">
                <a:solidFill>
                  <a:schemeClr val="accent2"/>
                </a:solidFill>
                <a:latin typeface="Arial" panose="020B0604020202020204" pitchFamily="34" charset="0"/>
                <a:cs typeface="Arial" panose="020B0604020202020204" pitchFamily="34" charset="0"/>
              </a:rPr>
              <a:t>When the change has momentum of its own</a:t>
            </a:r>
          </a:p>
          <a:p>
            <a:endParaRPr lang="en-US" sz="2400" b="1" kern="0" dirty="0">
              <a:solidFill>
                <a:schemeClr val="accent2"/>
              </a:solidFill>
              <a:latin typeface="Arial" panose="020B0604020202020204" pitchFamily="34" charset="0"/>
              <a:cs typeface="Arial" panose="020B0604020202020204" pitchFamily="34" charset="0"/>
            </a:endParaRPr>
          </a:p>
        </p:txBody>
      </p:sp>
      <p:sp>
        <p:nvSpPr>
          <p:cNvPr id="145" name="TextBox 144">
            <a:extLst>
              <a:ext uri="{FF2B5EF4-FFF2-40B4-BE49-F238E27FC236}">
                <a16:creationId xmlns:a16="http://schemas.microsoft.com/office/drawing/2014/main" id="{BF30E3DA-679D-42A1-8A3B-2513FBA1C846}"/>
              </a:ext>
            </a:extLst>
          </p:cNvPr>
          <p:cNvSpPr txBox="1"/>
          <p:nvPr/>
        </p:nvSpPr>
        <p:spPr>
          <a:xfrm>
            <a:off x="6585687" y="3734340"/>
            <a:ext cx="2265846" cy="1323439"/>
          </a:xfrm>
          <a:prstGeom prst="rect">
            <a:avLst/>
          </a:prstGeom>
          <a:noFill/>
        </p:spPr>
        <p:txBody>
          <a:bodyPr wrap="square" rtlCol="0" anchor="b">
            <a:spAutoFit/>
          </a:bodyPr>
          <a:lstStyle/>
          <a:p>
            <a:r>
              <a:rPr lang="en-US" sz="2400" b="1" kern="0" dirty="0">
                <a:solidFill>
                  <a:schemeClr val="accent3"/>
                </a:solidFill>
                <a:latin typeface="Arial" panose="020B0604020202020204" pitchFamily="34" charset="0"/>
                <a:cs typeface="Arial" panose="020B0604020202020204" pitchFamily="34" charset="0"/>
              </a:rPr>
              <a:t>Reinforcing Systems</a:t>
            </a:r>
          </a:p>
          <a:p>
            <a:r>
              <a:rPr lang="en-US" sz="1600" b="1" kern="0" dirty="0">
                <a:solidFill>
                  <a:schemeClr val="accent3"/>
                </a:solidFill>
                <a:latin typeface="Arial" panose="020B0604020202020204" pitchFamily="34" charset="0"/>
                <a:cs typeface="Arial" panose="020B0604020202020204" pitchFamily="34" charset="0"/>
              </a:rPr>
              <a:t>What works best to reinforce?</a:t>
            </a:r>
          </a:p>
        </p:txBody>
      </p:sp>
      <p:pic>
        <p:nvPicPr>
          <p:cNvPr id="9" name="Picture 8">
            <a:extLst>
              <a:ext uri="{FF2B5EF4-FFF2-40B4-BE49-F238E27FC236}">
                <a16:creationId xmlns:a16="http://schemas.microsoft.com/office/drawing/2014/main" id="{E11D3FC5-9D3D-475A-8E1C-1F130E292976}"/>
              </a:ext>
            </a:extLst>
          </p:cNvPr>
          <p:cNvPicPr>
            <a:picLocks noChangeAspect="1"/>
          </p:cNvPicPr>
          <p:nvPr/>
        </p:nvPicPr>
        <p:blipFill>
          <a:blip r:embed="rId3"/>
          <a:stretch>
            <a:fillRect/>
          </a:stretch>
        </p:blipFill>
        <p:spPr>
          <a:xfrm>
            <a:off x="202962" y="2273964"/>
            <a:ext cx="2388373" cy="906397"/>
          </a:xfrm>
          <a:prstGeom prst="rect">
            <a:avLst/>
          </a:prstGeom>
        </p:spPr>
      </p:pic>
      <p:pic>
        <p:nvPicPr>
          <p:cNvPr id="3" name="Picture 2">
            <a:extLst>
              <a:ext uri="{FF2B5EF4-FFF2-40B4-BE49-F238E27FC236}">
                <a16:creationId xmlns:a16="http://schemas.microsoft.com/office/drawing/2014/main" id="{9A02B402-7E93-426C-8AD4-9CE28261331C}"/>
              </a:ext>
            </a:extLst>
          </p:cNvPr>
          <p:cNvPicPr>
            <a:picLocks noChangeAspect="1"/>
          </p:cNvPicPr>
          <p:nvPr/>
        </p:nvPicPr>
        <p:blipFill>
          <a:blip r:embed="rId4"/>
          <a:stretch>
            <a:fillRect/>
          </a:stretch>
        </p:blipFill>
        <p:spPr>
          <a:xfrm>
            <a:off x="0" y="4864292"/>
            <a:ext cx="2642781" cy="1966165"/>
          </a:xfrm>
          <a:prstGeom prst="rect">
            <a:avLst/>
          </a:prstGeom>
        </p:spPr>
      </p:pic>
      <p:sp>
        <p:nvSpPr>
          <p:cNvPr id="56" name="TextBox 55">
            <a:extLst>
              <a:ext uri="{FF2B5EF4-FFF2-40B4-BE49-F238E27FC236}">
                <a16:creationId xmlns:a16="http://schemas.microsoft.com/office/drawing/2014/main" id="{194E5EF0-ABBC-4357-B947-1EE2899897E6}"/>
              </a:ext>
            </a:extLst>
          </p:cNvPr>
          <p:cNvSpPr txBox="1"/>
          <p:nvPr/>
        </p:nvSpPr>
        <p:spPr>
          <a:xfrm>
            <a:off x="-116511" y="3901224"/>
            <a:ext cx="2247247" cy="830997"/>
          </a:xfrm>
          <a:prstGeom prst="rect">
            <a:avLst/>
          </a:prstGeom>
          <a:noFill/>
        </p:spPr>
        <p:txBody>
          <a:bodyPr wrap="square" rtlCol="0" anchor="b">
            <a:spAutoFit/>
          </a:bodyPr>
          <a:lstStyle/>
          <a:p>
            <a:pPr algn="r"/>
            <a:r>
              <a:rPr lang="en-US" sz="2400" b="1" kern="0" dirty="0">
                <a:solidFill>
                  <a:srgbClr val="FFC000"/>
                </a:solidFill>
                <a:latin typeface="Arial" panose="020B0604020202020204" pitchFamily="34" charset="0"/>
                <a:cs typeface="Arial" panose="020B0604020202020204" pitchFamily="34" charset="0"/>
              </a:rPr>
              <a:t>Levels of Adoption</a:t>
            </a:r>
          </a:p>
        </p:txBody>
      </p:sp>
      <p:grpSp>
        <p:nvGrpSpPr>
          <p:cNvPr id="57" name="Group 123">
            <a:extLst>
              <a:ext uri="{FF2B5EF4-FFF2-40B4-BE49-F238E27FC236}">
                <a16:creationId xmlns:a16="http://schemas.microsoft.com/office/drawing/2014/main" id="{79CCC5B8-1BB9-40E4-92CA-9A8FBC8D99D4}"/>
              </a:ext>
            </a:extLst>
          </p:cNvPr>
          <p:cNvGrpSpPr/>
          <p:nvPr/>
        </p:nvGrpSpPr>
        <p:grpSpPr>
          <a:xfrm>
            <a:off x="5468114" y="4413606"/>
            <a:ext cx="593300" cy="438080"/>
            <a:chOff x="5856288" y="2976563"/>
            <a:chExt cx="1277938" cy="509588"/>
          </a:xfrm>
        </p:grpSpPr>
        <p:sp>
          <p:nvSpPr>
            <p:cNvPr id="58" name="Freeform 50">
              <a:extLst>
                <a:ext uri="{FF2B5EF4-FFF2-40B4-BE49-F238E27FC236}">
                  <a16:creationId xmlns:a16="http://schemas.microsoft.com/office/drawing/2014/main" id="{442EFCFF-72B1-4DB6-9442-A6B24303E4F7}"/>
                </a:ext>
              </a:extLst>
            </p:cNvPr>
            <p:cNvSpPr>
              <a:spLocks/>
            </p:cNvSpPr>
            <p:nvPr/>
          </p:nvSpPr>
          <p:spPr bwMode="auto">
            <a:xfrm>
              <a:off x="5856288" y="3113088"/>
              <a:ext cx="1277938" cy="373063"/>
            </a:xfrm>
            <a:custGeom>
              <a:avLst/>
              <a:gdLst/>
              <a:ahLst/>
              <a:cxnLst>
                <a:cxn ang="0">
                  <a:pos x="405" y="0"/>
                </a:cxn>
                <a:cxn ang="0">
                  <a:pos x="442" y="5"/>
                </a:cxn>
                <a:cxn ang="0">
                  <a:pos x="482" y="14"/>
                </a:cxn>
                <a:cxn ang="0">
                  <a:pos x="525" y="31"/>
                </a:cxn>
                <a:cxn ang="0">
                  <a:pos x="572" y="55"/>
                </a:cxn>
                <a:cxn ang="0">
                  <a:pos x="623" y="86"/>
                </a:cxn>
                <a:cxn ang="0">
                  <a:pos x="627" y="87"/>
                </a:cxn>
                <a:cxn ang="0">
                  <a:pos x="636" y="94"/>
                </a:cxn>
                <a:cxn ang="0">
                  <a:pos x="652" y="104"/>
                </a:cxn>
                <a:cxn ang="0">
                  <a:pos x="674" y="115"/>
                </a:cxn>
                <a:cxn ang="0">
                  <a:pos x="699" y="128"/>
                </a:cxn>
                <a:cxn ang="0">
                  <a:pos x="730" y="141"/>
                </a:cxn>
                <a:cxn ang="0">
                  <a:pos x="766" y="152"/>
                </a:cxn>
                <a:cxn ang="0">
                  <a:pos x="805" y="164"/>
                </a:cxn>
                <a:cxn ang="0">
                  <a:pos x="805" y="235"/>
                </a:cxn>
                <a:cxn ang="0">
                  <a:pos x="0" y="235"/>
                </a:cxn>
                <a:cxn ang="0">
                  <a:pos x="0" y="154"/>
                </a:cxn>
                <a:cxn ang="0">
                  <a:pos x="20" y="149"/>
                </a:cxn>
                <a:cxn ang="0">
                  <a:pos x="41" y="144"/>
                </a:cxn>
                <a:cxn ang="0">
                  <a:pos x="73" y="134"/>
                </a:cxn>
                <a:cxn ang="0">
                  <a:pos x="104" y="122"/>
                </a:cxn>
                <a:cxn ang="0">
                  <a:pos x="134" y="105"/>
                </a:cxn>
                <a:cxn ang="0">
                  <a:pos x="162" y="89"/>
                </a:cxn>
                <a:cxn ang="0">
                  <a:pos x="191" y="73"/>
                </a:cxn>
                <a:cxn ang="0">
                  <a:pos x="219" y="57"/>
                </a:cxn>
                <a:cxn ang="0">
                  <a:pos x="248" y="40"/>
                </a:cxn>
                <a:cxn ang="0">
                  <a:pos x="275" y="27"/>
                </a:cxn>
                <a:cxn ang="0">
                  <a:pos x="306" y="14"/>
                </a:cxn>
                <a:cxn ang="0">
                  <a:pos x="337" y="6"/>
                </a:cxn>
                <a:cxn ang="0">
                  <a:pos x="369" y="1"/>
                </a:cxn>
                <a:cxn ang="0">
                  <a:pos x="405" y="0"/>
                </a:cxn>
              </a:cxnLst>
              <a:rect l="0" t="0" r="r" b="b"/>
              <a:pathLst>
                <a:path w="805" h="235">
                  <a:moveTo>
                    <a:pt x="405" y="0"/>
                  </a:moveTo>
                  <a:lnTo>
                    <a:pt x="442" y="5"/>
                  </a:lnTo>
                  <a:lnTo>
                    <a:pt x="482" y="14"/>
                  </a:lnTo>
                  <a:lnTo>
                    <a:pt x="525" y="31"/>
                  </a:lnTo>
                  <a:lnTo>
                    <a:pt x="572" y="55"/>
                  </a:lnTo>
                  <a:lnTo>
                    <a:pt x="623" y="86"/>
                  </a:lnTo>
                  <a:lnTo>
                    <a:pt x="627" y="87"/>
                  </a:lnTo>
                  <a:lnTo>
                    <a:pt x="636" y="94"/>
                  </a:lnTo>
                  <a:lnTo>
                    <a:pt x="652" y="104"/>
                  </a:lnTo>
                  <a:lnTo>
                    <a:pt x="674" y="115"/>
                  </a:lnTo>
                  <a:lnTo>
                    <a:pt x="699" y="128"/>
                  </a:lnTo>
                  <a:lnTo>
                    <a:pt x="730" y="141"/>
                  </a:lnTo>
                  <a:lnTo>
                    <a:pt x="766" y="152"/>
                  </a:lnTo>
                  <a:lnTo>
                    <a:pt x="805" y="164"/>
                  </a:lnTo>
                  <a:lnTo>
                    <a:pt x="805" y="235"/>
                  </a:lnTo>
                  <a:lnTo>
                    <a:pt x="0" y="235"/>
                  </a:lnTo>
                  <a:lnTo>
                    <a:pt x="0" y="154"/>
                  </a:lnTo>
                  <a:lnTo>
                    <a:pt x="20" y="149"/>
                  </a:lnTo>
                  <a:lnTo>
                    <a:pt x="41" y="144"/>
                  </a:lnTo>
                  <a:lnTo>
                    <a:pt x="73" y="134"/>
                  </a:lnTo>
                  <a:lnTo>
                    <a:pt x="104" y="122"/>
                  </a:lnTo>
                  <a:lnTo>
                    <a:pt x="134" y="105"/>
                  </a:lnTo>
                  <a:lnTo>
                    <a:pt x="162" y="89"/>
                  </a:lnTo>
                  <a:lnTo>
                    <a:pt x="191" y="73"/>
                  </a:lnTo>
                  <a:lnTo>
                    <a:pt x="219" y="57"/>
                  </a:lnTo>
                  <a:lnTo>
                    <a:pt x="248" y="40"/>
                  </a:lnTo>
                  <a:lnTo>
                    <a:pt x="275" y="27"/>
                  </a:lnTo>
                  <a:lnTo>
                    <a:pt x="306" y="14"/>
                  </a:lnTo>
                  <a:lnTo>
                    <a:pt x="337" y="6"/>
                  </a:lnTo>
                  <a:lnTo>
                    <a:pt x="369" y="1"/>
                  </a:lnTo>
                  <a:lnTo>
                    <a:pt x="405" y="0"/>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59" name="Group 122">
              <a:extLst>
                <a:ext uri="{FF2B5EF4-FFF2-40B4-BE49-F238E27FC236}">
                  <a16:creationId xmlns:a16="http://schemas.microsoft.com/office/drawing/2014/main" id="{236A832B-43D2-41A3-9F88-020B89753B89}"/>
                </a:ext>
              </a:extLst>
            </p:cNvPr>
            <p:cNvGrpSpPr/>
            <p:nvPr/>
          </p:nvGrpSpPr>
          <p:grpSpPr>
            <a:xfrm>
              <a:off x="6359526" y="2976563"/>
              <a:ext cx="227013" cy="227013"/>
              <a:chOff x="6359526" y="2976563"/>
              <a:chExt cx="227013" cy="227013"/>
            </a:xfrm>
          </p:grpSpPr>
          <p:sp>
            <p:nvSpPr>
              <p:cNvPr id="60" name="Rectangle 52">
                <a:extLst>
                  <a:ext uri="{FF2B5EF4-FFF2-40B4-BE49-F238E27FC236}">
                    <a16:creationId xmlns:a16="http://schemas.microsoft.com/office/drawing/2014/main" id="{257ABBCF-CF77-4763-8469-D61F2626BE15}"/>
                  </a:ext>
                </a:extLst>
              </p:cNvPr>
              <p:cNvSpPr>
                <a:spLocks noChangeArrowheads="1"/>
              </p:cNvSpPr>
              <p:nvPr/>
            </p:nvSpPr>
            <p:spPr bwMode="auto">
              <a:xfrm>
                <a:off x="6403976" y="3087688"/>
                <a:ext cx="141288" cy="115888"/>
              </a:xfrm>
              <a:prstGeom prst="rect">
                <a:avLst/>
              </a:prstGeom>
              <a:solidFill>
                <a:schemeClr val="bg1">
                  <a:lumMod val="7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61" name="Freeform 53">
                <a:extLst>
                  <a:ext uri="{FF2B5EF4-FFF2-40B4-BE49-F238E27FC236}">
                    <a16:creationId xmlns:a16="http://schemas.microsoft.com/office/drawing/2014/main" id="{64A0508B-1392-47F5-84B8-B4CEB447308A}"/>
                  </a:ext>
                </a:extLst>
              </p:cNvPr>
              <p:cNvSpPr>
                <a:spLocks/>
              </p:cNvSpPr>
              <p:nvPr/>
            </p:nvSpPr>
            <p:spPr bwMode="auto">
              <a:xfrm>
                <a:off x="6359526" y="2976563"/>
                <a:ext cx="227013" cy="115888"/>
              </a:xfrm>
              <a:custGeom>
                <a:avLst/>
                <a:gdLst/>
                <a:ahLst/>
                <a:cxnLst>
                  <a:cxn ang="0">
                    <a:pos x="72" y="0"/>
                  </a:cxn>
                  <a:cxn ang="0">
                    <a:pos x="107" y="36"/>
                  </a:cxn>
                  <a:cxn ang="0">
                    <a:pos x="143" y="73"/>
                  </a:cxn>
                  <a:cxn ang="0">
                    <a:pos x="0" y="73"/>
                  </a:cxn>
                  <a:cxn ang="0">
                    <a:pos x="36" y="36"/>
                  </a:cxn>
                  <a:cxn ang="0">
                    <a:pos x="72" y="0"/>
                  </a:cxn>
                </a:cxnLst>
                <a:rect l="0" t="0" r="r" b="b"/>
                <a:pathLst>
                  <a:path w="143" h="73">
                    <a:moveTo>
                      <a:pt x="72" y="0"/>
                    </a:moveTo>
                    <a:lnTo>
                      <a:pt x="107" y="36"/>
                    </a:lnTo>
                    <a:lnTo>
                      <a:pt x="143" y="73"/>
                    </a:lnTo>
                    <a:lnTo>
                      <a:pt x="0" y="73"/>
                    </a:lnTo>
                    <a:lnTo>
                      <a:pt x="36" y="36"/>
                    </a:lnTo>
                    <a:lnTo>
                      <a:pt x="72" y="0"/>
                    </a:lnTo>
                    <a:close/>
                  </a:path>
                </a:pathLst>
              </a:custGeom>
              <a:solidFill>
                <a:schemeClr val="bg1">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pic>
        <p:nvPicPr>
          <p:cNvPr id="1026" name="Picture 2" descr="the tipping point – Liliandwhite">
            <a:extLst>
              <a:ext uri="{FF2B5EF4-FFF2-40B4-BE49-F238E27FC236}">
                <a16:creationId xmlns:a16="http://schemas.microsoft.com/office/drawing/2014/main" id="{75F6ECCF-F822-49CB-A6E0-B7AE17EA00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95640" y="2253209"/>
            <a:ext cx="2242159" cy="1500612"/>
          </a:xfrm>
          <a:prstGeom prst="rect">
            <a:avLst/>
          </a:prstGeom>
          <a:noFill/>
          <a:extLst>
            <a:ext uri="{909E8E84-426E-40DD-AFC4-6F175D3DCCD1}">
              <a14:hiddenFill xmlns:a14="http://schemas.microsoft.com/office/drawing/2010/main">
                <a:solidFill>
                  <a:srgbClr val="FFFFFF"/>
                </a:solidFill>
              </a14:hiddenFill>
            </a:ext>
          </a:extLst>
        </p:spPr>
      </p:pic>
      <p:sp>
        <p:nvSpPr>
          <p:cNvPr id="64" name="Title 1">
            <a:extLst>
              <a:ext uri="{FF2B5EF4-FFF2-40B4-BE49-F238E27FC236}">
                <a16:creationId xmlns:a16="http://schemas.microsoft.com/office/drawing/2014/main" id="{44F17B9B-1D87-45FB-A028-0351BBCAE265}"/>
              </a:ext>
            </a:extLst>
          </p:cNvPr>
          <p:cNvSpPr txBox="1">
            <a:spLocks/>
          </p:cNvSpPr>
          <p:nvPr/>
        </p:nvSpPr>
        <p:spPr>
          <a:xfrm>
            <a:off x="0" y="-99965"/>
            <a:ext cx="9143999" cy="939809"/>
          </a:xfrm>
          <a:prstGeom prst="rect">
            <a:avLst/>
          </a:prstGeom>
        </p:spPr>
        <p:txBody>
          <a:bodyPr wrap="square" lIns="457200" tIns="228600" rIns="457200" bIns="22860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000"/>
              </a:lnSpc>
            </a:pPr>
            <a:r>
              <a:rPr lang="en-US" sz="3200" b="1" dirty="0">
                <a:solidFill>
                  <a:srgbClr val="046CB6"/>
                </a:solidFill>
                <a:latin typeface="Arial" panose="020B0604020202020204" pitchFamily="34" charset="0"/>
                <a:cs typeface="Arial" panose="020B0604020202020204" pitchFamily="34" charset="0"/>
              </a:rPr>
              <a:t>Sustaining Change happens by</a:t>
            </a:r>
            <a:endParaRPr lang="en-US" sz="3200" dirty="0">
              <a:solidFill>
                <a:srgbClr val="046CB6"/>
              </a:solidFill>
              <a:latin typeface="Arial" panose="020B0604020202020204" pitchFamily="34" charset="0"/>
              <a:cs typeface="Arial" panose="020B0604020202020204" pitchFamily="34" charset="0"/>
            </a:endParaRPr>
          </a:p>
        </p:txBody>
      </p:sp>
      <p:pic>
        <p:nvPicPr>
          <p:cNvPr id="1028" name="Picture 4" descr="https://paul4innovating.files.wordpress.com/2012/02/reinforcing-loops.png?w=869">
            <a:extLst>
              <a:ext uri="{FF2B5EF4-FFF2-40B4-BE49-F238E27FC236}">
                <a16:creationId xmlns:a16="http://schemas.microsoft.com/office/drawing/2014/main" id="{74A304C8-466E-40D0-8492-80B959F7648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92823" y="5038298"/>
            <a:ext cx="1866183" cy="1934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94139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8C890-F592-4483-BD25-CFC4DE85A2DD}"/>
              </a:ext>
            </a:extLst>
          </p:cNvPr>
          <p:cNvSpPr>
            <a:spLocks noGrp="1"/>
          </p:cNvSpPr>
          <p:nvPr>
            <p:ph type="title" idx="4294967295"/>
          </p:nvPr>
        </p:nvSpPr>
        <p:spPr/>
        <p:txBody>
          <a:bodyPr/>
          <a:lstStyle/>
          <a:p>
            <a:r>
              <a:rPr lang="en-US" dirty="0"/>
              <a:t>Levels of Adoption	</a:t>
            </a:r>
            <a:br>
              <a:rPr lang="en-US" dirty="0"/>
            </a:br>
            <a:endParaRPr lang="en-US" dirty="0"/>
          </a:p>
        </p:txBody>
      </p:sp>
      <p:pic>
        <p:nvPicPr>
          <p:cNvPr id="3" name="Picture 2">
            <a:extLst>
              <a:ext uri="{FF2B5EF4-FFF2-40B4-BE49-F238E27FC236}">
                <a16:creationId xmlns:a16="http://schemas.microsoft.com/office/drawing/2014/main" id="{97B9ABAF-097A-4E23-9BF8-D14404D73FDF}"/>
              </a:ext>
            </a:extLst>
          </p:cNvPr>
          <p:cNvPicPr>
            <a:picLocks noChangeAspect="1"/>
          </p:cNvPicPr>
          <p:nvPr/>
        </p:nvPicPr>
        <p:blipFill>
          <a:blip r:embed="rId2"/>
          <a:stretch>
            <a:fillRect/>
          </a:stretch>
        </p:blipFill>
        <p:spPr>
          <a:xfrm>
            <a:off x="0" y="649356"/>
            <a:ext cx="6334073" cy="4712397"/>
          </a:xfrm>
          <a:prstGeom prst="rect">
            <a:avLst/>
          </a:prstGeom>
        </p:spPr>
      </p:pic>
      <p:pic>
        <p:nvPicPr>
          <p:cNvPr id="31" name="Picture 30">
            <a:extLst>
              <a:ext uri="{FF2B5EF4-FFF2-40B4-BE49-F238E27FC236}">
                <a16:creationId xmlns:a16="http://schemas.microsoft.com/office/drawing/2014/main" id="{23FDBCC5-1174-4681-8A48-E7C92DA34569}"/>
              </a:ext>
            </a:extLst>
          </p:cNvPr>
          <p:cNvPicPr>
            <a:picLocks noChangeAspect="1"/>
          </p:cNvPicPr>
          <p:nvPr/>
        </p:nvPicPr>
        <p:blipFill>
          <a:blip r:embed="rId3"/>
          <a:stretch>
            <a:fillRect/>
          </a:stretch>
        </p:blipFill>
        <p:spPr>
          <a:xfrm>
            <a:off x="6225314" y="923517"/>
            <a:ext cx="2675177" cy="2505483"/>
          </a:xfrm>
          <a:prstGeom prst="rect">
            <a:avLst/>
          </a:prstGeom>
        </p:spPr>
      </p:pic>
    </p:spTree>
    <p:extLst>
      <p:ext uri="{BB962C8B-B14F-4D97-AF65-F5344CB8AC3E}">
        <p14:creationId xmlns:p14="http://schemas.microsoft.com/office/powerpoint/2010/main" val="12533932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8AF448-6D43-46A0-8BEC-571B37A5A584}"/>
              </a:ext>
            </a:extLst>
          </p:cNvPr>
          <p:cNvSpPr txBox="1"/>
          <p:nvPr/>
        </p:nvSpPr>
        <p:spPr>
          <a:xfrm>
            <a:off x="157544" y="167310"/>
            <a:ext cx="8986455" cy="461665"/>
          </a:xfrm>
          <a:prstGeom prst="rect">
            <a:avLst/>
          </a:prstGeom>
          <a:noFill/>
        </p:spPr>
        <p:txBody>
          <a:bodyPr wrap="square" rtlCol="0" anchor="b">
            <a:spAutoFit/>
          </a:bodyPr>
          <a:lstStyle/>
          <a:p>
            <a:r>
              <a:rPr lang="en-US" sz="2400" b="1" kern="0" dirty="0">
                <a:solidFill>
                  <a:schemeClr val="accent1"/>
                </a:solidFill>
                <a:latin typeface="Arial" panose="020B0604020202020204" pitchFamily="34" charset="0"/>
                <a:cs typeface="Arial" panose="020B0604020202020204" pitchFamily="34" charset="0"/>
              </a:rPr>
              <a:t>The Seven Levers needed for most change Initiatives</a:t>
            </a:r>
          </a:p>
        </p:txBody>
      </p:sp>
      <p:sp>
        <p:nvSpPr>
          <p:cNvPr id="3" name="TextBox 2">
            <a:extLst>
              <a:ext uri="{FF2B5EF4-FFF2-40B4-BE49-F238E27FC236}">
                <a16:creationId xmlns:a16="http://schemas.microsoft.com/office/drawing/2014/main" id="{91E3BF21-3366-4353-B003-2FA0D9B68909}"/>
              </a:ext>
            </a:extLst>
          </p:cNvPr>
          <p:cNvSpPr txBox="1"/>
          <p:nvPr/>
        </p:nvSpPr>
        <p:spPr>
          <a:xfrm>
            <a:off x="503582" y="1007165"/>
            <a:ext cx="3472069" cy="1015663"/>
          </a:xfrm>
          <a:prstGeom prst="rect">
            <a:avLst/>
          </a:prstGeom>
          <a:noFill/>
        </p:spPr>
        <p:txBody>
          <a:bodyPr wrap="square" rtlCol="0">
            <a:spAutoFit/>
          </a:bodyPr>
          <a:lstStyle/>
          <a:p>
            <a:r>
              <a:rPr lang="en-US" sz="2000" dirty="0"/>
              <a:t>Infrastructure</a:t>
            </a:r>
          </a:p>
          <a:p>
            <a:r>
              <a:rPr lang="en-US" sz="2000" dirty="0"/>
              <a:t>Walk the Talk</a:t>
            </a:r>
          </a:p>
          <a:p>
            <a:r>
              <a:rPr lang="en-US" sz="2000" dirty="0"/>
              <a:t>Reward and Recognition</a:t>
            </a:r>
          </a:p>
        </p:txBody>
      </p:sp>
      <p:sp>
        <p:nvSpPr>
          <p:cNvPr id="4" name="TextBox 3">
            <a:extLst>
              <a:ext uri="{FF2B5EF4-FFF2-40B4-BE49-F238E27FC236}">
                <a16:creationId xmlns:a16="http://schemas.microsoft.com/office/drawing/2014/main" id="{D540AFF6-1CA4-46E2-942D-FC831DEC420D}"/>
              </a:ext>
            </a:extLst>
          </p:cNvPr>
          <p:cNvSpPr txBox="1"/>
          <p:nvPr/>
        </p:nvSpPr>
        <p:spPr>
          <a:xfrm>
            <a:off x="503582" y="3048598"/>
            <a:ext cx="3472069" cy="400110"/>
          </a:xfrm>
          <a:prstGeom prst="rect">
            <a:avLst/>
          </a:prstGeom>
          <a:noFill/>
        </p:spPr>
        <p:txBody>
          <a:bodyPr wrap="square" rtlCol="0">
            <a:spAutoFit/>
          </a:bodyPr>
          <a:lstStyle/>
          <a:p>
            <a:r>
              <a:rPr lang="en-US" sz="2000" dirty="0"/>
              <a:t>Personal Contacts</a:t>
            </a:r>
          </a:p>
        </p:txBody>
      </p:sp>
      <p:sp>
        <p:nvSpPr>
          <p:cNvPr id="5" name="TextBox 4">
            <a:extLst>
              <a:ext uri="{FF2B5EF4-FFF2-40B4-BE49-F238E27FC236}">
                <a16:creationId xmlns:a16="http://schemas.microsoft.com/office/drawing/2014/main" id="{A2211E3A-8DAF-4EBA-B87E-90B1BE7179EF}"/>
              </a:ext>
            </a:extLst>
          </p:cNvPr>
          <p:cNvSpPr txBox="1"/>
          <p:nvPr/>
        </p:nvSpPr>
        <p:spPr>
          <a:xfrm>
            <a:off x="503582" y="4316219"/>
            <a:ext cx="3472069" cy="1015663"/>
          </a:xfrm>
          <a:prstGeom prst="rect">
            <a:avLst/>
          </a:prstGeom>
          <a:noFill/>
        </p:spPr>
        <p:txBody>
          <a:bodyPr wrap="square" rtlCol="0">
            <a:spAutoFit/>
          </a:bodyPr>
          <a:lstStyle/>
          <a:p>
            <a:r>
              <a:rPr lang="en-US" sz="2000" dirty="0"/>
              <a:t>Mass Exposure</a:t>
            </a:r>
          </a:p>
          <a:p>
            <a:r>
              <a:rPr lang="en-US" sz="2000" dirty="0"/>
              <a:t>Outside Advocates</a:t>
            </a:r>
          </a:p>
          <a:p>
            <a:r>
              <a:rPr lang="en-US" sz="2000" dirty="0"/>
              <a:t>Shift resistors</a:t>
            </a:r>
          </a:p>
        </p:txBody>
      </p:sp>
      <p:sp>
        <p:nvSpPr>
          <p:cNvPr id="6" name="Right Brace 5">
            <a:extLst>
              <a:ext uri="{FF2B5EF4-FFF2-40B4-BE49-F238E27FC236}">
                <a16:creationId xmlns:a16="http://schemas.microsoft.com/office/drawing/2014/main" id="{13C6852F-4CF6-4074-A789-623D56926A2B}"/>
              </a:ext>
            </a:extLst>
          </p:cNvPr>
          <p:cNvSpPr/>
          <p:nvPr/>
        </p:nvSpPr>
        <p:spPr>
          <a:xfrm>
            <a:off x="3975652" y="1007165"/>
            <a:ext cx="265044" cy="92333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2A39005F-0191-4B9E-9262-82CC1CE930A6}"/>
              </a:ext>
            </a:extLst>
          </p:cNvPr>
          <p:cNvSpPr txBox="1"/>
          <p:nvPr/>
        </p:nvSpPr>
        <p:spPr>
          <a:xfrm>
            <a:off x="4558749" y="853276"/>
            <a:ext cx="4320209" cy="1323439"/>
          </a:xfrm>
          <a:prstGeom prst="rect">
            <a:avLst/>
          </a:prstGeom>
          <a:noFill/>
        </p:spPr>
        <p:txBody>
          <a:bodyPr wrap="square" rtlCol="0">
            <a:spAutoFit/>
          </a:bodyPr>
          <a:lstStyle/>
          <a:p>
            <a:r>
              <a:rPr lang="en-US" sz="2000" dirty="0">
                <a:solidFill>
                  <a:schemeClr val="accent1"/>
                </a:solidFill>
              </a:rPr>
              <a:t>Environmental Support Levers</a:t>
            </a:r>
          </a:p>
          <a:p>
            <a:r>
              <a:rPr lang="en-US" sz="2000" dirty="0"/>
              <a:t>Build the context to foster commitment to a change initiative</a:t>
            </a:r>
          </a:p>
          <a:p>
            <a:r>
              <a:rPr lang="en-US" sz="2000" dirty="0"/>
              <a:t>Needed for most change initiatives</a:t>
            </a:r>
          </a:p>
        </p:txBody>
      </p:sp>
      <p:sp>
        <p:nvSpPr>
          <p:cNvPr id="8" name="Right Brace 7">
            <a:extLst>
              <a:ext uri="{FF2B5EF4-FFF2-40B4-BE49-F238E27FC236}">
                <a16:creationId xmlns:a16="http://schemas.microsoft.com/office/drawing/2014/main" id="{2912871C-15E3-4DB4-8286-F36784E37E0D}"/>
              </a:ext>
            </a:extLst>
          </p:cNvPr>
          <p:cNvSpPr/>
          <p:nvPr/>
        </p:nvSpPr>
        <p:spPr>
          <a:xfrm>
            <a:off x="3975652" y="2580715"/>
            <a:ext cx="265044" cy="1287329"/>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9D6C7288-EA96-41C1-B882-9E51E9568792}"/>
              </a:ext>
            </a:extLst>
          </p:cNvPr>
          <p:cNvSpPr txBox="1"/>
          <p:nvPr/>
        </p:nvSpPr>
        <p:spPr>
          <a:xfrm>
            <a:off x="4558749" y="2544606"/>
            <a:ext cx="4081669" cy="1323439"/>
          </a:xfrm>
          <a:prstGeom prst="rect">
            <a:avLst/>
          </a:prstGeom>
          <a:noFill/>
        </p:spPr>
        <p:txBody>
          <a:bodyPr wrap="square" rtlCol="0">
            <a:spAutoFit/>
          </a:bodyPr>
          <a:lstStyle/>
          <a:p>
            <a:r>
              <a:rPr lang="en-US" sz="2000" dirty="0"/>
              <a:t>Advocates catalyze interest in the initiative by helping peers understand its value</a:t>
            </a:r>
          </a:p>
          <a:p>
            <a:r>
              <a:rPr lang="en-US" sz="2000" dirty="0"/>
              <a:t>Needed for most change initiatives</a:t>
            </a:r>
          </a:p>
        </p:txBody>
      </p:sp>
      <p:sp>
        <p:nvSpPr>
          <p:cNvPr id="11" name="Right Brace 10">
            <a:extLst>
              <a:ext uri="{FF2B5EF4-FFF2-40B4-BE49-F238E27FC236}">
                <a16:creationId xmlns:a16="http://schemas.microsoft.com/office/drawing/2014/main" id="{AA5BA004-DB9E-4A0C-A0A0-5C8FFB82EDB9}"/>
              </a:ext>
            </a:extLst>
          </p:cNvPr>
          <p:cNvSpPr/>
          <p:nvPr/>
        </p:nvSpPr>
        <p:spPr>
          <a:xfrm>
            <a:off x="3975652" y="4082719"/>
            <a:ext cx="265044" cy="1287329"/>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24820C9F-F4A5-4606-9D22-5631B4A91179}"/>
              </a:ext>
            </a:extLst>
          </p:cNvPr>
          <p:cNvSpPr txBox="1"/>
          <p:nvPr/>
        </p:nvSpPr>
        <p:spPr>
          <a:xfrm>
            <a:off x="4572000" y="4223733"/>
            <a:ext cx="4081669" cy="1015663"/>
          </a:xfrm>
          <a:prstGeom prst="rect">
            <a:avLst/>
          </a:prstGeom>
          <a:noFill/>
        </p:spPr>
        <p:txBody>
          <a:bodyPr wrap="square" rtlCol="0">
            <a:spAutoFit/>
          </a:bodyPr>
          <a:lstStyle/>
          <a:p>
            <a:r>
              <a:rPr lang="en-US" sz="2000" dirty="0"/>
              <a:t>Possible short-term benefits</a:t>
            </a:r>
          </a:p>
          <a:p>
            <a:r>
              <a:rPr lang="en-US" sz="2000" dirty="0"/>
              <a:t>Might be needed, but cannot foster commitment</a:t>
            </a:r>
          </a:p>
        </p:txBody>
      </p:sp>
    </p:spTree>
    <p:extLst>
      <p:ext uri="{BB962C8B-B14F-4D97-AF65-F5344CB8AC3E}">
        <p14:creationId xmlns:p14="http://schemas.microsoft.com/office/powerpoint/2010/main" val="15365304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nSpc>
                <a:spcPts val="4000"/>
              </a:lnSpc>
            </a:pPr>
            <a:r>
              <a:rPr lang="en-US" b="1" dirty="0">
                <a:solidFill>
                  <a:srgbClr val="046CB6"/>
                </a:solidFill>
                <a:latin typeface="Arial" panose="020B0604020202020204" pitchFamily="34" charset="0"/>
                <a:cs typeface="Arial" panose="020B0604020202020204" pitchFamily="34" charset="0"/>
              </a:rPr>
              <a:t>Landscape of change</a:t>
            </a:r>
            <a:endParaRPr lang="en-US" dirty="0">
              <a:solidFill>
                <a:srgbClr val="046CB6"/>
              </a:solidFill>
              <a:latin typeface="Arial" panose="020B0604020202020204" pitchFamily="34" charset="0"/>
              <a:cs typeface="Arial" panose="020B0604020202020204" pitchFamily="34" charset="0"/>
            </a:endParaRPr>
          </a:p>
        </p:txBody>
      </p:sp>
      <p:sp>
        <p:nvSpPr>
          <p:cNvPr id="42" name="TextBox 41"/>
          <p:cNvSpPr txBox="1"/>
          <p:nvPr/>
        </p:nvSpPr>
        <p:spPr>
          <a:xfrm flipH="1">
            <a:off x="6808498" y="1153384"/>
            <a:ext cx="2320473" cy="2308324"/>
          </a:xfrm>
          <a:prstGeom prst="rect">
            <a:avLst/>
          </a:prstGeom>
          <a:noFill/>
        </p:spPr>
        <p:txBody>
          <a:bodyPr wrap="square" rtlCol="0">
            <a:spAutoFit/>
          </a:bodyPr>
          <a:lstStyle/>
          <a:p>
            <a:r>
              <a:rPr lang="en-US" sz="1800" i="1" kern="0" dirty="0">
                <a:solidFill>
                  <a:schemeClr val="tx1">
                    <a:lumMod val="85000"/>
                    <a:lumOff val="15000"/>
                  </a:schemeClr>
                </a:solidFill>
                <a:latin typeface="Arial" pitchFamily="34" charset="0"/>
                <a:cs typeface="Arial" pitchFamily="34" charset="0"/>
              </a:rPr>
              <a:t>Informal</a:t>
            </a:r>
            <a:r>
              <a:rPr lang="en-US" sz="1800" kern="0" dirty="0">
                <a:solidFill>
                  <a:schemeClr val="tx1">
                    <a:lumMod val="85000"/>
                    <a:lumOff val="15000"/>
                  </a:schemeClr>
                </a:solidFill>
                <a:latin typeface="Arial" pitchFamily="34" charset="0"/>
                <a:cs typeface="Arial" pitchFamily="34" charset="0"/>
              </a:rPr>
              <a:t> – what unwritten rules need to be surfaced and changed</a:t>
            </a:r>
          </a:p>
          <a:p>
            <a:endParaRPr lang="en-US" sz="1800" kern="0" dirty="0">
              <a:solidFill>
                <a:schemeClr val="tx1">
                  <a:lumMod val="85000"/>
                  <a:lumOff val="15000"/>
                </a:schemeClr>
              </a:solidFill>
              <a:latin typeface="Arial" pitchFamily="34" charset="0"/>
              <a:cs typeface="Arial" pitchFamily="34" charset="0"/>
            </a:endParaRPr>
          </a:p>
          <a:p>
            <a:r>
              <a:rPr lang="en-US" sz="1800" i="1" kern="0" dirty="0">
                <a:solidFill>
                  <a:schemeClr val="tx1">
                    <a:lumMod val="85000"/>
                    <a:lumOff val="15000"/>
                  </a:schemeClr>
                </a:solidFill>
                <a:latin typeface="Arial" pitchFamily="34" charset="0"/>
                <a:cs typeface="Arial" pitchFamily="34" charset="0"/>
              </a:rPr>
              <a:t>Formal</a:t>
            </a:r>
            <a:r>
              <a:rPr lang="en-US" sz="1800" kern="0" dirty="0">
                <a:solidFill>
                  <a:schemeClr val="tx1">
                    <a:lumMod val="85000"/>
                    <a:lumOff val="15000"/>
                  </a:schemeClr>
                </a:solidFill>
                <a:latin typeface="Arial" pitchFamily="34" charset="0"/>
                <a:cs typeface="Arial" pitchFamily="34" charset="0"/>
              </a:rPr>
              <a:t> – How people are rewarded and promoted</a:t>
            </a:r>
            <a:endParaRPr lang="en-US" sz="1800" dirty="0">
              <a:solidFill>
                <a:schemeClr val="tx1">
                  <a:lumMod val="85000"/>
                  <a:lumOff val="15000"/>
                </a:schemeClr>
              </a:solidFill>
            </a:endParaRPr>
          </a:p>
        </p:txBody>
      </p:sp>
      <p:sp>
        <p:nvSpPr>
          <p:cNvPr id="44" name="TextBox 43"/>
          <p:cNvSpPr txBox="1"/>
          <p:nvPr/>
        </p:nvSpPr>
        <p:spPr>
          <a:xfrm>
            <a:off x="3058489" y="2895601"/>
            <a:ext cx="1086133" cy="830997"/>
          </a:xfrm>
          <a:prstGeom prst="rect">
            <a:avLst/>
          </a:prstGeom>
          <a:noFill/>
        </p:spPr>
        <p:txBody>
          <a:bodyPr wrap="square" rtlCol="0">
            <a:spAutoFit/>
          </a:bodyPr>
          <a:lstStyle/>
          <a:p>
            <a:pPr algn="ctr"/>
            <a:r>
              <a:rPr lang="en-US" sz="1600" kern="0" dirty="0">
                <a:solidFill>
                  <a:schemeClr val="bg1"/>
                </a:solidFill>
                <a:latin typeface="Arial" pitchFamily="34" charset="0"/>
                <a:cs typeface="Arial" pitchFamily="34" charset="0"/>
              </a:rPr>
              <a:t>This is a sample text.</a:t>
            </a:r>
            <a:endParaRPr lang="en-US" sz="1600" dirty="0">
              <a:solidFill>
                <a:schemeClr val="bg1"/>
              </a:solidFill>
            </a:endParaRPr>
          </a:p>
        </p:txBody>
      </p:sp>
      <p:sp>
        <p:nvSpPr>
          <p:cNvPr id="45" name="TextBox 44"/>
          <p:cNvSpPr txBox="1"/>
          <p:nvPr/>
        </p:nvSpPr>
        <p:spPr>
          <a:xfrm>
            <a:off x="4995120" y="2895601"/>
            <a:ext cx="1086133" cy="830997"/>
          </a:xfrm>
          <a:prstGeom prst="rect">
            <a:avLst/>
          </a:prstGeom>
          <a:noFill/>
        </p:spPr>
        <p:txBody>
          <a:bodyPr wrap="square" rtlCol="0">
            <a:spAutoFit/>
          </a:bodyPr>
          <a:lstStyle/>
          <a:p>
            <a:pPr algn="ctr"/>
            <a:r>
              <a:rPr lang="en-US" sz="1600" kern="0" dirty="0">
                <a:solidFill>
                  <a:schemeClr val="bg1"/>
                </a:solidFill>
                <a:latin typeface="Arial" pitchFamily="34" charset="0"/>
                <a:cs typeface="Arial" pitchFamily="34" charset="0"/>
              </a:rPr>
              <a:t>This is a sample text.</a:t>
            </a:r>
            <a:endParaRPr lang="en-US" sz="1600" dirty="0">
              <a:solidFill>
                <a:schemeClr val="bg1"/>
              </a:solidFill>
            </a:endParaRPr>
          </a:p>
        </p:txBody>
      </p:sp>
      <p:sp>
        <p:nvSpPr>
          <p:cNvPr id="46" name="TextBox 45"/>
          <p:cNvSpPr txBox="1"/>
          <p:nvPr/>
        </p:nvSpPr>
        <p:spPr>
          <a:xfrm>
            <a:off x="3036713" y="4107542"/>
            <a:ext cx="1086133" cy="830997"/>
          </a:xfrm>
          <a:prstGeom prst="rect">
            <a:avLst/>
          </a:prstGeom>
          <a:noFill/>
        </p:spPr>
        <p:txBody>
          <a:bodyPr wrap="square" rtlCol="0">
            <a:spAutoFit/>
          </a:bodyPr>
          <a:lstStyle/>
          <a:p>
            <a:pPr algn="ctr"/>
            <a:r>
              <a:rPr lang="en-US" sz="1600" kern="0" dirty="0">
                <a:solidFill>
                  <a:schemeClr val="bg1"/>
                </a:solidFill>
                <a:latin typeface="Arial" pitchFamily="34" charset="0"/>
                <a:cs typeface="Arial" pitchFamily="34" charset="0"/>
              </a:rPr>
              <a:t>This is a sample text.</a:t>
            </a:r>
            <a:endParaRPr lang="en-US" sz="1600" dirty="0">
              <a:solidFill>
                <a:schemeClr val="bg1"/>
              </a:solidFill>
            </a:endParaRPr>
          </a:p>
        </p:txBody>
      </p:sp>
      <p:sp>
        <p:nvSpPr>
          <p:cNvPr id="47" name="TextBox 46"/>
          <p:cNvSpPr txBox="1"/>
          <p:nvPr/>
        </p:nvSpPr>
        <p:spPr>
          <a:xfrm>
            <a:off x="5006009" y="4107542"/>
            <a:ext cx="1086133" cy="830997"/>
          </a:xfrm>
          <a:prstGeom prst="rect">
            <a:avLst/>
          </a:prstGeom>
          <a:noFill/>
        </p:spPr>
        <p:txBody>
          <a:bodyPr wrap="square" rtlCol="0">
            <a:spAutoFit/>
          </a:bodyPr>
          <a:lstStyle/>
          <a:p>
            <a:pPr algn="ctr"/>
            <a:r>
              <a:rPr lang="en-US" sz="1600" kern="0" dirty="0">
                <a:solidFill>
                  <a:schemeClr val="bg1"/>
                </a:solidFill>
                <a:latin typeface="Arial" pitchFamily="34" charset="0"/>
                <a:cs typeface="Arial" pitchFamily="34" charset="0"/>
              </a:rPr>
              <a:t>This is a sample text.</a:t>
            </a:r>
            <a:endParaRPr lang="en-US" sz="1600" dirty="0">
              <a:solidFill>
                <a:schemeClr val="bg1"/>
              </a:solidFill>
            </a:endParaRPr>
          </a:p>
        </p:txBody>
      </p:sp>
      <p:sp>
        <p:nvSpPr>
          <p:cNvPr id="48" name="TextBox 47"/>
          <p:cNvSpPr txBox="1"/>
          <p:nvPr/>
        </p:nvSpPr>
        <p:spPr>
          <a:xfrm>
            <a:off x="4023317" y="1959430"/>
            <a:ext cx="1086133" cy="830997"/>
          </a:xfrm>
          <a:prstGeom prst="rect">
            <a:avLst/>
          </a:prstGeom>
          <a:noFill/>
        </p:spPr>
        <p:txBody>
          <a:bodyPr wrap="square" rtlCol="0">
            <a:spAutoFit/>
          </a:bodyPr>
          <a:lstStyle/>
          <a:p>
            <a:pPr algn="ctr"/>
            <a:r>
              <a:rPr lang="en-US" sz="1600" kern="0" dirty="0">
                <a:solidFill>
                  <a:schemeClr val="bg1"/>
                </a:solidFill>
                <a:latin typeface="Arial" pitchFamily="34" charset="0"/>
                <a:cs typeface="Arial" pitchFamily="34" charset="0"/>
              </a:rPr>
              <a:t>This is a sample text.</a:t>
            </a:r>
            <a:endParaRPr lang="en-US" sz="1600" dirty="0">
              <a:solidFill>
                <a:schemeClr val="bg1"/>
              </a:solidFill>
            </a:endParaRPr>
          </a:p>
        </p:txBody>
      </p:sp>
      <p:sp>
        <p:nvSpPr>
          <p:cNvPr id="49" name="TextBox 48"/>
          <p:cNvSpPr txBox="1"/>
          <p:nvPr/>
        </p:nvSpPr>
        <p:spPr>
          <a:xfrm>
            <a:off x="4023317" y="5029201"/>
            <a:ext cx="1086133" cy="830997"/>
          </a:xfrm>
          <a:prstGeom prst="rect">
            <a:avLst/>
          </a:prstGeom>
          <a:noFill/>
        </p:spPr>
        <p:txBody>
          <a:bodyPr wrap="square" rtlCol="0">
            <a:spAutoFit/>
          </a:bodyPr>
          <a:lstStyle/>
          <a:p>
            <a:pPr algn="ctr"/>
            <a:r>
              <a:rPr lang="en-US" sz="1600" kern="0" dirty="0">
                <a:solidFill>
                  <a:schemeClr val="bg1"/>
                </a:solidFill>
                <a:latin typeface="Arial" pitchFamily="34" charset="0"/>
                <a:cs typeface="Arial" pitchFamily="34" charset="0"/>
              </a:rPr>
              <a:t>This is a sample text.</a:t>
            </a:r>
            <a:endParaRPr lang="en-US" sz="1600" dirty="0">
              <a:solidFill>
                <a:schemeClr val="bg1"/>
              </a:solidFill>
            </a:endParaRPr>
          </a:p>
        </p:txBody>
      </p:sp>
      <p:grpSp>
        <p:nvGrpSpPr>
          <p:cNvPr id="72" name="71 Grupo"/>
          <p:cNvGrpSpPr/>
          <p:nvPr/>
        </p:nvGrpSpPr>
        <p:grpSpPr>
          <a:xfrm>
            <a:off x="2258444" y="1785257"/>
            <a:ext cx="4627112" cy="4109722"/>
            <a:chOff x="3780856" y="1785257"/>
            <a:chExt cx="4627112" cy="4109722"/>
          </a:xfrm>
        </p:grpSpPr>
        <p:grpSp>
          <p:nvGrpSpPr>
            <p:cNvPr id="73" name="Group 39"/>
            <p:cNvGrpSpPr/>
            <p:nvPr/>
          </p:nvGrpSpPr>
          <p:grpSpPr>
            <a:xfrm>
              <a:off x="3780856" y="1785257"/>
              <a:ext cx="4627112" cy="4109722"/>
              <a:chOff x="4450094" y="2954427"/>
              <a:chExt cx="3288636" cy="2920910"/>
            </a:xfrm>
          </p:grpSpPr>
          <p:sp>
            <p:nvSpPr>
              <p:cNvPr id="80" name="Freeform 10"/>
              <p:cNvSpPr>
                <a:spLocks/>
              </p:cNvSpPr>
              <p:nvPr/>
            </p:nvSpPr>
            <p:spPr bwMode="auto">
              <a:xfrm>
                <a:off x="5433481" y="3039393"/>
                <a:ext cx="1321862" cy="1151928"/>
              </a:xfrm>
              <a:custGeom>
                <a:avLst/>
                <a:gdLst/>
                <a:ahLst/>
                <a:cxnLst>
                  <a:cxn ang="0">
                    <a:pos x="904" y="0"/>
                  </a:cxn>
                  <a:cxn ang="0">
                    <a:pos x="922" y="2"/>
                  </a:cxn>
                  <a:cxn ang="0">
                    <a:pos x="935" y="9"/>
                  </a:cxn>
                  <a:cxn ang="0">
                    <a:pos x="944" y="18"/>
                  </a:cxn>
                  <a:cxn ang="0">
                    <a:pos x="949" y="31"/>
                  </a:cxn>
                  <a:cxn ang="0">
                    <a:pos x="946" y="46"/>
                  </a:cxn>
                  <a:cxn ang="0">
                    <a:pos x="940" y="63"/>
                  </a:cxn>
                  <a:cxn ang="0">
                    <a:pos x="499" y="801"/>
                  </a:cxn>
                  <a:cxn ang="0">
                    <a:pos x="487" y="815"/>
                  </a:cxn>
                  <a:cxn ang="0">
                    <a:pos x="475" y="824"/>
                  </a:cxn>
                  <a:cxn ang="0">
                    <a:pos x="461" y="827"/>
                  </a:cxn>
                  <a:cxn ang="0">
                    <a:pos x="449" y="824"/>
                  </a:cxn>
                  <a:cxn ang="0">
                    <a:pos x="437" y="815"/>
                  </a:cxn>
                  <a:cxn ang="0">
                    <a:pos x="425" y="801"/>
                  </a:cxn>
                  <a:cxn ang="0">
                    <a:pos x="8" y="65"/>
                  </a:cxn>
                  <a:cxn ang="0">
                    <a:pos x="1" y="48"/>
                  </a:cxn>
                  <a:cxn ang="0">
                    <a:pos x="0" y="33"/>
                  </a:cxn>
                  <a:cxn ang="0">
                    <a:pos x="4" y="20"/>
                  </a:cxn>
                  <a:cxn ang="0">
                    <a:pos x="13" y="10"/>
                  </a:cxn>
                  <a:cxn ang="0">
                    <a:pos x="27" y="3"/>
                  </a:cxn>
                  <a:cxn ang="0">
                    <a:pos x="45" y="1"/>
                  </a:cxn>
                  <a:cxn ang="0">
                    <a:pos x="904" y="0"/>
                  </a:cxn>
                </a:cxnLst>
                <a:rect l="0" t="0" r="r" b="b"/>
                <a:pathLst>
                  <a:path w="949" h="827">
                    <a:moveTo>
                      <a:pt x="904" y="0"/>
                    </a:moveTo>
                    <a:lnTo>
                      <a:pt x="922" y="2"/>
                    </a:lnTo>
                    <a:lnTo>
                      <a:pt x="935" y="9"/>
                    </a:lnTo>
                    <a:lnTo>
                      <a:pt x="944" y="18"/>
                    </a:lnTo>
                    <a:lnTo>
                      <a:pt x="949" y="31"/>
                    </a:lnTo>
                    <a:lnTo>
                      <a:pt x="946" y="46"/>
                    </a:lnTo>
                    <a:lnTo>
                      <a:pt x="940" y="63"/>
                    </a:lnTo>
                    <a:lnTo>
                      <a:pt x="499" y="801"/>
                    </a:lnTo>
                    <a:lnTo>
                      <a:pt x="487" y="815"/>
                    </a:lnTo>
                    <a:lnTo>
                      <a:pt x="475" y="824"/>
                    </a:lnTo>
                    <a:lnTo>
                      <a:pt x="461" y="827"/>
                    </a:lnTo>
                    <a:lnTo>
                      <a:pt x="449" y="824"/>
                    </a:lnTo>
                    <a:lnTo>
                      <a:pt x="437" y="815"/>
                    </a:lnTo>
                    <a:lnTo>
                      <a:pt x="425" y="801"/>
                    </a:lnTo>
                    <a:lnTo>
                      <a:pt x="8" y="65"/>
                    </a:lnTo>
                    <a:lnTo>
                      <a:pt x="1" y="48"/>
                    </a:lnTo>
                    <a:lnTo>
                      <a:pt x="0" y="33"/>
                    </a:lnTo>
                    <a:lnTo>
                      <a:pt x="4" y="20"/>
                    </a:lnTo>
                    <a:lnTo>
                      <a:pt x="13" y="10"/>
                    </a:lnTo>
                    <a:lnTo>
                      <a:pt x="27" y="3"/>
                    </a:lnTo>
                    <a:lnTo>
                      <a:pt x="45" y="1"/>
                    </a:lnTo>
                    <a:lnTo>
                      <a:pt x="904" y="0"/>
                    </a:lnTo>
                    <a:close/>
                  </a:path>
                </a:pathLst>
              </a:custGeom>
              <a:solidFill>
                <a:srgbClr val="FF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11"/>
              <p:cNvSpPr>
                <a:spLocks/>
              </p:cNvSpPr>
              <p:nvPr/>
            </p:nvSpPr>
            <p:spPr bwMode="auto">
              <a:xfrm>
                <a:off x="6050536" y="2954427"/>
                <a:ext cx="756345" cy="720129"/>
              </a:xfrm>
              <a:custGeom>
                <a:avLst/>
                <a:gdLst/>
                <a:ahLst/>
                <a:cxnLst>
                  <a:cxn ang="0">
                    <a:pos x="60" y="0"/>
                  </a:cxn>
                  <a:cxn ang="0">
                    <a:pos x="60" y="25"/>
                  </a:cxn>
                  <a:cxn ang="0">
                    <a:pos x="461" y="25"/>
                  </a:cxn>
                  <a:cxn ang="0">
                    <a:pos x="484" y="27"/>
                  </a:cxn>
                  <a:cxn ang="0">
                    <a:pos x="505" y="35"/>
                  </a:cxn>
                  <a:cxn ang="0">
                    <a:pos x="521" y="46"/>
                  </a:cxn>
                  <a:cxn ang="0">
                    <a:pos x="534" y="62"/>
                  </a:cxn>
                  <a:cxn ang="0">
                    <a:pos x="541" y="80"/>
                  </a:cxn>
                  <a:cxn ang="0">
                    <a:pos x="543" y="100"/>
                  </a:cxn>
                  <a:cxn ang="0">
                    <a:pos x="538" y="122"/>
                  </a:cxn>
                  <a:cxn ang="0">
                    <a:pos x="528" y="143"/>
                  </a:cxn>
                  <a:cxn ang="0">
                    <a:pos x="305" y="517"/>
                  </a:cxn>
                  <a:cxn ang="0">
                    <a:pos x="292" y="464"/>
                  </a:cxn>
                  <a:cxn ang="0">
                    <a:pos x="244" y="475"/>
                  </a:cxn>
                  <a:cxn ang="0">
                    <a:pos x="465" y="105"/>
                  </a:cxn>
                  <a:cxn ang="0">
                    <a:pos x="469" y="98"/>
                  </a:cxn>
                  <a:cxn ang="0">
                    <a:pos x="60" y="98"/>
                  </a:cxn>
                  <a:cxn ang="0">
                    <a:pos x="60" y="118"/>
                  </a:cxn>
                  <a:cxn ang="0">
                    <a:pos x="0" y="60"/>
                  </a:cxn>
                  <a:cxn ang="0">
                    <a:pos x="60" y="0"/>
                  </a:cxn>
                </a:cxnLst>
                <a:rect l="0" t="0" r="r" b="b"/>
                <a:pathLst>
                  <a:path w="543" h="517">
                    <a:moveTo>
                      <a:pt x="60" y="0"/>
                    </a:moveTo>
                    <a:lnTo>
                      <a:pt x="60" y="25"/>
                    </a:lnTo>
                    <a:lnTo>
                      <a:pt x="461" y="25"/>
                    </a:lnTo>
                    <a:lnTo>
                      <a:pt x="484" y="27"/>
                    </a:lnTo>
                    <a:lnTo>
                      <a:pt x="505" y="35"/>
                    </a:lnTo>
                    <a:lnTo>
                      <a:pt x="521" y="46"/>
                    </a:lnTo>
                    <a:lnTo>
                      <a:pt x="534" y="62"/>
                    </a:lnTo>
                    <a:lnTo>
                      <a:pt x="541" y="80"/>
                    </a:lnTo>
                    <a:lnTo>
                      <a:pt x="543" y="100"/>
                    </a:lnTo>
                    <a:lnTo>
                      <a:pt x="538" y="122"/>
                    </a:lnTo>
                    <a:lnTo>
                      <a:pt x="528" y="143"/>
                    </a:lnTo>
                    <a:lnTo>
                      <a:pt x="305" y="517"/>
                    </a:lnTo>
                    <a:lnTo>
                      <a:pt x="292" y="464"/>
                    </a:lnTo>
                    <a:lnTo>
                      <a:pt x="244" y="475"/>
                    </a:lnTo>
                    <a:lnTo>
                      <a:pt x="465" y="105"/>
                    </a:lnTo>
                    <a:lnTo>
                      <a:pt x="469" y="98"/>
                    </a:lnTo>
                    <a:lnTo>
                      <a:pt x="60" y="98"/>
                    </a:lnTo>
                    <a:lnTo>
                      <a:pt x="60" y="118"/>
                    </a:lnTo>
                    <a:lnTo>
                      <a:pt x="0" y="60"/>
                    </a:lnTo>
                    <a:lnTo>
                      <a:pt x="60" y="0"/>
                    </a:lnTo>
                    <a:close/>
                  </a:path>
                </a:pathLst>
              </a:custGeom>
              <a:solidFill>
                <a:srgbClr val="C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12"/>
              <p:cNvSpPr>
                <a:spLocks/>
              </p:cNvSpPr>
              <p:nvPr/>
            </p:nvSpPr>
            <p:spPr bwMode="auto">
              <a:xfrm>
                <a:off x="5381944" y="2989249"/>
                <a:ext cx="685306" cy="672771"/>
              </a:xfrm>
              <a:custGeom>
                <a:avLst/>
                <a:gdLst/>
                <a:ahLst/>
                <a:cxnLst>
                  <a:cxn ang="0">
                    <a:pos x="487" y="0"/>
                  </a:cxn>
                  <a:cxn ang="0">
                    <a:pos x="453" y="35"/>
                  </a:cxn>
                  <a:cxn ang="0">
                    <a:pos x="492" y="73"/>
                  </a:cxn>
                  <a:cxn ang="0">
                    <a:pos x="82" y="74"/>
                  </a:cxn>
                  <a:cxn ang="0">
                    <a:pos x="75" y="74"/>
                  </a:cxn>
                  <a:cxn ang="0">
                    <a:pos x="73" y="75"/>
                  </a:cxn>
                  <a:cxn ang="0">
                    <a:pos x="74" y="76"/>
                  </a:cxn>
                  <a:cxn ang="0">
                    <a:pos x="74" y="79"/>
                  </a:cxn>
                  <a:cxn ang="0">
                    <a:pos x="77" y="83"/>
                  </a:cxn>
                  <a:cxn ang="0">
                    <a:pos x="264" y="413"/>
                  </a:cxn>
                  <a:cxn ang="0">
                    <a:pos x="284" y="402"/>
                  </a:cxn>
                  <a:cxn ang="0">
                    <a:pos x="262" y="483"/>
                  </a:cxn>
                  <a:cxn ang="0">
                    <a:pos x="181" y="460"/>
                  </a:cxn>
                  <a:cxn ang="0">
                    <a:pos x="200" y="449"/>
                  </a:cxn>
                  <a:cxn ang="0">
                    <a:pos x="14" y="119"/>
                  </a:cxn>
                  <a:cxn ang="0">
                    <a:pos x="3" y="98"/>
                  </a:cxn>
                  <a:cxn ang="0">
                    <a:pos x="0" y="76"/>
                  </a:cxn>
                  <a:cxn ang="0">
                    <a:pos x="1" y="57"/>
                  </a:cxn>
                  <a:cxn ang="0">
                    <a:pos x="9" y="38"/>
                  </a:cxn>
                  <a:cxn ang="0">
                    <a:pos x="21" y="22"/>
                  </a:cxn>
                  <a:cxn ang="0">
                    <a:pos x="38" y="11"/>
                  </a:cxn>
                  <a:cxn ang="0">
                    <a:pos x="59" y="3"/>
                  </a:cxn>
                  <a:cxn ang="0">
                    <a:pos x="82" y="1"/>
                  </a:cxn>
                  <a:cxn ang="0">
                    <a:pos x="487" y="0"/>
                  </a:cxn>
                </a:cxnLst>
                <a:rect l="0" t="0" r="r" b="b"/>
                <a:pathLst>
                  <a:path w="492" h="483">
                    <a:moveTo>
                      <a:pt x="487" y="0"/>
                    </a:moveTo>
                    <a:lnTo>
                      <a:pt x="453" y="35"/>
                    </a:lnTo>
                    <a:lnTo>
                      <a:pt x="492" y="73"/>
                    </a:lnTo>
                    <a:lnTo>
                      <a:pt x="82" y="74"/>
                    </a:lnTo>
                    <a:lnTo>
                      <a:pt x="75" y="74"/>
                    </a:lnTo>
                    <a:lnTo>
                      <a:pt x="73" y="75"/>
                    </a:lnTo>
                    <a:lnTo>
                      <a:pt x="74" y="76"/>
                    </a:lnTo>
                    <a:lnTo>
                      <a:pt x="74" y="79"/>
                    </a:lnTo>
                    <a:lnTo>
                      <a:pt x="77" y="83"/>
                    </a:lnTo>
                    <a:lnTo>
                      <a:pt x="264" y="413"/>
                    </a:lnTo>
                    <a:lnTo>
                      <a:pt x="284" y="402"/>
                    </a:lnTo>
                    <a:lnTo>
                      <a:pt x="262" y="483"/>
                    </a:lnTo>
                    <a:lnTo>
                      <a:pt x="181" y="460"/>
                    </a:lnTo>
                    <a:lnTo>
                      <a:pt x="200" y="449"/>
                    </a:lnTo>
                    <a:lnTo>
                      <a:pt x="14" y="119"/>
                    </a:lnTo>
                    <a:lnTo>
                      <a:pt x="3" y="98"/>
                    </a:lnTo>
                    <a:lnTo>
                      <a:pt x="0" y="76"/>
                    </a:lnTo>
                    <a:lnTo>
                      <a:pt x="1" y="57"/>
                    </a:lnTo>
                    <a:lnTo>
                      <a:pt x="9" y="38"/>
                    </a:lnTo>
                    <a:lnTo>
                      <a:pt x="21" y="22"/>
                    </a:lnTo>
                    <a:lnTo>
                      <a:pt x="38" y="11"/>
                    </a:lnTo>
                    <a:lnTo>
                      <a:pt x="59" y="3"/>
                    </a:lnTo>
                    <a:lnTo>
                      <a:pt x="82" y="1"/>
                    </a:lnTo>
                    <a:lnTo>
                      <a:pt x="487" y="0"/>
                    </a:lnTo>
                    <a:close/>
                  </a:path>
                </a:pathLst>
              </a:custGeom>
              <a:solidFill>
                <a:srgbClr val="C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13"/>
              <p:cNvSpPr>
                <a:spLocks/>
              </p:cNvSpPr>
              <p:nvPr/>
            </p:nvSpPr>
            <p:spPr bwMode="auto">
              <a:xfrm>
                <a:off x="5699525" y="3632768"/>
                <a:ext cx="767488" cy="610090"/>
              </a:xfrm>
              <a:custGeom>
                <a:avLst/>
                <a:gdLst/>
                <a:ahLst/>
                <a:cxnLst>
                  <a:cxn ang="0">
                    <a:pos x="63" y="0"/>
                  </a:cxn>
                  <a:cxn ang="0">
                    <a:pos x="266" y="357"/>
                  </a:cxn>
                  <a:cxn ang="0">
                    <a:pos x="268" y="360"/>
                  </a:cxn>
                  <a:cxn ang="0">
                    <a:pos x="272" y="363"/>
                  </a:cxn>
                  <a:cxn ang="0">
                    <a:pos x="275" y="360"/>
                  </a:cxn>
                  <a:cxn ang="0">
                    <a:pos x="276" y="357"/>
                  </a:cxn>
                  <a:cxn ang="0">
                    <a:pos x="470" y="33"/>
                  </a:cxn>
                  <a:cxn ang="0">
                    <a:pos x="448" y="21"/>
                  </a:cxn>
                  <a:cxn ang="0">
                    <a:pos x="529" y="1"/>
                  </a:cxn>
                  <a:cxn ang="0">
                    <a:pos x="551" y="82"/>
                  </a:cxn>
                  <a:cxn ang="0">
                    <a:pos x="533" y="72"/>
                  </a:cxn>
                  <a:cxn ang="0">
                    <a:pos x="339" y="394"/>
                  </a:cxn>
                  <a:cxn ang="0">
                    <a:pos x="326" y="413"/>
                  </a:cxn>
                  <a:cxn ang="0">
                    <a:pos x="309" y="426"/>
                  </a:cxn>
                  <a:cxn ang="0">
                    <a:pos x="291" y="434"/>
                  </a:cxn>
                  <a:cxn ang="0">
                    <a:pos x="270" y="438"/>
                  </a:cxn>
                  <a:cxn ang="0">
                    <a:pos x="250" y="434"/>
                  </a:cxn>
                  <a:cxn ang="0">
                    <a:pos x="232" y="425"/>
                  </a:cxn>
                  <a:cxn ang="0">
                    <a:pos x="215" y="412"/>
                  </a:cxn>
                  <a:cxn ang="0">
                    <a:pos x="202" y="393"/>
                  </a:cxn>
                  <a:cxn ang="0">
                    <a:pos x="0" y="36"/>
                  </a:cxn>
                  <a:cxn ang="0">
                    <a:pos x="50" y="50"/>
                  </a:cxn>
                  <a:cxn ang="0">
                    <a:pos x="63" y="0"/>
                  </a:cxn>
                </a:cxnLst>
                <a:rect l="0" t="0" r="r" b="b"/>
                <a:pathLst>
                  <a:path w="551" h="438">
                    <a:moveTo>
                      <a:pt x="63" y="0"/>
                    </a:moveTo>
                    <a:lnTo>
                      <a:pt x="266" y="357"/>
                    </a:lnTo>
                    <a:lnTo>
                      <a:pt x="268" y="360"/>
                    </a:lnTo>
                    <a:lnTo>
                      <a:pt x="272" y="363"/>
                    </a:lnTo>
                    <a:lnTo>
                      <a:pt x="275" y="360"/>
                    </a:lnTo>
                    <a:lnTo>
                      <a:pt x="276" y="357"/>
                    </a:lnTo>
                    <a:lnTo>
                      <a:pt x="470" y="33"/>
                    </a:lnTo>
                    <a:lnTo>
                      <a:pt x="448" y="21"/>
                    </a:lnTo>
                    <a:lnTo>
                      <a:pt x="529" y="1"/>
                    </a:lnTo>
                    <a:lnTo>
                      <a:pt x="551" y="82"/>
                    </a:lnTo>
                    <a:lnTo>
                      <a:pt x="533" y="72"/>
                    </a:lnTo>
                    <a:lnTo>
                      <a:pt x="339" y="394"/>
                    </a:lnTo>
                    <a:lnTo>
                      <a:pt x="326" y="413"/>
                    </a:lnTo>
                    <a:lnTo>
                      <a:pt x="309" y="426"/>
                    </a:lnTo>
                    <a:lnTo>
                      <a:pt x="291" y="434"/>
                    </a:lnTo>
                    <a:lnTo>
                      <a:pt x="270" y="438"/>
                    </a:lnTo>
                    <a:lnTo>
                      <a:pt x="250" y="434"/>
                    </a:lnTo>
                    <a:lnTo>
                      <a:pt x="232" y="425"/>
                    </a:lnTo>
                    <a:lnTo>
                      <a:pt x="215" y="412"/>
                    </a:lnTo>
                    <a:lnTo>
                      <a:pt x="202" y="393"/>
                    </a:lnTo>
                    <a:lnTo>
                      <a:pt x="0" y="36"/>
                    </a:lnTo>
                    <a:lnTo>
                      <a:pt x="50" y="50"/>
                    </a:lnTo>
                    <a:lnTo>
                      <a:pt x="63" y="0"/>
                    </a:lnTo>
                    <a:close/>
                  </a:path>
                </a:pathLst>
              </a:custGeom>
              <a:solidFill>
                <a:srgbClr val="C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14"/>
              <p:cNvSpPr>
                <a:spLocks/>
              </p:cNvSpPr>
              <p:nvPr/>
            </p:nvSpPr>
            <p:spPr bwMode="auto">
              <a:xfrm>
                <a:off x="4521132" y="3160576"/>
                <a:ext cx="1321862" cy="1150535"/>
              </a:xfrm>
              <a:custGeom>
                <a:avLst/>
                <a:gdLst/>
                <a:ahLst/>
                <a:cxnLst>
                  <a:cxn ang="0">
                    <a:pos x="462" y="0"/>
                  </a:cxn>
                  <a:cxn ang="0">
                    <a:pos x="475" y="2"/>
                  </a:cxn>
                  <a:cxn ang="0">
                    <a:pos x="487" y="11"/>
                  </a:cxn>
                  <a:cxn ang="0">
                    <a:pos x="499" y="24"/>
                  </a:cxn>
                  <a:cxn ang="0">
                    <a:pos x="940" y="763"/>
                  </a:cxn>
                  <a:cxn ang="0">
                    <a:pos x="947" y="780"/>
                  </a:cxn>
                  <a:cxn ang="0">
                    <a:pos x="949" y="795"/>
                  </a:cxn>
                  <a:cxn ang="0">
                    <a:pos x="944" y="808"/>
                  </a:cxn>
                  <a:cxn ang="0">
                    <a:pos x="935" y="817"/>
                  </a:cxn>
                  <a:cxn ang="0">
                    <a:pos x="922" y="824"/>
                  </a:cxn>
                  <a:cxn ang="0">
                    <a:pos x="904" y="826"/>
                  </a:cxn>
                  <a:cxn ang="0">
                    <a:pos x="45" y="825"/>
                  </a:cxn>
                  <a:cxn ang="0">
                    <a:pos x="27" y="823"/>
                  </a:cxn>
                  <a:cxn ang="0">
                    <a:pos x="13" y="816"/>
                  </a:cxn>
                  <a:cxn ang="0">
                    <a:pos x="4" y="806"/>
                  </a:cxn>
                  <a:cxn ang="0">
                    <a:pos x="0" y="792"/>
                  </a:cxn>
                  <a:cxn ang="0">
                    <a:pos x="1" y="778"/>
                  </a:cxn>
                  <a:cxn ang="0">
                    <a:pos x="8" y="761"/>
                  </a:cxn>
                  <a:cxn ang="0">
                    <a:pos x="426" y="25"/>
                  </a:cxn>
                  <a:cxn ang="0">
                    <a:pos x="436" y="11"/>
                  </a:cxn>
                  <a:cxn ang="0">
                    <a:pos x="448" y="2"/>
                  </a:cxn>
                  <a:cxn ang="0">
                    <a:pos x="462" y="0"/>
                  </a:cxn>
                </a:cxnLst>
                <a:rect l="0" t="0" r="r" b="b"/>
                <a:pathLst>
                  <a:path w="949" h="826">
                    <a:moveTo>
                      <a:pt x="462" y="0"/>
                    </a:moveTo>
                    <a:lnTo>
                      <a:pt x="475" y="2"/>
                    </a:lnTo>
                    <a:lnTo>
                      <a:pt x="487" y="11"/>
                    </a:lnTo>
                    <a:lnTo>
                      <a:pt x="499" y="24"/>
                    </a:lnTo>
                    <a:lnTo>
                      <a:pt x="940" y="763"/>
                    </a:lnTo>
                    <a:lnTo>
                      <a:pt x="947" y="780"/>
                    </a:lnTo>
                    <a:lnTo>
                      <a:pt x="949" y="795"/>
                    </a:lnTo>
                    <a:lnTo>
                      <a:pt x="944" y="808"/>
                    </a:lnTo>
                    <a:lnTo>
                      <a:pt x="935" y="817"/>
                    </a:lnTo>
                    <a:lnTo>
                      <a:pt x="922" y="824"/>
                    </a:lnTo>
                    <a:lnTo>
                      <a:pt x="904" y="826"/>
                    </a:lnTo>
                    <a:lnTo>
                      <a:pt x="45" y="825"/>
                    </a:lnTo>
                    <a:lnTo>
                      <a:pt x="27" y="823"/>
                    </a:lnTo>
                    <a:lnTo>
                      <a:pt x="13" y="816"/>
                    </a:lnTo>
                    <a:lnTo>
                      <a:pt x="4" y="806"/>
                    </a:lnTo>
                    <a:lnTo>
                      <a:pt x="0" y="792"/>
                    </a:lnTo>
                    <a:lnTo>
                      <a:pt x="1" y="778"/>
                    </a:lnTo>
                    <a:lnTo>
                      <a:pt x="8" y="761"/>
                    </a:lnTo>
                    <a:lnTo>
                      <a:pt x="426" y="25"/>
                    </a:lnTo>
                    <a:lnTo>
                      <a:pt x="436" y="11"/>
                    </a:lnTo>
                    <a:lnTo>
                      <a:pt x="448" y="2"/>
                    </a:lnTo>
                    <a:lnTo>
                      <a:pt x="462" y="0"/>
                    </a:lnTo>
                    <a:close/>
                  </a:path>
                </a:pathLst>
              </a:custGeom>
              <a:solidFill>
                <a:srgbClr val="FF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15"/>
              <p:cNvSpPr>
                <a:spLocks/>
              </p:cNvSpPr>
              <p:nvPr/>
            </p:nvSpPr>
            <p:spPr bwMode="auto">
              <a:xfrm>
                <a:off x="5139580" y="3675949"/>
                <a:ext cx="753559" cy="720129"/>
              </a:xfrm>
              <a:custGeom>
                <a:avLst/>
                <a:gdLst/>
                <a:ahLst/>
                <a:cxnLst>
                  <a:cxn ang="0">
                    <a:pos x="303" y="0"/>
                  </a:cxn>
                  <a:cxn ang="0">
                    <a:pos x="527" y="374"/>
                  </a:cxn>
                  <a:cxn ang="0">
                    <a:pos x="537" y="395"/>
                  </a:cxn>
                  <a:cxn ang="0">
                    <a:pos x="541" y="417"/>
                  </a:cxn>
                  <a:cxn ang="0">
                    <a:pos x="540" y="436"/>
                  </a:cxn>
                  <a:cxn ang="0">
                    <a:pos x="533" y="455"/>
                  </a:cxn>
                  <a:cxn ang="0">
                    <a:pos x="521" y="471"/>
                  </a:cxn>
                  <a:cxn ang="0">
                    <a:pos x="504" y="482"/>
                  </a:cxn>
                  <a:cxn ang="0">
                    <a:pos x="483" y="490"/>
                  </a:cxn>
                  <a:cxn ang="0">
                    <a:pos x="460" y="492"/>
                  </a:cxn>
                  <a:cxn ang="0">
                    <a:pos x="59" y="492"/>
                  </a:cxn>
                  <a:cxn ang="0">
                    <a:pos x="58" y="517"/>
                  </a:cxn>
                  <a:cxn ang="0">
                    <a:pos x="0" y="457"/>
                  </a:cxn>
                  <a:cxn ang="0">
                    <a:pos x="59" y="399"/>
                  </a:cxn>
                  <a:cxn ang="0">
                    <a:pos x="59" y="419"/>
                  </a:cxn>
                  <a:cxn ang="0">
                    <a:pos x="464" y="419"/>
                  </a:cxn>
                  <a:cxn ang="0">
                    <a:pos x="468" y="418"/>
                  </a:cxn>
                  <a:cxn ang="0">
                    <a:pos x="465" y="416"/>
                  </a:cxn>
                  <a:cxn ang="0">
                    <a:pos x="464" y="411"/>
                  </a:cxn>
                  <a:cxn ang="0">
                    <a:pos x="243" y="41"/>
                  </a:cxn>
                  <a:cxn ang="0">
                    <a:pos x="291" y="52"/>
                  </a:cxn>
                  <a:cxn ang="0">
                    <a:pos x="303" y="0"/>
                  </a:cxn>
                </a:cxnLst>
                <a:rect l="0" t="0" r="r" b="b"/>
                <a:pathLst>
                  <a:path w="541" h="517">
                    <a:moveTo>
                      <a:pt x="303" y="0"/>
                    </a:moveTo>
                    <a:lnTo>
                      <a:pt x="527" y="374"/>
                    </a:lnTo>
                    <a:lnTo>
                      <a:pt x="537" y="395"/>
                    </a:lnTo>
                    <a:lnTo>
                      <a:pt x="541" y="417"/>
                    </a:lnTo>
                    <a:lnTo>
                      <a:pt x="540" y="436"/>
                    </a:lnTo>
                    <a:lnTo>
                      <a:pt x="533" y="455"/>
                    </a:lnTo>
                    <a:lnTo>
                      <a:pt x="521" y="471"/>
                    </a:lnTo>
                    <a:lnTo>
                      <a:pt x="504" y="482"/>
                    </a:lnTo>
                    <a:lnTo>
                      <a:pt x="483" y="490"/>
                    </a:lnTo>
                    <a:lnTo>
                      <a:pt x="460" y="492"/>
                    </a:lnTo>
                    <a:lnTo>
                      <a:pt x="59" y="492"/>
                    </a:lnTo>
                    <a:lnTo>
                      <a:pt x="58" y="517"/>
                    </a:lnTo>
                    <a:lnTo>
                      <a:pt x="0" y="457"/>
                    </a:lnTo>
                    <a:lnTo>
                      <a:pt x="59" y="399"/>
                    </a:lnTo>
                    <a:lnTo>
                      <a:pt x="59" y="419"/>
                    </a:lnTo>
                    <a:lnTo>
                      <a:pt x="464" y="419"/>
                    </a:lnTo>
                    <a:lnTo>
                      <a:pt x="468" y="418"/>
                    </a:lnTo>
                    <a:lnTo>
                      <a:pt x="465" y="416"/>
                    </a:lnTo>
                    <a:lnTo>
                      <a:pt x="464" y="411"/>
                    </a:lnTo>
                    <a:lnTo>
                      <a:pt x="243" y="41"/>
                    </a:lnTo>
                    <a:lnTo>
                      <a:pt x="291" y="52"/>
                    </a:lnTo>
                    <a:lnTo>
                      <a:pt x="303" y="0"/>
                    </a:lnTo>
                    <a:close/>
                  </a:path>
                </a:pathLst>
              </a:custGeom>
              <a:solidFill>
                <a:srgbClr val="C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16"/>
              <p:cNvSpPr>
                <a:spLocks/>
              </p:cNvSpPr>
              <p:nvPr/>
            </p:nvSpPr>
            <p:spPr bwMode="auto">
              <a:xfrm>
                <a:off x="4469595" y="3688484"/>
                <a:ext cx="685306" cy="672771"/>
              </a:xfrm>
              <a:custGeom>
                <a:avLst/>
                <a:gdLst/>
                <a:ahLst/>
                <a:cxnLst>
                  <a:cxn ang="0">
                    <a:pos x="261" y="0"/>
                  </a:cxn>
                  <a:cxn ang="0">
                    <a:pos x="284" y="81"/>
                  </a:cxn>
                  <a:cxn ang="0">
                    <a:pos x="265" y="70"/>
                  </a:cxn>
                  <a:cxn ang="0">
                    <a:pos x="77" y="400"/>
                  </a:cxn>
                  <a:cxn ang="0">
                    <a:pos x="74" y="403"/>
                  </a:cxn>
                  <a:cxn ang="0">
                    <a:pos x="73" y="406"/>
                  </a:cxn>
                  <a:cxn ang="0">
                    <a:pos x="73" y="408"/>
                  </a:cxn>
                  <a:cxn ang="0">
                    <a:pos x="76" y="408"/>
                  </a:cxn>
                  <a:cxn ang="0">
                    <a:pos x="77" y="409"/>
                  </a:cxn>
                  <a:cxn ang="0">
                    <a:pos x="492" y="409"/>
                  </a:cxn>
                  <a:cxn ang="0">
                    <a:pos x="452" y="448"/>
                  </a:cxn>
                  <a:cxn ang="0">
                    <a:pos x="487" y="483"/>
                  </a:cxn>
                  <a:cxn ang="0">
                    <a:pos x="82" y="482"/>
                  </a:cxn>
                  <a:cxn ang="0">
                    <a:pos x="59" y="480"/>
                  </a:cxn>
                  <a:cxn ang="0">
                    <a:pos x="38" y="472"/>
                  </a:cxn>
                  <a:cxn ang="0">
                    <a:pos x="22" y="461"/>
                  </a:cxn>
                  <a:cxn ang="0">
                    <a:pos x="9" y="445"/>
                  </a:cxn>
                  <a:cxn ang="0">
                    <a:pos x="1" y="426"/>
                  </a:cxn>
                  <a:cxn ang="0">
                    <a:pos x="0" y="407"/>
                  </a:cxn>
                  <a:cxn ang="0">
                    <a:pos x="4" y="385"/>
                  </a:cxn>
                  <a:cxn ang="0">
                    <a:pos x="13" y="364"/>
                  </a:cxn>
                  <a:cxn ang="0">
                    <a:pos x="200" y="33"/>
                  </a:cxn>
                  <a:cxn ang="0">
                    <a:pos x="180" y="23"/>
                  </a:cxn>
                  <a:cxn ang="0">
                    <a:pos x="261" y="0"/>
                  </a:cxn>
                </a:cxnLst>
                <a:rect l="0" t="0" r="r" b="b"/>
                <a:pathLst>
                  <a:path w="492" h="483">
                    <a:moveTo>
                      <a:pt x="261" y="0"/>
                    </a:moveTo>
                    <a:lnTo>
                      <a:pt x="284" y="81"/>
                    </a:lnTo>
                    <a:lnTo>
                      <a:pt x="265" y="70"/>
                    </a:lnTo>
                    <a:lnTo>
                      <a:pt x="77" y="400"/>
                    </a:lnTo>
                    <a:lnTo>
                      <a:pt x="74" y="403"/>
                    </a:lnTo>
                    <a:lnTo>
                      <a:pt x="73" y="406"/>
                    </a:lnTo>
                    <a:lnTo>
                      <a:pt x="73" y="408"/>
                    </a:lnTo>
                    <a:lnTo>
                      <a:pt x="76" y="408"/>
                    </a:lnTo>
                    <a:lnTo>
                      <a:pt x="77" y="409"/>
                    </a:lnTo>
                    <a:lnTo>
                      <a:pt x="492" y="409"/>
                    </a:lnTo>
                    <a:lnTo>
                      <a:pt x="452" y="448"/>
                    </a:lnTo>
                    <a:lnTo>
                      <a:pt x="487" y="483"/>
                    </a:lnTo>
                    <a:lnTo>
                      <a:pt x="82" y="482"/>
                    </a:lnTo>
                    <a:lnTo>
                      <a:pt x="59" y="480"/>
                    </a:lnTo>
                    <a:lnTo>
                      <a:pt x="38" y="472"/>
                    </a:lnTo>
                    <a:lnTo>
                      <a:pt x="22" y="461"/>
                    </a:lnTo>
                    <a:lnTo>
                      <a:pt x="9" y="445"/>
                    </a:lnTo>
                    <a:lnTo>
                      <a:pt x="1" y="426"/>
                    </a:lnTo>
                    <a:lnTo>
                      <a:pt x="0" y="407"/>
                    </a:lnTo>
                    <a:lnTo>
                      <a:pt x="4" y="385"/>
                    </a:lnTo>
                    <a:lnTo>
                      <a:pt x="13" y="364"/>
                    </a:lnTo>
                    <a:lnTo>
                      <a:pt x="200" y="33"/>
                    </a:lnTo>
                    <a:lnTo>
                      <a:pt x="180" y="23"/>
                    </a:lnTo>
                    <a:lnTo>
                      <a:pt x="261" y="0"/>
                    </a:lnTo>
                    <a:close/>
                  </a:path>
                </a:pathLst>
              </a:custGeom>
              <a:solidFill>
                <a:srgbClr val="C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17"/>
              <p:cNvSpPr>
                <a:spLocks/>
              </p:cNvSpPr>
              <p:nvPr/>
            </p:nvSpPr>
            <p:spPr bwMode="auto">
              <a:xfrm>
                <a:off x="4785783" y="3107646"/>
                <a:ext cx="767488" cy="611483"/>
              </a:xfrm>
              <a:custGeom>
                <a:avLst/>
                <a:gdLst/>
                <a:ahLst/>
                <a:cxnLst>
                  <a:cxn ang="0">
                    <a:pos x="272" y="0"/>
                  </a:cxn>
                  <a:cxn ang="0">
                    <a:pos x="292" y="4"/>
                  </a:cxn>
                  <a:cxn ang="0">
                    <a:pos x="310" y="12"/>
                  </a:cxn>
                  <a:cxn ang="0">
                    <a:pos x="327" y="25"/>
                  </a:cxn>
                  <a:cxn ang="0">
                    <a:pos x="340" y="44"/>
                  </a:cxn>
                  <a:cxn ang="0">
                    <a:pos x="533" y="366"/>
                  </a:cxn>
                  <a:cxn ang="0">
                    <a:pos x="551" y="356"/>
                  </a:cxn>
                  <a:cxn ang="0">
                    <a:pos x="530" y="437"/>
                  </a:cxn>
                  <a:cxn ang="0">
                    <a:pos x="449" y="416"/>
                  </a:cxn>
                  <a:cxn ang="0">
                    <a:pos x="470" y="404"/>
                  </a:cxn>
                  <a:cxn ang="0">
                    <a:pos x="277" y="82"/>
                  </a:cxn>
                  <a:cxn ang="0">
                    <a:pos x="275" y="78"/>
                  </a:cxn>
                  <a:cxn ang="0">
                    <a:pos x="274" y="76"/>
                  </a:cxn>
                  <a:cxn ang="0">
                    <a:pos x="272" y="75"/>
                  </a:cxn>
                  <a:cxn ang="0">
                    <a:pos x="270" y="76"/>
                  </a:cxn>
                  <a:cxn ang="0">
                    <a:pos x="269" y="78"/>
                  </a:cxn>
                  <a:cxn ang="0">
                    <a:pos x="267" y="82"/>
                  </a:cxn>
                  <a:cxn ang="0">
                    <a:pos x="65" y="439"/>
                  </a:cxn>
                  <a:cxn ang="0">
                    <a:pos x="51" y="388"/>
                  </a:cxn>
                  <a:cxn ang="0">
                    <a:pos x="0" y="401"/>
                  </a:cxn>
                  <a:cxn ang="0">
                    <a:pos x="203" y="45"/>
                  </a:cxn>
                  <a:cxn ang="0">
                    <a:pos x="216" y="26"/>
                  </a:cxn>
                  <a:cxn ang="0">
                    <a:pos x="233" y="13"/>
                  </a:cxn>
                  <a:cxn ang="0">
                    <a:pos x="251" y="4"/>
                  </a:cxn>
                  <a:cxn ang="0">
                    <a:pos x="272" y="0"/>
                  </a:cxn>
                </a:cxnLst>
                <a:rect l="0" t="0" r="r" b="b"/>
                <a:pathLst>
                  <a:path w="551" h="439">
                    <a:moveTo>
                      <a:pt x="272" y="0"/>
                    </a:moveTo>
                    <a:lnTo>
                      <a:pt x="292" y="4"/>
                    </a:lnTo>
                    <a:lnTo>
                      <a:pt x="310" y="12"/>
                    </a:lnTo>
                    <a:lnTo>
                      <a:pt x="327" y="25"/>
                    </a:lnTo>
                    <a:lnTo>
                      <a:pt x="340" y="44"/>
                    </a:lnTo>
                    <a:lnTo>
                      <a:pt x="533" y="366"/>
                    </a:lnTo>
                    <a:lnTo>
                      <a:pt x="551" y="356"/>
                    </a:lnTo>
                    <a:lnTo>
                      <a:pt x="530" y="437"/>
                    </a:lnTo>
                    <a:lnTo>
                      <a:pt x="449" y="416"/>
                    </a:lnTo>
                    <a:lnTo>
                      <a:pt x="470" y="404"/>
                    </a:lnTo>
                    <a:lnTo>
                      <a:pt x="277" y="82"/>
                    </a:lnTo>
                    <a:lnTo>
                      <a:pt x="275" y="78"/>
                    </a:lnTo>
                    <a:lnTo>
                      <a:pt x="274" y="76"/>
                    </a:lnTo>
                    <a:lnTo>
                      <a:pt x="272" y="75"/>
                    </a:lnTo>
                    <a:lnTo>
                      <a:pt x="270" y="76"/>
                    </a:lnTo>
                    <a:lnTo>
                      <a:pt x="269" y="78"/>
                    </a:lnTo>
                    <a:lnTo>
                      <a:pt x="267" y="82"/>
                    </a:lnTo>
                    <a:lnTo>
                      <a:pt x="65" y="439"/>
                    </a:lnTo>
                    <a:lnTo>
                      <a:pt x="51" y="388"/>
                    </a:lnTo>
                    <a:lnTo>
                      <a:pt x="0" y="401"/>
                    </a:lnTo>
                    <a:lnTo>
                      <a:pt x="203" y="45"/>
                    </a:lnTo>
                    <a:lnTo>
                      <a:pt x="216" y="26"/>
                    </a:lnTo>
                    <a:lnTo>
                      <a:pt x="233" y="13"/>
                    </a:lnTo>
                    <a:lnTo>
                      <a:pt x="251" y="4"/>
                    </a:lnTo>
                    <a:lnTo>
                      <a:pt x="272" y="0"/>
                    </a:lnTo>
                    <a:close/>
                  </a:path>
                </a:pathLst>
              </a:custGeom>
              <a:solidFill>
                <a:srgbClr val="C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18"/>
              <p:cNvSpPr>
                <a:spLocks/>
              </p:cNvSpPr>
              <p:nvPr/>
            </p:nvSpPr>
            <p:spPr bwMode="auto">
              <a:xfrm>
                <a:off x="6345831" y="3160576"/>
                <a:ext cx="1321862" cy="1150535"/>
              </a:xfrm>
              <a:custGeom>
                <a:avLst/>
                <a:gdLst/>
                <a:ahLst/>
                <a:cxnLst>
                  <a:cxn ang="0">
                    <a:pos x="463" y="0"/>
                  </a:cxn>
                  <a:cxn ang="0">
                    <a:pos x="475" y="2"/>
                  </a:cxn>
                  <a:cxn ang="0">
                    <a:pos x="488" y="11"/>
                  </a:cxn>
                  <a:cxn ang="0">
                    <a:pos x="500" y="24"/>
                  </a:cxn>
                  <a:cxn ang="0">
                    <a:pos x="940" y="763"/>
                  </a:cxn>
                  <a:cxn ang="0">
                    <a:pos x="947" y="780"/>
                  </a:cxn>
                  <a:cxn ang="0">
                    <a:pos x="949" y="795"/>
                  </a:cxn>
                  <a:cxn ang="0">
                    <a:pos x="945" y="808"/>
                  </a:cxn>
                  <a:cxn ang="0">
                    <a:pos x="936" y="817"/>
                  </a:cxn>
                  <a:cxn ang="0">
                    <a:pos x="923" y="824"/>
                  </a:cxn>
                  <a:cxn ang="0">
                    <a:pos x="905" y="826"/>
                  </a:cxn>
                  <a:cxn ang="0">
                    <a:pos x="45" y="825"/>
                  </a:cxn>
                  <a:cxn ang="0">
                    <a:pos x="27" y="823"/>
                  </a:cxn>
                  <a:cxn ang="0">
                    <a:pos x="14" y="816"/>
                  </a:cxn>
                  <a:cxn ang="0">
                    <a:pos x="5" y="806"/>
                  </a:cxn>
                  <a:cxn ang="0">
                    <a:pos x="0" y="792"/>
                  </a:cxn>
                  <a:cxn ang="0">
                    <a:pos x="1" y="778"/>
                  </a:cxn>
                  <a:cxn ang="0">
                    <a:pos x="8" y="761"/>
                  </a:cxn>
                  <a:cxn ang="0">
                    <a:pos x="425" y="25"/>
                  </a:cxn>
                  <a:cxn ang="0">
                    <a:pos x="437" y="11"/>
                  </a:cxn>
                  <a:cxn ang="0">
                    <a:pos x="449" y="2"/>
                  </a:cxn>
                  <a:cxn ang="0">
                    <a:pos x="463" y="0"/>
                  </a:cxn>
                </a:cxnLst>
                <a:rect l="0" t="0" r="r" b="b"/>
                <a:pathLst>
                  <a:path w="949" h="826">
                    <a:moveTo>
                      <a:pt x="463" y="0"/>
                    </a:moveTo>
                    <a:lnTo>
                      <a:pt x="475" y="2"/>
                    </a:lnTo>
                    <a:lnTo>
                      <a:pt x="488" y="11"/>
                    </a:lnTo>
                    <a:lnTo>
                      <a:pt x="500" y="24"/>
                    </a:lnTo>
                    <a:lnTo>
                      <a:pt x="940" y="763"/>
                    </a:lnTo>
                    <a:lnTo>
                      <a:pt x="947" y="780"/>
                    </a:lnTo>
                    <a:lnTo>
                      <a:pt x="949" y="795"/>
                    </a:lnTo>
                    <a:lnTo>
                      <a:pt x="945" y="808"/>
                    </a:lnTo>
                    <a:lnTo>
                      <a:pt x="936" y="817"/>
                    </a:lnTo>
                    <a:lnTo>
                      <a:pt x="923" y="824"/>
                    </a:lnTo>
                    <a:lnTo>
                      <a:pt x="905" y="826"/>
                    </a:lnTo>
                    <a:lnTo>
                      <a:pt x="45" y="825"/>
                    </a:lnTo>
                    <a:lnTo>
                      <a:pt x="27" y="823"/>
                    </a:lnTo>
                    <a:lnTo>
                      <a:pt x="14" y="816"/>
                    </a:lnTo>
                    <a:lnTo>
                      <a:pt x="5" y="806"/>
                    </a:lnTo>
                    <a:lnTo>
                      <a:pt x="0" y="792"/>
                    </a:lnTo>
                    <a:lnTo>
                      <a:pt x="1" y="778"/>
                    </a:lnTo>
                    <a:lnTo>
                      <a:pt x="8" y="761"/>
                    </a:lnTo>
                    <a:lnTo>
                      <a:pt x="425" y="25"/>
                    </a:lnTo>
                    <a:lnTo>
                      <a:pt x="437" y="11"/>
                    </a:lnTo>
                    <a:lnTo>
                      <a:pt x="449" y="2"/>
                    </a:lnTo>
                    <a:lnTo>
                      <a:pt x="463" y="0"/>
                    </a:lnTo>
                    <a:close/>
                  </a:path>
                </a:pathLst>
              </a:custGeom>
              <a:solidFill>
                <a:srgbClr val="FF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19"/>
              <p:cNvSpPr>
                <a:spLocks/>
              </p:cNvSpPr>
              <p:nvPr/>
            </p:nvSpPr>
            <p:spPr bwMode="auto">
              <a:xfrm>
                <a:off x="6965670" y="3675949"/>
                <a:ext cx="753559" cy="720129"/>
              </a:xfrm>
              <a:custGeom>
                <a:avLst/>
                <a:gdLst/>
                <a:ahLst/>
                <a:cxnLst>
                  <a:cxn ang="0">
                    <a:pos x="303" y="0"/>
                  </a:cxn>
                  <a:cxn ang="0">
                    <a:pos x="526" y="374"/>
                  </a:cxn>
                  <a:cxn ang="0">
                    <a:pos x="536" y="395"/>
                  </a:cxn>
                  <a:cxn ang="0">
                    <a:pos x="541" y="417"/>
                  </a:cxn>
                  <a:cxn ang="0">
                    <a:pos x="538" y="436"/>
                  </a:cxn>
                  <a:cxn ang="0">
                    <a:pos x="532" y="455"/>
                  </a:cxn>
                  <a:cxn ang="0">
                    <a:pos x="519" y="471"/>
                  </a:cxn>
                  <a:cxn ang="0">
                    <a:pos x="502" y="482"/>
                  </a:cxn>
                  <a:cxn ang="0">
                    <a:pos x="483" y="490"/>
                  </a:cxn>
                  <a:cxn ang="0">
                    <a:pos x="460" y="492"/>
                  </a:cxn>
                  <a:cxn ang="0">
                    <a:pos x="58" y="492"/>
                  </a:cxn>
                  <a:cxn ang="0">
                    <a:pos x="58" y="517"/>
                  </a:cxn>
                  <a:cxn ang="0">
                    <a:pos x="0" y="457"/>
                  </a:cxn>
                  <a:cxn ang="0">
                    <a:pos x="59" y="399"/>
                  </a:cxn>
                  <a:cxn ang="0">
                    <a:pos x="59" y="419"/>
                  </a:cxn>
                  <a:cxn ang="0">
                    <a:pos x="465" y="419"/>
                  </a:cxn>
                  <a:cxn ang="0">
                    <a:pos x="466" y="418"/>
                  </a:cxn>
                  <a:cxn ang="0">
                    <a:pos x="466" y="417"/>
                  </a:cxn>
                  <a:cxn ang="0">
                    <a:pos x="465" y="415"/>
                  </a:cxn>
                  <a:cxn ang="0">
                    <a:pos x="463" y="411"/>
                  </a:cxn>
                  <a:cxn ang="0">
                    <a:pos x="243" y="41"/>
                  </a:cxn>
                  <a:cxn ang="0">
                    <a:pos x="290" y="52"/>
                  </a:cxn>
                  <a:cxn ang="0">
                    <a:pos x="303" y="0"/>
                  </a:cxn>
                </a:cxnLst>
                <a:rect l="0" t="0" r="r" b="b"/>
                <a:pathLst>
                  <a:path w="541" h="517">
                    <a:moveTo>
                      <a:pt x="303" y="0"/>
                    </a:moveTo>
                    <a:lnTo>
                      <a:pt x="526" y="374"/>
                    </a:lnTo>
                    <a:lnTo>
                      <a:pt x="536" y="395"/>
                    </a:lnTo>
                    <a:lnTo>
                      <a:pt x="541" y="417"/>
                    </a:lnTo>
                    <a:lnTo>
                      <a:pt x="538" y="436"/>
                    </a:lnTo>
                    <a:lnTo>
                      <a:pt x="532" y="455"/>
                    </a:lnTo>
                    <a:lnTo>
                      <a:pt x="519" y="471"/>
                    </a:lnTo>
                    <a:lnTo>
                      <a:pt x="502" y="482"/>
                    </a:lnTo>
                    <a:lnTo>
                      <a:pt x="483" y="490"/>
                    </a:lnTo>
                    <a:lnTo>
                      <a:pt x="460" y="492"/>
                    </a:lnTo>
                    <a:lnTo>
                      <a:pt x="58" y="492"/>
                    </a:lnTo>
                    <a:lnTo>
                      <a:pt x="58" y="517"/>
                    </a:lnTo>
                    <a:lnTo>
                      <a:pt x="0" y="457"/>
                    </a:lnTo>
                    <a:lnTo>
                      <a:pt x="59" y="399"/>
                    </a:lnTo>
                    <a:lnTo>
                      <a:pt x="59" y="419"/>
                    </a:lnTo>
                    <a:lnTo>
                      <a:pt x="465" y="419"/>
                    </a:lnTo>
                    <a:lnTo>
                      <a:pt x="466" y="418"/>
                    </a:lnTo>
                    <a:lnTo>
                      <a:pt x="466" y="417"/>
                    </a:lnTo>
                    <a:lnTo>
                      <a:pt x="465" y="415"/>
                    </a:lnTo>
                    <a:lnTo>
                      <a:pt x="463" y="411"/>
                    </a:lnTo>
                    <a:lnTo>
                      <a:pt x="243" y="41"/>
                    </a:lnTo>
                    <a:lnTo>
                      <a:pt x="290" y="52"/>
                    </a:lnTo>
                    <a:lnTo>
                      <a:pt x="303" y="0"/>
                    </a:lnTo>
                    <a:close/>
                  </a:path>
                </a:pathLst>
              </a:custGeom>
              <a:solidFill>
                <a:srgbClr val="C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20"/>
              <p:cNvSpPr>
                <a:spLocks/>
              </p:cNvSpPr>
              <p:nvPr/>
            </p:nvSpPr>
            <p:spPr bwMode="auto">
              <a:xfrm>
                <a:off x="6294293" y="3688484"/>
                <a:ext cx="686700" cy="672771"/>
              </a:xfrm>
              <a:custGeom>
                <a:avLst/>
                <a:gdLst/>
                <a:ahLst/>
                <a:cxnLst>
                  <a:cxn ang="0">
                    <a:pos x="262" y="0"/>
                  </a:cxn>
                  <a:cxn ang="0">
                    <a:pos x="285" y="81"/>
                  </a:cxn>
                  <a:cxn ang="0">
                    <a:pos x="264" y="70"/>
                  </a:cxn>
                  <a:cxn ang="0">
                    <a:pos x="78" y="400"/>
                  </a:cxn>
                  <a:cxn ang="0">
                    <a:pos x="75" y="403"/>
                  </a:cxn>
                  <a:cxn ang="0">
                    <a:pos x="74" y="406"/>
                  </a:cxn>
                  <a:cxn ang="0">
                    <a:pos x="74" y="408"/>
                  </a:cxn>
                  <a:cxn ang="0">
                    <a:pos x="75" y="408"/>
                  </a:cxn>
                  <a:cxn ang="0">
                    <a:pos x="78" y="409"/>
                  </a:cxn>
                  <a:cxn ang="0">
                    <a:pos x="493" y="409"/>
                  </a:cxn>
                  <a:cxn ang="0">
                    <a:pos x="453" y="448"/>
                  </a:cxn>
                  <a:cxn ang="0">
                    <a:pos x="488" y="483"/>
                  </a:cxn>
                  <a:cxn ang="0">
                    <a:pos x="82" y="482"/>
                  </a:cxn>
                  <a:cxn ang="0">
                    <a:pos x="58" y="480"/>
                  </a:cxn>
                  <a:cxn ang="0">
                    <a:pos x="39" y="472"/>
                  </a:cxn>
                  <a:cxn ang="0">
                    <a:pos x="22" y="461"/>
                  </a:cxn>
                  <a:cxn ang="0">
                    <a:pos x="9" y="445"/>
                  </a:cxn>
                  <a:cxn ang="0">
                    <a:pos x="2" y="426"/>
                  </a:cxn>
                  <a:cxn ang="0">
                    <a:pos x="0" y="407"/>
                  </a:cxn>
                  <a:cxn ang="0">
                    <a:pos x="4" y="385"/>
                  </a:cxn>
                  <a:cxn ang="0">
                    <a:pos x="13" y="364"/>
                  </a:cxn>
                  <a:cxn ang="0">
                    <a:pos x="201" y="33"/>
                  </a:cxn>
                  <a:cxn ang="0">
                    <a:pos x="181" y="23"/>
                  </a:cxn>
                  <a:cxn ang="0">
                    <a:pos x="262" y="0"/>
                  </a:cxn>
                </a:cxnLst>
                <a:rect l="0" t="0" r="r" b="b"/>
                <a:pathLst>
                  <a:path w="493" h="483">
                    <a:moveTo>
                      <a:pt x="262" y="0"/>
                    </a:moveTo>
                    <a:lnTo>
                      <a:pt x="285" y="81"/>
                    </a:lnTo>
                    <a:lnTo>
                      <a:pt x="264" y="70"/>
                    </a:lnTo>
                    <a:lnTo>
                      <a:pt x="78" y="400"/>
                    </a:lnTo>
                    <a:lnTo>
                      <a:pt x="75" y="403"/>
                    </a:lnTo>
                    <a:lnTo>
                      <a:pt x="74" y="406"/>
                    </a:lnTo>
                    <a:lnTo>
                      <a:pt x="74" y="408"/>
                    </a:lnTo>
                    <a:lnTo>
                      <a:pt x="75" y="408"/>
                    </a:lnTo>
                    <a:lnTo>
                      <a:pt x="78" y="409"/>
                    </a:lnTo>
                    <a:lnTo>
                      <a:pt x="493" y="409"/>
                    </a:lnTo>
                    <a:lnTo>
                      <a:pt x="453" y="448"/>
                    </a:lnTo>
                    <a:lnTo>
                      <a:pt x="488" y="483"/>
                    </a:lnTo>
                    <a:lnTo>
                      <a:pt x="82" y="482"/>
                    </a:lnTo>
                    <a:lnTo>
                      <a:pt x="58" y="480"/>
                    </a:lnTo>
                    <a:lnTo>
                      <a:pt x="39" y="472"/>
                    </a:lnTo>
                    <a:lnTo>
                      <a:pt x="22" y="461"/>
                    </a:lnTo>
                    <a:lnTo>
                      <a:pt x="9" y="445"/>
                    </a:lnTo>
                    <a:lnTo>
                      <a:pt x="2" y="426"/>
                    </a:lnTo>
                    <a:lnTo>
                      <a:pt x="0" y="407"/>
                    </a:lnTo>
                    <a:lnTo>
                      <a:pt x="4" y="385"/>
                    </a:lnTo>
                    <a:lnTo>
                      <a:pt x="13" y="364"/>
                    </a:lnTo>
                    <a:lnTo>
                      <a:pt x="201" y="33"/>
                    </a:lnTo>
                    <a:lnTo>
                      <a:pt x="181" y="23"/>
                    </a:lnTo>
                    <a:lnTo>
                      <a:pt x="262" y="0"/>
                    </a:lnTo>
                    <a:close/>
                  </a:path>
                </a:pathLst>
              </a:custGeom>
              <a:solidFill>
                <a:srgbClr val="C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21"/>
              <p:cNvSpPr>
                <a:spLocks/>
              </p:cNvSpPr>
              <p:nvPr/>
            </p:nvSpPr>
            <p:spPr bwMode="auto">
              <a:xfrm>
                <a:off x="6611874" y="3107646"/>
                <a:ext cx="767488" cy="611483"/>
              </a:xfrm>
              <a:custGeom>
                <a:avLst/>
                <a:gdLst/>
                <a:ahLst/>
                <a:cxnLst>
                  <a:cxn ang="0">
                    <a:pos x="270" y="0"/>
                  </a:cxn>
                  <a:cxn ang="0">
                    <a:pos x="291" y="4"/>
                  </a:cxn>
                  <a:cxn ang="0">
                    <a:pos x="309" y="12"/>
                  </a:cxn>
                  <a:cxn ang="0">
                    <a:pos x="326" y="25"/>
                  </a:cxn>
                  <a:cxn ang="0">
                    <a:pos x="340" y="44"/>
                  </a:cxn>
                  <a:cxn ang="0">
                    <a:pos x="533" y="366"/>
                  </a:cxn>
                  <a:cxn ang="0">
                    <a:pos x="551" y="356"/>
                  </a:cxn>
                  <a:cxn ang="0">
                    <a:pos x="529" y="437"/>
                  </a:cxn>
                  <a:cxn ang="0">
                    <a:pos x="448" y="416"/>
                  </a:cxn>
                  <a:cxn ang="0">
                    <a:pos x="470" y="404"/>
                  </a:cxn>
                  <a:cxn ang="0">
                    <a:pos x="277" y="82"/>
                  </a:cxn>
                  <a:cxn ang="0">
                    <a:pos x="275" y="78"/>
                  </a:cxn>
                  <a:cxn ang="0">
                    <a:pos x="272" y="75"/>
                  </a:cxn>
                  <a:cxn ang="0">
                    <a:pos x="268" y="78"/>
                  </a:cxn>
                  <a:cxn ang="0">
                    <a:pos x="266" y="82"/>
                  </a:cxn>
                  <a:cxn ang="0">
                    <a:pos x="64" y="439"/>
                  </a:cxn>
                  <a:cxn ang="0">
                    <a:pos x="50" y="388"/>
                  </a:cxn>
                  <a:cxn ang="0">
                    <a:pos x="0" y="401"/>
                  </a:cxn>
                  <a:cxn ang="0">
                    <a:pos x="203" y="45"/>
                  </a:cxn>
                  <a:cxn ang="0">
                    <a:pos x="216" y="26"/>
                  </a:cxn>
                  <a:cxn ang="0">
                    <a:pos x="232" y="13"/>
                  </a:cxn>
                  <a:cxn ang="0">
                    <a:pos x="250" y="4"/>
                  </a:cxn>
                  <a:cxn ang="0">
                    <a:pos x="270" y="0"/>
                  </a:cxn>
                </a:cxnLst>
                <a:rect l="0" t="0" r="r" b="b"/>
                <a:pathLst>
                  <a:path w="551" h="439">
                    <a:moveTo>
                      <a:pt x="270" y="0"/>
                    </a:moveTo>
                    <a:lnTo>
                      <a:pt x="291" y="4"/>
                    </a:lnTo>
                    <a:lnTo>
                      <a:pt x="309" y="12"/>
                    </a:lnTo>
                    <a:lnTo>
                      <a:pt x="326" y="25"/>
                    </a:lnTo>
                    <a:lnTo>
                      <a:pt x="340" y="44"/>
                    </a:lnTo>
                    <a:lnTo>
                      <a:pt x="533" y="366"/>
                    </a:lnTo>
                    <a:lnTo>
                      <a:pt x="551" y="356"/>
                    </a:lnTo>
                    <a:lnTo>
                      <a:pt x="529" y="437"/>
                    </a:lnTo>
                    <a:lnTo>
                      <a:pt x="448" y="416"/>
                    </a:lnTo>
                    <a:lnTo>
                      <a:pt x="470" y="404"/>
                    </a:lnTo>
                    <a:lnTo>
                      <a:pt x="277" y="82"/>
                    </a:lnTo>
                    <a:lnTo>
                      <a:pt x="275" y="78"/>
                    </a:lnTo>
                    <a:lnTo>
                      <a:pt x="272" y="75"/>
                    </a:lnTo>
                    <a:lnTo>
                      <a:pt x="268" y="78"/>
                    </a:lnTo>
                    <a:lnTo>
                      <a:pt x="266" y="82"/>
                    </a:lnTo>
                    <a:lnTo>
                      <a:pt x="64" y="439"/>
                    </a:lnTo>
                    <a:lnTo>
                      <a:pt x="50" y="388"/>
                    </a:lnTo>
                    <a:lnTo>
                      <a:pt x="0" y="401"/>
                    </a:lnTo>
                    <a:lnTo>
                      <a:pt x="203" y="45"/>
                    </a:lnTo>
                    <a:lnTo>
                      <a:pt x="216" y="26"/>
                    </a:lnTo>
                    <a:lnTo>
                      <a:pt x="232" y="13"/>
                    </a:lnTo>
                    <a:lnTo>
                      <a:pt x="250" y="4"/>
                    </a:lnTo>
                    <a:lnTo>
                      <a:pt x="270" y="0"/>
                    </a:lnTo>
                    <a:close/>
                  </a:path>
                </a:pathLst>
              </a:custGeom>
              <a:solidFill>
                <a:srgbClr val="C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2" name="Freeform 22"/>
              <p:cNvSpPr>
                <a:spLocks/>
              </p:cNvSpPr>
              <p:nvPr/>
            </p:nvSpPr>
            <p:spPr bwMode="auto">
              <a:xfrm>
                <a:off x="4501632" y="4518652"/>
                <a:ext cx="1320469" cy="1151928"/>
              </a:xfrm>
              <a:custGeom>
                <a:avLst/>
                <a:gdLst/>
                <a:ahLst/>
                <a:cxnLst>
                  <a:cxn ang="0">
                    <a:pos x="903" y="0"/>
                  </a:cxn>
                  <a:cxn ang="0">
                    <a:pos x="921" y="2"/>
                  </a:cxn>
                  <a:cxn ang="0">
                    <a:pos x="935" y="9"/>
                  </a:cxn>
                  <a:cxn ang="0">
                    <a:pos x="944" y="18"/>
                  </a:cxn>
                  <a:cxn ang="0">
                    <a:pos x="948" y="31"/>
                  </a:cxn>
                  <a:cxn ang="0">
                    <a:pos x="946" y="46"/>
                  </a:cxn>
                  <a:cxn ang="0">
                    <a:pos x="939" y="63"/>
                  </a:cxn>
                  <a:cxn ang="0">
                    <a:pos x="498" y="802"/>
                  </a:cxn>
                  <a:cxn ang="0">
                    <a:pos x="487" y="815"/>
                  </a:cxn>
                  <a:cxn ang="0">
                    <a:pos x="474" y="824"/>
                  </a:cxn>
                  <a:cxn ang="0">
                    <a:pos x="461" y="827"/>
                  </a:cxn>
                  <a:cxn ang="0">
                    <a:pos x="447" y="824"/>
                  </a:cxn>
                  <a:cxn ang="0">
                    <a:pos x="435" y="815"/>
                  </a:cxn>
                  <a:cxn ang="0">
                    <a:pos x="424" y="801"/>
                  </a:cxn>
                  <a:cxn ang="0">
                    <a:pos x="8" y="65"/>
                  </a:cxn>
                  <a:cxn ang="0">
                    <a:pos x="1" y="48"/>
                  </a:cxn>
                  <a:cxn ang="0">
                    <a:pos x="0" y="33"/>
                  </a:cxn>
                  <a:cxn ang="0">
                    <a:pos x="3" y="20"/>
                  </a:cxn>
                  <a:cxn ang="0">
                    <a:pos x="12" y="10"/>
                  </a:cxn>
                  <a:cxn ang="0">
                    <a:pos x="26" y="3"/>
                  </a:cxn>
                  <a:cxn ang="0">
                    <a:pos x="44" y="1"/>
                  </a:cxn>
                  <a:cxn ang="0">
                    <a:pos x="903" y="0"/>
                  </a:cxn>
                </a:cxnLst>
                <a:rect l="0" t="0" r="r" b="b"/>
                <a:pathLst>
                  <a:path w="948" h="827">
                    <a:moveTo>
                      <a:pt x="903" y="0"/>
                    </a:moveTo>
                    <a:lnTo>
                      <a:pt x="921" y="2"/>
                    </a:lnTo>
                    <a:lnTo>
                      <a:pt x="935" y="9"/>
                    </a:lnTo>
                    <a:lnTo>
                      <a:pt x="944" y="18"/>
                    </a:lnTo>
                    <a:lnTo>
                      <a:pt x="948" y="31"/>
                    </a:lnTo>
                    <a:lnTo>
                      <a:pt x="946" y="46"/>
                    </a:lnTo>
                    <a:lnTo>
                      <a:pt x="939" y="63"/>
                    </a:lnTo>
                    <a:lnTo>
                      <a:pt x="498" y="802"/>
                    </a:lnTo>
                    <a:lnTo>
                      <a:pt x="487" y="815"/>
                    </a:lnTo>
                    <a:lnTo>
                      <a:pt x="474" y="824"/>
                    </a:lnTo>
                    <a:lnTo>
                      <a:pt x="461" y="827"/>
                    </a:lnTo>
                    <a:lnTo>
                      <a:pt x="447" y="824"/>
                    </a:lnTo>
                    <a:lnTo>
                      <a:pt x="435" y="815"/>
                    </a:lnTo>
                    <a:lnTo>
                      <a:pt x="424" y="801"/>
                    </a:lnTo>
                    <a:lnTo>
                      <a:pt x="8" y="65"/>
                    </a:lnTo>
                    <a:lnTo>
                      <a:pt x="1" y="48"/>
                    </a:lnTo>
                    <a:lnTo>
                      <a:pt x="0" y="33"/>
                    </a:lnTo>
                    <a:lnTo>
                      <a:pt x="3" y="20"/>
                    </a:lnTo>
                    <a:lnTo>
                      <a:pt x="12" y="10"/>
                    </a:lnTo>
                    <a:lnTo>
                      <a:pt x="26" y="3"/>
                    </a:lnTo>
                    <a:lnTo>
                      <a:pt x="44" y="1"/>
                    </a:lnTo>
                    <a:lnTo>
                      <a:pt x="903" y="0"/>
                    </a:lnTo>
                    <a:close/>
                  </a:path>
                </a:pathLst>
              </a:custGeom>
              <a:solidFill>
                <a:srgbClr val="FF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3" name="Freeform 23"/>
              <p:cNvSpPr>
                <a:spLocks/>
              </p:cNvSpPr>
              <p:nvPr/>
            </p:nvSpPr>
            <p:spPr bwMode="auto">
              <a:xfrm>
                <a:off x="5118686" y="4433686"/>
                <a:ext cx="753559" cy="720129"/>
              </a:xfrm>
              <a:custGeom>
                <a:avLst/>
                <a:gdLst/>
                <a:ahLst/>
                <a:cxnLst>
                  <a:cxn ang="0">
                    <a:pos x="58" y="0"/>
                  </a:cxn>
                  <a:cxn ang="0">
                    <a:pos x="58" y="25"/>
                  </a:cxn>
                  <a:cxn ang="0">
                    <a:pos x="460" y="25"/>
                  </a:cxn>
                  <a:cxn ang="0">
                    <a:pos x="479" y="26"/>
                  </a:cxn>
                  <a:cxn ang="0">
                    <a:pos x="496" y="32"/>
                  </a:cxn>
                  <a:cxn ang="0">
                    <a:pos x="511" y="38"/>
                  </a:cxn>
                  <a:cxn ang="0">
                    <a:pos x="523" y="50"/>
                  </a:cxn>
                  <a:cxn ang="0">
                    <a:pos x="532" y="62"/>
                  </a:cxn>
                  <a:cxn ang="0">
                    <a:pos x="540" y="81"/>
                  </a:cxn>
                  <a:cxn ang="0">
                    <a:pos x="541" y="101"/>
                  </a:cxn>
                  <a:cxn ang="0">
                    <a:pos x="538" y="122"/>
                  </a:cxn>
                  <a:cxn ang="0">
                    <a:pos x="528" y="143"/>
                  </a:cxn>
                  <a:cxn ang="0">
                    <a:pos x="304" y="517"/>
                  </a:cxn>
                  <a:cxn ang="0">
                    <a:pos x="290" y="464"/>
                  </a:cxn>
                  <a:cxn ang="0">
                    <a:pos x="243" y="477"/>
                  </a:cxn>
                  <a:cxn ang="0">
                    <a:pos x="465" y="106"/>
                  </a:cxn>
                  <a:cxn ang="0">
                    <a:pos x="466" y="103"/>
                  </a:cxn>
                  <a:cxn ang="0">
                    <a:pos x="467" y="100"/>
                  </a:cxn>
                  <a:cxn ang="0">
                    <a:pos x="467" y="99"/>
                  </a:cxn>
                  <a:cxn ang="0">
                    <a:pos x="466" y="98"/>
                  </a:cxn>
                  <a:cxn ang="0">
                    <a:pos x="60" y="98"/>
                  </a:cxn>
                  <a:cxn ang="0">
                    <a:pos x="60" y="118"/>
                  </a:cxn>
                  <a:cxn ang="0">
                    <a:pos x="0" y="60"/>
                  </a:cxn>
                  <a:cxn ang="0">
                    <a:pos x="58" y="0"/>
                  </a:cxn>
                </a:cxnLst>
                <a:rect l="0" t="0" r="r" b="b"/>
                <a:pathLst>
                  <a:path w="541" h="517">
                    <a:moveTo>
                      <a:pt x="58" y="0"/>
                    </a:moveTo>
                    <a:lnTo>
                      <a:pt x="58" y="25"/>
                    </a:lnTo>
                    <a:lnTo>
                      <a:pt x="460" y="25"/>
                    </a:lnTo>
                    <a:lnTo>
                      <a:pt x="479" y="26"/>
                    </a:lnTo>
                    <a:lnTo>
                      <a:pt x="496" y="32"/>
                    </a:lnTo>
                    <a:lnTo>
                      <a:pt x="511" y="38"/>
                    </a:lnTo>
                    <a:lnTo>
                      <a:pt x="523" y="50"/>
                    </a:lnTo>
                    <a:lnTo>
                      <a:pt x="532" y="62"/>
                    </a:lnTo>
                    <a:lnTo>
                      <a:pt x="540" y="81"/>
                    </a:lnTo>
                    <a:lnTo>
                      <a:pt x="541" y="101"/>
                    </a:lnTo>
                    <a:lnTo>
                      <a:pt x="538" y="122"/>
                    </a:lnTo>
                    <a:lnTo>
                      <a:pt x="528" y="143"/>
                    </a:lnTo>
                    <a:lnTo>
                      <a:pt x="304" y="517"/>
                    </a:lnTo>
                    <a:lnTo>
                      <a:pt x="290" y="464"/>
                    </a:lnTo>
                    <a:lnTo>
                      <a:pt x="243" y="477"/>
                    </a:lnTo>
                    <a:lnTo>
                      <a:pt x="465" y="106"/>
                    </a:lnTo>
                    <a:lnTo>
                      <a:pt x="466" y="103"/>
                    </a:lnTo>
                    <a:lnTo>
                      <a:pt x="467" y="100"/>
                    </a:lnTo>
                    <a:lnTo>
                      <a:pt x="467" y="99"/>
                    </a:lnTo>
                    <a:lnTo>
                      <a:pt x="466" y="98"/>
                    </a:lnTo>
                    <a:lnTo>
                      <a:pt x="60" y="98"/>
                    </a:lnTo>
                    <a:lnTo>
                      <a:pt x="60" y="118"/>
                    </a:lnTo>
                    <a:lnTo>
                      <a:pt x="0" y="60"/>
                    </a:lnTo>
                    <a:lnTo>
                      <a:pt x="58" y="0"/>
                    </a:lnTo>
                    <a:close/>
                  </a:path>
                </a:pathLst>
              </a:custGeom>
              <a:solidFill>
                <a:srgbClr val="C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4" name="Freeform 24"/>
              <p:cNvSpPr>
                <a:spLocks/>
              </p:cNvSpPr>
              <p:nvPr/>
            </p:nvSpPr>
            <p:spPr bwMode="auto">
              <a:xfrm>
                <a:off x="4450094" y="4468508"/>
                <a:ext cx="683914" cy="672771"/>
              </a:xfrm>
              <a:custGeom>
                <a:avLst/>
                <a:gdLst/>
                <a:ahLst/>
                <a:cxnLst>
                  <a:cxn ang="0">
                    <a:pos x="487" y="0"/>
                  </a:cxn>
                  <a:cxn ang="0">
                    <a:pos x="452" y="35"/>
                  </a:cxn>
                  <a:cxn ang="0">
                    <a:pos x="491" y="74"/>
                  </a:cxn>
                  <a:cxn ang="0">
                    <a:pos x="74" y="74"/>
                  </a:cxn>
                  <a:cxn ang="0">
                    <a:pos x="73" y="75"/>
                  </a:cxn>
                  <a:cxn ang="0">
                    <a:pos x="73" y="76"/>
                  </a:cxn>
                  <a:cxn ang="0">
                    <a:pos x="76" y="83"/>
                  </a:cxn>
                  <a:cxn ang="0">
                    <a:pos x="263" y="413"/>
                  </a:cxn>
                  <a:cxn ang="0">
                    <a:pos x="283" y="402"/>
                  </a:cxn>
                  <a:cxn ang="0">
                    <a:pos x="261" y="483"/>
                  </a:cxn>
                  <a:cxn ang="0">
                    <a:pos x="180" y="461"/>
                  </a:cxn>
                  <a:cxn ang="0">
                    <a:pos x="200" y="449"/>
                  </a:cxn>
                  <a:cxn ang="0">
                    <a:pos x="12" y="119"/>
                  </a:cxn>
                  <a:cxn ang="0">
                    <a:pos x="3" y="98"/>
                  </a:cxn>
                  <a:cxn ang="0">
                    <a:pos x="0" y="78"/>
                  </a:cxn>
                  <a:cxn ang="0">
                    <a:pos x="1" y="57"/>
                  </a:cxn>
                  <a:cxn ang="0">
                    <a:pos x="9" y="38"/>
                  </a:cxn>
                  <a:cxn ang="0">
                    <a:pos x="21" y="22"/>
                  </a:cxn>
                  <a:cxn ang="0">
                    <a:pos x="38" y="11"/>
                  </a:cxn>
                  <a:cxn ang="0">
                    <a:pos x="57" y="3"/>
                  </a:cxn>
                  <a:cxn ang="0">
                    <a:pos x="81" y="1"/>
                  </a:cxn>
                  <a:cxn ang="0">
                    <a:pos x="487" y="0"/>
                  </a:cxn>
                </a:cxnLst>
                <a:rect l="0" t="0" r="r" b="b"/>
                <a:pathLst>
                  <a:path w="491" h="483">
                    <a:moveTo>
                      <a:pt x="487" y="0"/>
                    </a:moveTo>
                    <a:lnTo>
                      <a:pt x="452" y="35"/>
                    </a:lnTo>
                    <a:lnTo>
                      <a:pt x="491" y="74"/>
                    </a:lnTo>
                    <a:lnTo>
                      <a:pt x="74" y="74"/>
                    </a:lnTo>
                    <a:lnTo>
                      <a:pt x="73" y="75"/>
                    </a:lnTo>
                    <a:lnTo>
                      <a:pt x="73" y="76"/>
                    </a:lnTo>
                    <a:lnTo>
                      <a:pt x="76" y="83"/>
                    </a:lnTo>
                    <a:lnTo>
                      <a:pt x="263" y="413"/>
                    </a:lnTo>
                    <a:lnTo>
                      <a:pt x="283" y="402"/>
                    </a:lnTo>
                    <a:lnTo>
                      <a:pt x="261" y="483"/>
                    </a:lnTo>
                    <a:lnTo>
                      <a:pt x="180" y="461"/>
                    </a:lnTo>
                    <a:lnTo>
                      <a:pt x="200" y="449"/>
                    </a:lnTo>
                    <a:lnTo>
                      <a:pt x="12" y="119"/>
                    </a:lnTo>
                    <a:lnTo>
                      <a:pt x="3" y="98"/>
                    </a:lnTo>
                    <a:lnTo>
                      <a:pt x="0" y="78"/>
                    </a:lnTo>
                    <a:lnTo>
                      <a:pt x="1" y="57"/>
                    </a:lnTo>
                    <a:lnTo>
                      <a:pt x="9" y="38"/>
                    </a:lnTo>
                    <a:lnTo>
                      <a:pt x="21" y="22"/>
                    </a:lnTo>
                    <a:lnTo>
                      <a:pt x="38" y="11"/>
                    </a:lnTo>
                    <a:lnTo>
                      <a:pt x="57" y="3"/>
                    </a:lnTo>
                    <a:lnTo>
                      <a:pt x="81" y="1"/>
                    </a:lnTo>
                    <a:lnTo>
                      <a:pt x="487" y="0"/>
                    </a:lnTo>
                    <a:close/>
                  </a:path>
                </a:pathLst>
              </a:custGeom>
              <a:solidFill>
                <a:srgbClr val="C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5" name="Freeform 25"/>
              <p:cNvSpPr>
                <a:spLocks/>
              </p:cNvSpPr>
              <p:nvPr/>
            </p:nvSpPr>
            <p:spPr bwMode="auto">
              <a:xfrm>
                <a:off x="4766283" y="5112027"/>
                <a:ext cx="766095" cy="610090"/>
              </a:xfrm>
              <a:custGeom>
                <a:avLst/>
                <a:gdLst/>
                <a:ahLst/>
                <a:cxnLst>
                  <a:cxn ang="0">
                    <a:pos x="64" y="0"/>
                  </a:cxn>
                  <a:cxn ang="0">
                    <a:pos x="266" y="357"/>
                  </a:cxn>
                  <a:cxn ang="0">
                    <a:pos x="268" y="360"/>
                  </a:cxn>
                  <a:cxn ang="0">
                    <a:pos x="271" y="363"/>
                  </a:cxn>
                  <a:cxn ang="0">
                    <a:pos x="274" y="360"/>
                  </a:cxn>
                  <a:cxn ang="0">
                    <a:pos x="277" y="357"/>
                  </a:cxn>
                  <a:cxn ang="0">
                    <a:pos x="469" y="35"/>
                  </a:cxn>
                  <a:cxn ang="0">
                    <a:pos x="448" y="22"/>
                  </a:cxn>
                  <a:cxn ang="0">
                    <a:pos x="530" y="1"/>
                  </a:cxn>
                  <a:cxn ang="0">
                    <a:pos x="550" y="82"/>
                  </a:cxn>
                  <a:cxn ang="0">
                    <a:pos x="532" y="72"/>
                  </a:cxn>
                  <a:cxn ang="0">
                    <a:pos x="340" y="394"/>
                  </a:cxn>
                  <a:cxn ang="0">
                    <a:pos x="326" y="413"/>
                  </a:cxn>
                  <a:cxn ang="0">
                    <a:pos x="309" y="427"/>
                  </a:cxn>
                  <a:cxn ang="0">
                    <a:pos x="291" y="434"/>
                  </a:cxn>
                  <a:cxn ang="0">
                    <a:pos x="271" y="438"/>
                  </a:cxn>
                  <a:cxn ang="0">
                    <a:pos x="251" y="434"/>
                  </a:cxn>
                  <a:cxn ang="0">
                    <a:pos x="232" y="425"/>
                  </a:cxn>
                  <a:cxn ang="0">
                    <a:pos x="216" y="412"/>
                  </a:cxn>
                  <a:cxn ang="0">
                    <a:pos x="202" y="393"/>
                  </a:cxn>
                  <a:cxn ang="0">
                    <a:pos x="0" y="37"/>
                  </a:cxn>
                  <a:cxn ang="0">
                    <a:pos x="50" y="50"/>
                  </a:cxn>
                  <a:cxn ang="0">
                    <a:pos x="64" y="0"/>
                  </a:cxn>
                </a:cxnLst>
                <a:rect l="0" t="0" r="r" b="b"/>
                <a:pathLst>
                  <a:path w="550" h="438">
                    <a:moveTo>
                      <a:pt x="64" y="0"/>
                    </a:moveTo>
                    <a:lnTo>
                      <a:pt x="266" y="357"/>
                    </a:lnTo>
                    <a:lnTo>
                      <a:pt x="268" y="360"/>
                    </a:lnTo>
                    <a:lnTo>
                      <a:pt x="271" y="363"/>
                    </a:lnTo>
                    <a:lnTo>
                      <a:pt x="274" y="360"/>
                    </a:lnTo>
                    <a:lnTo>
                      <a:pt x="277" y="357"/>
                    </a:lnTo>
                    <a:lnTo>
                      <a:pt x="469" y="35"/>
                    </a:lnTo>
                    <a:lnTo>
                      <a:pt x="448" y="22"/>
                    </a:lnTo>
                    <a:lnTo>
                      <a:pt x="530" y="1"/>
                    </a:lnTo>
                    <a:lnTo>
                      <a:pt x="550" y="82"/>
                    </a:lnTo>
                    <a:lnTo>
                      <a:pt x="532" y="72"/>
                    </a:lnTo>
                    <a:lnTo>
                      <a:pt x="340" y="394"/>
                    </a:lnTo>
                    <a:lnTo>
                      <a:pt x="326" y="413"/>
                    </a:lnTo>
                    <a:lnTo>
                      <a:pt x="309" y="427"/>
                    </a:lnTo>
                    <a:lnTo>
                      <a:pt x="291" y="434"/>
                    </a:lnTo>
                    <a:lnTo>
                      <a:pt x="271" y="438"/>
                    </a:lnTo>
                    <a:lnTo>
                      <a:pt x="251" y="434"/>
                    </a:lnTo>
                    <a:lnTo>
                      <a:pt x="232" y="425"/>
                    </a:lnTo>
                    <a:lnTo>
                      <a:pt x="216" y="412"/>
                    </a:lnTo>
                    <a:lnTo>
                      <a:pt x="202" y="393"/>
                    </a:lnTo>
                    <a:lnTo>
                      <a:pt x="0" y="37"/>
                    </a:lnTo>
                    <a:lnTo>
                      <a:pt x="50" y="50"/>
                    </a:lnTo>
                    <a:lnTo>
                      <a:pt x="64" y="0"/>
                    </a:lnTo>
                    <a:close/>
                  </a:path>
                </a:pathLst>
              </a:custGeom>
              <a:solidFill>
                <a:srgbClr val="C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6" name="Freeform 30"/>
              <p:cNvSpPr>
                <a:spLocks/>
              </p:cNvSpPr>
              <p:nvPr/>
            </p:nvSpPr>
            <p:spPr bwMode="auto">
              <a:xfrm>
                <a:off x="5433481" y="4639835"/>
                <a:ext cx="1321862" cy="1150535"/>
              </a:xfrm>
              <a:custGeom>
                <a:avLst/>
                <a:gdLst/>
                <a:ahLst/>
                <a:cxnLst>
                  <a:cxn ang="0">
                    <a:pos x="461" y="0"/>
                  </a:cxn>
                  <a:cxn ang="0">
                    <a:pos x="475" y="2"/>
                  </a:cxn>
                  <a:cxn ang="0">
                    <a:pos x="487" y="11"/>
                  </a:cxn>
                  <a:cxn ang="0">
                    <a:pos x="499" y="26"/>
                  </a:cxn>
                  <a:cxn ang="0">
                    <a:pos x="940" y="763"/>
                  </a:cxn>
                  <a:cxn ang="0">
                    <a:pos x="946" y="780"/>
                  </a:cxn>
                  <a:cxn ang="0">
                    <a:pos x="949" y="795"/>
                  </a:cxn>
                  <a:cxn ang="0">
                    <a:pos x="944" y="808"/>
                  </a:cxn>
                  <a:cxn ang="0">
                    <a:pos x="935" y="817"/>
                  </a:cxn>
                  <a:cxn ang="0">
                    <a:pos x="922" y="824"/>
                  </a:cxn>
                  <a:cxn ang="0">
                    <a:pos x="904" y="826"/>
                  </a:cxn>
                  <a:cxn ang="0">
                    <a:pos x="45" y="825"/>
                  </a:cxn>
                  <a:cxn ang="0">
                    <a:pos x="27" y="823"/>
                  </a:cxn>
                  <a:cxn ang="0">
                    <a:pos x="13" y="816"/>
                  </a:cxn>
                  <a:cxn ang="0">
                    <a:pos x="4" y="806"/>
                  </a:cxn>
                  <a:cxn ang="0">
                    <a:pos x="0" y="794"/>
                  </a:cxn>
                  <a:cxn ang="0">
                    <a:pos x="1" y="778"/>
                  </a:cxn>
                  <a:cxn ang="0">
                    <a:pos x="8" y="761"/>
                  </a:cxn>
                  <a:cxn ang="0">
                    <a:pos x="425" y="26"/>
                  </a:cxn>
                  <a:cxn ang="0">
                    <a:pos x="437" y="11"/>
                  </a:cxn>
                  <a:cxn ang="0">
                    <a:pos x="449" y="2"/>
                  </a:cxn>
                  <a:cxn ang="0">
                    <a:pos x="461" y="0"/>
                  </a:cxn>
                </a:cxnLst>
                <a:rect l="0" t="0" r="r" b="b"/>
                <a:pathLst>
                  <a:path w="949" h="826">
                    <a:moveTo>
                      <a:pt x="461" y="0"/>
                    </a:moveTo>
                    <a:lnTo>
                      <a:pt x="475" y="2"/>
                    </a:lnTo>
                    <a:lnTo>
                      <a:pt x="487" y="11"/>
                    </a:lnTo>
                    <a:lnTo>
                      <a:pt x="499" y="26"/>
                    </a:lnTo>
                    <a:lnTo>
                      <a:pt x="940" y="763"/>
                    </a:lnTo>
                    <a:lnTo>
                      <a:pt x="946" y="780"/>
                    </a:lnTo>
                    <a:lnTo>
                      <a:pt x="949" y="795"/>
                    </a:lnTo>
                    <a:lnTo>
                      <a:pt x="944" y="808"/>
                    </a:lnTo>
                    <a:lnTo>
                      <a:pt x="935" y="817"/>
                    </a:lnTo>
                    <a:lnTo>
                      <a:pt x="922" y="824"/>
                    </a:lnTo>
                    <a:lnTo>
                      <a:pt x="904" y="826"/>
                    </a:lnTo>
                    <a:lnTo>
                      <a:pt x="45" y="825"/>
                    </a:lnTo>
                    <a:lnTo>
                      <a:pt x="27" y="823"/>
                    </a:lnTo>
                    <a:lnTo>
                      <a:pt x="13" y="816"/>
                    </a:lnTo>
                    <a:lnTo>
                      <a:pt x="4" y="806"/>
                    </a:lnTo>
                    <a:lnTo>
                      <a:pt x="0" y="794"/>
                    </a:lnTo>
                    <a:lnTo>
                      <a:pt x="1" y="778"/>
                    </a:lnTo>
                    <a:lnTo>
                      <a:pt x="8" y="761"/>
                    </a:lnTo>
                    <a:lnTo>
                      <a:pt x="425" y="26"/>
                    </a:lnTo>
                    <a:lnTo>
                      <a:pt x="437" y="11"/>
                    </a:lnTo>
                    <a:lnTo>
                      <a:pt x="449" y="2"/>
                    </a:lnTo>
                    <a:lnTo>
                      <a:pt x="461" y="0"/>
                    </a:lnTo>
                    <a:close/>
                  </a:path>
                </a:pathLst>
              </a:custGeom>
              <a:solidFill>
                <a:srgbClr val="FF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7" name="Freeform 31"/>
              <p:cNvSpPr>
                <a:spLocks/>
              </p:cNvSpPr>
              <p:nvPr/>
            </p:nvSpPr>
            <p:spPr bwMode="auto">
              <a:xfrm>
                <a:off x="6050536" y="5155208"/>
                <a:ext cx="756345" cy="720129"/>
              </a:xfrm>
              <a:custGeom>
                <a:avLst/>
                <a:gdLst/>
                <a:ahLst/>
                <a:cxnLst>
                  <a:cxn ang="0">
                    <a:pos x="305" y="0"/>
                  </a:cxn>
                  <a:cxn ang="0">
                    <a:pos x="528" y="374"/>
                  </a:cxn>
                  <a:cxn ang="0">
                    <a:pos x="538" y="396"/>
                  </a:cxn>
                  <a:cxn ang="0">
                    <a:pos x="543" y="417"/>
                  </a:cxn>
                  <a:cxn ang="0">
                    <a:pos x="541" y="436"/>
                  </a:cxn>
                  <a:cxn ang="0">
                    <a:pos x="534" y="455"/>
                  </a:cxn>
                  <a:cxn ang="0">
                    <a:pos x="521" y="471"/>
                  </a:cxn>
                  <a:cxn ang="0">
                    <a:pos x="505" y="482"/>
                  </a:cxn>
                  <a:cxn ang="0">
                    <a:pos x="484" y="490"/>
                  </a:cxn>
                  <a:cxn ang="0">
                    <a:pos x="461" y="492"/>
                  </a:cxn>
                  <a:cxn ang="0">
                    <a:pos x="60" y="492"/>
                  </a:cxn>
                  <a:cxn ang="0">
                    <a:pos x="60" y="517"/>
                  </a:cxn>
                  <a:cxn ang="0">
                    <a:pos x="0" y="457"/>
                  </a:cxn>
                  <a:cxn ang="0">
                    <a:pos x="60" y="399"/>
                  </a:cxn>
                  <a:cxn ang="0">
                    <a:pos x="60" y="419"/>
                  </a:cxn>
                  <a:cxn ang="0">
                    <a:pos x="465" y="419"/>
                  </a:cxn>
                  <a:cxn ang="0">
                    <a:pos x="469" y="418"/>
                  </a:cxn>
                  <a:cxn ang="0">
                    <a:pos x="467" y="417"/>
                  </a:cxn>
                  <a:cxn ang="0">
                    <a:pos x="465" y="412"/>
                  </a:cxn>
                  <a:cxn ang="0">
                    <a:pos x="244" y="42"/>
                  </a:cxn>
                  <a:cxn ang="0">
                    <a:pos x="292" y="53"/>
                  </a:cxn>
                  <a:cxn ang="0">
                    <a:pos x="305" y="0"/>
                  </a:cxn>
                </a:cxnLst>
                <a:rect l="0" t="0" r="r" b="b"/>
                <a:pathLst>
                  <a:path w="543" h="517">
                    <a:moveTo>
                      <a:pt x="305" y="0"/>
                    </a:moveTo>
                    <a:lnTo>
                      <a:pt x="528" y="374"/>
                    </a:lnTo>
                    <a:lnTo>
                      <a:pt x="538" y="396"/>
                    </a:lnTo>
                    <a:lnTo>
                      <a:pt x="543" y="417"/>
                    </a:lnTo>
                    <a:lnTo>
                      <a:pt x="541" y="436"/>
                    </a:lnTo>
                    <a:lnTo>
                      <a:pt x="534" y="455"/>
                    </a:lnTo>
                    <a:lnTo>
                      <a:pt x="521" y="471"/>
                    </a:lnTo>
                    <a:lnTo>
                      <a:pt x="505" y="482"/>
                    </a:lnTo>
                    <a:lnTo>
                      <a:pt x="484" y="490"/>
                    </a:lnTo>
                    <a:lnTo>
                      <a:pt x="461" y="492"/>
                    </a:lnTo>
                    <a:lnTo>
                      <a:pt x="60" y="492"/>
                    </a:lnTo>
                    <a:lnTo>
                      <a:pt x="60" y="517"/>
                    </a:lnTo>
                    <a:lnTo>
                      <a:pt x="0" y="457"/>
                    </a:lnTo>
                    <a:lnTo>
                      <a:pt x="60" y="399"/>
                    </a:lnTo>
                    <a:lnTo>
                      <a:pt x="60" y="419"/>
                    </a:lnTo>
                    <a:lnTo>
                      <a:pt x="465" y="419"/>
                    </a:lnTo>
                    <a:lnTo>
                      <a:pt x="469" y="418"/>
                    </a:lnTo>
                    <a:lnTo>
                      <a:pt x="467" y="417"/>
                    </a:lnTo>
                    <a:lnTo>
                      <a:pt x="465" y="412"/>
                    </a:lnTo>
                    <a:lnTo>
                      <a:pt x="244" y="42"/>
                    </a:lnTo>
                    <a:lnTo>
                      <a:pt x="292" y="53"/>
                    </a:lnTo>
                    <a:lnTo>
                      <a:pt x="305" y="0"/>
                    </a:lnTo>
                    <a:close/>
                  </a:path>
                </a:pathLst>
              </a:custGeom>
              <a:solidFill>
                <a:srgbClr val="C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8" name="Freeform 32"/>
              <p:cNvSpPr>
                <a:spLocks/>
              </p:cNvSpPr>
              <p:nvPr/>
            </p:nvSpPr>
            <p:spPr bwMode="auto">
              <a:xfrm>
                <a:off x="5381944" y="5167743"/>
                <a:ext cx="685306" cy="672771"/>
              </a:xfrm>
              <a:custGeom>
                <a:avLst/>
                <a:gdLst/>
                <a:ahLst/>
                <a:cxnLst>
                  <a:cxn ang="0">
                    <a:pos x="262" y="0"/>
                  </a:cxn>
                  <a:cxn ang="0">
                    <a:pos x="284" y="81"/>
                  </a:cxn>
                  <a:cxn ang="0">
                    <a:pos x="264" y="70"/>
                  </a:cxn>
                  <a:cxn ang="0">
                    <a:pos x="77" y="400"/>
                  </a:cxn>
                  <a:cxn ang="0">
                    <a:pos x="74" y="405"/>
                  </a:cxn>
                  <a:cxn ang="0">
                    <a:pos x="74" y="407"/>
                  </a:cxn>
                  <a:cxn ang="0">
                    <a:pos x="73" y="408"/>
                  </a:cxn>
                  <a:cxn ang="0">
                    <a:pos x="75" y="409"/>
                  </a:cxn>
                  <a:cxn ang="0">
                    <a:pos x="82" y="409"/>
                  </a:cxn>
                  <a:cxn ang="0">
                    <a:pos x="492" y="410"/>
                  </a:cxn>
                  <a:cxn ang="0">
                    <a:pos x="453" y="448"/>
                  </a:cxn>
                  <a:cxn ang="0">
                    <a:pos x="487" y="483"/>
                  </a:cxn>
                  <a:cxn ang="0">
                    <a:pos x="82" y="482"/>
                  </a:cxn>
                  <a:cxn ang="0">
                    <a:pos x="59" y="480"/>
                  </a:cxn>
                  <a:cxn ang="0">
                    <a:pos x="38" y="472"/>
                  </a:cxn>
                  <a:cxn ang="0">
                    <a:pos x="21" y="461"/>
                  </a:cxn>
                  <a:cxn ang="0">
                    <a:pos x="9" y="445"/>
                  </a:cxn>
                  <a:cxn ang="0">
                    <a:pos x="1" y="426"/>
                  </a:cxn>
                  <a:cxn ang="0">
                    <a:pos x="0" y="407"/>
                  </a:cxn>
                  <a:cxn ang="0">
                    <a:pos x="3" y="385"/>
                  </a:cxn>
                  <a:cxn ang="0">
                    <a:pos x="14" y="364"/>
                  </a:cxn>
                  <a:cxn ang="0">
                    <a:pos x="200" y="34"/>
                  </a:cxn>
                  <a:cxn ang="0">
                    <a:pos x="181" y="23"/>
                  </a:cxn>
                  <a:cxn ang="0">
                    <a:pos x="262" y="0"/>
                  </a:cxn>
                </a:cxnLst>
                <a:rect l="0" t="0" r="r" b="b"/>
                <a:pathLst>
                  <a:path w="492" h="483">
                    <a:moveTo>
                      <a:pt x="262" y="0"/>
                    </a:moveTo>
                    <a:lnTo>
                      <a:pt x="284" y="81"/>
                    </a:lnTo>
                    <a:lnTo>
                      <a:pt x="264" y="70"/>
                    </a:lnTo>
                    <a:lnTo>
                      <a:pt x="77" y="400"/>
                    </a:lnTo>
                    <a:lnTo>
                      <a:pt x="74" y="405"/>
                    </a:lnTo>
                    <a:lnTo>
                      <a:pt x="74" y="407"/>
                    </a:lnTo>
                    <a:lnTo>
                      <a:pt x="73" y="408"/>
                    </a:lnTo>
                    <a:lnTo>
                      <a:pt x="75" y="409"/>
                    </a:lnTo>
                    <a:lnTo>
                      <a:pt x="82" y="409"/>
                    </a:lnTo>
                    <a:lnTo>
                      <a:pt x="492" y="410"/>
                    </a:lnTo>
                    <a:lnTo>
                      <a:pt x="453" y="448"/>
                    </a:lnTo>
                    <a:lnTo>
                      <a:pt x="487" y="483"/>
                    </a:lnTo>
                    <a:lnTo>
                      <a:pt x="82" y="482"/>
                    </a:lnTo>
                    <a:lnTo>
                      <a:pt x="59" y="480"/>
                    </a:lnTo>
                    <a:lnTo>
                      <a:pt x="38" y="472"/>
                    </a:lnTo>
                    <a:lnTo>
                      <a:pt x="21" y="461"/>
                    </a:lnTo>
                    <a:lnTo>
                      <a:pt x="9" y="445"/>
                    </a:lnTo>
                    <a:lnTo>
                      <a:pt x="1" y="426"/>
                    </a:lnTo>
                    <a:lnTo>
                      <a:pt x="0" y="407"/>
                    </a:lnTo>
                    <a:lnTo>
                      <a:pt x="3" y="385"/>
                    </a:lnTo>
                    <a:lnTo>
                      <a:pt x="14" y="364"/>
                    </a:lnTo>
                    <a:lnTo>
                      <a:pt x="200" y="34"/>
                    </a:lnTo>
                    <a:lnTo>
                      <a:pt x="181" y="23"/>
                    </a:lnTo>
                    <a:lnTo>
                      <a:pt x="262" y="0"/>
                    </a:lnTo>
                    <a:close/>
                  </a:path>
                </a:pathLst>
              </a:custGeom>
              <a:solidFill>
                <a:srgbClr val="C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9" name="Freeform 33"/>
              <p:cNvSpPr>
                <a:spLocks/>
              </p:cNvSpPr>
              <p:nvPr/>
            </p:nvSpPr>
            <p:spPr bwMode="auto">
              <a:xfrm>
                <a:off x="5699525" y="4586905"/>
                <a:ext cx="767488" cy="611483"/>
              </a:xfrm>
              <a:custGeom>
                <a:avLst/>
                <a:gdLst/>
                <a:ahLst/>
                <a:cxnLst>
                  <a:cxn ang="0">
                    <a:pos x="270" y="0"/>
                  </a:cxn>
                  <a:cxn ang="0">
                    <a:pos x="291" y="4"/>
                  </a:cxn>
                  <a:cxn ang="0">
                    <a:pos x="309" y="12"/>
                  </a:cxn>
                  <a:cxn ang="0">
                    <a:pos x="326" y="25"/>
                  </a:cxn>
                  <a:cxn ang="0">
                    <a:pos x="339" y="44"/>
                  </a:cxn>
                  <a:cxn ang="0">
                    <a:pos x="533" y="367"/>
                  </a:cxn>
                  <a:cxn ang="0">
                    <a:pos x="551" y="356"/>
                  </a:cxn>
                  <a:cxn ang="0">
                    <a:pos x="529" y="437"/>
                  </a:cxn>
                  <a:cxn ang="0">
                    <a:pos x="448" y="417"/>
                  </a:cxn>
                  <a:cxn ang="0">
                    <a:pos x="470" y="405"/>
                  </a:cxn>
                  <a:cxn ang="0">
                    <a:pos x="276" y="82"/>
                  </a:cxn>
                  <a:cxn ang="0">
                    <a:pos x="275" y="78"/>
                  </a:cxn>
                  <a:cxn ang="0">
                    <a:pos x="272" y="75"/>
                  </a:cxn>
                  <a:cxn ang="0">
                    <a:pos x="268" y="78"/>
                  </a:cxn>
                  <a:cxn ang="0">
                    <a:pos x="266" y="82"/>
                  </a:cxn>
                  <a:cxn ang="0">
                    <a:pos x="63" y="439"/>
                  </a:cxn>
                  <a:cxn ang="0">
                    <a:pos x="50" y="388"/>
                  </a:cxn>
                  <a:cxn ang="0">
                    <a:pos x="0" y="401"/>
                  </a:cxn>
                  <a:cxn ang="0">
                    <a:pos x="202" y="46"/>
                  </a:cxn>
                  <a:cxn ang="0">
                    <a:pos x="215" y="26"/>
                  </a:cxn>
                  <a:cxn ang="0">
                    <a:pos x="232" y="13"/>
                  </a:cxn>
                  <a:cxn ang="0">
                    <a:pos x="250" y="4"/>
                  </a:cxn>
                  <a:cxn ang="0">
                    <a:pos x="270" y="0"/>
                  </a:cxn>
                </a:cxnLst>
                <a:rect l="0" t="0" r="r" b="b"/>
                <a:pathLst>
                  <a:path w="551" h="439">
                    <a:moveTo>
                      <a:pt x="270" y="0"/>
                    </a:moveTo>
                    <a:lnTo>
                      <a:pt x="291" y="4"/>
                    </a:lnTo>
                    <a:lnTo>
                      <a:pt x="309" y="12"/>
                    </a:lnTo>
                    <a:lnTo>
                      <a:pt x="326" y="25"/>
                    </a:lnTo>
                    <a:lnTo>
                      <a:pt x="339" y="44"/>
                    </a:lnTo>
                    <a:lnTo>
                      <a:pt x="533" y="367"/>
                    </a:lnTo>
                    <a:lnTo>
                      <a:pt x="551" y="356"/>
                    </a:lnTo>
                    <a:lnTo>
                      <a:pt x="529" y="437"/>
                    </a:lnTo>
                    <a:lnTo>
                      <a:pt x="448" y="417"/>
                    </a:lnTo>
                    <a:lnTo>
                      <a:pt x="470" y="405"/>
                    </a:lnTo>
                    <a:lnTo>
                      <a:pt x="276" y="82"/>
                    </a:lnTo>
                    <a:lnTo>
                      <a:pt x="275" y="78"/>
                    </a:lnTo>
                    <a:lnTo>
                      <a:pt x="272" y="75"/>
                    </a:lnTo>
                    <a:lnTo>
                      <a:pt x="268" y="78"/>
                    </a:lnTo>
                    <a:lnTo>
                      <a:pt x="266" y="82"/>
                    </a:lnTo>
                    <a:lnTo>
                      <a:pt x="63" y="439"/>
                    </a:lnTo>
                    <a:lnTo>
                      <a:pt x="50" y="388"/>
                    </a:lnTo>
                    <a:lnTo>
                      <a:pt x="0" y="401"/>
                    </a:lnTo>
                    <a:lnTo>
                      <a:pt x="202" y="46"/>
                    </a:lnTo>
                    <a:lnTo>
                      <a:pt x="215" y="26"/>
                    </a:lnTo>
                    <a:lnTo>
                      <a:pt x="232" y="13"/>
                    </a:lnTo>
                    <a:lnTo>
                      <a:pt x="250" y="4"/>
                    </a:lnTo>
                    <a:lnTo>
                      <a:pt x="270" y="0"/>
                    </a:lnTo>
                    <a:close/>
                  </a:path>
                </a:pathLst>
              </a:custGeom>
              <a:solidFill>
                <a:srgbClr val="C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0" name="Freeform 34"/>
              <p:cNvSpPr>
                <a:spLocks/>
              </p:cNvSpPr>
              <p:nvPr/>
            </p:nvSpPr>
            <p:spPr bwMode="auto">
              <a:xfrm>
                <a:off x="6366724" y="4518652"/>
                <a:ext cx="1321862" cy="1151928"/>
              </a:xfrm>
              <a:custGeom>
                <a:avLst/>
                <a:gdLst/>
                <a:ahLst/>
                <a:cxnLst>
                  <a:cxn ang="0">
                    <a:pos x="904" y="0"/>
                  </a:cxn>
                  <a:cxn ang="0">
                    <a:pos x="922" y="2"/>
                  </a:cxn>
                  <a:cxn ang="0">
                    <a:pos x="936" y="9"/>
                  </a:cxn>
                  <a:cxn ang="0">
                    <a:pos x="945" y="18"/>
                  </a:cxn>
                  <a:cxn ang="0">
                    <a:pos x="949" y="31"/>
                  </a:cxn>
                  <a:cxn ang="0">
                    <a:pos x="947" y="46"/>
                  </a:cxn>
                  <a:cxn ang="0">
                    <a:pos x="940" y="63"/>
                  </a:cxn>
                  <a:cxn ang="0">
                    <a:pos x="499" y="802"/>
                  </a:cxn>
                  <a:cxn ang="0">
                    <a:pos x="488" y="815"/>
                  </a:cxn>
                  <a:cxn ang="0">
                    <a:pos x="476" y="824"/>
                  </a:cxn>
                  <a:cxn ang="0">
                    <a:pos x="462" y="827"/>
                  </a:cxn>
                  <a:cxn ang="0">
                    <a:pos x="449" y="824"/>
                  </a:cxn>
                  <a:cxn ang="0">
                    <a:pos x="436" y="815"/>
                  </a:cxn>
                  <a:cxn ang="0">
                    <a:pos x="425" y="801"/>
                  </a:cxn>
                  <a:cxn ang="0">
                    <a:pos x="8" y="65"/>
                  </a:cxn>
                  <a:cxn ang="0">
                    <a:pos x="1" y="48"/>
                  </a:cxn>
                  <a:cxn ang="0">
                    <a:pos x="0" y="33"/>
                  </a:cxn>
                  <a:cxn ang="0">
                    <a:pos x="4" y="20"/>
                  </a:cxn>
                  <a:cxn ang="0">
                    <a:pos x="13" y="10"/>
                  </a:cxn>
                  <a:cxn ang="0">
                    <a:pos x="27" y="3"/>
                  </a:cxn>
                  <a:cxn ang="0">
                    <a:pos x="45" y="1"/>
                  </a:cxn>
                  <a:cxn ang="0">
                    <a:pos x="904" y="0"/>
                  </a:cxn>
                </a:cxnLst>
                <a:rect l="0" t="0" r="r" b="b"/>
                <a:pathLst>
                  <a:path w="949" h="827">
                    <a:moveTo>
                      <a:pt x="904" y="0"/>
                    </a:moveTo>
                    <a:lnTo>
                      <a:pt x="922" y="2"/>
                    </a:lnTo>
                    <a:lnTo>
                      <a:pt x="936" y="9"/>
                    </a:lnTo>
                    <a:lnTo>
                      <a:pt x="945" y="18"/>
                    </a:lnTo>
                    <a:lnTo>
                      <a:pt x="949" y="31"/>
                    </a:lnTo>
                    <a:lnTo>
                      <a:pt x="947" y="46"/>
                    </a:lnTo>
                    <a:lnTo>
                      <a:pt x="940" y="63"/>
                    </a:lnTo>
                    <a:lnTo>
                      <a:pt x="499" y="802"/>
                    </a:lnTo>
                    <a:lnTo>
                      <a:pt x="488" y="815"/>
                    </a:lnTo>
                    <a:lnTo>
                      <a:pt x="476" y="824"/>
                    </a:lnTo>
                    <a:lnTo>
                      <a:pt x="462" y="827"/>
                    </a:lnTo>
                    <a:lnTo>
                      <a:pt x="449" y="824"/>
                    </a:lnTo>
                    <a:lnTo>
                      <a:pt x="436" y="815"/>
                    </a:lnTo>
                    <a:lnTo>
                      <a:pt x="425" y="801"/>
                    </a:lnTo>
                    <a:lnTo>
                      <a:pt x="8" y="65"/>
                    </a:lnTo>
                    <a:lnTo>
                      <a:pt x="1" y="48"/>
                    </a:lnTo>
                    <a:lnTo>
                      <a:pt x="0" y="33"/>
                    </a:lnTo>
                    <a:lnTo>
                      <a:pt x="4" y="20"/>
                    </a:lnTo>
                    <a:lnTo>
                      <a:pt x="13" y="10"/>
                    </a:lnTo>
                    <a:lnTo>
                      <a:pt x="27" y="3"/>
                    </a:lnTo>
                    <a:lnTo>
                      <a:pt x="45" y="1"/>
                    </a:lnTo>
                    <a:lnTo>
                      <a:pt x="904" y="0"/>
                    </a:lnTo>
                    <a:close/>
                  </a:path>
                </a:pathLst>
              </a:custGeom>
              <a:solidFill>
                <a:srgbClr val="FF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1" name="Freeform 35"/>
              <p:cNvSpPr>
                <a:spLocks/>
              </p:cNvSpPr>
              <p:nvPr/>
            </p:nvSpPr>
            <p:spPr bwMode="auto">
              <a:xfrm>
                <a:off x="6985171" y="4433686"/>
                <a:ext cx="753559" cy="720129"/>
              </a:xfrm>
              <a:custGeom>
                <a:avLst/>
                <a:gdLst/>
                <a:ahLst/>
                <a:cxnLst>
                  <a:cxn ang="0">
                    <a:pos x="59" y="0"/>
                  </a:cxn>
                  <a:cxn ang="0">
                    <a:pos x="59" y="25"/>
                  </a:cxn>
                  <a:cxn ang="0">
                    <a:pos x="460" y="25"/>
                  </a:cxn>
                  <a:cxn ang="0">
                    <a:pos x="484" y="27"/>
                  </a:cxn>
                  <a:cxn ang="0">
                    <a:pos x="503" y="35"/>
                  </a:cxn>
                  <a:cxn ang="0">
                    <a:pos x="520" y="46"/>
                  </a:cxn>
                  <a:cxn ang="0">
                    <a:pos x="532" y="62"/>
                  </a:cxn>
                  <a:cxn ang="0">
                    <a:pos x="539" y="81"/>
                  </a:cxn>
                  <a:cxn ang="0">
                    <a:pos x="541" y="101"/>
                  </a:cxn>
                  <a:cxn ang="0">
                    <a:pos x="537" y="122"/>
                  </a:cxn>
                  <a:cxn ang="0">
                    <a:pos x="528" y="143"/>
                  </a:cxn>
                  <a:cxn ang="0">
                    <a:pos x="304" y="517"/>
                  </a:cxn>
                  <a:cxn ang="0">
                    <a:pos x="290" y="464"/>
                  </a:cxn>
                  <a:cxn ang="0">
                    <a:pos x="243" y="477"/>
                  </a:cxn>
                  <a:cxn ang="0">
                    <a:pos x="465" y="106"/>
                  </a:cxn>
                  <a:cxn ang="0">
                    <a:pos x="466" y="103"/>
                  </a:cxn>
                  <a:cxn ang="0">
                    <a:pos x="467" y="100"/>
                  </a:cxn>
                  <a:cxn ang="0">
                    <a:pos x="467" y="99"/>
                  </a:cxn>
                  <a:cxn ang="0">
                    <a:pos x="466" y="98"/>
                  </a:cxn>
                  <a:cxn ang="0">
                    <a:pos x="60" y="98"/>
                  </a:cxn>
                  <a:cxn ang="0">
                    <a:pos x="60" y="118"/>
                  </a:cxn>
                  <a:cxn ang="0">
                    <a:pos x="0" y="60"/>
                  </a:cxn>
                  <a:cxn ang="0">
                    <a:pos x="59" y="0"/>
                  </a:cxn>
                </a:cxnLst>
                <a:rect l="0" t="0" r="r" b="b"/>
                <a:pathLst>
                  <a:path w="541" h="517">
                    <a:moveTo>
                      <a:pt x="59" y="0"/>
                    </a:moveTo>
                    <a:lnTo>
                      <a:pt x="59" y="25"/>
                    </a:lnTo>
                    <a:lnTo>
                      <a:pt x="460" y="25"/>
                    </a:lnTo>
                    <a:lnTo>
                      <a:pt x="484" y="27"/>
                    </a:lnTo>
                    <a:lnTo>
                      <a:pt x="503" y="35"/>
                    </a:lnTo>
                    <a:lnTo>
                      <a:pt x="520" y="46"/>
                    </a:lnTo>
                    <a:lnTo>
                      <a:pt x="532" y="62"/>
                    </a:lnTo>
                    <a:lnTo>
                      <a:pt x="539" y="81"/>
                    </a:lnTo>
                    <a:lnTo>
                      <a:pt x="541" y="101"/>
                    </a:lnTo>
                    <a:lnTo>
                      <a:pt x="537" y="122"/>
                    </a:lnTo>
                    <a:lnTo>
                      <a:pt x="528" y="143"/>
                    </a:lnTo>
                    <a:lnTo>
                      <a:pt x="304" y="517"/>
                    </a:lnTo>
                    <a:lnTo>
                      <a:pt x="290" y="464"/>
                    </a:lnTo>
                    <a:lnTo>
                      <a:pt x="243" y="477"/>
                    </a:lnTo>
                    <a:lnTo>
                      <a:pt x="465" y="106"/>
                    </a:lnTo>
                    <a:lnTo>
                      <a:pt x="466" y="103"/>
                    </a:lnTo>
                    <a:lnTo>
                      <a:pt x="467" y="100"/>
                    </a:lnTo>
                    <a:lnTo>
                      <a:pt x="467" y="99"/>
                    </a:lnTo>
                    <a:lnTo>
                      <a:pt x="466" y="98"/>
                    </a:lnTo>
                    <a:lnTo>
                      <a:pt x="60" y="98"/>
                    </a:lnTo>
                    <a:lnTo>
                      <a:pt x="60" y="118"/>
                    </a:lnTo>
                    <a:lnTo>
                      <a:pt x="0" y="60"/>
                    </a:lnTo>
                    <a:lnTo>
                      <a:pt x="59" y="0"/>
                    </a:lnTo>
                    <a:close/>
                  </a:path>
                </a:pathLst>
              </a:custGeom>
              <a:solidFill>
                <a:srgbClr val="C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2" name="Freeform 36"/>
              <p:cNvSpPr>
                <a:spLocks/>
              </p:cNvSpPr>
              <p:nvPr/>
            </p:nvSpPr>
            <p:spPr bwMode="auto">
              <a:xfrm>
                <a:off x="6316579" y="4468508"/>
                <a:ext cx="683914" cy="672771"/>
              </a:xfrm>
              <a:custGeom>
                <a:avLst/>
                <a:gdLst/>
                <a:ahLst/>
                <a:cxnLst>
                  <a:cxn ang="0">
                    <a:pos x="487" y="0"/>
                  </a:cxn>
                  <a:cxn ang="0">
                    <a:pos x="452" y="35"/>
                  </a:cxn>
                  <a:cxn ang="0">
                    <a:pos x="491" y="74"/>
                  </a:cxn>
                  <a:cxn ang="0">
                    <a:pos x="74" y="74"/>
                  </a:cxn>
                  <a:cxn ang="0">
                    <a:pos x="73" y="75"/>
                  </a:cxn>
                  <a:cxn ang="0">
                    <a:pos x="73" y="76"/>
                  </a:cxn>
                  <a:cxn ang="0">
                    <a:pos x="76" y="83"/>
                  </a:cxn>
                  <a:cxn ang="0">
                    <a:pos x="263" y="413"/>
                  </a:cxn>
                  <a:cxn ang="0">
                    <a:pos x="283" y="402"/>
                  </a:cxn>
                  <a:cxn ang="0">
                    <a:pos x="261" y="483"/>
                  </a:cxn>
                  <a:cxn ang="0">
                    <a:pos x="180" y="461"/>
                  </a:cxn>
                  <a:cxn ang="0">
                    <a:pos x="200" y="449"/>
                  </a:cxn>
                  <a:cxn ang="0">
                    <a:pos x="12" y="119"/>
                  </a:cxn>
                  <a:cxn ang="0">
                    <a:pos x="3" y="98"/>
                  </a:cxn>
                  <a:cxn ang="0">
                    <a:pos x="0" y="78"/>
                  </a:cxn>
                  <a:cxn ang="0">
                    <a:pos x="1" y="57"/>
                  </a:cxn>
                  <a:cxn ang="0">
                    <a:pos x="9" y="38"/>
                  </a:cxn>
                  <a:cxn ang="0">
                    <a:pos x="21" y="22"/>
                  </a:cxn>
                  <a:cxn ang="0">
                    <a:pos x="38" y="11"/>
                  </a:cxn>
                  <a:cxn ang="0">
                    <a:pos x="57" y="3"/>
                  </a:cxn>
                  <a:cxn ang="0">
                    <a:pos x="81" y="1"/>
                  </a:cxn>
                  <a:cxn ang="0">
                    <a:pos x="487" y="0"/>
                  </a:cxn>
                </a:cxnLst>
                <a:rect l="0" t="0" r="r" b="b"/>
                <a:pathLst>
                  <a:path w="491" h="483">
                    <a:moveTo>
                      <a:pt x="487" y="0"/>
                    </a:moveTo>
                    <a:lnTo>
                      <a:pt x="452" y="35"/>
                    </a:lnTo>
                    <a:lnTo>
                      <a:pt x="491" y="74"/>
                    </a:lnTo>
                    <a:lnTo>
                      <a:pt x="74" y="74"/>
                    </a:lnTo>
                    <a:lnTo>
                      <a:pt x="73" y="75"/>
                    </a:lnTo>
                    <a:lnTo>
                      <a:pt x="73" y="76"/>
                    </a:lnTo>
                    <a:lnTo>
                      <a:pt x="76" y="83"/>
                    </a:lnTo>
                    <a:lnTo>
                      <a:pt x="263" y="413"/>
                    </a:lnTo>
                    <a:lnTo>
                      <a:pt x="283" y="402"/>
                    </a:lnTo>
                    <a:lnTo>
                      <a:pt x="261" y="483"/>
                    </a:lnTo>
                    <a:lnTo>
                      <a:pt x="180" y="461"/>
                    </a:lnTo>
                    <a:lnTo>
                      <a:pt x="200" y="449"/>
                    </a:lnTo>
                    <a:lnTo>
                      <a:pt x="12" y="119"/>
                    </a:lnTo>
                    <a:lnTo>
                      <a:pt x="3" y="98"/>
                    </a:lnTo>
                    <a:lnTo>
                      <a:pt x="0" y="78"/>
                    </a:lnTo>
                    <a:lnTo>
                      <a:pt x="1" y="57"/>
                    </a:lnTo>
                    <a:lnTo>
                      <a:pt x="9" y="38"/>
                    </a:lnTo>
                    <a:lnTo>
                      <a:pt x="21" y="22"/>
                    </a:lnTo>
                    <a:lnTo>
                      <a:pt x="38" y="11"/>
                    </a:lnTo>
                    <a:lnTo>
                      <a:pt x="57" y="3"/>
                    </a:lnTo>
                    <a:lnTo>
                      <a:pt x="81" y="1"/>
                    </a:lnTo>
                    <a:lnTo>
                      <a:pt x="487" y="0"/>
                    </a:lnTo>
                    <a:close/>
                  </a:path>
                </a:pathLst>
              </a:custGeom>
              <a:solidFill>
                <a:srgbClr val="C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 name="Freeform 37"/>
              <p:cNvSpPr>
                <a:spLocks/>
              </p:cNvSpPr>
              <p:nvPr/>
            </p:nvSpPr>
            <p:spPr bwMode="auto">
              <a:xfrm>
                <a:off x="6632768" y="5112027"/>
                <a:ext cx="766095" cy="610090"/>
              </a:xfrm>
              <a:custGeom>
                <a:avLst/>
                <a:gdLst/>
                <a:ahLst/>
                <a:cxnLst>
                  <a:cxn ang="0">
                    <a:pos x="64" y="0"/>
                  </a:cxn>
                  <a:cxn ang="0">
                    <a:pos x="267" y="357"/>
                  </a:cxn>
                  <a:cxn ang="0">
                    <a:pos x="268" y="360"/>
                  </a:cxn>
                  <a:cxn ang="0">
                    <a:pos x="271" y="363"/>
                  </a:cxn>
                  <a:cxn ang="0">
                    <a:pos x="275" y="360"/>
                  </a:cxn>
                  <a:cxn ang="0">
                    <a:pos x="277" y="357"/>
                  </a:cxn>
                  <a:cxn ang="0">
                    <a:pos x="469" y="35"/>
                  </a:cxn>
                  <a:cxn ang="0">
                    <a:pos x="448" y="22"/>
                  </a:cxn>
                  <a:cxn ang="0">
                    <a:pos x="530" y="1"/>
                  </a:cxn>
                  <a:cxn ang="0">
                    <a:pos x="550" y="82"/>
                  </a:cxn>
                  <a:cxn ang="0">
                    <a:pos x="532" y="72"/>
                  </a:cxn>
                  <a:cxn ang="0">
                    <a:pos x="340" y="394"/>
                  </a:cxn>
                  <a:cxn ang="0">
                    <a:pos x="326" y="413"/>
                  </a:cxn>
                  <a:cxn ang="0">
                    <a:pos x="309" y="427"/>
                  </a:cxn>
                  <a:cxn ang="0">
                    <a:pos x="290" y="434"/>
                  </a:cxn>
                  <a:cxn ang="0">
                    <a:pos x="270" y="438"/>
                  </a:cxn>
                  <a:cxn ang="0">
                    <a:pos x="250" y="434"/>
                  </a:cxn>
                  <a:cxn ang="0">
                    <a:pos x="232" y="425"/>
                  </a:cxn>
                  <a:cxn ang="0">
                    <a:pos x="216" y="412"/>
                  </a:cxn>
                  <a:cxn ang="0">
                    <a:pos x="202" y="393"/>
                  </a:cxn>
                  <a:cxn ang="0">
                    <a:pos x="0" y="37"/>
                  </a:cxn>
                  <a:cxn ang="0">
                    <a:pos x="51" y="50"/>
                  </a:cxn>
                  <a:cxn ang="0">
                    <a:pos x="64" y="0"/>
                  </a:cxn>
                </a:cxnLst>
                <a:rect l="0" t="0" r="r" b="b"/>
                <a:pathLst>
                  <a:path w="550" h="438">
                    <a:moveTo>
                      <a:pt x="64" y="0"/>
                    </a:moveTo>
                    <a:lnTo>
                      <a:pt x="267" y="357"/>
                    </a:lnTo>
                    <a:lnTo>
                      <a:pt x="268" y="360"/>
                    </a:lnTo>
                    <a:lnTo>
                      <a:pt x="271" y="363"/>
                    </a:lnTo>
                    <a:lnTo>
                      <a:pt x="275" y="360"/>
                    </a:lnTo>
                    <a:lnTo>
                      <a:pt x="277" y="357"/>
                    </a:lnTo>
                    <a:lnTo>
                      <a:pt x="469" y="35"/>
                    </a:lnTo>
                    <a:lnTo>
                      <a:pt x="448" y="22"/>
                    </a:lnTo>
                    <a:lnTo>
                      <a:pt x="530" y="1"/>
                    </a:lnTo>
                    <a:lnTo>
                      <a:pt x="550" y="82"/>
                    </a:lnTo>
                    <a:lnTo>
                      <a:pt x="532" y="72"/>
                    </a:lnTo>
                    <a:lnTo>
                      <a:pt x="340" y="394"/>
                    </a:lnTo>
                    <a:lnTo>
                      <a:pt x="326" y="413"/>
                    </a:lnTo>
                    <a:lnTo>
                      <a:pt x="309" y="427"/>
                    </a:lnTo>
                    <a:lnTo>
                      <a:pt x="290" y="434"/>
                    </a:lnTo>
                    <a:lnTo>
                      <a:pt x="270" y="438"/>
                    </a:lnTo>
                    <a:lnTo>
                      <a:pt x="250" y="434"/>
                    </a:lnTo>
                    <a:lnTo>
                      <a:pt x="232" y="425"/>
                    </a:lnTo>
                    <a:lnTo>
                      <a:pt x="216" y="412"/>
                    </a:lnTo>
                    <a:lnTo>
                      <a:pt x="202" y="393"/>
                    </a:lnTo>
                    <a:lnTo>
                      <a:pt x="0" y="37"/>
                    </a:lnTo>
                    <a:lnTo>
                      <a:pt x="51" y="50"/>
                    </a:lnTo>
                    <a:lnTo>
                      <a:pt x="64" y="0"/>
                    </a:lnTo>
                    <a:close/>
                  </a:path>
                </a:pathLst>
              </a:custGeom>
              <a:solidFill>
                <a:srgbClr val="C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74" name="TextBox 43"/>
            <p:cNvSpPr txBox="1"/>
            <p:nvPr/>
          </p:nvSpPr>
          <p:spPr>
            <a:xfrm>
              <a:off x="4076924" y="2895600"/>
              <a:ext cx="1447800" cy="584775"/>
            </a:xfrm>
            <a:prstGeom prst="rect">
              <a:avLst/>
            </a:prstGeom>
            <a:noFill/>
          </p:spPr>
          <p:txBody>
            <a:bodyPr wrap="square" rtlCol="0">
              <a:spAutoFit/>
            </a:bodyPr>
            <a:lstStyle/>
            <a:p>
              <a:pPr algn="ctr"/>
              <a:r>
                <a:rPr lang="en-US" sz="1600" kern="0" dirty="0">
                  <a:solidFill>
                    <a:schemeClr val="bg1"/>
                  </a:solidFill>
                  <a:latin typeface="Arial" pitchFamily="34" charset="0"/>
                  <a:cs typeface="Arial" pitchFamily="34" charset="0"/>
                </a:rPr>
                <a:t>Governance and Power</a:t>
              </a:r>
              <a:endParaRPr lang="en-US" sz="1600" dirty="0">
                <a:solidFill>
                  <a:schemeClr val="bg1"/>
                </a:solidFill>
              </a:endParaRPr>
            </a:p>
          </p:txBody>
        </p:sp>
        <p:sp>
          <p:nvSpPr>
            <p:cNvPr id="75" name="TextBox 44"/>
            <p:cNvSpPr txBox="1"/>
            <p:nvPr/>
          </p:nvSpPr>
          <p:spPr>
            <a:xfrm>
              <a:off x="6658426" y="2895600"/>
              <a:ext cx="1447800" cy="584775"/>
            </a:xfrm>
            <a:prstGeom prst="rect">
              <a:avLst/>
            </a:prstGeom>
            <a:noFill/>
          </p:spPr>
          <p:txBody>
            <a:bodyPr wrap="square" rtlCol="0">
              <a:spAutoFit/>
            </a:bodyPr>
            <a:lstStyle/>
            <a:p>
              <a:pPr algn="ctr"/>
              <a:r>
                <a:rPr lang="en-US" sz="1600" kern="0" dirty="0">
                  <a:solidFill>
                    <a:schemeClr val="bg1"/>
                  </a:solidFill>
                  <a:latin typeface="Arial" pitchFamily="34" charset="0"/>
                  <a:cs typeface="Arial" pitchFamily="34" charset="0"/>
                </a:rPr>
                <a:t>Reward System</a:t>
              </a:r>
              <a:endParaRPr lang="en-US" sz="1600" dirty="0">
                <a:solidFill>
                  <a:schemeClr val="bg1"/>
                </a:solidFill>
              </a:endParaRPr>
            </a:p>
          </p:txBody>
        </p:sp>
        <p:sp>
          <p:nvSpPr>
            <p:cNvPr id="76" name="TextBox 45"/>
            <p:cNvSpPr txBox="1"/>
            <p:nvPr/>
          </p:nvSpPr>
          <p:spPr>
            <a:xfrm>
              <a:off x="4047896" y="4107541"/>
              <a:ext cx="1447800" cy="584775"/>
            </a:xfrm>
            <a:prstGeom prst="rect">
              <a:avLst/>
            </a:prstGeom>
            <a:noFill/>
          </p:spPr>
          <p:txBody>
            <a:bodyPr wrap="square" rtlCol="0">
              <a:spAutoFit/>
            </a:bodyPr>
            <a:lstStyle/>
            <a:p>
              <a:pPr algn="ctr"/>
              <a:r>
                <a:rPr lang="en-US" sz="1600" kern="0" dirty="0">
                  <a:solidFill>
                    <a:schemeClr val="bg1"/>
                  </a:solidFill>
                  <a:latin typeface="Arial" pitchFamily="34" charset="0"/>
                  <a:cs typeface="Arial" pitchFamily="34" charset="0"/>
                </a:rPr>
                <a:t>Leadership Development</a:t>
              </a:r>
              <a:endParaRPr lang="en-US" sz="1600" dirty="0">
                <a:solidFill>
                  <a:schemeClr val="bg1"/>
                </a:solidFill>
              </a:endParaRPr>
            </a:p>
          </p:txBody>
        </p:sp>
        <p:sp>
          <p:nvSpPr>
            <p:cNvPr id="77" name="TextBox 46"/>
            <p:cNvSpPr txBox="1"/>
            <p:nvPr/>
          </p:nvSpPr>
          <p:spPr>
            <a:xfrm>
              <a:off x="6672940" y="4107541"/>
              <a:ext cx="1447800" cy="584775"/>
            </a:xfrm>
            <a:prstGeom prst="rect">
              <a:avLst/>
            </a:prstGeom>
            <a:noFill/>
          </p:spPr>
          <p:txBody>
            <a:bodyPr wrap="square" rtlCol="0">
              <a:spAutoFit/>
            </a:bodyPr>
            <a:lstStyle/>
            <a:p>
              <a:pPr algn="ctr"/>
              <a:r>
                <a:rPr lang="en-US" sz="1600" kern="0" dirty="0">
                  <a:solidFill>
                    <a:schemeClr val="bg1"/>
                  </a:solidFill>
                  <a:latin typeface="Arial" pitchFamily="34" charset="0"/>
                  <a:cs typeface="Arial" pitchFamily="34" charset="0"/>
                </a:rPr>
                <a:t>Physical Environment</a:t>
              </a:r>
              <a:endParaRPr lang="en-US" sz="1600" dirty="0">
                <a:solidFill>
                  <a:schemeClr val="bg1"/>
                </a:solidFill>
              </a:endParaRPr>
            </a:p>
          </p:txBody>
        </p:sp>
        <p:sp>
          <p:nvSpPr>
            <p:cNvPr id="78" name="TextBox 47"/>
            <p:cNvSpPr txBox="1"/>
            <p:nvPr/>
          </p:nvSpPr>
          <p:spPr>
            <a:xfrm>
              <a:off x="5363026" y="1959429"/>
              <a:ext cx="1447800" cy="338554"/>
            </a:xfrm>
            <a:prstGeom prst="rect">
              <a:avLst/>
            </a:prstGeom>
            <a:noFill/>
          </p:spPr>
          <p:txBody>
            <a:bodyPr wrap="square" rtlCol="0">
              <a:spAutoFit/>
            </a:bodyPr>
            <a:lstStyle/>
            <a:p>
              <a:pPr algn="ctr"/>
              <a:r>
                <a:rPr lang="en-US" sz="1600" kern="0" dirty="0">
                  <a:solidFill>
                    <a:schemeClr val="bg1"/>
                  </a:solidFill>
                  <a:latin typeface="Arial" pitchFamily="34" charset="0"/>
                  <a:cs typeface="Arial" pitchFamily="34" charset="0"/>
                </a:rPr>
                <a:t>Recruitment</a:t>
              </a:r>
              <a:endParaRPr lang="en-US" sz="1600" dirty="0">
                <a:solidFill>
                  <a:schemeClr val="bg1"/>
                </a:solidFill>
              </a:endParaRPr>
            </a:p>
          </p:txBody>
        </p:sp>
        <p:sp>
          <p:nvSpPr>
            <p:cNvPr id="79" name="TextBox 48"/>
            <p:cNvSpPr txBox="1"/>
            <p:nvPr/>
          </p:nvSpPr>
          <p:spPr>
            <a:xfrm>
              <a:off x="5363026" y="5029200"/>
              <a:ext cx="1447800" cy="338554"/>
            </a:xfrm>
            <a:prstGeom prst="rect">
              <a:avLst/>
            </a:prstGeom>
            <a:noFill/>
          </p:spPr>
          <p:txBody>
            <a:bodyPr wrap="square" rtlCol="0">
              <a:spAutoFit/>
            </a:bodyPr>
            <a:lstStyle/>
            <a:p>
              <a:pPr algn="ctr"/>
              <a:r>
                <a:rPr lang="en-US" sz="1600" kern="0" dirty="0">
                  <a:solidFill>
                    <a:schemeClr val="bg1"/>
                  </a:solidFill>
                  <a:latin typeface="Arial" pitchFamily="34" charset="0"/>
                  <a:cs typeface="Arial" pitchFamily="34" charset="0"/>
                </a:rPr>
                <a:t>Communicate</a:t>
              </a:r>
              <a:endParaRPr lang="en-US" sz="1600" dirty="0">
                <a:solidFill>
                  <a:schemeClr val="bg1"/>
                </a:solidFill>
              </a:endParaRPr>
            </a:p>
          </p:txBody>
        </p:sp>
      </p:grpSp>
      <p:sp>
        <p:nvSpPr>
          <p:cNvPr id="50" name="TextBox 49">
            <a:extLst>
              <a:ext uri="{FF2B5EF4-FFF2-40B4-BE49-F238E27FC236}">
                <a16:creationId xmlns:a16="http://schemas.microsoft.com/office/drawing/2014/main" id="{8BD0863C-2057-4C96-B5FB-979C5384FC47}"/>
              </a:ext>
            </a:extLst>
          </p:cNvPr>
          <p:cNvSpPr txBox="1"/>
          <p:nvPr/>
        </p:nvSpPr>
        <p:spPr>
          <a:xfrm flipH="1">
            <a:off x="6962297" y="4123864"/>
            <a:ext cx="2320473" cy="646331"/>
          </a:xfrm>
          <a:prstGeom prst="rect">
            <a:avLst/>
          </a:prstGeom>
          <a:noFill/>
        </p:spPr>
        <p:txBody>
          <a:bodyPr wrap="square" rtlCol="0">
            <a:spAutoFit/>
          </a:bodyPr>
          <a:lstStyle/>
          <a:p>
            <a:r>
              <a:rPr lang="en-US" sz="1800" kern="0" dirty="0">
                <a:solidFill>
                  <a:schemeClr val="tx1">
                    <a:lumMod val="85000"/>
                    <a:lumOff val="15000"/>
                  </a:schemeClr>
                </a:solidFill>
                <a:latin typeface="Arial" pitchFamily="34" charset="0"/>
                <a:cs typeface="Arial" pitchFamily="34" charset="0"/>
              </a:rPr>
              <a:t>Messages building and physical layout</a:t>
            </a:r>
            <a:endParaRPr lang="en-US" sz="1800" dirty="0">
              <a:solidFill>
                <a:schemeClr val="tx1">
                  <a:lumMod val="85000"/>
                  <a:lumOff val="15000"/>
                </a:schemeClr>
              </a:solidFill>
            </a:endParaRPr>
          </a:p>
        </p:txBody>
      </p:sp>
      <p:sp>
        <p:nvSpPr>
          <p:cNvPr id="51" name="TextBox 50">
            <a:extLst>
              <a:ext uri="{FF2B5EF4-FFF2-40B4-BE49-F238E27FC236}">
                <a16:creationId xmlns:a16="http://schemas.microsoft.com/office/drawing/2014/main" id="{B5367162-9542-44C3-811B-17D83CD50A13}"/>
              </a:ext>
            </a:extLst>
          </p:cNvPr>
          <p:cNvSpPr txBox="1"/>
          <p:nvPr/>
        </p:nvSpPr>
        <p:spPr>
          <a:xfrm flipH="1">
            <a:off x="3519524" y="1096014"/>
            <a:ext cx="2320473" cy="646331"/>
          </a:xfrm>
          <a:prstGeom prst="rect">
            <a:avLst/>
          </a:prstGeom>
          <a:noFill/>
        </p:spPr>
        <p:txBody>
          <a:bodyPr wrap="square" rtlCol="0">
            <a:spAutoFit/>
          </a:bodyPr>
          <a:lstStyle/>
          <a:p>
            <a:r>
              <a:rPr lang="en-US" sz="1800" kern="0" dirty="0">
                <a:solidFill>
                  <a:schemeClr val="tx1">
                    <a:lumMod val="85000"/>
                    <a:lumOff val="15000"/>
                  </a:schemeClr>
                </a:solidFill>
                <a:latin typeface="Arial" pitchFamily="34" charset="0"/>
                <a:cs typeface="Arial" pitchFamily="34" charset="0"/>
              </a:rPr>
              <a:t>Aligned to new way of working</a:t>
            </a:r>
            <a:endParaRPr lang="en-US" sz="1800" dirty="0">
              <a:solidFill>
                <a:schemeClr val="tx1">
                  <a:lumMod val="85000"/>
                  <a:lumOff val="15000"/>
                </a:schemeClr>
              </a:solidFill>
            </a:endParaRPr>
          </a:p>
        </p:txBody>
      </p:sp>
      <p:sp>
        <p:nvSpPr>
          <p:cNvPr id="52" name="TextBox 51">
            <a:extLst>
              <a:ext uri="{FF2B5EF4-FFF2-40B4-BE49-F238E27FC236}">
                <a16:creationId xmlns:a16="http://schemas.microsoft.com/office/drawing/2014/main" id="{69F2D8D5-2BA6-42F6-8ADB-B8C320DDE823}"/>
              </a:ext>
            </a:extLst>
          </p:cNvPr>
          <p:cNvSpPr txBox="1"/>
          <p:nvPr/>
        </p:nvSpPr>
        <p:spPr>
          <a:xfrm flipH="1">
            <a:off x="314976" y="1827708"/>
            <a:ext cx="2320473" cy="646331"/>
          </a:xfrm>
          <a:prstGeom prst="rect">
            <a:avLst/>
          </a:prstGeom>
          <a:noFill/>
        </p:spPr>
        <p:txBody>
          <a:bodyPr wrap="square" rtlCol="0">
            <a:spAutoFit/>
          </a:bodyPr>
          <a:lstStyle/>
          <a:p>
            <a:r>
              <a:rPr lang="en-US" sz="1800" kern="0" dirty="0">
                <a:solidFill>
                  <a:schemeClr val="tx1">
                    <a:lumMod val="85000"/>
                    <a:lumOff val="15000"/>
                  </a:schemeClr>
                </a:solidFill>
                <a:latin typeface="Arial" pitchFamily="34" charset="0"/>
                <a:cs typeface="Arial" pitchFamily="34" charset="0"/>
              </a:rPr>
              <a:t>Decision making, hierarchy, authority</a:t>
            </a:r>
            <a:endParaRPr lang="en-US" sz="1800" dirty="0">
              <a:solidFill>
                <a:schemeClr val="tx1">
                  <a:lumMod val="85000"/>
                  <a:lumOff val="15000"/>
                </a:schemeClr>
              </a:solidFill>
            </a:endParaRPr>
          </a:p>
        </p:txBody>
      </p:sp>
      <p:sp>
        <p:nvSpPr>
          <p:cNvPr id="53" name="TextBox 52">
            <a:extLst>
              <a:ext uri="{FF2B5EF4-FFF2-40B4-BE49-F238E27FC236}">
                <a16:creationId xmlns:a16="http://schemas.microsoft.com/office/drawing/2014/main" id="{12F32EF3-28D2-419C-9C48-7D4F2B2D99CE}"/>
              </a:ext>
            </a:extLst>
          </p:cNvPr>
          <p:cNvSpPr txBox="1"/>
          <p:nvPr/>
        </p:nvSpPr>
        <p:spPr>
          <a:xfrm flipH="1">
            <a:off x="620935" y="4799500"/>
            <a:ext cx="2041333" cy="646331"/>
          </a:xfrm>
          <a:prstGeom prst="rect">
            <a:avLst/>
          </a:prstGeom>
          <a:noFill/>
        </p:spPr>
        <p:txBody>
          <a:bodyPr wrap="square" rtlCol="0">
            <a:spAutoFit/>
          </a:bodyPr>
          <a:lstStyle/>
          <a:p>
            <a:r>
              <a:rPr lang="en-US" sz="1800" kern="0" dirty="0">
                <a:solidFill>
                  <a:schemeClr val="tx1">
                    <a:lumMod val="85000"/>
                    <a:lumOff val="15000"/>
                  </a:schemeClr>
                </a:solidFill>
                <a:latin typeface="Arial" pitchFamily="34" charset="0"/>
                <a:cs typeface="Arial" pitchFamily="34" charset="0"/>
              </a:rPr>
              <a:t>How we choose and train leaders</a:t>
            </a:r>
            <a:endParaRPr lang="en-US" sz="1800" dirty="0">
              <a:solidFill>
                <a:schemeClr val="tx1">
                  <a:lumMod val="85000"/>
                  <a:lumOff val="15000"/>
                </a:schemeClr>
              </a:solidFill>
            </a:endParaRPr>
          </a:p>
        </p:txBody>
      </p:sp>
      <p:sp>
        <p:nvSpPr>
          <p:cNvPr id="54" name="TextBox 53">
            <a:extLst>
              <a:ext uri="{FF2B5EF4-FFF2-40B4-BE49-F238E27FC236}">
                <a16:creationId xmlns:a16="http://schemas.microsoft.com/office/drawing/2014/main" id="{800AF640-F064-4F61-9DFD-4ECF1CB92097}"/>
              </a:ext>
            </a:extLst>
          </p:cNvPr>
          <p:cNvSpPr txBox="1"/>
          <p:nvPr/>
        </p:nvSpPr>
        <p:spPr>
          <a:xfrm flipH="1">
            <a:off x="2895599" y="5921680"/>
            <a:ext cx="3276599" cy="923330"/>
          </a:xfrm>
          <a:prstGeom prst="rect">
            <a:avLst/>
          </a:prstGeom>
          <a:noFill/>
        </p:spPr>
        <p:txBody>
          <a:bodyPr wrap="square" rtlCol="0">
            <a:spAutoFit/>
          </a:bodyPr>
          <a:lstStyle/>
          <a:p>
            <a:r>
              <a:rPr lang="en-US" sz="1800" i="1" kern="0" dirty="0">
                <a:solidFill>
                  <a:schemeClr val="tx1">
                    <a:lumMod val="85000"/>
                    <a:lumOff val="15000"/>
                  </a:schemeClr>
                </a:solidFill>
                <a:latin typeface="Arial" pitchFamily="34" charset="0"/>
                <a:cs typeface="Arial" pitchFamily="34" charset="0"/>
              </a:rPr>
              <a:t>Informal</a:t>
            </a:r>
            <a:r>
              <a:rPr lang="en-US" sz="1800" kern="0" dirty="0">
                <a:solidFill>
                  <a:schemeClr val="tx1">
                    <a:lumMod val="85000"/>
                    <a:lumOff val="15000"/>
                  </a:schemeClr>
                </a:solidFill>
                <a:latin typeface="Arial" pitchFamily="34" charset="0"/>
                <a:cs typeface="Arial" pitchFamily="34" charset="0"/>
              </a:rPr>
              <a:t> – Who listens to who</a:t>
            </a:r>
          </a:p>
          <a:p>
            <a:r>
              <a:rPr lang="en-US" sz="1800" i="1" kern="0" dirty="0">
                <a:solidFill>
                  <a:schemeClr val="tx1">
                    <a:lumMod val="85000"/>
                    <a:lumOff val="15000"/>
                  </a:schemeClr>
                </a:solidFill>
                <a:latin typeface="Arial" pitchFamily="34" charset="0"/>
                <a:cs typeface="Arial" pitchFamily="34" charset="0"/>
              </a:rPr>
              <a:t>Formal</a:t>
            </a:r>
            <a:r>
              <a:rPr lang="en-US" sz="1800" kern="0" dirty="0">
                <a:solidFill>
                  <a:schemeClr val="tx1">
                    <a:lumMod val="85000"/>
                    <a:lumOff val="15000"/>
                  </a:schemeClr>
                </a:solidFill>
                <a:latin typeface="Arial" pitchFamily="34" charset="0"/>
                <a:cs typeface="Arial" pitchFamily="34" charset="0"/>
              </a:rPr>
              <a:t> – All the official ways information flows</a:t>
            </a:r>
            <a:endParaRPr lang="en-US" sz="1800" dirty="0">
              <a:solidFill>
                <a:schemeClr val="tx1">
                  <a:lumMod val="85000"/>
                  <a:lumOff val="15000"/>
                </a:schemeClr>
              </a:solidFill>
            </a:endParaRPr>
          </a:p>
        </p:txBody>
      </p:sp>
    </p:spTree>
    <p:extLst>
      <p:ext uri="{BB962C8B-B14F-4D97-AF65-F5344CB8AC3E}">
        <p14:creationId xmlns:p14="http://schemas.microsoft.com/office/powerpoint/2010/main" val="3431870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Freeform 8"/>
          <p:cNvSpPr>
            <a:spLocks/>
          </p:cNvSpPr>
          <p:nvPr/>
        </p:nvSpPr>
        <p:spPr bwMode="auto">
          <a:xfrm>
            <a:off x="5524500" y="0"/>
            <a:ext cx="3649663" cy="3427413"/>
          </a:xfrm>
          <a:custGeom>
            <a:avLst/>
            <a:gdLst>
              <a:gd name="T0" fmla="*/ 110 w 1040"/>
              <a:gd name="T1" fmla="*/ 976 h 976"/>
              <a:gd name="T2" fmla="*/ 110 w 1040"/>
              <a:gd name="T3" fmla="*/ 976 h 976"/>
              <a:gd name="T4" fmla="*/ 1040 w 1040"/>
              <a:gd name="T5" fmla="*/ 976 h 976"/>
              <a:gd name="T6" fmla="*/ 1040 w 1040"/>
              <a:gd name="T7" fmla="*/ 0 h 976"/>
              <a:gd name="T8" fmla="*/ 468 w 1040"/>
              <a:gd name="T9" fmla="*/ 0 h 976"/>
              <a:gd name="T10" fmla="*/ 0 w 1040"/>
              <a:gd name="T11" fmla="*/ 710 h 976"/>
              <a:gd name="T12" fmla="*/ 110 w 1040"/>
              <a:gd name="T13" fmla="*/ 976 h 976"/>
            </a:gdLst>
            <a:ahLst/>
            <a:cxnLst>
              <a:cxn ang="0">
                <a:pos x="T0" y="T1"/>
              </a:cxn>
              <a:cxn ang="0">
                <a:pos x="T2" y="T3"/>
              </a:cxn>
              <a:cxn ang="0">
                <a:pos x="T4" y="T5"/>
              </a:cxn>
              <a:cxn ang="0">
                <a:pos x="T6" y="T7"/>
              </a:cxn>
              <a:cxn ang="0">
                <a:pos x="T8" y="T9"/>
              </a:cxn>
              <a:cxn ang="0">
                <a:pos x="T10" y="T11"/>
              </a:cxn>
              <a:cxn ang="0">
                <a:pos x="T12" y="T13"/>
              </a:cxn>
            </a:cxnLst>
            <a:rect l="0" t="0" r="r" b="b"/>
            <a:pathLst>
              <a:path w="1040" h="976">
                <a:moveTo>
                  <a:pt x="110" y="976"/>
                </a:moveTo>
                <a:cubicBezTo>
                  <a:pt x="110" y="976"/>
                  <a:pt x="110" y="976"/>
                  <a:pt x="110" y="976"/>
                </a:cubicBezTo>
                <a:cubicBezTo>
                  <a:pt x="1040" y="976"/>
                  <a:pt x="1040" y="976"/>
                  <a:pt x="1040" y="976"/>
                </a:cubicBezTo>
                <a:cubicBezTo>
                  <a:pt x="1040" y="0"/>
                  <a:pt x="1040" y="0"/>
                  <a:pt x="1040" y="0"/>
                </a:cubicBezTo>
                <a:cubicBezTo>
                  <a:pt x="468" y="0"/>
                  <a:pt x="468" y="0"/>
                  <a:pt x="468" y="0"/>
                </a:cubicBezTo>
                <a:cubicBezTo>
                  <a:pt x="0" y="710"/>
                  <a:pt x="0" y="710"/>
                  <a:pt x="0" y="710"/>
                </a:cubicBezTo>
                <a:cubicBezTo>
                  <a:pt x="68" y="778"/>
                  <a:pt x="110" y="872"/>
                  <a:pt x="110" y="976"/>
                </a:cubicBezTo>
                <a:close/>
              </a:path>
            </a:pathLst>
          </a:custGeom>
          <a:solidFill>
            <a:srgbClr val="CFF5F8"/>
          </a:solidFill>
          <a:ln>
            <a:solidFill>
              <a:srgbClr val="1EBECA"/>
            </a:solidFill>
          </a:ln>
          <a:effectLst>
            <a:outerShdw blurRad="63500" sx="103000" sy="103000" algn="ctr" rotWithShape="0">
              <a:prstClr val="black">
                <a:alpha val="12000"/>
              </a:prstClr>
            </a:outerShdw>
          </a:effec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6" name="Freeform 16"/>
          <p:cNvSpPr>
            <a:spLocks/>
          </p:cNvSpPr>
          <p:nvPr/>
        </p:nvSpPr>
        <p:spPr bwMode="auto">
          <a:xfrm>
            <a:off x="3267075" y="3198813"/>
            <a:ext cx="790575" cy="1130300"/>
          </a:xfrm>
          <a:custGeom>
            <a:avLst/>
            <a:gdLst>
              <a:gd name="T0" fmla="*/ 225 w 225"/>
              <a:gd name="T1" fmla="*/ 200 h 322"/>
              <a:gd name="T2" fmla="*/ 175 w 225"/>
              <a:gd name="T3" fmla="*/ 82 h 322"/>
              <a:gd name="T4" fmla="*/ 95 w 225"/>
              <a:gd name="T5" fmla="*/ 0 h 322"/>
              <a:gd name="T6" fmla="*/ 0 w 225"/>
              <a:gd name="T7" fmla="*/ 77 h 322"/>
              <a:gd name="T8" fmla="*/ 101 w 225"/>
              <a:gd name="T9" fmla="*/ 322 h 322"/>
              <a:gd name="T10" fmla="*/ 113 w 225"/>
              <a:gd name="T11" fmla="*/ 198 h 322"/>
              <a:gd name="T12" fmla="*/ 225 w 225"/>
              <a:gd name="T13" fmla="*/ 200 h 322"/>
            </a:gdLst>
            <a:ahLst/>
            <a:cxnLst>
              <a:cxn ang="0">
                <a:pos x="T0" y="T1"/>
              </a:cxn>
              <a:cxn ang="0">
                <a:pos x="T2" y="T3"/>
              </a:cxn>
              <a:cxn ang="0">
                <a:pos x="T4" y="T5"/>
              </a:cxn>
              <a:cxn ang="0">
                <a:pos x="T6" y="T7"/>
              </a:cxn>
              <a:cxn ang="0">
                <a:pos x="T8" y="T9"/>
              </a:cxn>
              <a:cxn ang="0">
                <a:pos x="T10" y="T11"/>
              </a:cxn>
              <a:cxn ang="0">
                <a:pos x="T12" y="T13"/>
              </a:cxn>
            </a:cxnLst>
            <a:rect l="0" t="0" r="r" b="b"/>
            <a:pathLst>
              <a:path w="225" h="322">
                <a:moveTo>
                  <a:pt x="225" y="200"/>
                </a:moveTo>
                <a:cubicBezTo>
                  <a:pt x="197" y="168"/>
                  <a:pt x="178" y="127"/>
                  <a:pt x="175" y="82"/>
                </a:cubicBezTo>
                <a:cubicBezTo>
                  <a:pt x="95" y="0"/>
                  <a:pt x="95" y="0"/>
                  <a:pt x="95" y="0"/>
                </a:cubicBezTo>
                <a:cubicBezTo>
                  <a:pt x="0" y="77"/>
                  <a:pt x="0" y="77"/>
                  <a:pt x="0" y="77"/>
                </a:cubicBezTo>
                <a:cubicBezTo>
                  <a:pt x="3" y="171"/>
                  <a:pt x="41" y="257"/>
                  <a:pt x="101" y="322"/>
                </a:cubicBezTo>
                <a:cubicBezTo>
                  <a:pt x="113" y="198"/>
                  <a:pt x="113" y="198"/>
                  <a:pt x="113" y="198"/>
                </a:cubicBezTo>
                <a:lnTo>
                  <a:pt x="225" y="20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sp>
        <p:nvSpPr>
          <p:cNvPr id="97" name="Freeform 17"/>
          <p:cNvSpPr>
            <a:spLocks/>
          </p:cNvSpPr>
          <p:nvPr/>
        </p:nvSpPr>
        <p:spPr bwMode="auto">
          <a:xfrm>
            <a:off x="3267075" y="2520950"/>
            <a:ext cx="782638" cy="863600"/>
          </a:xfrm>
          <a:custGeom>
            <a:avLst/>
            <a:gdLst>
              <a:gd name="T0" fmla="*/ 174 w 223"/>
              <a:gd name="T1" fmla="*/ 246 h 246"/>
              <a:gd name="T2" fmla="*/ 222 w 223"/>
              <a:gd name="T3" fmla="*/ 127 h 246"/>
              <a:gd name="T4" fmla="*/ 223 w 223"/>
              <a:gd name="T5" fmla="*/ 13 h 246"/>
              <a:gd name="T6" fmla="*/ 102 w 223"/>
              <a:gd name="T7" fmla="*/ 0 h 246"/>
              <a:gd name="T8" fmla="*/ 0 w 223"/>
              <a:gd name="T9" fmla="*/ 244 h 246"/>
              <a:gd name="T10" fmla="*/ 96 w 223"/>
              <a:gd name="T11" fmla="*/ 166 h 246"/>
              <a:gd name="T12" fmla="*/ 174 w 223"/>
              <a:gd name="T13" fmla="*/ 246 h 246"/>
            </a:gdLst>
            <a:ahLst/>
            <a:cxnLst>
              <a:cxn ang="0">
                <a:pos x="T0" y="T1"/>
              </a:cxn>
              <a:cxn ang="0">
                <a:pos x="T2" y="T3"/>
              </a:cxn>
              <a:cxn ang="0">
                <a:pos x="T4" y="T5"/>
              </a:cxn>
              <a:cxn ang="0">
                <a:pos x="T6" y="T7"/>
              </a:cxn>
              <a:cxn ang="0">
                <a:pos x="T8" y="T9"/>
              </a:cxn>
              <a:cxn ang="0">
                <a:pos x="T10" y="T11"/>
              </a:cxn>
              <a:cxn ang="0">
                <a:pos x="T12" y="T13"/>
              </a:cxn>
            </a:cxnLst>
            <a:rect l="0" t="0" r="r" b="b"/>
            <a:pathLst>
              <a:path w="223" h="246">
                <a:moveTo>
                  <a:pt x="174" y="246"/>
                </a:moveTo>
                <a:cubicBezTo>
                  <a:pt x="177" y="201"/>
                  <a:pt x="194" y="160"/>
                  <a:pt x="222" y="127"/>
                </a:cubicBezTo>
                <a:cubicBezTo>
                  <a:pt x="223" y="13"/>
                  <a:pt x="223" y="13"/>
                  <a:pt x="223" y="13"/>
                </a:cubicBezTo>
                <a:cubicBezTo>
                  <a:pt x="102" y="0"/>
                  <a:pt x="102" y="0"/>
                  <a:pt x="102" y="0"/>
                </a:cubicBezTo>
                <a:cubicBezTo>
                  <a:pt x="42" y="64"/>
                  <a:pt x="4" y="150"/>
                  <a:pt x="0" y="244"/>
                </a:cubicBezTo>
                <a:cubicBezTo>
                  <a:pt x="96" y="166"/>
                  <a:pt x="96" y="166"/>
                  <a:pt x="96" y="166"/>
                </a:cubicBezTo>
                <a:lnTo>
                  <a:pt x="174" y="246"/>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sp>
        <p:nvSpPr>
          <p:cNvPr id="98" name="Freeform 18"/>
          <p:cNvSpPr>
            <a:spLocks/>
          </p:cNvSpPr>
          <p:nvPr/>
        </p:nvSpPr>
        <p:spPr bwMode="auto">
          <a:xfrm>
            <a:off x="3689350" y="2106613"/>
            <a:ext cx="1130300" cy="790575"/>
          </a:xfrm>
          <a:custGeom>
            <a:avLst/>
            <a:gdLst>
              <a:gd name="T0" fmla="*/ 122 w 322"/>
              <a:gd name="T1" fmla="*/ 225 h 225"/>
              <a:gd name="T2" fmla="*/ 240 w 322"/>
              <a:gd name="T3" fmla="*/ 174 h 225"/>
              <a:gd name="T4" fmla="*/ 322 w 322"/>
              <a:gd name="T5" fmla="*/ 94 h 225"/>
              <a:gd name="T6" fmla="*/ 245 w 322"/>
              <a:gd name="T7" fmla="*/ 0 h 225"/>
              <a:gd name="T8" fmla="*/ 0 w 322"/>
              <a:gd name="T9" fmla="*/ 100 h 225"/>
              <a:gd name="T10" fmla="*/ 123 w 322"/>
              <a:gd name="T11" fmla="*/ 113 h 225"/>
              <a:gd name="T12" fmla="*/ 122 w 322"/>
              <a:gd name="T13" fmla="*/ 225 h 225"/>
            </a:gdLst>
            <a:ahLst/>
            <a:cxnLst>
              <a:cxn ang="0">
                <a:pos x="T0" y="T1"/>
              </a:cxn>
              <a:cxn ang="0">
                <a:pos x="T2" y="T3"/>
              </a:cxn>
              <a:cxn ang="0">
                <a:pos x="T4" y="T5"/>
              </a:cxn>
              <a:cxn ang="0">
                <a:pos x="T6" y="T7"/>
              </a:cxn>
              <a:cxn ang="0">
                <a:pos x="T8" y="T9"/>
              </a:cxn>
              <a:cxn ang="0">
                <a:pos x="T10" y="T11"/>
              </a:cxn>
              <a:cxn ang="0">
                <a:pos x="T12" y="T13"/>
              </a:cxn>
            </a:cxnLst>
            <a:rect l="0" t="0" r="r" b="b"/>
            <a:pathLst>
              <a:path w="322" h="225">
                <a:moveTo>
                  <a:pt x="122" y="225"/>
                </a:moveTo>
                <a:cubicBezTo>
                  <a:pt x="154" y="196"/>
                  <a:pt x="195" y="178"/>
                  <a:pt x="240" y="174"/>
                </a:cubicBezTo>
                <a:cubicBezTo>
                  <a:pt x="322" y="94"/>
                  <a:pt x="322" y="94"/>
                  <a:pt x="322" y="94"/>
                </a:cubicBezTo>
                <a:cubicBezTo>
                  <a:pt x="245" y="0"/>
                  <a:pt x="245" y="0"/>
                  <a:pt x="245" y="0"/>
                </a:cubicBezTo>
                <a:cubicBezTo>
                  <a:pt x="150" y="2"/>
                  <a:pt x="65" y="40"/>
                  <a:pt x="0" y="100"/>
                </a:cubicBezTo>
                <a:cubicBezTo>
                  <a:pt x="123" y="113"/>
                  <a:pt x="123" y="113"/>
                  <a:pt x="123" y="113"/>
                </a:cubicBezTo>
                <a:lnTo>
                  <a:pt x="122" y="225"/>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sp>
        <p:nvSpPr>
          <p:cNvPr id="99" name="Freeform 19"/>
          <p:cNvSpPr>
            <a:spLocks/>
          </p:cNvSpPr>
          <p:nvPr/>
        </p:nvSpPr>
        <p:spPr bwMode="auto">
          <a:xfrm>
            <a:off x="4629150" y="2106613"/>
            <a:ext cx="866775" cy="784225"/>
          </a:xfrm>
          <a:custGeom>
            <a:avLst/>
            <a:gdLst>
              <a:gd name="T0" fmla="*/ 0 w 247"/>
              <a:gd name="T1" fmla="*/ 174 h 223"/>
              <a:gd name="T2" fmla="*/ 119 w 247"/>
              <a:gd name="T3" fmla="*/ 221 h 223"/>
              <a:gd name="T4" fmla="*/ 234 w 247"/>
              <a:gd name="T5" fmla="*/ 223 h 223"/>
              <a:gd name="T6" fmla="*/ 247 w 247"/>
              <a:gd name="T7" fmla="*/ 102 h 223"/>
              <a:gd name="T8" fmla="*/ 2 w 247"/>
              <a:gd name="T9" fmla="*/ 0 h 223"/>
              <a:gd name="T10" fmla="*/ 81 w 247"/>
              <a:gd name="T11" fmla="*/ 96 h 223"/>
              <a:gd name="T12" fmla="*/ 0 w 247"/>
              <a:gd name="T13" fmla="*/ 174 h 223"/>
            </a:gdLst>
            <a:ahLst/>
            <a:cxnLst>
              <a:cxn ang="0">
                <a:pos x="T0" y="T1"/>
              </a:cxn>
              <a:cxn ang="0">
                <a:pos x="T2" y="T3"/>
              </a:cxn>
              <a:cxn ang="0">
                <a:pos x="T4" y="T5"/>
              </a:cxn>
              <a:cxn ang="0">
                <a:pos x="T6" y="T7"/>
              </a:cxn>
              <a:cxn ang="0">
                <a:pos x="T8" y="T9"/>
              </a:cxn>
              <a:cxn ang="0">
                <a:pos x="T10" y="T11"/>
              </a:cxn>
              <a:cxn ang="0">
                <a:pos x="T12" y="T13"/>
              </a:cxn>
            </a:cxnLst>
            <a:rect l="0" t="0" r="r" b="b"/>
            <a:pathLst>
              <a:path w="247" h="223">
                <a:moveTo>
                  <a:pt x="0" y="174"/>
                </a:moveTo>
                <a:cubicBezTo>
                  <a:pt x="46" y="176"/>
                  <a:pt x="87" y="194"/>
                  <a:pt x="119" y="221"/>
                </a:cubicBezTo>
                <a:cubicBezTo>
                  <a:pt x="234" y="223"/>
                  <a:pt x="234" y="223"/>
                  <a:pt x="234" y="223"/>
                </a:cubicBezTo>
                <a:cubicBezTo>
                  <a:pt x="247" y="102"/>
                  <a:pt x="247" y="102"/>
                  <a:pt x="247" y="102"/>
                </a:cubicBezTo>
                <a:cubicBezTo>
                  <a:pt x="182" y="41"/>
                  <a:pt x="97" y="3"/>
                  <a:pt x="2" y="0"/>
                </a:cubicBezTo>
                <a:cubicBezTo>
                  <a:pt x="81" y="96"/>
                  <a:pt x="81" y="96"/>
                  <a:pt x="81" y="96"/>
                </a:cubicBezTo>
                <a:lnTo>
                  <a:pt x="0" y="17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sp>
        <p:nvSpPr>
          <p:cNvPr id="100" name="Freeform 20"/>
          <p:cNvSpPr>
            <a:spLocks/>
          </p:cNvSpPr>
          <p:nvPr/>
        </p:nvSpPr>
        <p:spPr bwMode="auto">
          <a:xfrm>
            <a:off x="5127625" y="3468688"/>
            <a:ext cx="782638" cy="865188"/>
          </a:xfrm>
          <a:custGeom>
            <a:avLst/>
            <a:gdLst>
              <a:gd name="T0" fmla="*/ 49 w 223"/>
              <a:gd name="T1" fmla="*/ 0 h 246"/>
              <a:gd name="T2" fmla="*/ 1 w 223"/>
              <a:gd name="T3" fmla="*/ 119 h 246"/>
              <a:gd name="T4" fmla="*/ 0 w 223"/>
              <a:gd name="T5" fmla="*/ 234 h 246"/>
              <a:gd name="T6" fmla="*/ 121 w 223"/>
              <a:gd name="T7" fmla="*/ 246 h 246"/>
              <a:gd name="T8" fmla="*/ 223 w 223"/>
              <a:gd name="T9" fmla="*/ 2 h 246"/>
              <a:gd name="T10" fmla="*/ 127 w 223"/>
              <a:gd name="T11" fmla="*/ 80 h 246"/>
              <a:gd name="T12" fmla="*/ 49 w 223"/>
              <a:gd name="T13" fmla="*/ 0 h 246"/>
            </a:gdLst>
            <a:ahLst/>
            <a:cxnLst>
              <a:cxn ang="0">
                <a:pos x="T0" y="T1"/>
              </a:cxn>
              <a:cxn ang="0">
                <a:pos x="T2" y="T3"/>
              </a:cxn>
              <a:cxn ang="0">
                <a:pos x="T4" y="T5"/>
              </a:cxn>
              <a:cxn ang="0">
                <a:pos x="T6" y="T7"/>
              </a:cxn>
              <a:cxn ang="0">
                <a:pos x="T8" y="T9"/>
              </a:cxn>
              <a:cxn ang="0">
                <a:pos x="T10" y="T11"/>
              </a:cxn>
              <a:cxn ang="0">
                <a:pos x="T12" y="T13"/>
              </a:cxn>
            </a:cxnLst>
            <a:rect l="0" t="0" r="r" b="b"/>
            <a:pathLst>
              <a:path w="223" h="246">
                <a:moveTo>
                  <a:pt x="49" y="0"/>
                </a:moveTo>
                <a:cubicBezTo>
                  <a:pt x="46" y="45"/>
                  <a:pt x="29" y="86"/>
                  <a:pt x="1" y="119"/>
                </a:cubicBezTo>
                <a:cubicBezTo>
                  <a:pt x="0" y="234"/>
                  <a:pt x="0" y="234"/>
                  <a:pt x="0" y="234"/>
                </a:cubicBezTo>
                <a:cubicBezTo>
                  <a:pt x="121" y="246"/>
                  <a:pt x="121" y="246"/>
                  <a:pt x="121" y="246"/>
                </a:cubicBezTo>
                <a:cubicBezTo>
                  <a:pt x="181" y="182"/>
                  <a:pt x="220" y="96"/>
                  <a:pt x="223" y="2"/>
                </a:cubicBezTo>
                <a:cubicBezTo>
                  <a:pt x="127" y="80"/>
                  <a:pt x="127" y="80"/>
                  <a:pt x="127" y="80"/>
                </a:cubicBezTo>
                <a:lnTo>
                  <a:pt x="49"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sp>
        <p:nvSpPr>
          <p:cNvPr id="101" name="Freeform 21"/>
          <p:cNvSpPr>
            <a:spLocks/>
          </p:cNvSpPr>
          <p:nvPr/>
        </p:nvSpPr>
        <p:spPr bwMode="auto">
          <a:xfrm>
            <a:off x="5121275" y="2528888"/>
            <a:ext cx="788988" cy="1127125"/>
          </a:xfrm>
          <a:custGeom>
            <a:avLst/>
            <a:gdLst>
              <a:gd name="T0" fmla="*/ 0 w 225"/>
              <a:gd name="T1" fmla="*/ 121 h 321"/>
              <a:gd name="T2" fmla="*/ 50 w 225"/>
              <a:gd name="T3" fmla="*/ 239 h 321"/>
              <a:gd name="T4" fmla="*/ 130 w 225"/>
              <a:gd name="T5" fmla="*/ 321 h 321"/>
              <a:gd name="T6" fmla="*/ 225 w 225"/>
              <a:gd name="T7" fmla="*/ 244 h 321"/>
              <a:gd name="T8" fmla="*/ 125 w 225"/>
              <a:gd name="T9" fmla="*/ 0 h 321"/>
              <a:gd name="T10" fmla="*/ 112 w 225"/>
              <a:gd name="T11" fmla="*/ 123 h 321"/>
              <a:gd name="T12" fmla="*/ 0 w 225"/>
              <a:gd name="T13" fmla="*/ 121 h 321"/>
            </a:gdLst>
            <a:ahLst/>
            <a:cxnLst>
              <a:cxn ang="0">
                <a:pos x="T0" y="T1"/>
              </a:cxn>
              <a:cxn ang="0">
                <a:pos x="T2" y="T3"/>
              </a:cxn>
              <a:cxn ang="0">
                <a:pos x="T4" y="T5"/>
              </a:cxn>
              <a:cxn ang="0">
                <a:pos x="T6" y="T7"/>
              </a:cxn>
              <a:cxn ang="0">
                <a:pos x="T8" y="T9"/>
              </a:cxn>
              <a:cxn ang="0">
                <a:pos x="T10" y="T11"/>
              </a:cxn>
              <a:cxn ang="0">
                <a:pos x="T12" y="T13"/>
              </a:cxn>
            </a:cxnLst>
            <a:rect l="0" t="0" r="r" b="b"/>
            <a:pathLst>
              <a:path w="225" h="321">
                <a:moveTo>
                  <a:pt x="0" y="121"/>
                </a:moveTo>
                <a:cubicBezTo>
                  <a:pt x="28" y="153"/>
                  <a:pt x="47" y="194"/>
                  <a:pt x="50" y="239"/>
                </a:cubicBezTo>
                <a:cubicBezTo>
                  <a:pt x="130" y="321"/>
                  <a:pt x="130" y="321"/>
                  <a:pt x="130" y="321"/>
                </a:cubicBezTo>
                <a:cubicBezTo>
                  <a:pt x="225" y="244"/>
                  <a:pt x="225" y="244"/>
                  <a:pt x="225" y="244"/>
                </a:cubicBezTo>
                <a:cubicBezTo>
                  <a:pt x="222" y="150"/>
                  <a:pt x="185" y="64"/>
                  <a:pt x="125" y="0"/>
                </a:cubicBezTo>
                <a:cubicBezTo>
                  <a:pt x="112" y="123"/>
                  <a:pt x="112" y="123"/>
                  <a:pt x="112" y="123"/>
                </a:cubicBezTo>
                <a:lnTo>
                  <a:pt x="0" y="12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sp>
        <p:nvSpPr>
          <p:cNvPr id="102" name="Freeform 22"/>
          <p:cNvSpPr>
            <a:spLocks/>
          </p:cNvSpPr>
          <p:nvPr/>
        </p:nvSpPr>
        <p:spPr bwMode="auto">
          <a:xfrm>
            <a:off x="4359275" y="3957638"/>
            <a:ext cx="1130300" cy="793750"/>
          </a:xfrm>
          <a:custGeom>
            <a:avLst/>
            <a:gdLst>
              <a:gd name="T0" fmla="*/ 200 w 322"/>
              <a:gd name="T1" fmla="*/ 0 h 226"/>
              <a:gd name="T2" fmla="*/ 83 w 322"/>
              <a:gd name="T3" fmla="*/ 51 h 226"/>
              <a:gd name="T4" fmla="*/ 0 w 322"/>
              <a:gd name="T5" fmla="*/ 131 h 226"/>
              <a:gd name="T6" fmla="*/ 77 w 322"/>
              <a:gd name="T7" fmla="*/ 226 h 226"/>
              <a:gd name="T8" fmla="*/ 322 w 322"/>
              <a:gd name="T9" fmla="*/ 125 h 226"/>
              <a:gd name="T10" fmla="*/ 199 w 322"/>
              <a:gd name="T11" fmla="*/ 112 h 226"/>
              <a:gd name="T12" fmla="*/ 200 w 322"/>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322" h="226">
                <a:moveTo>
                  <a:pt x="200" y="0"/>
                </a:moveTo>
                <a:cubicBezTo>
                  <a:pt x="168" y="29"/>
                  <a:pt x="128" y="47"/>
                  <a:pt x="83" y="51"/>
                </a:cubicBezTo>
                <a:cubicBezTo>
                  <a:pt x="0" y="131"/>
                  <a:pt x="0" y="131"/>
                  <a:pt x="0" y="131"/>
                </a:cubicBezTo>
                <a:cubicBezTo>
                  <a:pt x="77" y="226"/>
                  <a:pt x="77" y="226"/>
                  <a:pt x="77" y="226"/>
                </a:cubicBezTo>
                <a:cubicBezTo>
                  <a:pt x="172" y="223"/>
                  <a:pt x="257" y="185"/>
                  <a:pt x="322" y="125"/>
                </a:cubicBezTo>
                <a:cubicBezTo>
                  <a:pt x="199" y="112"/>
                  <a:pt x="199" y="112"/>
                  <a:pt x="199" y="112"/>
                </a:cubicBezTo>
                <a:lnTo>
                  <a:pt x="200"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sp>
        <p:nvSpPr>
          <p:cNvPr id="103" name="Freeform 23"/>
          <p:cNvSpPr>
            <a:spLocks/>
          </p:cNvSpPr>
          <p:nvPr/>
        </p:nvSpPr>
        <p:spPr bwMode="auto">
          <a:xfrm>
            <a:off x="3686175" y="3963988"/>
            <a:ext cx="862013" cy="787400"/>
          </a:xfrm>
          <a:custGeom>
            <a:avLst/>
            <a:gdLst>
              <a:gd name="T0" fmla="*/ 246 w 246"/>
              <a:gd name="T1" fmla="*/ 49 h 224"/>
              <a:gd name="T2" fmla="*/ 127 w 246"/>
              <a:gd name="T3" fmla="*/ 2 h 224"/>
              <a:gd name="T4" fmla="*/ 12 w 246"/>
              <a:gd name="T5" fmla="*/ 0 h 224"/>
              <a:gd name="T6" fmla="*/ 0 w 246"/>
              <a:gd name="T7" fmla="*/ 122 h 224"/>
              <a:gd name="T8" fmla="*/ 244 w 246"/>
              <a:gd name="T9" fmla="*/ 224 h 224"/>
              <a:gd name="T10" fmla="*/ 166 w 246"/>
              <a:gd name="T11" fmla="*/ 127 h 224"/>
              <a:gd name="T12" fmla="*/ 246 w 246"/>
              <a:gd name="T13" fmla="*/ 49 h 224"/>
            </a:gdLst>
            <a:ahLst/>
            <a:cxnLst>
              <a:cxn ang="0">
                <a:pos x="T0" y="T1"/>
              </a:cxn>
              <a:cxn ang="0">
                <a:pos x="T2" y="T3"/>
              </a:cxn>
              <a:cxn ang="0">
                <a:pos x="T4" y="T5"/>
              </a:cxn>
              <a:cxn ang="0">
                <a:pos x="T6" y="T7"/>
              </a:cxn>
              <a:cxn ang="0">
                <a:pos x="T8" y="T9"/>
              </a:cxn>
              <a:cxn ang="0">
                <a:pos x="T10" y="T11"/>
              </a:cxn>
              <a:cxn ang="0">
                <a:pos x="T12" y="T13"/>
              </a:cxn>
            </a:cxnLst>
            <a:rect l="0" t="0" r="r" b="b"/>
            <a:pathLst>
              <a:path w="246" h="224">
                <a:moveTo>
                  <a:pt x="246" y="49"/>
                </a:moveTo>
                <a:cubicBezTo>
                  <a:pt x="201" y="47"/>
                  <a:pt x="159" y="29"/>
                  <a:pt x="127" y="2"/>
                </a:cubicBezTo>
                <a:cubicBezTo>
                  <a:pt x="12" y="0"/>
                  <a:pt x="12" y="0"/>
                  <a:pt x="12" y="0"/>
                </a:cubicBezTo>
                <a:cubicBezTo>
                  <a:pt x="0" y="122"/>
                  <a:pt x="0" y="122"/>
                  <a:pt x="0" y="122"/>
                </a:cubicBezTo>
                <a:cubicBezTo>
                  <a:pt x="64" y="182"/>
                  <a:pt x="149" y="220"/>
                  <a:pt x="244" y="224"/>
                </a:cubicBezTo>
                <a:cubicBezTo>
                  <a:pt x="166" y="127"/>
                  <a:pt x="166" y="127"/>
                  <a:pt x="166" y="127"/>
                </a:cubicBezTo>
                <a:lnTo>
                  <a:pt x="246" y="4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a:spLocks/>
          </p:cNvSpPr>
          <p:nvPr/>
        </p:nvSpPr>
        <p:spPr bwMode="auto">
          <a:xfrm>
            <a:off x="1997995" y="18256"/>
            <a:ext cx="2582863" cy="2493963"/>
          </a:xfrm>
          <a:custGeom>
            <a:avLst/>
            <a:gdLst>
              <a:gd name="T0" fmla="*/ 736 w 736"/>
              <a:gd name="T1" fmla="*/ 600 h 710"/>
              <a:gd name="T2" fmla="*/ 736 w 736"/>
              <a:gd name="T3" fmla="*/ 0 h 710"/>
              <a:gd name="T4" fmla="*/ 0 w 736"/>
              <a:gd name="T5" fmla="*/ 0 h 710"/>
              <a:gd name="T6" fmla="*/ 469 w 736"/>
              <a:gd name="T7" fmla="*/ 710 h 710"/>
              <a:gd name="T8" fmla="*/ 736 w 736"/>
              <a:gd name="T9" fmla="*/ 600 h 710"/>
            </a:gdLst>
            <a:ahLst/>
            <a:cxnLst>
              <a:cxn ang="0">
                <a:pos x="T0" y="T1"/>
              </a:cxn>
              <a:cxn ang="0">
                <a:pos x="T2" y="T3"/>
              </a:cxn>
              <a:cxn ang="0">
                <a:pos x="T4" y="T5"/>
              </a:cxn>
              <a:cxn ang="0">
                <a:pos x="T6" y="T7"/>
              </a:cxn>
              <a:cxn ang="0">
                <a:pos x="T8" y="T9"/>
              </a:cxn>
            </a:cxnLst>
            <a:rect l="0" t="0" r="r" b="b"/>
            <a:pathLst>
              <a:path w="736" h="710">
                <a:moveTo>
                  <a:pt x="736" y="600"/>
                </a:moveTo>
                <a:cubicBezTo>
                  <a:pt x="736" y="0"/>
                  <a:pt x="736" y="0"/>
                  <a:pt x="736" y="0"/>
                </a:cubicBezTo>
                <a:cubicBezTo>
                  <a:pt x="0" y="0"/>
                  <a:pt x="0" y="0"/>
                  <a:pt x="0" y="0"/>
                </a:cubicBezTo>
                <a:cubicBezTo>
                  <a:pt x="469" y="710"/>
                  <a:pt x="469" y="710"/>
                  <a:pt x="469" y="710"/>
                </a:cubicBezTo>
                <a:cubicBezTo>
                  <a:pt x="537" y="642"/>
                  <a:pt x="631" y="600"/>
                  <a:pt x="736" y="600"/>
                </a:cubicBezTo>
                <a:close/>
              </a:path>
            </a:pathLst>
          </a:custGeom>
          <a:solidFill>
            <a:schemeClr val="bg2"/>
          </a:solidFill>
          <a:ln>
            <a:noFill/>
          </a:ln>
          <a:effectLst>
            <a:outerShdw blurRad="63500" sx="103000" sy="103000" algn="ctr" rotWithShape="0">
              <a:prstClr val="black">
                <a:alpha val="12000"/>
              </a:prstClr>
            </a:outerShdw>
          </a:effectLst>
        </p:spPr>
        <p:txBody>
          <a:bodyPr vert="horz" wrap="square" lIns="91440" tIns="45720" rIns="91440" bIns="45720" numCol="1" anchor="t" anchorCtr="0" compatLnSpc="1">
            <a:prstTxWarp prst="textNoShape">
              <a:avLst/>
            </a:prstTxWarp>
          </a:bodyPr>
          <a:lstStyle/>
          <a:p>
            <a:pPr marL="342900" marR="0" lvl="0" indent="-342900" algn="l" defTabSz="121898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sp>
        <p:nvSpPr>
          <p:cNvPr id="77" name="Freeform 6"/>
          <p:cNvSpPr>
            <a:spLocks/>
          </p:cNvSpPr>
          <p:nvPr/>
        </p:nvSpPr>
        <p:spPr bwMode="auto">
          <a:xfrm>
            <a:off x="4591050" y="0"/>
            <a:ext cx="2576513" cy="2493963"/>
          </a:xfrm>
          <a:custGeom>
            <a:avLst/>
            <a:gdLst>
              <a:gd name="T0" fmla="*/ 266 w 734"/>
              <a:gd name="T1" fmla="*/ 710 h 710"/>
              <a:gd name="T2" fmla="*/ 734 w 734"/>
              <a:gd name="T3" fmla="*/ 0 h 710"/>
              <a:gd name="T4" fmla="*/ 0 w 734"/>
              <a:gd name="T5" fmla="*/ 0 h 710"/>
              <a:gd name="T6" fmla="*/ 0 w 734"/>
              <a:gd name="T7" fmla="*/ 600 h 710"/>
              <a:gd name="T8" fmla="*/ 266 w 734"/>
              <a:gd name="T9" fmla="*/ 710 h 710"/>
            </a:gdLst>
            <a:ahLst/>
            <a:cxnLst>
              <a:cxn ang="0">
                <a:pos x="T0" y="T1"/>
              </a:cxn>
              <a:cxn ang="0">
                <a:pos x="T2" y="T3"/>
              </a:cxn>
              <a:cxn ang="0">
                <a:pos x="T4" y="T5"/>
              </a:cxn>
              <a:cxn ang="0">
                <a:pos x="T6" y="T7"/>
              </a:cxn>
              <a:cxn ang="0">
                <a:pos x="T8" y="T9"/>
              </a:cxn>
            </a:cxnLst>
            <a:rect l="0" t="0" r="r" b="b"/>
            <a:pathLst>
              <a:path w="734" h="710">
                <a:moveTo>
                  <a:pt x="266" y="710"/>
                </a:moveTo>
                <a:cubicBezTo>
                  <a:pt x="734" y="0"/>
                  <a:pt x="734" y="0"/>
                  <a:pt x="734" y="0"/>
                </a:cubicBezTo>
                <a:cubicBezTo>
                  <a:pt x="0" y="0"/>
                  <a:pt x="0" y="0"/>
                  <a:pt x="0" y="0"/>
                </a:cubicBezTo>
                <a:cubicBezTo>
                  <a:pt x="0" y="600"/>
                  <a:pt x="0" y="600"/>
                  <a:pt x="0" y="600"/>
                </a:cubicBezTo>
                <a:cubicBezTo>
                  <a:pt x="104" y="600"/>
                  <a:pt x="198" y="642"/>
                  <a:pt x="266" y="710"/>
                </a:cubicBezTo>
                <a:close/>
              </a:path>
            </a:pathLst>
          </a:custGeom>
          <a:solidFill>
            <a:schemeClr val="tx2">
              <a:lumMod val="20000"/>
              <a:lumOff val="80000"/>
            </a:schemeClr>
          </a:solidFill>
          <a:ln>
            <a:noFill/>
          </a:ln>
          <a:effectLst>
            <a:outerShdw blurRad="63500" sx="103000" sy="103000" algn="ctr" rotWithShape="0">
              <a:prstClr val="black">
                <a:alpha val="12000"/>
              </a:prstClr>
            </a:outerShdw>
          </a:effec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sp>
        <p:nvSpPr>
          <p:cNvPr id="81" name="Freeform 7"/>
          <p:cNvSpPr>
            <a:spLocks/>
          </p:cNvSpPr>
          <p:nvPr/>
        </p:nvSpPr>
        <p:spPr bwMode="auto">
          <a:xfrm>
            <a:off x="-35049" y="-89839"/>
            <a:ext cx="3651250" cy="3427413"/>
          </a:xfrm>
          <a:custGeom>
            <a:avLst/>
            <a:gdLst>
              <a:gd name="T0" fmla="*/ 930 w 1040"/>
              <a:gd name="T1" fmla="*/ 976 h 976"/>
              <a:gd name="T2" fmla="*/ 1040 w 1040"/>
              <a:gd name="T3" fmla="*/ 710 h 976"/>
              <a:gd name="T4" fmla="*/ 571 w 1040"/>
              <a:gd name="T5" fmla="*/ 0 h 976"/>
              <a:gd name="T6" fmla="*/ 0 w 1040"/>
              <a:gd name="T7" fmla="*/ 0 h 976"/>
              <a:gd name="T8" fmla="*/ 0 w 1040"/>
              <a:gd name="T9" fmla="*/ 976 h 976"/>
              <a:gd name="T10" fmla="*/ 930 w 1040"/>
              <a:gd name="T11" fmla="*/ 976 h 976"/>
            </a:gdLst>
            <a:ahLst/>
            <a:cxnLst>
              <a:cxn ang="0">
                <a:pos x="T0" y="T1"/>
              </a:cxn>
              <a:cxn ang="0">
                <a:pos x="T2" y="T3"/>
              </a:cxn>
              <a:cxn ang="0">
                <a:pos x="T4" y="T5"/>
              </a:cxn>
              <a:cxn ang="0">
                <a:pos x="T6" y="T7"/>
              </a:cxn>
              <a:cxn ang="0">
                <a:pos x="T8" y="T9"/>
              </a:cxn>
              <a:cxn ang="0">
                <a:pos x="T10" y="T11"/>
              </a:cxn>
            </a:cxnLst>
            <a:rect l="0" t="0" r="r" b="b"/>
            <a:pathLst>
              <a:path w="1040" h="976">
                <a:moveTo>
                  <a:pt x="930" y="976"/>
                </a:moveTo>
                <a:cubicBezTo>
                  <a:pt x="930" y="872"/>
                  <a:pt x="972" y="778"/>
                  <a:pt x="1040" y="710"/>
                </a:cubicBezTo>
                <a:cubicBezTo>
                  <a:pt x="571" y="0"/>
                  <a:pt x="571" y="0"/>
                  <a:pt x="571" y="0"/>
                </a:cubicBezTo>
                <a:cubicBezTo>
                  <a:pt x="0" y="0"/>
                  <a:pt x="0" y="0"/>
                  <a:pt x="0" y="0"/>
                </a:cubicBezTo>
                <a:cubicBezTo>
                  <a:pt x="0" y="976"/>
                  <a:pt x="0" y="976"/>
                  <a:pt x="0" y="976"/>
                </a:cubicBezTo>
                <a:cubicBezTo>
                  <a:pt x="930" y="976"/>
                  <a:pt x="930" y="976"/>
                  <a:pt x="930" y="976"/>
                </a:cubicBezTo>
                <a:close/>
              </a:path>
            </a:pathLst>
          </a:custGeom>
          <a:solidFill>
            <a:schemeClr val="accent5">
              <a:lumMod val="20000"/>
              <a:lumOff val="80000"/>
            </a:schemeClr>
          </a:solidFill>
          <a:ln>
            <a:noFill/>
          </a:ln>
          <a:effectLst>
            <a:outerShdw blurRad="63500" sx="103000" sy="103000" algn="ctr" rotWithShape="0">
              <a:prstClr val="black">
                <a:alpha val="12000"/>
              </a:prstClr>
            </a:outerShdw>
          </a:effec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sp>
        <p:nvSpPr>
          <p:cNvPr id="83" name="Freeform 9"/>
          <p:cNvSpPr>
            <a:spLocks/>
          </p:cNvSpPr>
          <p:nvPr/>
        </p:nvSpPr>
        <p:spPr bwMode="auto">
          <a:xfrm>
            <a:off x="2014538" y="4360863"/>
            <a:ext cx="2576513" cy="2493963"/>
          </a:xfrm>
          <a:custGeom>
            <a:avLst/>
            <a:gdLst>
              <a:gd name="T0" fmla="*/ 467 w 734"/>
              <a:gd name="T1" fmla="*/ 0 h 710"/>
              <a:gd name="T2" fmla="*/ 0 w 734"/>
              <a:gd name="T3" fmla="*/ 710 h 710"/>
              <a:gd name="T4" fmla="*/ 734 w 734"/>
              <a:gd name="T5" fmla="*/ 710 h 710"/>
              <a:gd name="T6" fmla="*/ 734 w 734"/>
              <a:gd name="T7" fmla="*/ 111 h 710"/>
              <a:gd name="T8" fmla="*/ 467 w 734"/>
              <a:gd name="T9" fmla="*/ 0 h 710"/>
            </a:gdLst>
            <a:ahLst/>
            <a:cxnLst>
              <a:cxn ang="0">
                <a:pos x="T0" y="T1"/>
              </a:cxn>
              <a:cxn ang="0">
                <a:pos x="T2" y="T3"/>
              </a:cxn>
              <a:cxn ang="0">
                <a:pos x="T4" y="T5"/>
              </a:cxn>
              <a:cxn ang="0">
                <a:pos x="T6" y="T7"/>
              </a:cxn>
              <a:cxn ang="0">
                <a:pos x="T8" y="T9"/>
              </a:cxn>
            </a:cxnLst>
            <a:rect l="0" t="0" r="r" b="b"/>
            <a:pathLst>
              <a:path w="734" h="710">
                <a:moveTo>
                  <a:pt x="467" y="0"/>
                </a:moveTo>
                <a:cubicBezTo>
                  <a:pt x="0" y="710"/>
                  <a:pt x="0" y="710"/>
                  <a:pt x="0" y="710"/>
                </a:cubicBezTo>
                <a:cubicBezTo>
                  <a:pt x="734" y="710"/>
                  <a:pt x="734" y="710"/>
                  <a:pt x="734" y="710"/>
                </a:cubicBezTo>
                <a:cubicBezTo>
                  <a:pt x="734" y="111"/>
                  <a:pt x="734" y="111"/>
                  <a:pt x="734" y="111"/>
                </a:cubicBezTo>
                <a:cubicBezTo>
                  <a:pt x="630" y="111"/>
                  <a:pt x="536" y="68"/>
                  <a:pt x="467" y="0"/>
                </a:cubicBezTo>
                <a:close/>
              </a:path>
            </a:pathLst>
          </a:custGeom>
          <a:solidFill>
            <a:schemeClr val="accent6">
              <a:lumMod val="20000"/>
              <a:lumOff val="80000"/>
            </a:schemeClr>
          </a:solidFill>
          <a:ln>
            <a:noFill/>
          </a:ln>
          <a:effectLst>
            <a:outerShdw blurRad="63500" sx="103000" sy="103000" algn="ctr" rotWithShape="0">
              <a:prstClr val="black">
                <a:alpha val="12000"/>
              </a:prstClr>
            </a:outerShdw>
          </a:effec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sp>
        <p:nvSpPr>
          <p:cNvPr id="86" name="Freeform 10"/>
          <p:cNvSpPr>
            <a:spLocks/>
          </p:cNvSpPr>
          <p:nvPr/>
        </p:nvSpPr>
        <p:spPr bwMode="auto">
          <a:xfrm>
            <a:off x="3175" y="3427413"/>
            <a:ext cx="3651250" cy="3427413"/>
          </a:xfrm>
          <a:custGeom>
            <a:avLst/>
            <a:gdLst>
              <a:gd name="T0" fmla="*/ 930 w 1040"/>
              <a:gd name="T1" fmla="*/ 0 h 976"/>
              <a:gd name="T2" fmla="*/ 0 w 1040"/>
              <a:gd name="T3" fmla="*/ 0 h 976"/>
              <a:gd name="T4" fmla="*/ 0 w 1040"/>
              <a:gd name="T5" fmla="*/ 976 h 976"/>
              <a:gd name="T6" fmla="*/ 573 w 1040"/>
              <a:gd name="T7" fmla="*/ 976 h 976"/>
              <a:gd name="T8" fmla="*/ 1040 w 1040"/>
              <a:gd name="T9" fmla="*/ 266 h 976"/>
              <a:gd name="T10" fmla="*/ 930 w 1040"/>
              <a:gd name="T11" fmla="*/ 0 h 976"/>
            </a:gdLst>
            <a:ahLst/>
            <a:cxnLst>
              <a:cxn ang="0">
                <a:pos x="T0" y="T1"/>
              </a:cxn>
              <a:cxn ang="0">
                <a:pos x="T2" y="T3"/>
              </a:cxn>
              <a:cxn ang="0">
                <a:pos x="T4" y="T5"/>
              </a:cxn>
              <a:cxn ang="0">
                <a:pos x="T6" y="T7"/>
              </a:cxn>
              <a:cxn ang="0">
                <a:pos x="T8" y="T9"/>
              </a:cxn>
              <a:cxn ang="0">
                <a:pos x="T10" y="T11"/>
              </a:cxn>
            </a:cxnLst>
            <a:rect l="0" t="0" r="r" b="b"/>
            <a:pathLst>
              <a:path w="1040" h="976">
                <a:moveTo>
                  <a:pt x="930" y="0"/>
                </a:moveTo>
                <a:cubicBezTo>
                  <a:pt x="0" y="0"/>
                  <a:pt x="0" y="0"/>
                  <a:pt x="0" y="0"/>
                </a:cubicBezTo>
                <a:cubicBezTo>
                  <a:pt x="0" y="976"/>
                  <a:pt x="0" y="976"/>
                  <a:pt x="0" y="976"/>
                </a:cubicBezTo>
                <a:cubicBezTo>
                  <a:pt x="573" y="976"/>
                  <a:pt x="573" y="976"/>
                  <a:pt x="573" y="976"/>
                </a:cubicBezTo>
                <a:cubicBezTo>
                  <a:pt x="1040" y="266"/>
                  <a:pt x="1040" y="266"/>
                  <a:pt x="1040" y="266"/>
                </a:cubicBezTo>
                <a:cubicBezTo>
                  <a:pt x="972" y="198"/>
                  <a:pt x="930" y="104"/>
                  <a:pt x="930" y="0"/>
                </a:cubicBezTo>
                <a:close/>
              </a:path>
            </a:pathLst>
          </a:custGeom>
          <a:solidFill>
            <a:schemeClr val="accent4">
              <a:lumMod val="20000"/>
              <a:lumOff val="80000"/>
            </a:schemeClr>
          </a:solidFill>
          <a:ln>
            <a:noFill/>
          </a:ln>
          <a:effectLst>
            <a:outerShdw blurRad="63500" sx="103000" sy="103000" algn="ctr" rotWithShape="0">
              <a:prstClr val="black">
                <a:alpha val="12000"/>
              </a:prstClr>
            </a:outerShdw>
          </a:effec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sp>
        <p:nvSpPr>
          <p:cNvPr id="87" name="Freeform 11"/>
          <p:cNvSpPr>
            <a:spLocks/>
          </p:cNvSpPr>
          <p:nvPr/>
        </p:nvSpPr>
        <p:spPr bwMode="auto">
          <a:xfrm>
            <a:off x="4591050" y="4360863"/>
            <a:ext cx="2579688" cy="2493963"/>
          </a:xfrm>
          <a:custGeom>
            <a:avLst/>
            <a:gdLst>
              <a:gd name="T0" fmla="*/ 0 w 735"/>
              <a:gd name="T1" fmla="*/ 111 h 710"/>
              <a:gd name="T2" fmla="*/ 0 w 735"/>
              <a:gd name="T3" fmla="*/ 710 h 710"/>
              <a:gd name="T4" fmla="*/ 735 w 735"/>
              <a:gd name="T5" fmla="*/ 710 h 710"/>
              <a:gd name="T6" fmla="*/ 266 w 735"/>
              <a:gd name="T7" fmla="*/ 0 h 710"/>
              <a:gd name="T8" fmla="*/ 0 w 735"/>
              <a:gd name="T9" fmla="*/ 111 h 710"/>
            </a:gdLst>
            <a:ahLst/>
            <a:cxnLst>
              <a:cxn ang="0">
                <a:pos x="T0" y="T1"/>
              </a:cxn>
              <a:cxn ang="0">
                <a:pos x="T2" y="T3"/>
              </a:cxn>
              <a:cxn ang="0">
                <a:pos x="T4" y="T5"/>
              </a:cxn>
              <a:cxn ang="0">
                <a:pos x="T6" y="T7"/>
              </a:cxn>
              <a:cxn ang="0">
                <a:pos x="T8" y="T9"/>
              </a:cxn>
            </a:cxnLst>
            <a:rect l="0" t="0" r="r" b="b"/>
            <a:pathLst>
              <a:path w="735" h="710">
                <a:moveTo>
                  <a:pt x="0" y="111"/>
                </a:moveTo>
                <a:cubicBezTo>
                  <a:pt x="0" y="710"/>
                  <a:pt x="0" y="710"/>
                  <a:pt x="0" y="710"/>
                </a:cubicBezTo>
                <a:cubicBezTo>
                  <a:pt x="735" y="710"/>
                  <a:pt x="735" y="710"/>
                  <a:pt x="735" y="710"/>
                </a:cubicBezTo>
                <a:cubicBezTo>
                  <a:pt x="266" y="0"/>
                  <a:pt x="266" y="0"/>
                  <a:pt x="266" y="0"/>
                </a:cubicBezTo>
                <a:cubicBezTo>
                  <a:pt x="198" y="68"/>
                  <a:pt x="104" y="111"/>
                  <a:pt x="0" y="111"/>
                </a:cubicBezTo>
                <a:close/>
              </a:path>
            </a:pathLst>
          </a:custGeom>
          <a:solidFill>
            <a:schemeClr val="accent3">
              <a:lumMod val="20000"/>
              <a:lumOff val="80000"/>
            </a:schemeClr>
          </a:solidFill>
          <a:ln>
            <a:noFill/>
          </a:ln>
          <a:effectLst>
            <a:outerShdw blurRad="63500" sx="103000" sy="103000" algn="ctr" rotWithShape="0">
              <a:prstClr val="black">
                <a:alpha val="12000"/>
              </a:prstClr>
            </a:outerShdw>
          </a:effec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sp>
        <p:nvSpPr>
          <p:cNvPr id="90" name="Freeform 12"/>
          <p:cNvSpPr>
            <a:spLocks/>
          </p:cNvSpPr>
          <p:nvPr/>
        </p:nvSpPr>
        <p:spPr bwMode="auto">
          <a:xfrm>
            <a:off x="5524500" y="3427413"/>
            <a:ext cx="3649663" cy="3427413"/>
          </a:xfrm>
          <a:custGeom>
            <a:avLst/>
            <a:gdLst>
              <a:gd name="T0" fmla="*/ 1040 w 1040"/>
              <a:gd name="T1" fmla="*/ 0 h 976"/>
              <a:gd name="T2" fmla="*/ 110 w 1040"/>
              <a:gd name="T3" fmla="*/ 0 h 976"/>
              <a:gd name="T4" fmla="*/ 0 w 1040"/>
              <a:gd name="T5" fmla="*/ 266 h 976"/>
              <a:gd name="T6" fmla="*/ 469 w 1040"/>
              <a:gd name="T7" fmla="*/ 976 h 976"/>
              <a:gd name="T8" fmla="*/ 1040 w 1040"/>
              <a:gd name="T9" fmla="*/ 976 h 976"/>
              <a:gd name="T10" fmla="*/ 1040 w 1040"/>
              <a:gd name="T11" fmla="*/ 0 h 976"/>
            </a:gdLst>
            <a:ahLst/>
            <a:cxnLst>
              <a:cxn ang="0">
                <a:pos x="T0" y="T1"/>
              </a:cxn>
              <a:cxn ang="0">
                <a:pos x="T2" y="T3"/>
              </a:cxn>
              <a:cxn ang="0">
                <a:pos x="T4" y="T5"/>
              </a:cxn>
              <a:cxn ang="0">
                <a:pos x="T6" y="T7"/>
              </a:cxn>
              <a:cxn ang="0">
                <a:pos x="T8" y="T9"/>
              </a:cxn>
              <a:cxn ang="0">
                <a:pos x="T10" y="T11"/>
              </a:cxn>
            </a:cxnLst>
            <a:rect l="0" t="0" r="r" b="b"/>
            <a:pathLst>
              <a:path w="1040" h="976">
                <a:moveTo>
                  <a:pt x="1040" y="0"/>
                </a:moveTo>
                <a:cubicBezTo>
                  <a:pt x="110" y="0"/>
                  <a:pt x="110" y="0"/>
                  <a:pt x="110" y="0"/>
                </a:cubicBezTo>
                <a:cubicBezTo>
                  <a:pt x="110" y="104"/>
                  <a:pt x="68" y="198"/>
                  <a:pt x="0" y="266"/>
                </a:cubicBezTo>
                <a:cubicBezTo>
                  <a:pt x="469" y="976"/>
                  <a:pt x="469" y="976"/>
                  <a:pt x="469" y="976"/>
                </a:cubicBezTo>
                <a:cubicBezTo>
                  <a:pt x="1040" y="976"/>
                  <a:pt x="1040" y="976"/>
                  <a:pt x="1040" y="976"/>
                </a:cubicBezTo>
                <a:lnTo>
                  <a:pt x="1040" y="0"/>
                </a:lnTo>
                <a:close/>
              </a:path>
            </a:pathLst>
          </a:custGeom>
          <a:solidFill>
            <a:schemeClr val="accent2">
              <a:lumMod val="20000"/>
              <a:lumOff val="80000"/>
            </a:schemeClr>
          </a:solidFill>
          <a:ln>
            <a:noFill/>
          </a:ln>
          <a:effectLst>
            <a:outerShdw blurRad="63500" sx="103000" sy="103000" algn="ctr" rotWithShape="0">
              <a:prstClr val="black">
                <a:alpha val="12000"/>
              </a:prstClr>
            </a:outerShdw>
          </a:effec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sp>
        <p:nvSpPr>
          <p:cNvPr id="91" name="Rectangle 13"/>
          <p:cNvSpPr>
            <a:spLocks noChangeArrowheads="1"/>
          </p:cNvSpPr>
          <p:nvPr/>
        </p:nvSpPr>
        <p:spPr bwMode="auto">
          <a:xfrm>
            <a:off x="4591050" y="3427413"/>
            <a:ext cx="1588" cy="1588"/>
          </a:xfrm>
          <a:prstGeom prst="rect">
            <a:avLst/>
          </a:prstGeom>
          <a:solidFill>
            <a:srgbClr val="C54B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sp>
        <p:nvSpPr>
          <p:cNvPr id="94" name="Rectangle 14"/>
          <p:cNvSpPr>
            <a:spLocks noChangeArrowheads="1"/>
          </p:cNvSpPr>
          <p:nvPr/>
        </p:nvSpPr>
        <p:spPr bwMode="auto">
          <a:xfrm>
            <a:off x="4591050" y="3427413"/>
            <a:ext cx="1588" cy="1588"/>
          </a:xfrm>
          <a:prstGeom prst="rect">
            <a:avLst/>
          </a:prstGeom>
          <a:solidFill>
            <a:srgbClr val="C54B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sp>
        <p:nvSpPr>
          <p:cNvPr id="95" name="Rectangle 15"/>
          <p:cNvSpPr>
            <a:spLocks noChangeArrowheads="1"/>
          </p:cNvSpPr>
          <p:nvPr/>
        </p:nvSpPr>
        <p:spPr bwMode="auto">
          <a:xfrm>
            <a:off x="4591050" y="3427413"/>
            <a:ext cx="1588" cy="1588"/>
          </a:xfrm>
          <a:prstGeom prst="rect">
            <a:avLst/>
          </a:prstGeom>
          <a:solidFill>
            <a:srgbClr val="C54B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104" name="Group 103"/>
          <p:cNvGrpSpPr/>
          <p:nvPr/>
        </p:nvGrpSpPr>
        <p:grpSpPr>
          <a:xfrm>
            <a:off x="496126" y="1289674"/>
            <a:ext cx="516233" cy="474712"/>
            <a:chOff x="1322388" y="1843088"/>
            <a:chExt cx="1914525" cy="1760538"/>
          </a:xfrm>
          <a:solidFill>
            <a:schemeClr val="accent5"/>
          </a:solidFill>
        </p:grpSpPr>
        <p:sp>
          <p:nvSpPr>
            <p:cNvPr id="105" name="Freeform 5"/>
            <p:cNvSpPr>
              <a:spLocks/>
            </p:cNvSpPr>
            <p:nvPr/>
          </p:nvSpPr>
          <p:spPr bwMode="auto">
            <a:xfrm>
              <a:off x="1979613" y="3430588"/>
              <a:ext cx="598488" cy="173038"/>
            </a:xfrm>
            <a:custGeom>
              <a:avLst/>
              <a:gdLst>
                <a:gd name="T0" fmla="*/ 169 w 201"/>
                <a:gd name="T1" fmla="*/ 0 h 58"/>
                <a:gd name="T2" fmla="*/ 101 w 201"/>
                <a:gd name="T3" fmla="*/ 12 h 58"/>
                <a:gd name="T4" fmla="*/ 32 w 201"/>
                <a:gd name="T5" fmla="*/ 0 h 58"/>
                <a:gd name="T6" fmla="*/ 0 w 201"/>
                <a:gd name="T7" fmla="*/ 37 h 58"/>
                <a:gd name="T8" fmla="*/ 101 w 201"/>
                <a:gd name="T9" fmla="*/ 58 h 58"/>
                <a:gd name="T10" fmla="*/ 201 w 201"/>
                <a:gd name="T11" fmla="*/ 37 h 58"/>
                <a:gd name="T12" fmla="*/ 169 w 201"/>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201" h="58">
                  <a:moveTo>
                    <a:pt x="169" y="0"/>
                  </a:moveTo>
                  <a:cubicBezTo>
                    <a:pt x="148" y="8"/>
                    <a:pt x="125" y="12"/>
                    <a:pt x="101" y="12"/>
                  </a:cubicBezTo>
                  <a:cubicBezTo>
                    <a:pt x="77" y="12"/>
                    <a:pt x="54" y="8"/>
                    <a:pt x="32" y="0"/>
                  </a:cubicBezTo>
                  <a:cubicBezTo>
                    <a:pt x="24" y="14"/>
                    <a:pt x="13" y="27"/>
                    <a:pt x="0" y="37"/>
                  </a:cubicBezTo>
                  <a:cubicBezTo>
                    <a:pt x="31" y="51"/>
                    <a:pt x="65" y="58"/>
                    <a:pt x="101" y="58"/>
                  </a:cubicBezTo>
                  <a:cubicBezTo>
                    <a:pt x="136" y="58"/>
                    <a:pt x="170" y="51"/>
                    <a:pt x="201" y="37"/>
                  </a:cubicBezTo>
                  <a:cubicBezTo>
                    <a:pt x="188" y="27"/>
                    <a:pt x="178" y="14"/>
                    <a:pt x="16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sp>
          <p:nvSpPr>
            <p:cNvPr id="106" name="Freeform 6"/>
            <p:cNvSpPr>
              <a:spLocks/>
            </p:cNvSpPr>
            <p:nvPr/>
          </p:nvSpPr>
          <p:spPr bwMode="auto">
            <a:xfrm>
              <a:off x="1530351" y="2243138"/>
              <a:ext cx="349250" cy="519113"/>
            </a:xfrm>
            <a:custGeom>
              <a:avLst/>
              <a:gdLst>
                <a:gd name="T0" fmla="*/ 117 w 117"/>
                <a:gd name="T1" fmla="*/ 46 h 174"/>
                <a:gd name="T2" fmla="*/ 101 w 117"/>
                <a:gd name="T3" fmla="*/ 0 h 174"/>
                <a:gd name="T4" fmla="*/ 0 w 117"/>
                <a:gd name="T5" fmla="*/ 174 h 174"/>
                <a:gd name="T6" fmla="*/ 48 w 117"/>
                <a:gd name="T7" fmla="*/ 165 h 174"/>
                <a:gd name="T8" fmla="*/ 117 w 117"/>
                <a:gd name="T9" fmla="*/ 46 h 174"/>
              </a:gdLst>
              <a:ahLst/>
              <a:cxnLst>
                <a:cxn ang="0">
                  <a:pos x="T0" y="T1"/>
                </a:cxn>
                <a:cxn ang="0">
                  <a:pos x="T2" y="T3"/>
                </a:cxn>
                <a:cxn ang="0">
                  <a:pos x="T4" y="T5"/>
                </a:cxn>
                <a:cxn ang="0">
                  <a:pos x="T6" y="T7"/>
                </a:cxn>
                <a:cxn ang="0">
                  <a:pos x="T8" y="T9"/>
                </a:cxn>
              </a:cxnLst>
              <a:rect l="0" t="0" r="r" b="b"/>
              <a:pathLst>
                <a:path w="117" h="174">
                  <a:moveTo>
                    <a:pt x="117" y="46"/>
                  </a:moveTo>
                  <a:cubicBezTo>
                    <a:pt x="109" y="32"/>
                    <a:pt x="104" y="17"/>
                    <a:pt x="101" y="0"/>
                  </a:cubicBezTo>
                  <a:cubicBezTo>
                    <a:pt x="46" y="41"/>
                    <a:pt x="9" y="103"/>
                    <a:pt x="0" y="174"/>
                  </a:cubicBezTo>
                  <a:cubicBezTo>
                    <a:pt x="16" y="168"/>
                    <a:pt x="32" y="165"/>
                    <a:pt x="48" y="165"/>
                  </a:cubicBezTo>
                  <a:cubicBezTo>
                    <a:pt x="57" y="118"/>
                    <a:pt x="82" y="76"/>
                    <a:pt x="11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sp>
          <p:nvSpPr>
            <p:cNvPr id="107" name="Freeform 7"/>
            <p:cNvSpPr>
              <a:spLocks/>
            </p:cNvSpPr>
            <p:nvPr/>
          </p:nvSpPr>
          <p:spPr bwMode="auto">
            <a:xfrm>
              <a:off x="2679701" y="2243138"/>
              <a:ext cx="347663" cy="519113"/>
            </a:xfrm>
            <a:custGeom>
              <a:avLst/>
              <a:gdLst>
                <a:gd name="T0" fmla="*/ 69 w 117"/>
                <a:gd name="T1" fmla="*/ 165 h 174"/>
                <a:gd name="T2" fmla="*/ 117 w 117"/>
                <a:gd name="T3" fmla="*/ 174 h 174"/>
                <a:gd name="T4" fmla="*/ 16 w 117"/>
                <a:gd name="T5" fmla="*/ 0 h 174"/>
                <a:gd name="T6" fmla="*/ 0 w 117"/>
                <a:gd name="T7" fmla="*/ 46 h 174"/>
                <a:gd name="T8" fmla="*/ 69 w 117"/>
                <a:gd name="T9" fmla="*/ 165 h 174"/>
              </a:gdLst>
              <a:ahLst/>
              <a:cxnLst>
                <a:cxn ang="0">
                  <a:pos x="T0" y="T1"/>
                </a:cxn>
                <a:cxn ang="0">
                  <a:pos x="T2" y="T3"/>
                </a:cxn>
                <a:cxn ang="0">
                  <a:pos x="T4" y="T5"/>
                </a:cxn>
                <a:cxn ang="0">
                  <a:pos x="T6" y="T7"/>
                </a:cxn>
                <a:cxn ang="0">
                  <a:pos x="T8" y="T9"/>
                </a:cxn>
              </a:cxnLst>
              <a:rect l="0" t="0" r="r" b="b"/>
              <a:pathLst>
                <a:path w="117" h="174">
                  <a:moveTo>
                    <a:pt x="69" y="165"/>
                  </a:moveTo>
                  <a:cubicBezTo>
                    <a:pt x="85" y="165"/>
                    <a:pt x="101" y="168"/>
                    <a:pt x="117" y="174"/>
                  </a:cubicBezTo>
                  <a:cubicBezTo>
                    <a:pt x="109" y="103"/>
                    <a:pt x="71" y="41"/>
                    <a:pt x="16" y="0"/>
                  </a:cubicBezTo>
                  <a:cubicBezTo>
                    <a:pt x="14" y="17"/>
                    <a:pt x="8" y="32"/>
                    <a:pt x="0" y="46"/>
                  </a:cubicBezTo>
                  <a:cubicBezTo>
                    <a:pt x="35" y="76"/>
                    <a:pt x="60" y="118"/>
                    <a:pt x="69"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sp>
          <p:nvSpPr>
            <p:cNvPr id="108" name="Oval 8"/>
            <p:cNvSpPr>
              <a:spLocks noChangeArrowheads="1"/>
            </p:cNvSpPr>
            <p:nvPr/>
          </p:nvSpPr>
          <p:spPr bwMode="auto">
            <a:xfrm>
              <a:off x="1958976" y="1843088"/>
              <a:ext cx="639763" cy="6381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sp>
          <p:nvSpPr>
            <p:cNvPr id="109" name="Freeform 9"/>
            <p:cNvSpPr>
              <a:spLocks/>
            </p:cNvSpPr>
            <p:nvPr/>
          </p:nvSpPr>
          <p:spPr bwMode="auto">
            <a:xfrm>
              <a:off x="1322388" y="2871788"/>
              <a:ext cx="728663" cy="638175"/>
            </a:xfrm>
            <a:custGeom>
              <a:avLst/>
              <a:gdLst>
                <a:gd name="T0" fmla="*/ 69 w 245"/>
                <a:gd name="T1" fmla="*/ 14 h 214"/>
                <a:gd name="T2" fmla="*/ 30 w 245"/>
                <a:gd name="T3" fmla="*/ 161 h 214"/>
                <a:gd name="T4" fmla="*/ 123 w 245"/>
                <a:gd name="T5" fmla="*/ 214 h 214"/>
                <a:gd name="T6" fmla="*/ 176 w 245"/>
                <a:gd name="T7" fmla="*/ 200 h 214"/>
                <a:gd name="T8" fmla="*/ 215 w 245"/>
                <a:gd name="T9" fmla="*/ 53 h 214"/>
                <a:gd name="T10" fmla="*/ 122 w 245"/>
                <a:gd name="T11" fmla="*/ 0 h 214"/>
                <a:gd name="T12" fmla="*/ 69 w 245"/>
                <a:gd name="T13" fmla="*/ 14 h 214"/>
              </a:gdLst>
              <a:ahLst/>
              <a:cxnLst>
                <a:cxn ang="0">
                  <a:pos x="T0" y="T1"/>
                </a:cxn>
                <a:cxn ang="0">
                  <a:pos x="T2" y="T3"/>
                </a:cxn>
                <a:cxn ang="0">
                  <a:pos x="T4" y="T5"/>
                </a:cxn>
                <a:cxn ang="0">
                  <a:pos x="T6" y="T7"/>
                </a:cxn>
                <a:cxn ang="0">
                  <a:pos x="T8" y="T9"/>
                </a:cxn>
                <a:cxn ang="0">
                  <a:pos x="T10" y="T11"/>
                </a:cxn>
                <a:cxn ang="0">
                  <a:pos x="T12" y="T13"/>
                </a:cxn>
              </a:cxnLst>
              <a:rect l="0" t="0" r="r" b="b"/>
              <a:pathLst>
                <a:path w="245" h="214">
                  <a:moveTo>
                    <a:pt x="69" y="14"/>
                  </a:moveTo>
                  <a:cubicBezTo>
                    <a:pt x="18" y="44"/>
                    <a:pt x="0" y="109"/>
                    <a:pt x="30" y="161"/>
                  </a:cubicBezTo>
                  <a:cubicBezTo>
                    <a:pt x="49" y="195"/>
                    <a:pt x="86" y="214"/>
                    <a:pt x="123" y="214"/>
                  </a:cubicBezTo>
                  <a:cubicBezTo>
                    <a:pt x="141" y="214"/>
                    <a:pt x="159" y="210"/>
                    <a:pt x="176" y="200"/>
                  </a:cubicBezTo>
                  <a:cubicBezTo>
                    <a:pt x="227" y="170"/>
                    <a:pt x="245" y="105"/>
                    <a:pt x="215" y="53"/>
                  </a:cubicBezTo>
                  <a:cubicBezTo>
                    <a:pt x="196" y="19"/>
                    <a:pt x="159" y="0"/>
                    <a:pt x="122" y="0"/>
                  </a:cubicBezTo>
                  <a:cubicBezTo>
                    <a:pt x="104" y="0"/>
                    <a:pt x="86" y="4"/>
                    <a:pt x="69"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sp>
          <p:nvSpPr>
            <p:cNvPr id="110" name="Freeform 10"/>
            <p:cNvSpPr>
              <a:spLocks/>
            </p:cNvSpPr>
            <p:nvPr/>
          </p:nvSpPr>
          <p:spPr bwMode="auto">
            <a:xfrm>
              <a:off x="2506663" y="2871788"/>
              <a:ext cx="730250" cy="638175"/>
            </a:xfrm>
            <a:custGeom>
              <a:avLst/>
              <a:gdLst>
                <a:gd name="T0" fmla="*/ 30 w 245"/>
                <a:gd name="T1" fmla="*/ 53 h 214"/>
                <a:gd name="T2" fmla="*/ 69 w 245"/>
                <a:gd name="T3" fmla="*/ 200 h 214"/>
                <a:gd name="T4" fmla="*/ 123 w 245"/>
                <a:gd name="T5" fmla="*/ 214 h 214"/>
                <a:gd name="T6" fmla="*/ 216 w 245"/>
                <a:gd name="T7" fmla="*/ 161 h 214"/>
                <a:gd name="T8" fmla="*/ 176 w 245"/>
                <a:gd name="T9" fmla="*/ 14 h 214"/>
                <a:gd name="T10" fmla="*/ 123 w 245"/>
                <a:gd name="T11" fmla="*/ 0 h 214"/>
                <a:gd name="T12" fmla="*/ 30 w 245"/>
                <a:gd name="T13" fmla="*/ 53 h 214"/>
              </a:gdLst>
              <a:ahLst/>
              <a:cxnLst>
                <a:cxn ang="0">
                  <a:pos x="T0" y="T1"/>
                </a:cxn>
                <a:cxn ang="0">
                  <a:pos x="T2" y="T3"/>
                </a:cxn>
                <a:cxn ang="0">
                  <a:pos x="T4" y="T5"/>
                </a:cxn>
                <a:cxn ang="0">
                  <a:pos x="T6" y="T7"/>
                </a:cxn>
                <a:cxn ang="0">
                  <a:pos x="T8" y="T9"/>
                </a:cxn>
                <a:cxn ang="0">
                  <a:pos x="T10" y="T11"/>
                </a:cxn>
                <a:cxn ang="0">
                  <a:pos x="T12" y="T13"/>
                </a:cxn>
              </a:cxnLst>
              <a:rect l="0" t="0" r="r" b="b"/>
              <a:pathLst>
                <a:path w="245" h="214">
                  <a:moveTo>
                    <a:pt x="30" y="53"/>
                  </a:moveTo>
                  <a:cubicBezTo>
                    <a:pt x="0" y="105"/>
                    <a:pt x="18" y="170"/>
                    <a:pt x="69" y="200"/>
                  </a:cubicBezTo>
                  <a:cubicBezTo>
                    <a:pt x="86" y="210"/>
                    <a:pt x="104" y="214"/>
                    <a:pt x="123" y="214"/>
                  </a:cubicBezTo>
                  <a:cubicBezTo>
                    <a:pt x="160" y="214"/>
                    <a:pt x="196" y="195"/>
                    <a:pt x="216" y="161"/>
                  </a:cubicBezTo>
                  <a:cubicBezTo>
                    <a:pt x="245" y="109"/>
                    <a:pt x="228" y="44"/>
                    <a:pt x="176" y="14"/>
                  </a:cubicBezTo>
                  <a:cubicBezTo>
                    <a:pt x="159" y="4"/>
                    <a:pt x="141" y="0"/>
                    <a:pt x="123" y="0"/>
                  </a:cubicBezTo>
                  <a:cubicBezTo>
                    <a:pt x="86" y="0"/>
                    <a:pt x="50" y="19"/>
                    <a:pt x="30"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1" name="Group 110"/>
          <p:cNvGrpSpPr/>
          <p:nvPr/>
        </p:nvGrpSpPr>
        <p:grpSpPr>
          <a:xfrm>
            <a:off x="4029863" y="1299080"/>
            <a:ext cx="386960" cy="492260"/>
            <a:chOff x="18924588" y="1846263"/>
            <a:chExt cx="1435100" cy="1825625"/>
          </a:xfrm>
          <a:solidFill>
            <a:schemeClr val="bg1"/>
          </a:solidFill>
        </p:grpSpPr>
        <p:sp>
          <p:nvSpPr>
            <p:cNvPr id="112" name="Freeform 11"/>
            <p:cNvSpPr>
              <a:spLocks noEditPoints="1"/>
            </p:cNvSpPr>
            <p:nvPr/>
          </p:nvSpPr>
          <p:spPr bwMode="auto">
            <a:xfrm>
              <a:off x="19142076" y="2276475"/>
              <a:ext cx="1000125" cy="909638"/>
            </a:xfrm>
            <a:custGeom>
              <a:avLst/>
              <a:gdLst>
                <a:gd name="T0" fmla="*/ 168 w 336"/>
                <a:gd name="T1" fmla="*/ 0 h 305"/>
                <a:gd name="T2" fmla="*/ 0 w 336"/>
                <a:gd name="T3" fmla="*/ 168 h 305"/>
                <a:gd name="T4" fmla="*/ 71 w 336"/>
                <a:gd name="T5" fmla="*/ 305 h 305"/>
                <a:gd name="T6" fmla="*/ 265 w 336"/>
                <a:gd name="T7" fmla="*/ 305 h 305"/>
                <a:gd name="T8" fmla="*/ 336 w 336"/>
                <a:gd name="T9" fmla="*/ 168 h 305"/>
                <a:gd name="T10" fmla="*/ 168 w 336"/>
                <a:gd name="T11" fmla="*/ 0 h 305"/>
                <a:gd name="T12" fmla="*/ 168 w 336"/>
                <a:gd name="T13" fmla="*/ 277 h 305"/>
                <a:gd name="T14" fmla="*/ 150 w 336"/>
                <a:gd name="T15" fmla="*/ 211 h 305"/>
                <a:gd name="T16" fmla="*/ 168 w 336"/>
                <a:gd name="T17" fmla="*/ 146 h 305"/>
                <a:gd name="T18" fmla="*/ 186 w 336"/>
                <a:gd name="T19" fmla="*/ 211 h 305"/>
                <a:gd name="T20" fmla="*/ 168 w 336"/>
                <a:gd name="T21" fmla="*/ 27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6" h="305">
                  <a:moveTo>
                    <a:pt x="168" y="0"/>
                  </a:moveTo>
                  <a:cubicBezTo>
                    <a:pt x="75" y="0"/>
                    <a:pt x="0" y="75"/>
                    <a:pt x="0" y="168"/>
                  </a:cubicBezTo>
                  <a:cubicBezTo>
                    <a:pt x="0" y="225"/>
                    <a:pt x="28" y="274"/>
                    <a:pt x="71" y="305"/>
                  </a:cubicBezTo>
                  <a:cubicBezTo>
                    <a:pt x="265" y="305"/>
                    <a:pt x="265" y="305"/>
                    <a:pt x="265" y="305"/>
                  </a:cubicBezTo>
                  <a:cubicBezTo>
                    <a:pt x="308" y="274"/>
                    <a:pt x="336" y="225"/>
                    <a:pt x="336" y="168"/>
                  </a:cubicBezTo>
                  <a:cubicBezTo>
                    <a:pt x="336" y="75"/>
                    <a:pt x="261" y="0"/>
                    <a:pt x="168" y="0"/>
                  </a:cubicBezTo>
                  <a:close/>
                  <a:moveTo>
                    <a:pt x="168" y="277"/>
                  </a:moveTo>
                  <a:cubicBezTo>
                    <a:pt x="158" y="277"/>
                    <a:pt x="150" y="247"/>
                    <a:pt x="150" y="211"/>
                  </a:cubicBezTo>
                  <a:cubicBezTo>
                    <a:pt x="150" y="175"/>
                    <a:pt x="158" y="146"/>
                    <a:pt x="168" y="146"/>
                  </a:cubicBezTo>
                  <a:cubicBezTo>
                    <a:pt x="178" y="146"/>
                    <a:pt x="186" y="175"/>
                    <a:pt x="186" y="211"/>
                  </a:cubicBezTo>
                  <a:cubicBezTo>
                    <a:pt x="186" y="247"/>
                    <a:pt x="178" y="277"/>
                    <a:pt x="168" y="2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sp>
          <p:nvSpPr>
            <p:cNvPr id="113" name="Freeform 12"/>
            <p:cNvSpPr>
              <a:spLocks noEditPoints="1"/>
            </p:cNvSpPr>
            <p:nvPr/>
          </p:nvSpPr>
          <p:spPr bwMode="auto">
            <a:xfrm>
              <a:off x="19356388" y="3244850"/>
              <a:ext cx="571500" cy="427038"/>
            </a:xfrm>
            <a:custGeom>
              <a:avLst/>
              <a:gdLst>
                <a:gd name="T0" fmla="*/ 0 w 192"/>
                <a:gd name="T1" fmla="*/ 118 h 143"/>
                <a:gd name="T2" fmla="*/ 45 w 192"/>
                <a:gd name="T3" fmla="*/ 118 h 143"/>
                <a:gd name="T4" fmla="*/ 96 w 192"/>
                <a:gd name="T5" fmla="*/ 143 h 143"/>
                <a:gd name="T6" fmla="*/ 147 w 192"/>
                <a:gd name="T7" fmla="*/ 118 h 143"/>
                <a:gd name="T8" fmla="*/ 192 w 192"/>
                <a:gd name="T9" fmla="*/ 118 h 143"/>
                <a:gd name="T10" fmla="*/ 192 w 192"/>
                <a:gd name="T11" fmla="*/ 0 h 143"/>
                <a:gd name="T12" fmla="*/ 0 w 192"/>
                <a:gd name="T13" fmla="*/ 0 h 143"/>
                <a:gd name="T14" fmla="*/ 0 w 192"/>
                <a:gd name="T15" fmla="*/ 118 h 143"/>
                <a:gd name="T16" fmla="*/ 21 w 192"/>
                <a:gd name="T17" fmla="*/ 25 h 143"/>
                <a:gd name="T18" fmla="*/ 171 w 192"/>
                <a:gd name="T19" fmla="*/ 25 h 143"/>
                <a:gd name="T20" fmla="*/ 171 w 192"/>
                <a:gd name="T21" fmla="*/ 46 h 143"/>
                <a:gd name="T22" fmla="*/ 21 w 192"/>
                <a:gd name="T23" fmla="*/ 46 h 143"/>
                <a:gd name="T24" fmla="*/ 21 w 192"/>
                <a:gd name="T25" fmla="*/ 25 h 143"/>
                <a:gd name="T26" fmla="*/ 21 w 192"/>
                <a:gd name="T27" fmla="*/ 67 h 143"/>
                <a:gd name="T28" fmla="*/ 171 w 192"/>
                <a:gd name="T29" fmla="*/ 67 h 143"/>
                <a:gd name="T30" fmla="*/ 171 w 192"/>
                <a:gd name="T31" fmla="*/ 89 h 143"/>
                <a:gd name="T32" fmla="*/ 21 w 192"/>
                <a:gd name="T33" fmla="*/ 89 h 143"/>
                <a:gd name="T34" fmla="*/ 21 w 192"/>
                <a:gd name="T35"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43">
                  <a:moveTo>
                    <a:pt x="0" y="118"/>
                  </a:moveTo>
                  <a:cubicBezTo>
                    <a:pt x="45" y="118"/>
                    <a:pt x="45" y="118"/>
                    <a:pt x="45" y="118"/>
                  </a:cubicBezTo>
                  <a:cubicBezTo>
                    <a:pt x="51" y="133"/>
                    <a:pt x="71" y="143"/>
                    <a:pt x="96" y="143"/>
                  </a:cubicBezTo>
                  <a:cubicBezTo>
                    <a:pt x="121" y="143"/>
                    <a:pt x="141" y="133"/>
                    <a:pt x="147" y="118"/>
                  </a:cubicBezTo>
                  <a:cubicBezTo>
                    <a:pt x="192" y="118"/>
                    <a:pt x="192" y="118"/>
                    <a:pt x="192" y="118"/>
                  </a:cubicBezTo>
                  <a:cubicBezTo>
                    <a:pt x="192" y="0"/>
                    <a:pt x="192" y="0"/>
                    <a:pt x="192" y="0"/>
                  </a:cubicBezTo>
                  <a:cubicBezTo>
                    <a:pt x="0" y="0"/>
                    <a:pt x="0" y="0"/>
                    <a:pt x="0" y="0"/>
                  </a:cubicBezTo>
                  <a:lnTo>
                    <a:pt x="0" y="118"/>
                  </a:lnTo>
                  <a:close/>
                  <a:moveTo>
                    <a:pt x="21" y="25"/>
                  </a:moveTo>
                  <a:cubicBezTo>
                    <a:pt x="171" y="25"/>
                    <a:pt x="171" y="25"/>
                    <a:pt x="171" y="25"/>
                  </a:cubicBezTo>
                  <a:cubicBezTo>
                    <a:pt x="171" y="46"/>
                    <a:pt x="171" y="46"/>
                    <a:pt x="171" y="46"/>
                  </a:cubicBezTo>
                  <a:cubicBezTo>
                    <a:pt x="21" y="46"/>
                    <a:pt x="21" y="46"/>
                    <a:pt x="21" y="46"/>
                  </a:cubicBezTo>
                  <a:lnTo>
                    <a:pt x="21" y="25"/>
                  </a:lnTo>
                  <a:close/>
                  <a:moveTo>
                    <a:pt x="21" y="67"/>
                  </a:moveTo>
                  <a:cubicBezTo>
                    <a:pt x="171" y="67"/>
                    <a:pt x="171" y="67"/>
                    <a:pt x="171" y="67"/>
                  </a:cubicBezTo>
                  <a:cubicBezTo>
                    <a:pt x="171" y="89"/>
                    <a:pt x="171" y="89"/>
                    <a:pt x="171" y="89"/>
                  </a:cubicBezTo>
                  <a:cubicBezTo>
                    <a:pt x="21" y="89"/>
                    <a:pt x="21" y="89"/>
                    <a:pt x="21" y="89"/>
                  </a:cubicBezTo>
                  <a:lnTo>
                    <a:pt x="21"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sp>
          <p:nvSpPr>
            <p:cNvPr id="114" name="Freeform 13"/>
            <p:cNvSpPr>
              <a:spLocks noEditPoints="1"/>
            </p:cNvSpPr>
            <p:nvPr/>
          </p:nvSpPr>
          <p:spPr bwMode="auto">
            <a:xfrm>
              <a:off x="18924588" y="1846263"/>
              <a:ext cx="1435100" cy="560388"/>
            </a:xfrm>
            <a:custGeom>
              <a:avLst/>
              <a:gdLst>
                <a:gd name="T0" fmla="*/ 413 w 904"/>
                <a:gd name="T1" fmla="*/ 0 h 353"/>
                <a:gd name="T2" fmla="*/ 492 w 904"/>
                <a:gd name="T3" fmla="*/ 0 h 353"/>
                <a:gd name="T4" fmla="*/ 492 w 904"/>
                <a:gd name="T5" fmla="*/ 188 h 353"/>
                <a:gd name="T6" fmla="*/ 413 w 904"/>
                <a:gd name="T7" fmla="*/ 188 h 353"/>
                <a:gd name="T8" fmla="*/ 413 w 904"/>
                <a:gd name="T9" fmla="*/ 0 h 353"/>
                <a:gd name="T10" fmla="*/ 0 w 904"/>
                <a:gd name="T11" fmla="*/ 220 h 353"/>
                <a:gd name="T12" fmla="*/ 57 w 904"/>
                <a:gd name="T13" fmla="*/ 164 h 353"/>
                <a:gd name="T14" fmla="*/ 190 w 904"/>
                <a:gd name="T15" fmla="*/ 295 h 353"/>
                <a:gd name="T16" fmla="*/ 134 w 904"/>
                <a:gd name="T17" fmla="*/ 353 h 353"/>
                <a:gd name="T18" fmla="*/ 0 w 904"/>
                <a:gd name="T19" fmla="*/ 220 h 353"/>
                <a:gd name="T20" fmla="*/ 715 w 904"/>
                <a:gd name="T21" fmla="*/ 295 h 353"/>
                <a:gd name="T22" fmla="*/ 848 w 904"/>
                <a:gd name="T23" fmla="*/ 164 h 353"/>
                <a:gd name="T24" fmla="*/ 904 w 904"/>
                <a:gd name="T25" fmla="*/ 220 h 353"/>
                <a:gd name="T26" fmla="*/ 773 w 904"/>
                <a:gd name="T27" fmla="*/ 353 h 353"/>
                <a:gd name="T28" fmla="*/ 715 w 904"/>
                <a:gd name="T29" fmla="*/ 295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4" h="353">
                  <a:moveTo>
                    <a:pt x="413" y="0"/>
                  </a:moveTo>
                  <a:lnTo>
                    <a:pt x="492" y="0"/>
                  </a:lnTo>
                  <a:lnTo>
                    <a:pt x="492" y="188"/>
                  </a:lnTo>
                  <a:lnTo>
                    <a:pt x="413" y="188"/>
                  </a:lnTo>
                  <a:lnTo>
                    <a:pt x="413" y="0"/>
                  </a:lnTo>
                  <a:close/>
                  <a:moveTo>
                    <a:pt x="0" y="220"/>
                  </a:moveTo>
                  <a:lnTo>
                    <a:pt x="57" y="164"/>
                  </a:lnTo>
                  <a:lnTo>
                    <a:pt x="190" y="295"/>
                  </a:lnTo>
                  <a:lnTo>
                    <a:pt x="134" y="353"/>
                  </a:lnTo>
                  <a:lnTo>
                    <a:pt x="0" y="220"/>
                  </a:lnTo>
                  <a:close/>
                  <a:moveTo>
                    <a:pt x="715" y="295"/>
                  </a:moveTo>
                  <a:lnTo>
                    <a:pt x="848" y="164"/>
                  </a:lnTo>
                  <a:lnTo>
                    <a:pt x="904" y="220"/>
                  </a:lnTo>
                  <a:lnTo>
                    <a:pt x="773" y="353"/>
                  </a:lnTo>
                  <a:lnTo>
                    <a:pt x="715" y="2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5" name="Group 114"/>
          <p:cNvGrpSpPr/>
          <p:nvPr/>
        </p:nvGrpSpPr>
        <p:grpSpPr>
          <a:xfrm>
            <a:off x="9577388" y="963059"/>
            <a:ext cx="451167" cy="452023"/>
            <a:chOff x="8885238" y="1852613"/>
            <a:chExt cx="1673225" cy="1676400"/>
          </a:xfrm>
          <a:solidFill>
            <a:schemeClr val="accent1"/>
          </a:solidFill>
        </p:grpSpPr>
        <p:sp>
          <p:nvSpPr>
            <p:cNvPr id="116" name="Freeform 20"/>
            <p:cNvSpPr>
              <a:spLocks/>
            </p:cNvSpPr>
            <p:nvPr/>
          </p:nvSpPr>
          <p:spPr bwMode="auto">
            <a:xfrm>
              <a:off x="9605963" y="2354263"/>
              <a:ext cx="74613" cy="201613"/>
            </a:xfrm>
            <a:custGeom>
              <a:avLst/>
              <a:gdLst>
                <a:gd name="T0" fmla="*/ 7 w 25"/>
                <a:gd name="T1" fmla="*/ 14 h 68"/>
                <a:gd name="T2" fmla="*/ 0 w 25"/>
                <a:gd name="T3" fmla="*/ 34 h 68"/>
                <a:gd name="T4" fmla="*/ 6 w 25"/>
                <a:gd name="T5" fmla="*/ 54 h 68"/>
                <a:gd name="T6" fmla="*/ 25 w 25"/>
                <a:gd name="T7" fmla="*/ 68 h 68"/>
                <a:gd name="T8" fmla="*/ 25 w 25"/>
                <a:gd name="T9" fmla="*/ 0 h 68"/>
                <a:gd name="T10" fmla="*/ 7 w 25"/>
                <a:gd name="T11" fmla="*/ 14 h 68"/>
              </a:gdLst>
              <a:ahLst/>
              <a:cxnLst>
                <a:cxn ang="0">
                  <a:pos x="T0" y="T1"/>
                </a:cxn>
                <a:cxn ang="0">
                  <a:pos x="T2" y="T3"/>
                </a:cxn>
                <a:cxn ang="0">
                  <a:pos x="T4" y="T5"/>
                </a:cxn>
                <a:cxn ang="0">
                  <a:pos x="T6" y="T7"/>
                </a:cxn>
                <a:cxn ang="0">
                  <a:pos x="T8" y="T9"/>
                </a:cxn>
                <a:cxn ang="0">
                  <a:pos x="T10" y="T11"/>
                </a:cxn>
              </a:cxnLst>
              <a:rect l="0" t="0" r="r" b="b"/>
              <a:pathLst>
                <a:path w="25" h="68">
                  <a:moveTo>
                    <a:pt x="7" y="14"/>
                  </a:moveTo>
                  <a:cubicBezTo>
                    <a:pt x="2" y="20"/>
                    <a:pt x="0" y="27"/>
                    <a:pt x="0" y="34"/>
                  </a:cubicBezTo>
                  <a:cubicBezTo>
                    <a:pt x="0" y="41"/>
                    <a:pt x="2" y="48"/>
                    <a:pt x="6" y="54"/>
                  </a:cubicBezTo>
                  <a:cubicBezTo>
                    <a:pt x="10" y="60"/>
                    <a:pt x="16" y="64"/>
                    <a:pt x="25" y="68"/>
                  </a:cubicBezTo>
                  <a:cubicBezTo>
                    <a:pt x="25" y="0"/>
                    <a:pt x="25" y="0"/>
                    <a:pt x="25" y="0"/>
                  </a:cubicBezTo>
                  <a:cubicBezTo>
                    <a:pt x="17" y="3"/>
                    <a:pt x="11" y="7"/>
                    <a:pt x="7"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sp>
          <p:nvSpPr>
            <p:cNvPr id="117" name="Freeform 21"/>
            <p:cNvSpPr>
              <a:spLocks noEditPoints="1"/>
            </p:cNvSpPr>
            <p:nvPr/>
          </p:nvSpPr>
          <p:spPr bwMode="auto">
            <a:xfrm>
              <a:off x="8885238" y="1852613"/>
              <a:ext cx="1673225" cy="1676400"/>
            </a:xfrm>
            <a:custGeom>
              <a:avLst/>
              <a:gdLst>
                <a:gd name="T0" fmla="*/ 355 w 562"/>
                <a:gd name="T1" fmla="*/ 390 h 562"/>
                <a:gd name="T2" fmla="*/ 295 w 562"/>
                <a:gd name="T3" fmla="*/ 419 h 562"/>
                <a:gd name="T4" fmla="*/ 295 w 562"/>
                <a:gd name="T5" fmla="*/ 456 h 562"/>
                <a:gd name="T6" fmla="*/ 267 w 562"/>
                <a:gd name="T7" fmla="*/ 456 h 562"/>
                <a:gd name="T8" fmla="*/ 267 w 562"/>
                <a:gd name="T9" fmla="*/ 420 h 562"/>
                <a:gd name="T10" fmla="*/ 212 w 562"/>
                <a:gd name="T11" fmla="*/ 395 h 562"/>
                <a:gd name="T12" fmla="*/ 185 w 562"/>
                <a:gd name="T13" fmla="*/ 335 h 562"/>
                <a:gd name="T14" fmla="*/ 236 w 562"/>
                <a:gd name="T15" fmla="*/ 330 h 562"/>
                <a:gd name="T16" fmla="*/ 248 w 562"/>
                <a:gd name="T17" fmla="*/ 357 h 562"/>
                <a:gd name="T18" fmla="*/ 267 w 562"/>
                <a:gd name="T19" fmla="*/ 373 h 562"/>
                <a:gd name="T20" fmla="*/ 267 w 562"/>
                <a:gd name="T21" fmla="*/ 292 h 562"/>
                <a:gd name="T22" fmla="*/ 211 w 562"/>
                <a:gd name="T23" fmla="*/ 259 h 562"/>
                <a:gd name="T24" fmla="*/ 193 w 562"/>
                <a:gd name="T25" fmla="*/ 205 h 562"/>
                <a:gd name="T26" fmla="*/ 213 w 562"/>
                <a:gd name="T27" fmla="*/ 151 h 562"/>
                <a:gd name="T28" fmla="*/ 267 w 562"/>
                <a:gd name="T29" fmla="*/ 126 h 562"/>
                <a:gd name="T30" fmla="*/ 267 w 562"/>
                <a:gd name="T31" fmla="*/ 107 h 562"/>
                <a:gd name="T32" fmla="*/ 295 w 562"/>
                <a:gd name="T33" fmla="*/ 107 h 562"/>
                <a:gd name="T34" fmla="*/ 295 w 562"/>
                <a:gd name="T35" fmla="*/ 126 h 562"/>
                <a:gd name="T36" fmla="*/ 345 w 562"/>
                <a:gd name="T37" fmla="*/ 147 h 562"/>
                <a:gd name="T38" fmla="*/ 368 w 562"/>
                <a:gd name="T39" fmla="*/ 194 h 562"/>
                <a:gd name="T40" fmla="*/ 319 w 562"/>
                <a:gd name="T41" fmla="*/ 200 h 562"/>
                <a:gd name="T42" fmla="*/ 295 w 562"/>
                <a:gd name="T43" fmla="*/ 169 h 562"/>
                <a:gd name="T44" fmla="*/ 295 w 562"/>
                <a:gd name="T45" fmla="*/ 245 h 562"/>
                <a:gd name="T46" fmla="*/ 359 w 562"/>
                <a:gd name="T47" fmla="*/ 278 h 562"/>
                <a:gd name="T48" fmla="*/ 376 w 562"/>
                <a:gd name="T49" fmla="*/ 330 h 562"/>
                <a:gd name="T50" fmla="*/ 355 w 562"/>
                <a:gd name="T51" fmla="*/ 390 h 562"/>
                <a:gd name="T52" fmla="*/ 281 w 562"/>
                <a:gd name="T53" fmla="*/ 0 h 562"/>
                <a:gd name="T54" fmla="*/ 0 w 562"/>
                <a:gd name="T55" fmla="*/ 281 h 562"/>
                <a:gd name="T56" fmla="*/ 281 w 562"/>
                <a:gd name="T57" fmla="*/ 562 h 562"/>
                <a:gd name="T58" fmla="*/ 562 w 562"/>
                <a:gd name="T59" fmla="*/ 281 h 562"/>
                <a:gd name="T60" fmla="*/ 281 w 562"/>
                <a:gd name="T61" fmla="*/ 0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62" h="562">
                  <a:moveTo>
                    <a:pt x="355" y="390"/>
                  </a:moveTo>
                  <a:cubicBezTo>
                    <a:pt x="340" y="406"/>
                    <a:pt x="321" y="416"/>
                    <a:pt x="295" y="419"/>
                  </a:cubicBezTo>
                  <a:cubicBezTo>
                    <a:pt x="295" y="456"/>
                    <a:pt x="295" y="456"/>
                    <a:pt x="295" y="456"/>
                  </a:cubicBezTo>
                  <a:cubicBezTo>
                    <a:pt x="267" y="456"/>
                    <a:pt x="267" y="456"/>
                    <a:pt x="267" y="456"/>
                  </a:cubicBezTo>
                  <a:cubicBezTo>
                    <a:pt x="267" y="420"/>
                    <a:pt x="267" y="420"/>
                    <a:pt x="267" y="420"/>
                  </a:cubicBezTo>
                  <a:cubicBezTo>
                    <a:pt x="244" y="417"/>
                    <a:pt x="226" y="409"/>
                    <a:pt x="212" y="395"/>
                  </a:cubicBezTo>
                  <a:cubicBezTo>
                    <a:pt x="198" y="381"/>
                    <a:pt x="189" y="361"/>
                    <a:pt x="185" y="335"/>
                  </a:cubicBezTo>
                  <a:cubicBezTo>
                    <a:pt x="236" y="330"/>
                    <a:pt x="236" y="330"/>
                    <a:pt x="236" y="330"/>
                  </a:cubicBezTo>
                  <a:cubicBezTo>
                    <a:pt x="238" y="340"/>
                    <a:pt x="242" y="349"/>
                    <a:pt x="248" y="357"/>
                  </a:cubicBezTo>
                  <a:cubicBezTo>
                    <a:pt x="254" y="365"/>
                    <a:pt x="260" y="370"/>
                    <a:pt x="267" y="373"/>
                  </a:cubicBezTo>
                  <a:cubicBezTo>
                    <a:pt x="267" y="292"/>
                    <a:pt x="267" y="292"/>
                    <a:pt x="267" y="292"/>
                  </a:cubicBezTo>
                  <a:cubicBezTo>
                    <a:pt x="242" y="284"/>
                    <a:pt x="223" y="273"/>
                    <a:pt x="211" y="259"/>
                  </a:cubicBezTo>
                  <a:cubicBezTo>
                    <a:pt x="199" y="244"/>
                    <a:pt x="193" y="226"/>
                    <a:pt x="193" y="205"/>
                  </a:cubicBezTo>
                  <a:cubicBezTo>
                    <a:pt x="193" y="183"/>
                    <a:pt x="200" y="166"/>
                    <a:pt x="213" y="151"/>
                  </a:cubicBezTo>
                  <a:cubicBezTo>
                    <a:pt x="227" y="136"/>
                    <a:pt x="245" y="128"/>
                    <a:pt x="267" y="126"/>
                  </a:cubicBezTo>
                  <a:cubicBezTo>
                    <a:pt x="267" y="107"/>
                    <a:pt x="267" y="107"/>
                    <a:pt x="267" y="107"/>
                  </a:cubicBezTo>
                  <a:cubicBezTo>
                    <a:pt x="295" y="107"/>
                    <a:pt x="295" y="107"/>
                    <a:pt x="295" y="107"/>
                  </a:cubicBezTo>
                  <a:cubicBezTo>
                    <a:pt x="295" y="126"/>
                    <a:pt x="295" y="126"/>
                    <a:pt x="295" y="126"/>
                  </a:cubicBezTo>
                  <a:cubicBezTo>
                    <a:pt x="316" y="128"/>
                    <a:pt x="332" y="135"/>
                    <a:pt x="345" y="147"/>
                  </a:cubicBezTo>
                  <a:cubicBezTo>
                    <a:pt x="357" y="159"/>
                    <a:pt x="365" y="174"/>
                    <a:pt x="368" y="194"/>
                  </a:cubicBezTo>
                  <a:cubicBezTo>
                    <a:pt x="319" y="200"/>
                    <a:pt x="319" y="200"/>
                    <a:pt x="319" y="200"/>
                  </a:cubicBezTo>
                  <a:cubicBezTo>
                    <a:pt x="316" y="185"/>
                    <a:pt x="308" y="174"/>
                    <a:pt x="295" y="169"/>
                  </a:cubicBezTo>
                  <a:cubicBezTo>
                    <a:pt x="295" y="245"/>
                    <a:pt x="295" y="245"/>
                    <a:pt x="295" y="245"/>
                  </a:cubicBezTo>
                  <a:cubicBezTo>
                    <a:pt x="326" y="254"/>
                    <a:pt x="348" y="265"/>
                    <a:pt x="359" y="278"/>
                  </a:cubicBezTo>
                  <a:cubicBezTo>
                    <a:pt x="370" y="292"/>
                    <a:pt x="376" y="309"/>
                    <a:pt x="376" y="330"/>
                  </a:cubicBezTo>
                  <a:cubicBezTo>
                    <a:pt x="376" y="353"/>
                    <a:pt x="369" y="373"/>
                    <a:pt x="355" y="390"/>
                  </a:cubicBezTo>
                  <a:close/>
                  <a:moveTo>
                    <a:pt x="281" y="0"/>
                  </a:moveTo>
                  <a:cubicBezTo>
                    <a:pt x="126" y="0"/>
                    <a:pt x="0" y="126"/>
                    <a:pt x="0" y="281"/>
                  </a:cubicBezTo>
                  <a:cubicBezTo>
                    <a:pt x="0" y="436"/>
                    <a:pt x="126" y="562"/>
                    <a:pt x="281" y="562"/>
                  </a:cubicBezTo>
                  <a:cubicBezTo>
                    <a:pt x="436" y="562"/>
                    <a:pt x="562" y="436"/>
                    <a:pt x="562" y="281"/>
                  </a:cubicBezTo>
                  <a:cubicBezTo>
                    <a:pt x="562" y="126"/>
                    <a:pt x="436" y="0"/>
                    <a:pt x="28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sp>
          <p:nvSpPr>
            <p:cNvPr id="118" name="Freeform 22"/>
            <p:cNvSpPr>
              <a:spLocks/>
            </p:cNvSpPr>
            <p:nvPr/>
          </p:nvSpPr>
          <p:spPr bwMode="auto">
            <a:xfrm>
              <a:off x="9763126" y="2747963"/>
              <a:ext cx="98425" cy="225425"/>
            </a:xfrm>
            <a:custGeom>
              <a:avLst/>
              <a:gdLst>
                <a:gd name="T0" fmla="*/ 0 w 33"/>
                <a:gd name="T1" fmla="*/ 0 h 76"/>
                <a:gd name="T2" fmla="*/ 0 w 33"/>
                <a:gd name="T3" fmla="*/ 76 h 76"/>
                <a:gd name="T4" fmla="*/ 24 w 33"/>
                <a:gd name="T5" fmla="*/ 63 h 76"/>
                <a:gd name="T6" fmla="*/ 33 w 33"/>
                <a:gd name="T7" fmla="*/ 37 h 76"/>
                <a:gd name="T8" fmla="*/ 26 w 33"/>
                <a:gd name="T9" fmla="*/ 14 h 76"/>
                <a:gd name="T10" fmla="*/ 0 w 33"/>
                <a:gd name="T11" fmla="*/ 0 h 76"/>
              </a:gdLst>
              <a:ahLst/>
              <a:cxnLst>
                <a:cxn ang="0">
                  <a:pos x="T0" y="T1"/>
                </a:cxn>
                <a:cxn ang="0">
                  <a:pos x="T2" y="T3"/>
                </a:cxn>
                <a:cxn ang="0">
                  <a:pos x="T4" y="T5"/>
                </a:cxn>
                <a:cxn ang="0">
                  <a:pos x="T6" y="T7"/>
                </a:cxn>
                <a:cxn ang="0">
                  <a:pos x="T8" y="T9"/>
                </a:cxn>
                <a:cxn ang="0">
                  <a:pos x="T10" y="T11"/>
                </a:cxn>
              </a:cxnLst>
              <a:rect l="0" t="0" r="r" b="b"/>
              <a:pathLst>
                <a:path w="33" h="76">
                  <a:moveTo>
                    <a:pt x="0" y="0"/>
                  </a:moveTo>
                  <a:cubicBezTo>
                    <a:pt x="0" y="76"/>
                    <a:pt x="0" y="76"/>
                    <a:pt x="0" y="76"/>
                  </a:cubicBezTo>
                  <a:cubicBezTo>
                    <a:pt x="10" y="74"/>
                    <a:pt x="18" y="70"/>
                    <a:pt x="24" y="63"/>
                  </a:cubicBezTo>
                  <a:cubicBezTo>
                    <a:pt x="30" y="55"/>
                    <a:pt x="33" y="47"/>
                    <a:pt x="33" y="37"/>
                  </a:cubicBezTo>
                  <a:cubicBezTo>
                    <a:pt x="33" y="28"/>
                    <a:pt x="31" y="21"/>
                    <a:pt x="26" y="14"/>
                  </a:cubicBezTo>
                  <a:cubicBezTo>
                    <a:pt x="20" y="8"/>
                    <a:pt x="12" y="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9" name="Group 118"/>
          <p:cNvGrpSpPr/>
          <p:nvPr/>
        </p:nvGrpSpPr>
        <p:grpSpPr>
          <a:xfrm>
            <a:off x="496504" y="3665564"/>
            <a:ext cx="537634" cy="462296"/>
            <a:chOff x="11204576" y="1876425"/>
            <a:chExt cx="1993900" cy="1714501"/>
          </a:xfrm>
          <a:solidFill>
            <a:schemeClr val="accent4"/>
          </a:solidFill>
        </p:grpSpPr>
        <p:sp>
          <p:nvSpPr>
            <p:cNvPr id="120" name="Freeform 28"/>
            <p:cNvSpPr>
              <a:spLocks/>
            </p:cNvSpPr>
            <p:nvPr/>
          </p:nvSpPr>
          <p:spPr bwMode="auto">
            <a:xfrm>
              <a:off x="11204576" y="2874963"/>
              <a:ext cx="1993900" cy="715963"/>
            </a:xfrm>
            <a:custGeom>
              <a:avLst/>
              <a:gdLst>
                <a:gd name="T0" fmla="*/ 419 w 670"/>
                <a:gd name="T1" fmla="*/ 60 h 240"/>
                <a:gd name="T2" fmla="*/ 412 w 670"/>
                <a:gd name="T3" fmla="*/ 77 h 240"/>
                <a:gd name="T4" fmla="*/ 395 w 670"/>
                <a:gd name="T5" fmla="*/ 84 h 240"/>
                <a:gd name="T6" fmla="*/ 275 w 670"/>
                <a:gd name="T7" fmla="*/ 84 h 240"/>
                <a:gd name="T8" fmla="*/ 258 w 670"/>
                <a:gd name="T9" fmla="*/ 77 h 240"/>
                <a:gd name="T10" fmla="*/ 251 w 670"/>
                <a:gd name="T11" fmla="*/ 60 h 240"/>
                <a:gd name="T12" fmla="*/ 251 w 670"/>
                <a:gd name="T13" fmla="*/ 0 h 240"/>
                <a:gd name="T14" fmla="*/ 0 w 670"/>
                <a:gd name="T15" fmla="*/ 0 h 240"/>
                <a:gd name="T16" fmla="*/ 0 w 670"/>
                <a:gd name="T17" fmla="*/ 180 h 240"/>
                <a:gd name="T18" fmla="*/ 17 w 670"/>
                <a:gd name="T19" fmla="*/ 222 h 240"/>
                <a:gd name="T20" fmla="*/ 60 w 670"/>
                <a:gd name="T21" fmla="*/ 240 h 240"/>
                <a:gd name="T22" fmla="*/ 610 w 670"/>
                <a:gd name="T23" fmla="*/ 240 h 240"/>
                <a:gd name="T24" fmla="*/ 653 w 670"/>
                <a:gd name="T25" fmla="*/ 222 h 240"/>
                <a:gd name="T26" fmla="*/ 670 w 670"/>
                <a:gd name="T27" fmla="*/ 180 h 240"/>
                <a:gd name="T28" fmla="*/ 670 w 670"/>
                <a:gd name="T29" fmla="*/ 0 h 240"/>
                <a:gd name="T30" fmla="*/ 419 w 670"/>
                <a:gd name="T31" fmla="*/ 0 h 240"/>
                <a:gd name="T32" fmla="*/ 419 w 670"/>
                <a:gd name="T33" fmla="*/ 6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0" h="240">
                  <a:moveTo>
                    <a:pt x="419" y="60"/>
                  </a:moveTo>
                  <a:cubicBezTo>
                    <a:pt x="419" y="67"/>
                    <a:pt x="416" y="72"/>
                    <a:pt x="412" y="77"/>
                  </a:cubicBezTo>
                  <a:cubicBezTo>
                    <a:pt x="407" y="82"/>
                    <a:pt x="401" y="84"/>
                    <a:pt x="395" y="84"/>
                  </a:cubicBezTo>
                  <a:cubicBezTo>
                    <a:pt x="275" y="84"/>
                    <a:pt x="275" y="84"/>
                    <a:pt x="275" y="84"/>
                  </a:cubicBezTo>
                  <a:cubicBezTo>
                    <a:pt x="269" y="84"/>
                    <a:pt x="263" y="82"/>
                    <a:pt x="258" y="77"/>
                  </a:cubicBezTo>
                  <a:cubicBezTo>
                    <a:pt x="254" y="72"/>
                    <a:pt x="251" y="67"/>
                    <a:pt x="251" y="60"/>
                  </a:cubicBezTo>
                  <a:cubicBezTo>
                    <a:pt x="251" y="0"/>
                    <a:pt x="251" y="0"/>
                    <a:pt x="251" y="0"/>
                  </a:cubicBezTo>
                  <a:cubicBezTo>
                    <a:pt x="0" y="0"/>
                    <a:pt x="0" y="0"/>
                    <a:pt x="0" y="0"/>
                  </a:cubicBezTo>
                  <a:cubicBezTo>
                    <a:pt x="0" y="180"/>
                    <a:pt x="0" y="180"/>
                    <a:pt x="0" y="180"/>
                  </a:cubicBezTo>
                  <a:cubicBezTo>
                    <a:pt x="0" y="196"/>
                    <a:pt x="6" y="210"/>
                    <a:pt x="17" y="222"/>
                  </a:cubicBezTo>
                  <a:cubicBezTo>
                    <a:pt x="29" y="234"/>
                    <a:pt x="43" y="240"/>
                    <a:pt x="60" y="240"/>
                  </a:cubicBezTo>
                  <a:cubicBezTo>
                    <a:pt x="610" y="240"/>
                    <a:pt x="610" y="240"/>
                    <a:pt x="610" y="240"/>
                  </a:cubicBezTo>
                  <a:cubicBezTo>
                    <a:pt x="627" y="240"/>
                    <a:pt x="641" y="234"/>
                    <a:pt x="653" y="222"/>
                  </a:cubicBezTo>
                  <a:cubicBezTo>
                    <a:pt x="664" y="210"/>
                    <a:pt x="670" y="196"/>
                    <a:pt x="670" y="180"/>
                  </a:cubicBezTo>
                  <a:cubicBezTo>
                    <a:pt x="670" y="0"/>
                    <a:pt x="670" y="0"/>
                    <a:pt x="670" y="0"/>
                  </a:cubicBezTo>
                  <a:cubicBezTo>
                    <a:pt x="419" y="0"/>
                    <a:pt x="419" y="0"/>
                    <a:pt x="419" y="0"/>
                  </a:cubicBezTo>
                  <a:cubicBezTo>
                    <a:pt x="419" y="60"/>
                    <a:pt x="419" y="60"/>
                    <a:pt x="41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sp>
          <p:nvSpPr>
            <p:cNvPr id="121" name="Rectangle 29"/>
            <p:cNvSpPr>
              <a:spLocks noChangeArrowheads="1"/>
            </p:cNvSpPr>
            <p:nvPr/>
          </p:nvSpPr>
          <p:spPr bwMode="auto">
            <a:xfrm>
              <a:off x="12058651" y="2874963"/>
              <a:ext cx="285750" cy="144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sp>
          <p:nvSpPr>
            <p:cNvPr id="122" name="Freeform 30"/>
            <p:cNvSpPr>
              <a:spLocks noEditPoints="1"/>
            </p:cNvSpPr>
            <p:nvPr/>
          </p:nvSpPr>
          <p:spPr bwMode="auto">
            <a:xfrm>
              <a:off x="11204576" y="1876425"/>
              <a:ext cx="1993900" cy="892175"/>
            </a:xfrm>
            <a:custGeom>
              <a:avLst/>
              <a:gdLst>
                <a:gd name="T0" fmla="*/ 653 w 670"/>
                <a:gd name="T1" fmla="*/ 113 h 299"/>
                <a:gd name="T2" fmla="*/ 610 w 670"/>
                <a:gd name="T3" fmla="*/ 96 h 299"/>
                <a:gd name="T4" fmla="*/ 479 w 670"/>
                <a:gd name="T5" fmla="*/ 96 h 299"/>
                <a:gd name="T6" fmla="*/ 479 w 670"/>
                <a:gd name="T7" fmla="*/ 36 h 299"/>
                <a:gd name="T8" fmla="*/ 468 w 670"/>
                <a:gd name="T9" fmla="*/ 10 h 299"/>
                <a:gd name="T10" fmla="*/ 443 w 670"/>
                <a:gd name="T11" fmla="*/ 0 h 299"/>
                <a:gd name="T12" fmla="*/ 227 w 670"/>
                <a:gd name="T13" fmla="*/ 0 h 299"/>
                <a:gd name="T14" fmla="*/ 202 w 670"/>
                <a:gd name="T15" fmla="*/ 10 h 299"/>
                <a:gd name="T16" fmla="*/ 191 w 670"/>
                <a:gd name="T17" fmla="*/ 36 h 299"/>
                <a:gd name="T18" fmla="*/ 191 w 670"/>
                <a:gd name="T19" fmla="*/ 96 h 299"/>
                <a:gd name="T20" fmla="*/ 60 w 670"/>
                <a:gd name="T21" fmla="*/ 96 h 299"/>
                <a:gd name="T22" fmla="*/ 17 w 670"/>
                <a:gd name="T23" fmla="*/ 113 h 299"/>
                <a:gd name="T24" fmla="*/ 0 w 670"/>
                <a:gd name="T25" fmla="*/ 156 h 299"/>
                <a:gd name="T26" fmla="*/ 0 w 670"/>
                <a:gd name="T27" fmla="*/ 299 h 299"/>
                <a:gd name="T28" fmla="*/ 670 w 670"/>
                <a:gd name="T29" fmla="*/ 299 h 299"/>
                <a:gd name="T30" fmla="*/ 670 w 670"/>
                <a:gd name="T31" fmla="*/ 156 h 299"/>
                <a:gd name="T32" fmla="*/ 653 w 670"/>
                <a:gd name="T33" fmla="*/ 113 h 299"/>
                <a:gd name="T34" fmla="*/ 431 w 670"/>
                <a:gd name="T35" fmla="*/ 96 h 299"/>
                <a:gd name="T36" fmla="*/ 239 w 670"/>
                <a:gd name="T37" fmla="*/ 96 h 299"/>
                <a:gd name="T38" fmla="*/ 239 w 670"/>
                <a:gd name="T39" fmla="*/ 48 h 299"/>
                <a:gd name="T40" fmla="*/ 431 w 670"/>
                <a:gd name="T41" fmla="*/ 48 h 299"/>
                <a:gd name="T42" fmla="*/ 431 w 670"/>
                <a:gd name="T43" fmla="*/ 9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70" h="299">
                  <a:moveTo>
                    <a:pt x="653" y="113"/>
                  </a:moveTo>
                  <a:cubicBezTo>
                    <a:pt x="641" y="102"/>
                    <a:pt x="627" y="96"/>
                    <a:pt x="610" y="96"/>
                  </a:cubicBezTo>
                  <a:cubicBezTo>
                    <a:pt x="479" y="96"/>
                    <a:pt x="479" y="96"/>
                    <a:pt x="479" y="96"/>
                  </a:cubicBezTo>
                  <a:cubicBezTo>
                    <a:pt x="479" y="36"/>
                    <a:pt x="479" y="36"/>
                    <a:pt x="479" y="36"/>
                  </a:cubicBezTo>
                  <a:cubicBezTo>
                    <a:pt x="479" y="26"/>
                    <a:pt x="475" y="17"/>
                    <a:pt x="468" y="10"/>
                  </a:cubicBezTo>
                  <a:cubicBezTo>
                    <a:pt x="461" y="3"/>
                    <a:pt x="453" y="0"/>
                    <a:pt x="443" y="0"/>
                  </a:cubicBezTo>
                  <a:cubicBezTo>
                    <a:pt x="227" y="0"/>
                    <a:pt x="227" y="0"/>
                    <a:pt x="227" y="0"/>
                  </a:cubicBezTo>
                  <a:cubicBezTo>
                    <a:pt x="217" y="0"/>
                    <a:pt x="209" y="3"/>
                    <a:pt x="202" y="10"/>
                  </a:cubicBezTo>
                  <a:cubicBezTo>
                    <a:pt x="195" y="17"/>
                    <a:pt x="191" y="26"/>
                    <a:pt x="191" y="36"/>
                  </a:cubicBezTo>
                  <a:cubicBezTo>
                    <a:pt x="191" y="96"/>
                    <a:pt x="191" y="96"/>
                    <a:pt x="191" y="96"/>
                  </a:cubicBezTo>
                  <a:cubicBezTo>
                    <a:pt x="60" y="96"/>
                    <a:pt x="60" y="96"/>
                    <a:pt x="60" y="96"/>
                  </a:cubicBezTo>
                  <a:cubicBezTo>
                    <a:pt x="43" y="96"/>
                    <a:pt x="29" y="102"/>
                    <a:pt x="17" y="113"/>
                  </a:cubicBezTo>
                  <a:cubicBezTo>
                    <a:pt x="6" y="125"/>
                    <a:pt x="0" y="139"/>
                    <a:pt x="0" y="156"/>
                  </a:cubicBezTo>
                  <a:cubicBezTo>
                    <a:pt x="0" y="299"/>
                    <a:pt x="0" y="299"/>
                    <a:pt x="0" y="299"/>
                  </a:cubicBezTo>
                  <a:cubicBezTo>
                    <a:pt x="670" y="299"/>
                    <a:pt x="670" y="299"/>
                    <a:pt x="670" y="299"/>
                  </a:cubicBezTo>
                  <a:cubicBezTo>
                    <a:pt x="670" y="156"/>
                    <a:pt x="670" y="156"/>
                    <a:pt x="670" y="156"/>
                  </a:cubicBezTo>
                  <a:cubicBezTo>
                    <a:pt x="670" y="139"/>
                    <a:pt x="664" y="125"/>
                    <a:pt x="653" y="113"/>
                  </a:cubicBezTo>
                  <a:close/>
                  <a:moveTo>
                    <a:pt x="431" y="96"/>
                  </a:moveTo>
                  <a:cubicBezTo>
                    <a:pt x="239" y="96"/>
                    <a:pt x="239" y="96"/>
                    <a:pt x="239" y="96"/>
                  </a:cubicBezTo>
                  <a:cubicBezTo>
                    <a:pt x="239" y="48"/>
                    <a:pt x="239" y="48"/>
                    <a:pt x="239" y="48"/>
                  </a:cubicBezTo>
                  <a:cubicBezTo>
                    <a:pt x="431" y="48"/>
                    <a:pt x="431" y="48"/>
                    <a:pt x="431" y="48"/>
                  </a:cubicBezTo>
                  <a:lnTo>
                    <a:pt x="43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3" name="TextBox 122"/>
          <p:cNvSpPr txBox="1"/>
          <p:nvPr/>
        </p:nvSpPr>
        <p:spPr>
          <a:xfrm>
            <a:off x="1129105" y="1205722"/>
            <a:ext cx="697628" cy="646459"/>
          </a:xfrm>
          <a:prstGeom prst="rect">
            <a:avLst/>
          </a:prstGeom>
          <a:noFill/>
        </p:spPr>
        <p:txBody>
          <a:bodyPr wrap="none" rtlCol="0">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3601" b="1" i="0" u="none" strike="noStrike" kern="1200" cap="none" spc="0" normalizeH="0" baseline="0" noProof="0" dirty="0">
                <a:ln>
                  <a:noFill/>
                </a:ln>
                <a:solidFill>
                  <a:srgbClr val="C54B4C"/>
                </a:solidFill>
                <a:effectLst/>
                <a:uLnTx/>
                <a:uFillTx/>
                <a:latin typeface="Arial" panose="020B0604020202020204" pitchFamily="34" charset="0"/>
                <a:ea typeface="+mn-ea"/>
                <a:cs typeface="Arial" panose="020B0604020202020204" pitchFamily="34" charset="0"/>
              </a:rPr>
              <a:t>08</a:t>
            </a:r>
          </a:p>
        </p:txBody>
      </p:sp>
      <p:sp>
        <p:nvSpPr>
          <p:cNvPr id="124" name="TextBox 123"/>
          <p:cNvSpPr txBox="1"/>
          <p:nvPr/>
        </p:nvSpPr>
        <p:spPr>
          <a:xfrm>
            <a:off x="400123" y="1941317"/>
            <a:ext cx="2315201" cy="978729"/>
          </a:xfrm>
          <a:prstGeom prst="rect">
            <a:avLst/>
          </a:prstGeom>
          <a:noFill/>
        </p:spPr>
        <p:txBody>
          <a:bodyPr wrap="square" rtlCol="0">
            <a:spAutoFit/>
          </a:bodyPr>
          <a:lstStyle/>
          <a:p>
            <a:pPr lvl="0" defTabSz="1218987">
              <a:lnSpc>
                <a:spcPct val="90000"/>
              </a:lnSpc>
            </a:pPr>
            <a:r>
              <a:rPr lang="en-US" sz="1600" dirty="0">
                <a:solidFill>
                  <a:prstClr val="black">
                    <a:lumMod val="65000"/>
                    <a:lumOff val="35000"/>
                  </a:prstClr>
                </a:solidFill>
                <a:latin typeface="Arial" panose="020B0604020202020204" pitchFamily="34" charset="0"/>
                <a:cs typeface="Arial" panose="020B0604020202020204" pitchFamily="34" charset="0"/>
              </a:rPr>
              <a:t>Implement,</a:t>
            </a:r>
          </a:p>
          <a:p>
            <a:pPr lvl="0" defTabSz="1218987">
              <a:lnSpc>
                <a:spcPct val="90000"/>
              </a:lnSpc>
            </a:pPr>
            <a:r>
              <a:rPr lang="en-US" sz="1600" dirty="0">
                <a:solidFill>
                  <a:prstClr val="black">
                    <a:lumMod val="65000"/>
                    <a:lumOff val="35000"/>
                  </a:prstClr>
                </a:solidFill>
                <a:latin typeface="Arial" panose="020B0604020202020204" pitchFamily="34" charset="0"/>
                <a:cs typeface="Arial" panose="020B0604020202020204" pitchFamily="34" charset="0"/>
              </a:rPr>
              <a:t>evaluate, &amp;</a:t>
            </a:r>
          </a:p>
          <a:p>
            <a:pPr lvl="0" defTabSz="1218987">
              <a:lnSpc>
                <a:spcPct val="90000"/>
              </a:lnSpc>
            </a:pPr>
            <a:r>
              <a:rPr lang="en-US" sz="1600" dirty="0">
                <a:solidFill>
                  <a:prstClr val="black">
                    <a:lumMod val="65000"/>
                    <a:lumOff val="35000"/>
                  </a:prstClr>
                </a:solidFill>
                <a:latin typeface="Arial" panose="020B0604020202020204" pitchFamily="34" charset="0"/>
                <a:cs typeface="Arial" panose="020B0604020202020204" pitchFamily="34" charset="0"/>
              </a:rPr>
              <a:t>modify plan</a:t>
            </a:r>
            <a:endParaRPr kumimoji="0" lang="en-US" sz="16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a:p>
            <a:pPr marL="0" marR="0" lvl="0" indent="0" algn="l" defTabSz="1218987" rtl="0" eaLnBrk="1" fontAlgn="auto" latinLnBrk="0" hangingPunct="1">
              <a:lnSpc>
                <a:spcPct val="9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sp>
        <p:nvSpPr>
          <p:cNvPr id="125" name="TextBox 124"/>
          <p:cNvSpPr txBox="1"/>
          <p:nvPr/>
        </p:nvSpPr>
        <p:spPr>
          <a:xfrm>
            <a:off x="400123" y="4336966"/>
            <a:ext cx="2197568" cy="757130"/>
          </a:xfrm>
          <a:prstGeom prst="rect">
            <a:avLst/>
          </a:prstGeom>
          <a:noFill/>
        </p:spPr>
        <p:txBody>
          <a:bodyPr wrap="square" rtlCol="0">
            <a:spAutoFit/>
          </a:bodyPr>
          <a:lstStyle/>
          <a:p>
            <a:pPr marL="0" marR="0" lvl="0" indent="0" algn="l" defTabSz="1218987" rtl="0" eaLnBrk="1" fontAlgn="auto" latinLnBrk="0" hangingPunct="1">
              <a:lnSpc>
                <a:spcPct val="9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Develop &amp; Pre-Test Materials</a:t>
            </a:r>
            <a:endParaRPr kumimoji="0" lang="en-US" sz="16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a:p>
            <a:pPr marL="0" marR="0" lvl="0" indent="0" algn="l" defTabSz="1218987" rtl="0" eaLnBrk="1" fontAlgn="auto" latinLnBrk="0" hangingPunct="1">
              <a:lnSpc>
                <a:spcPct val="9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sp>
        <p:nvSpPr>
          <p:cNvPr id="126" name="TextBox 125"/>
          <p:cNvSpPr txBox="1"/>
          <p:nvPr/>
        </p:nvSpPr>
        <p:spPr>
          <a:xfrm>
            <a:off x="1129105" y="3569710"/>
            <a:ext cx="697628" cy="646459"/>
          </a:xfrm>
          <a:prstGeom prst="rect">
            <a:avLst/>
          </a:prstGeom>
          <a:noFill/>
        </p:spPr>
        <p:txBody>
          <a:bodyPr wrap="none" rtlCol="0">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3601" b="1" i="0" u="none" strike="noStrike" kern="1200" cap="none" spc="0" normalizeH="0" baseline="0" noProof="0" dirty="0">
                <a:ln>
                  <a:noFill/>
                </a:ln>
                <a:solidFill>
                  <a:srgbClr val="F68E59"/>
                </a:solidFill>
                <a:effectLst/>
                <a:uLnTx/>
                <a:uFillTx/>
                <a:latin typeface="Arial" panose="020B0604020202020204" pitchFamily="34" charset="0"/>
                <a:ea typeface="+mn-ea"/>
                <a:cs typeface="Arial" panose="020B0604020202020204" pitchFamily="34" charset="0"/>
              </a:rPr>
              <a:t>07</a:t>
            </a:r>
          </a:p>
        </p:txBody>
      </p:sp>
      <p:sp>
        <p:nvSpPr>
          <p:cNvPr id="127" name="TextBox 126"/>
          <p:cNvSpPr txBox="1"/>
          <p:nvPr/>
        </p:nvSpPr>
        <p:spPr>
          <a:xfrm>
            <a:off x="7492875" y="3590817"/>
            <a:ext cx="697628" cy="646459"/>
          </a:xfrm>
          <a:prstGeom prst="rect">
            <a:avLst/>
          </a:prstGeom>
          <a:noFill/>
        </p:spPr>
        <p:txBody>
          <a:bodyPr wrap="none" rtlCol="0">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3601" b="1" i="0" u="none" strike="noStrike" kern="1200" cap="none" spc="0" normalizeH="0" baseline="0" noProof="0" dirty="0">
                <a:ln>
                  <a:noFill/>
                </a:ln>
                <a:solidFill>
                  <a:srgbClr val="688F9C"/>
                </a:solidFill>
                <a:effectLst/>
                <a:uLnTx/>
                <a:uFillTx/>
                <a:latin typeface="Arial" panose="020B0604020202020204" pitchFamily="34" charset="0"/>
                <a:ea typeface="+mn-ea"/>
                <a:cs typeface="Arial" panose="020B0604020202020204" pitchFamily="34" charset="0"/>
              </a:rPr>
              <a:t>04</a:t>
            </a:r>
          </a:p>
        </p:txBody>
      </p:sp>
      <p:sp>
        <p:nvSpPr>
          <p:cNvPr id="128" name="TextBox 127"/>
          <p:cNvSpPr txBox="1"/>
          <p:nvPr/>
        </p:nvSpPr>
        <p:spPr>
          <a:xfrm>
            <a:off x="7471769" y="1205722"/>
            <a:ext cx="697628" cy="646459"/>
          </a:xfrm>
          <a:prstGeom prst="rect">
            <a:avLst/>
          </a:prstGeom>
          <a:noFill/>
        </p:spPr>
        <p:txBody>
          <a:bodyPr wrap="none" rtlCol="0">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3601" b="1" i="0" u="none" strike="noStrike" kern="1200" cap="none" spc="0" normalizeH="0" baseline="0" noProof="0" dirty="0">
                <a:ln>
                  <a:noFill/>
                </a:ln>
                <a:solidFill>
                  <a:srgbClr val="1EBECA"/>
                </a:solidFill>
                <a:effectLst/>
                <a:uLnTx/>
                <a:uFillTx/>
                <a:latin typeface="Arial" panose="020B0604020202020204" pitchFamily="34" charset="0"/>
                <a:ea typeface="+mn-ea"/>
                <a:cs typeface="Arial" panose="020B0604020202020204" pitchFamily="34" charset="0"/>
              </a:rPr>
              <a:t>03</a:t>
            </a:r>
          </a:p>
        </p:txBody>
      </p:sp>
      <p:sp>
        <p:nvSpPr>
          <p:cNvPr id="129" name="TextBox 128"/>
          <p:cNvSpPr txBox="1"/>
          <p:nvPr/>
        </p:nvSpPr>
        <p:spPr>
          <a:xfrm>
            <a:off x="6467039" y="1941317"/>
            <a:ext cx="2315201" cy="757130"/>
          </a:xfrm>
          <a:prstGeom prst="rect">
            <a:avLst/>
          </a:prstGeom>
          <a:noFill/>
        </p:spPr>
        <p:txBody>
          <a:bodyPr wrap="square" rtlCol="0">
            <a:spAutoFit/>
          </a:bodyPr>
          <a:lstStyle/>
          <a:p>
            <a:pPr marL="0" marR="0" lvl="0" indent="0" algn="r" defTabSz="1218987" rtl="0" eaLnBrk="1" fontAlgn="auto" latinLnBrk="0" hangingPunct="1">
              <a:lnSpc>
                <a:spcPct val="9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Identify Intended Audience</a:t>
            </a:r>
            <a:endParaRPr kumimoji="0" lang="en-US" sz="16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a:p>
            <a:pPr marL="0" marR="0" lvl="0" indent="0" algn="r" defTabSz="1218987" rtl="0" eaLnBrk="1" fontAlgn="auto" latinLnBrk="0" hangingPunct="1">
              <a:lnSpc>
                <a:spcPct val="9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sp>
        <p:nvSpPr>
          <p:cNvPr id="130" name="TextBox 129"/>
          <p:cNvSpPr txBox="1"/>
          <p:nvPr/>
        </p:nvSpPr>
        <p:spPr>
          <a:xfrm>
            <a:off x="6584672" y="4336966"/>
            <a:ext cx="2197568" cy="701731"/>
          </a:xfrm>
          <a:prstGeom prst="rect">
            <a:avLst/>
          </a:prstGeom>
          <a:noFill/>
        </p:spPr>
        <p:txBody>
          <a:bodyPr wrap="square" rtlCol="0">
            <a:spAutoFit/>
          </a:bodyPr>
          <a:lstStyle/>
          <a:p>
            <a:pPr marL="0" marR="0" lvl="0" indent="0" algn="r" defTabSz="1218987" rtl="0" eaLnBrk="1" fontAlgn="auto" latinLnBrk="0" hangingPunct="1">
              <a:lnSpc>
                <a:spcPct val="9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Develop and Pretest Messages</a:t>
            </a:r>
            <a:endParaRPr kumimoji="0" lang="en-US" sz="16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a:p>
            <a:pPr marL="0" marR="0" lvl="0" indent="0" algn="r" defTabSz="1218987" rtl="0" eaLnBrk="1" fontAlgn="auto" latinLnBrk="0" hangingPunct="1">
              <a:lnSpc>
                <a:spcPct val="9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sp>
        <p:nvSpPr>
          <p:cNvPr id="138" name="TextBox 137"/>
          <p:cNvSpPr txBox="1"/>
          <p:nvPr/>
        </p:nvSpPr>
        <p:spPr>
          <a:xfrm>
            <a:off x="5179683" y="1470172"/>
            <a:ext cx="864931" cy="646459"/>
          </a:xfrm>
          <a:prstGeom prst="rect">
            <a:avLst/>
          </a:prstGeom>
          <a:noFill/>
        </p:spPr>
        <p:txBody>
          <a:bodyPr wrap="square" rtlCol="0">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3601" b="1" i="0" u="none" strike="noStrike" kern="1200" cap="none" spc="0" normalizeH="0" baseline="0" noProof="0" dirty="0">
                <a:ln>
                  <a:noFill/>
                </a:ln>
                <a:solidFill>
                  <a:srgbClr val="9CC853"/>
                </a:solidFill>
                <a:effectLst/>
                <a:uLnTx/>
                <a:uFillTx/>
                <a:latin typeface="Arial" panose="020B0604020202020204" pitchFamily="34" charset="0"/>
                <a:ea typeface="+mn-ea"/>
                <a:cs typeface="Arial" panose="020B0604020202020204" pitchFamily="34" charset="0"/>
              </a:rPr>
              <a:t>02</a:t>
            </a:r>
          </a:p>
        </p:txBody>
      </p:sp>
      <p:sp>
        <p:nvSpPr>
          <p:cNvPr id="140" name="TextBox 139"/>
          <p:cNvSpPr txBox="1"/>
          <p:nvPr/>
        </p:nvSpPr>
        <p:spPr>
          <a:xfrm>
            <a:off x="2489229" y="702410"/>
            <a:ext cx="1845141" cy="535531"/>
          </a:xfrm>
          <a:prstGeom prst="rect">
            <a:avLst/>
          </a:prstGeom>
          <a:noFill/>
        </p:spPr>
        <p:txBody>
          <a:bodyPr wrap="square" rtlCol="0">
            <a:spAutoFit/>
          </a:bodyPr>
          <a:lstStyle/>
          <a:p>
            <a:pPr marL="0" marR="0" lvl="0" indent="0" algn="r" defTabSz="1218987" rtl="0" eaLnBrk="1" fontAlgn="auto" latinLnBrk="0" hangingPunct="1">
              <a:lnSpc>
                <a:spcPct val="90000"/>
              </a:lnSpc>
              <a:spcBef>
                <a:spcPts val="0"/>
              </a:spcBef>
              <a:spcAft>
                <a:spcPts val="0"/>
              </a:spcAft>
              <a:buClrTx/>
              <a:buSzTx/>
              <a:buFontTx/>
              <a:buNone/>
              <a:tabLst/>
              <a:defRPr/>
            </a:pPr>
            <a:r>
              <a:rPr lang="en-US" sz="1600" kern="0" dirty="0">
                <a:solidFill>
                  <a:prstClr val="white"/>
                </a:solidFill>
                <a:latin typeface="Arial" panose="020B0604020202020204" pitchFamily="34" charset="0"/>
                <a:cs typeface="Arial" panose="020B0604020202020204" pitchFamily="34" charset="0"/>
              </a:rPr>
              <a:t>Ask the Right Questions</a:t>
            </a:r>
            <a:r>
              <a:rPr kumimoji="0" lang="en-US" sz="12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endPar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1" name="TextBox 140"/>
          <p:cNvSpPr txBox="1"/>
          <p:nvPr/>
        </p:nvSpPr>
        <p:spPr>
          <a:xfrm>
            <a:off x="4537702" y="551342"/>
            <a:ext cx="1929337" cy="978729"/>
          </a:xfrm>
          <a:prstGeom prst="rect">
            <a:avLst/>
          </a:prstGeom>
          <a:noFill/>
        </p:spPr>
        <p:txBody>
          <a:bodyPr wrap="square" rtlCol="0">
            <a:spAutoFit/>
          </a:bodyPr>
          <a:lstStyle/>
          <a:p>
            <a:pPr marL="0" marR="0" lvl="0" indent="0" algn="l" defTabSz="1218987" rtl="0" eaLnBrk="1" fontAlgn="auto" latinLnBrk="0" hangingPunct="1">
              <a:lnSpc>
                <a:spcPct val="9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Set Communications Goals and Objectives</a:t>
            </a:r>
            <a:endParaRPr kumimoji="0" lang="en-US" sz="16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grpSp>
        <p:nvGrpSpPr>
          <p:cNvPr id="145" name="Group 144"/>
          <p:cNvGrpSpPr/>
          <p:nvPr/>
        </p:nvGrpSpPr>
        <p:grpSpPr>
          <a:xfrm>
            <a:off x="3884057" y="5485283"/>
            <a:ext cx="506388" cy="472571"/>
            <a:chOff x="13701713" y="1841500"/>
            <a:chExt cx="1878013" cy="1752600"/>
          </a:xfrm>
          <a:solidFill>
            <a:schemeClr val="accent6"/>
          </a:solidFill>
        </p:grpSpPr>
        <p:sp>
          <p:nvSpPr>
            <p:cNvPr id="146" name="Freeform 16"/>
            <p:cNvSpPr>
              <a:spLocks/>
            </p:cNvSpPr>
            <p:nvPr/>
          </p:nvSpPr>
          <p:spPr bwMode="auto">
            <a:xfrm>
              <a:off x="13701713" y="2854325"/>
              <a:ext cx="1470025" cy="739775"/>
            </a:xfrm>
            <a:custGeom>
              <a:avLst/>
              <a:gdLst>
                <a:gd name="T0" fmla="*/ 398 w 494"/>
                <a:gd name="T1" fmla="*/ 57 h 248"/>
                <a:gd name="T2" fmla="*/ 332 w 494"/>
                <a:gd name="T3" fmla="*/ 27 h 248"/>
                <a:gd name="T4" fmla="*/ 301 w 494"/>
                <a:gd name="T5" fmla="*/ 0 h 248"/>
                <a:gd name="T6" fmla="*/ 250 w 494"/>
                <a:gd name="T7" fmla="*/ 51 h 248"/>
                <a:gd name="T8" fmla="*/ 272 w 494"/>
                <a:gd name="T9" fmla="*/ 197 h 248"/>
                <a:gd name="T10" fmla="*/ 272 w 494"/>
                <a:gd name="T11" fmla="*/ 198 h 248"/>
                <a:gd name="T12" fmla="*/ 249 w 494"/>
                <a:gd name="T13" fmla="*/ 230 h 248"/>
                <a:gd name="T14" fmla="*/ 247 w 494"/>
                <a:gd name="T15" fmla="*/ 230 h 248"/>
                <a:gd name="T16" fmla="*/ 245 w 494"/>
                <a:gd name="T17" fmla="*/ 230 h 248"/>
                <a:gd name="T18" fmla="*/ 222 w 494"/>
                <a:gd name="T19" fmla="*/ 198 h 248"/>
                <a:gd name="T20" fmla="*/ 222 w 494"/>
                <a:gd name="T21" fmla="*/ 197 h 248"/>
                <a:gd name="T22" fmla="*/ 244 w 494"/>
                <a:gd name="T23" fmla="*/ 51 h 248"/>
                <a:gd name="T24" fmla="*/ 193 w 494"/>
                <a:gd name="T25" fmla="*/ 0 h 248"/>
                <a:gd name="T26" fmla="*/ 162 w 494"/>
                <a:gd name="T27" fmla="*/ 27 h 248"/>
                <a:gd name="T28" fmla="*/ 96 w 494"/>
                <a:gd name="T29" fmla="*/ 57 h 248"/>
                <a:gd name="T30" fmla="*/ 72 w 494"/>
                <a:gd name="T31" fmla="*/ 78 h 248"/>
                <a:gd name="T32" fmla="*/ 39 w 494"/>
                <a:gd name="T33" fmla="*/ 248 h 248"/>
                <a:gd name="T34" fmla="*/ 455 w 494"/>
                <a:gd name="T35" fmla="*/ 248 h 248"/>
                <a:gd name="T36" fmla="*/ 422 w 494"/>
                <a:gd name="T37" fmla="*/ 78 h 248"/>
                <a:gd name="T38" fmla="*/ 398 w 494"/>
                <a:gd name="T39" fmla="*/ 57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4" h="248">
                  <a:moveTo>
                    <a:pt x="398" y="57"/>
                  </a:moveTo>
                  <a:cubicBezTo>
                    <a:pt x="332" y="27"/>
                    <a:pt x="332" y="27"/>
                    <a:pt x="332" y="27"/>
                  </a:cubicBezTo>
                  <a:cubicBezTo>
                    <a:pt x="301" y="0"/>
                    <a:pt x="301" y="0"/>
                    <a:pt x="301" y="0"/>
                  </a:cubicBezTo>
                  <a:cubicBezTo>
                    <a:pt x="250" y="51"/>
                    <a:pt x="250" y="51"/>
                    <a:pt x="250" y="51"/>
                  </a:cubicBezTo>
                  <a:cubicBezTo>
                    <a:pt x="272" y="197"/>
                    <a:pt x="272" y="197"/>
                    <a:pt x="272" y="197"/>
                  </a:cubicBezTo>
                  <a:cubicBezTo>
                    <a:pt x="272" y="197"/>
                    <a:pt x="272" y="198"/>
                    <a:pt x="272" y="198"/>
                  </a:cubicBezTo>
                  <a:cubicBezTo>
                    <a:pt x="249" y="230"/>
                    <a:pt x="249" y="230"/>
                    <a:pt x="249" y="230"/>
                  </a:cubicBezTo>
                  <a:cubicBezTo>
                    <a:pt x="248" y="230"/>
                    <a:pt x="248" y="230"/>
                    <a:pt x="247" y="230"/>
                  </a:cubicBezTo>
                  <a:cubicBezTo>
                    <a:pt x="246" y="230"/>
                    <a:pt x="246" y="230"/>
                    <a:pt x="245" y="230"/>
                  </a:cubicBezTo>
                  <a:cubicBezTo>
                    <a:pt x="222" y="198"/>
                    <a:pt x="222" y="198"/>
                    <a:pt x="222" y="198"/>
                  </a:cubicBezTo>
                  <a:cubicBezTo>
                    <a:pt x="222" y="198"/>
                    <a:pt x="222" y="197"/>
                    <a:pt x="222" y="197"/>
                  </a:cubicBezTo>
                  <a:cubicBezTo>
                    <a:pt x="244" y="51"/>
                    <a:pt x="244" y="51"/>
                    <a:pt x="244" y="51"/>
                  </a:cubicBezTo>
                  <a:cubicBezTo>
                    <a:pt x="193" y="0"/>
                    <a:pt x="193" y="0"/>
                    <a:pt x="193" y="0"/>
                  </a:cubicBezTo>
                  <a:cubicBezTo>
                    <a:pt x="162" y="27"/>
                    <a:pt x="162" y="27"/>
                    <a:pt x="162" y="27"/>
                  </a:cubicBezTo>
                  <a:cubicBezTo>
                    <a:pt x="96" y="57"/>
                    <a:pt x="96" y="57"/>
                    <a:pt x="96" y="57"/>
                  </a:cubicBezTo>
                  <a:cubicBezTo>
                    <a:pt x="86" y="61"/>
                    <a:pt x="77" y="67"/>
                    <a:pt x="72" y="78"/>
                  </a:cubicBezTo>
                  <a:cubicBezTo>
                    <a:pt x="72" y="78"/>
                    <a:pt x="0" y="248"/>
                    <a:pt x="39" y="248"/>
                  </a:cubicBezTo>
                  <a:cubicBezTo>
                    <a:pt x="455" y="248"/>
                    <a:pt x="455" y="248"/>
                    <a:pt x="455" y="248"/>
                  </a:cubicBezTo>
                  <a:cubicBezTo>
                    <a:pt x="494" y="248"/>
                    <a:pt x="422" y="78"/>
                    <a:pt x="422" y="78"/>
                  </a:cubicBezTo>
                  <a:cubicBezTo>
                    <a:pt x="418" y="68"/>
                    <a:pt x="408" y="61"/>
                    <a:pt x="39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sp>
          <p:nvSpPr>
            <p:cNvPr id="147" name="Freeform 17"/>
            <p:cNvSpPr>
              <a:spLocks/>
            </p:cNvSpPr>
            <p:nvPr/>
          </p:nvSpPr>
          <p:spPr bwMode="auto">
            <a:xfrm>
              <a:off x="14082713" y="2005013"/>
              <a:ext cx="708025" cy="846138"/>
            </a:xfrm>
            <a:custGeom>
              <a:avLst/>
              <a:gdLst>
                <a:gd name="T0" fmla="*/ 119 w 238"/>
                <a:gd name="T1" fmla="*/ 284 h 284"/>
                <a:gd name="T2" fmla="*/ 238 w 238"/>
                <a:gd name="T3" fmla="*/ 117 h 284"/>
                <a:gd name="T4" fmla="*/ 119 w 238"/>
                <a:gd name="T5" fmla="*/ 0 h 284"/>
                <a:gd name="T6" fmla="*/ 0 w 238"/>
                <a:gd name="T7" fmla="*/ 117 h 284"/>
                <a:gd name="T8" fmla="*/ 119 w 238"/>
                <a:gd name="T9" fmla="*/ 284 h 284"/>
              </a:gdLst>
              <a:ahLst/>
              <a:cxnLst>
                <a:cxn ang="0">
                  <a:pos x="T0" y="T1"/>
                </a:cxn>
                <a:cxn ang="0">
                  <a:pos x="T2" y="T3"/>
                </a:cxn>
                <a:cxn ang="0">
                  <a:pos x="T4" y="T5"/>
                </a:cxn>
                <a:cxn ang="0">
                  <a:pos x="T6" y="T7"/>
                </a:cxn>
                <a:cxn ang="0">
                  <a:pos x="T8" y="T9"/>
                </a:cxn>
              </a:cxnLst>
              <a:rect l="0" t="0" r="r" b="b"/>
              <a:pathLst>
                <a:path w="238" h="284">
                  <a:moveTo>
                    <a:pt x="119" y="284"/>
                  </a:moveTo>
                  <a:cubicBezTo>
                    <a:pt x="186" y="284"/>
                    <a:pt x="237" y="222"/>
                    <a:pt x="238" y="117"/>
                  </a:cubicBezTo>
                  <a:cubicBezTo>
                    <a:pt x="238" y="44"/>
                    <a:pt x="204" y="0"/>
                    <a:pt x="119" y="0"/>
                  </a:cubicBezTo>
                  <a:cubicBezTo>
                    <a:pt x="34" y="0"/>
                    <a:pt x="0" y="44"/>
                    <a:pt x="0" y="117"/>
                  </a:cubicBezTo>
                  <a:cubicBezTo>
                    <a:pt x="1" y="222"/>
                    <a:pt x="52" y="284"/>
                    <a:pt x="119" y="2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sp>
          <p:nvSpPr>
            <p:cNvPr id="148" name="Freeform 18"/>
            <p:cNvSpPr>
              <a:spLocks/>
            </p:cNvSpPr>
            <p:nvPr/>
          </p:nvSpPr>
          <p:spPr bwMode="auto">
            <a:xfrm>
              <a:off x="14755813" y="1841500"/>
              <a:ext cx="823913" cy="923925"/>
            </a:xfrm>
            <a:custGeom>
              <a:avLst/>
              <a:gdLst>
                <a:gd name="T0" fmla="*/ 122 w 277"/>
                <a:gd name="T1" fmla="*/ 0 h 310"/>
                <a:gd name="T2" fmla="*/ 0 w 277"/>
                <a:gd name="T3" fmla="*/ 60 h 310"/>
                <a:gd name="T4" fmla="*/ 8 w 277"/>
                <a:gd name="T5" fmla="*/ 68 h 310"/>
                <a:gd name="T6" fmla="*/ 22 w 277"/>
                <a:gd name="T7" fmla="*/ 85 h 310"/>
                <a:gd name="T8" fmla="*/ 122 w 277"/>
                <a:gd name="T9" fmla="*/ 33 h 310"/>
                <a:gd name="T10" fmla="*/ 244 w 277"/>
                <a:gd name="T11" fmla="*/ 155 h 310"/>
                <a:gd name="T12" fmla="*/ 122 w 277"/>
                <a:gd name="T13" fmla="*/ 277 h 310"/>
                <a:gd name="T14" fmla="*/ 36 w 277"/>
                <a:gd name="T15" fmla="*/ 241 h 310"/>
                <a:gd name="T16" fmla="*/ 25 w 277"/>
                <a:gd name="T17" fmla="*/ 275 h 310"/>
                <a:gd name="T18" fmla="*/ 122 w 277"/>
                <a:gd name="T19" fmla="*/ 310 h 310"/>
                <a:gd name="T20" fmla="*/ 277 w 277"/>
                <a:gd name="T21" fmla="*/ 155 h 310"/>
                <a:gd name="T22" fmla="*/ 122 w 277"/>
                <a:gd name="T23"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7" h="310">
                  <a:moveTo>
                    <a:pt x="122" y="0"/>
                  </a:moveTo>
                  <a:cubicBezTo>
                    <a:pt x="72" y="0"/>
                    <a:pt x="28" y="24"/>
                    <a:pt x="0" y="60"/>
                  </a:cubicBezTo>
                  <a:cubicBezTo>
                    <a:pt x="3" y="63"/>
                    <a:pt x="5" y="65"/>
                    <a:pt x="8" y="68"/>
                  </a:cubicBezTo>
                  <a:cubicBezTo>
                    <a:pt x="13" y="73"/>
                    <a:pt x="18" y="79"/>
                    <a:pt x="22" y="85"/>
                  </a:cubicBezTo>
                  <a:cubicBezTo>
                    <a:pt x="44" y="54"/>
                    <a:pt x="81" y="33"/>
                    <a:pt x="122" y="33"/>
                  </a:cubicBezTo>
                  <a:cubicBezTo>
                    <a:pt x="190" y="33"/>
                    <a:pt x="244" y="88"/>
                    <a:pt x="244" y="155"/>
                  </a:cubicBezTo>
                  <a:cubicBezTo>
                    <a:pt x="244" y="222"/>
                    <a:pt x="190" y="277"/>
                    <a:pt x="122" y="277"/>
                  </a:cubicBezTo>
                  <a:cubicBezTo>
                    <a:pt x="89" y="277"/>
                    <a:pt x="58" y="263"/>
                    <a:pt x="36" y="241"/>
                  </a:cubicBezTo>
                  <a:cubicBezTo>
                    <a:pt x="33" y="253"/>
                    <a:pt x="29" y="265"/>
                    <a:pt x="25" y="275"/>
                  </a:cubicBezTo>
                  <a:cubicBezTo>
                    <a:pt x="51" y="297"/>
                    <a:pt x="85" y="310"/>
                    <a:pt x="122" y="310"/>
                  </a:cubicBezTo>
                  <a:cubicBezTo>
                    <a:pt x="208" y="310"/>
                    <a:pt x="277" y="240"/>
                    <a:pt x="277" y="155"/>
                  </a:cubicBezTo>
                  <a:cubicBezTo>
                    <a:pt x="277" y="70"/>
                    <a:pt x="208" y="0"/>
                    <a:pt x="1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sp>
          <p:nvSpPr>
            <p:cNvPr id="149" name="Freeform 19"/>
            <p:cNvSpPr>
              <a:spLocks/>
            </p:cNvSpPr>
            <p:nvPr/>
          </p:nvSpPr>
          <p:spPr bwMode="auto">
            <a:xfrm>
              <a:off x="15082838" y="2008188"/>
              <a:ext cx="288925" cy="346075"/>
            </a:xfrm>
            <a:custGeom>
              <a:avLst/>
              <a:gdLst>
                <a:gd name="T0" fmla="*/ 12 w 97"/>
                <a:gd name="T1" fmla="*/ 0 h 116"/>
                <a:gd name="T2" fmla="*/ 0 w 97"/>
                <a:gd name="T3" fmla="*/ 13 h 116"/>
                <a:gd name="T4" fmla="*/ 0 w 97"/>
                <a:gd name="T5" fmla="*/ 103 h 116"/>
                <a:gd name="T6" fmla="*/ 12 w 97"/>
                <a:gd name="T7" fmla="*/ 116 h 116"/>
                <a:gd name="T8" fmla="*/ 84 w 97"/>
                <a:gd name="T9" fmla="*/ 116 h 116"/>
                <a:gd name="T10" fmla="*/ 97 w 97"/>
                <a:gd name="T11" fmla="*/ 103 h 116"/>
                <a:gd name="T12" fmla="*/ 84 w 97"/>
                <a:gd name="T13" fmla="*/ 91 h 116"/>
                <a:gd name="T14" fmla="*/ 25 w 97"/>
                <a:gd name="T15" fmla="*/ 91 h 116"/>
                <a:gd name="T16" fmla="*/ 25 w 97"/>
                <a:gd name="T17" fmla="*/ 13 h 116"/>
                <a:gd name="T18" fmla="*/ 12 w 97"/>
                <a:gd name="T19"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116">
                  <a:moveTo>
                    <a:pt x="12" y="0"/>
                  </a:moveTo>
                  <a:cubicBezTo>
                    <a:pt x="5" y="0"/>
                    <a:pt x="0" y="6"/>
                    <a:pt x="0" y="13"/>
                  </a:cubicBezTo>
                  <a:cubicBezTo>
                    <a:pt x="0" y="103"/>
                    <a:pt x="0" y="103"/>
                    <a:pt x="0" y="103"/>
                  </a:cubicBezTo>
                  <a:cubicBezTo>
                    <a:pt x="0" y="110"/>
                    <a:pt x="5" y="116"/>
                    <a:pt x="12" y="116"/>
                  </a:cubicBezTo>
                  <a:cubicBezTo>
                    <a:pt x="84" y="116"/>
                    <a:pt x="84" y="116"/>
                    <a:pt x="84" y="116"/>
                  </a:cubicBezTo>
                  <a:cubicBezTo>
                    <a:pt x="91" y="116"/>
                    <a:pt x="97" y="110"/>
                    <a:pt x="97" y="103"/>
                  </a:cubicBezTo>
                  <a:cubicBezTo>
                    <a:pt x="97" y="96"/>
                    <a:pt x="91" y="91"/>
                    <a:pt x="84" y="91"/>
                  </a:cubicBezTo>
                  <a:cubicBezTo>
                    <a:pt x="25" y="91"/>
                    <a:pt x="25" y="91"/>
                    <a:pt x="25" y="91"/>
                  </a:cubicBezTo>
                  <a:cubicBezTo>
                    <a:pt x="25" y="13"/>
                    <a:pt x="25" y="13"/>
                    <a:pt x="25" y="13"/>
                  </a:cubicBezTo>
                  <a:cubicBezTo>
                    <a:pt x="25" y="6"/>
                    <a:pt x="19"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50" name="TextBox 149"/>
          <p:cNvSpPr txBox="1"/>
          <p:nvPr/>
        </p:nvSpPr>
        <p:spPr>
          <a:xfrm>
            <a:off x="3166025" y="5397973"/>
            <a:ext cx="697628" cy="646459"/>
          </a:xfrm>
          <a:prstGeom prst="rect">
            <a:avLst/>
          </a:prstGeom>
          <a:noFill/>
        </p:spPr>
        <p:txBody>
          <a:bodyPr wrap="none" rtlCol="0">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3601" b="1" i="0" u="none" strike="noStrike" kern="1200" cap="none" spc="0" normalizeH="0" baseline="0" noProof="0" dirty="0">
                <a:ln>
                  <a:noFill/>
                </a:ln>
                <a:solidFill>
                  <a:srgbClr val="104A57"/>
                </a:solidFill>
                <a:effectLst/>
                <a:uLnTx/>
                <a:uFillTx/>
                <a:latin typeface="Arial" panose="020B0604020202020204" pitchFamily="34" charset="0"/>
                <a:ea typeface="+mn-ea"/>
                <a:cs typeface="Arial" panose="020B0604020202020204" pitchFamily="34" charset="0"/>
              </a:rPr>
              <a:t>06</a:t>
            </a:r>
          </a:p>
        </p:txBody>
      </p:sp>
      <p:sp>
        <p:nvSpPr>
          <p:cNvPr id="151" name="TextBox 150"/>
          <p:cNvSpPr txBox="1"/>
          <p:nvPr/>
        </p:nvSpPr>
        <p:spPr>
          <a:xfrm>
            <a:off x="5339957" y="5395913"/>
            <a:ext cx="697628" cy="646459"/>
          </a:xfrm>
          <a:prstGeom prst="rect">
            <a:avLst/>
          </a:prstGeom>
          <a:noFill/>
        </p:spPr>
        <p:txBody>
          <a:bodyPr wrap="none" rtlCol="0">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3601" b="1" i="0" u="none" strike="noStrike" kern="1200" cap="none" spc="0" normalizeH="0" baseline="0" noProof="0" dirty="0">
                <a:ln>
                  <a:noFill/>
                </a:ln>
                <a:solidFill>
                  <a:srgbClr val="386A9E"/>
                </a:solidFill>
                <a:effectLst/>
                <a:uLnTx/>
                <a:uFillTx/>
                <a:latin typeface="Arial" panose="020B0604020202020204" pitchFamily="34" charset="0"/>
                <a:ea typeface="+mn-ea"/>
                <a:cs typeface="Arial" panose="020B0604020202020204" pitchFamily="34" charset="0"/>
              </a:rPr>
              <a:t>05</a:t>
            </a:r>
          </a:p>
        </p:txBody>
      </p:sp>
      <p:sp>
        <p:nvSpPr>
          <p:cNvPr id="152" name="TextBox 151"/>
          <p:cNvSpPr txBox="1"/>
          <p:nvPr/>
        </p:nvSpPr>
        <p:spPr>
          <a:xfrm>
            <a:off x="2587625" y="6019323"/>
            <a:ext cx="1855207" cy="535531"/>
          </a:xfrm>
          <a:prstGeom prst="rect">
            <a:avLst/>
          </a:prstGeom>
          <a:noFill/>
        </p:spPr>
        <p:txBody>
          <a:bodyPr wrap="square" rtlCol="0">
            <a:spAutoFit/>
          </a:bodyPr>
          <a:lstStyle/>
          <a:p>
            <a:pPr marL="0" marR="0" lvl="0" indent="0" algn="r" defTabSz="1218987" rtl="0" eaLnBrk="1" fontAlgn="auto" latinLnBrk="0" hangingPunct="1">
              <a:lnSpc>
                <a:spcPct val="9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Develop Action Plan </a:t>
            </a:r>
            <a:endParaRPr kumimoji="0" lang="en-US" sz="16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sp>
        <p:nvSpPr>
          <p:cNvPr id="153" name="TextBox 152"/>
          <p:cNvSpPr txBox="1"/>
          <p:nvPr/>
        </p:nvSpPr>
        <p:spPr>
          <a:xfrm>
            <a:off x="4709166" y="6009368"/>
            <a:ext cx="2420295" cy="757130"/>
          </a:xfrm>
          <a:prstGeom prst="rect">
            <a:avLst/>
          </a:prstGeom>
          <a:noFill/>
        </p:spPr>
        <p:txBody>
          <a:bodyPr wrap="square" rtlCol="0">
            <a:spAutoFit/>
          </a:bodyPr>
          <a:lstStyle/>
          <a:p>
            <a:pPr lvl="0" defTabSz="1218987">
              <a:lnSpc>
                <a:spcPct val="90000"/>
              </a:lnSpc>
            </a:pPr>
            <a:r>
              <a:rPr lang="en-US" sz="1600" kern="0" dirty="0">
                <a:solidFill>
                  <a:prstClr val="black">
                    <a:lumMod val="65000"/>
                    <a:lumOff val="35000"/>
                  </a:prstClr>
                </a:solidFill>
                <a:latin typeface="Arial" panose="020B0604020202020204" pitchFamily="34" charset="0"/>
                <a:cs typeface="Arial" panose="020B0604020202020204" pitchFamily="34" charset="0"/>
              </a:rPr>
              <a:t>Select channels, activities, materials, &amp; partnerships</a:t>
            </a:r>
            <a:endParaRPr kumimoji="0" lang="en-US" sz="16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sp>
        <p:nvSpPr>
          <p:cNvPr id="154" name="TextBox 153"/>
          <p:cNvSpPr txBox="1"/>
          <p:nvPr/>
        </p:nvSpPr>
        <p:spPr>
          <a:xfrm>
            <a:off x="4107206" y="2221625"/>
            <a:ext cx="527709" cy="461793"/>
          </a:xfrm>
          <a:prstGeom prst="rect">
            <a:avLst/>
          </a:prstGeom>
          <a:noFill/>
        </p:spPr>
        <p:txBody>
          <a:bodyPr wrap="none" rtlCol="0">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2401"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01</a:t>
            </a:r>
          </a:p>
        </p:txBody>
      </p:sp>
      <p:sp>
        <p:nvSpPr>
          <p:cNvPr id="155" name="TextBox 154"/>
          <p:cNvSpPr txBox="1"/>
          <p:nvPr/>
        </p:nvSpPr>
        <p:spPr>
          <a:xfrm>
            <a:off x="4882938" y="2381900"/>
            <a:ext cx="527709" cy="461793"/>
          </a:xfrm>
          <a:prstGeom prst="rect">
            <a:avLst/>
          </a:prstGeom>
          <a:noFill/>
        </p:spPr>
        <p:txBody>
          <a:bodyPr wrap="none" rtlCol="0">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2401"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02</a:t>
            </a:r>
          </a:p>
        </p:txBody>
      </p:sp>
      <p:sp>
        <p:nvSpPr>
          <p:cNvPr id="156" name="TextBox 155"/>
          <p:cNvSpPr txBox="1"/>
          <p:nvPr/>
        </p:nvSpPr>
        <p:spPr>
          <a:xfrm>
            <a:off x="5286832" y="3003769"/>
            <a:ext cx="527709" cy="461793"/>
          </a:xfrm>
          <a:prstGeom prst="rect">
            <a:avLst/>
          </a:prstGeom>
          <a:noFill/>
        </p:spPr>
        <p:txBody>
          <a:bodyPr wrap="none" rtlCol="0">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2401"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03</a:t>
            </a:r>
          </a:p>
        </p:txBody>
      </p:sp>
      <p:sp>
        <p:nvSpPr>
          <p:cNvPr id="157" name="TextBox 156"/>
          <p:cNvSpPr txBox="1"/>
          <p:nvPr/>
        </p:nvSpPr>
        <p:spPr>
          <a:xfrm>
            <a:off x="5171434" y="3760268"/>
            <a:ext cx="527709" cy="461793"/>
          </a:xfrm>
          <a:prstGeom prst="rect">
            <a:avLst/>
          </a:prstGeom>
          <a:noFill/>
        </p:spPr>
        <p:txBody>
          <a:bodyPr wrap="none" rtlCol="0">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2401"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04</a:t>
            </a:r>
          </a:p>
        </p:txBody>
      </p:sp>
      <p:sp>
        <p:nvSpPr>
          <p:cNvPr id="158" name="TextBox 157"/>
          <p:cNvSpPr txBox="1"/>
          <p:nvPr/>
        </p:nvSpPr>
        <p:spPr>
          <a:xfrm>
            <a:off x="4504688" y="4196217"/>
            <a:ext cx="527709" cy="461793"/>
          </a:xfrm>
          <a:prstGeom prst="rect">
            <a:avLst/>
          </a:prstGeom>
          <a:noFill/>
        </p:spPr>
        <p:txBody>
          <a:bodyPr wrap="none" rtlCol="0">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2401"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05</a:t>
            </a:r>
          </a:p>
        </p:txBody>
      </p:sp>
      <p:sp>
        <p:nvSpPr>
          <p:cNvPr id="159" name="TextBox 158"/>
          <p:cNvSpPr txBox="1"/>
          <p:nvPr/>
        </p:nvSpPr>
        <p:spPr>
          <a:xfrm>
            <a:off x="3741777" y="4048764"/>
            <a:ext cx="527709" cy="461793"/>
          </a:xfrm>
          <a:prstGeom prst="rect">
            <a:avLst/>
          </a:prstGeom>
          <a:noFill/>
        </p:spPr>
        <p:txBody>
          <a:bodyPr wrap="none" rtlCol="0">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2401"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06</a:t>
            </a:r>
          </a:p>
        </p:txBody>
      </p:sp>
      <p:sp>
        <p:nvSpPr>
          <p:cNvPr id="160" name="TextBox 159"/>
          <p:cNvSpPr txBox="1"/>
          <p:nvPr/>
        </p:nvSpPr>
        <p:spPr>
          <a:xfrm>
            <a:off x="3331473" y="3401251"/>
            <a:ext cx="527709" cy="461793"/>
          </a:xfrm>
          <a:prstGeom prst="rect">
            <a:avLst/>
          </a:prstGeom>
          <a:noFill/>
        </p:spPr>
        <p:txBody>
          <a:bodyPr wrap="none" rtlCol="0">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2401"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07</a:t>
            </a:r>
          </a:p>
        </p:txBody>
      </p:sp>
      <p:sp>
        <p:nvSpPr>
          <p:cNvPr id="161" name="TextBox 160"/>
          <p:cNvSpPr txBox="1"/>
          <p:nvPr/>
        </p:nvSpPr>
        <p:spPr>
          <a:xfrm>
            <a:off x="3472516" y="2683218"/>
            <a:ext cx="527709" cy="461793"/>
          </a:xfrm>
          <a:prstGeom prst="rect">
            <a:avLst/>
          </a:prstGeom>
          <a:noFill/>
        </p:spPr>
        <p:txBody>
          <a:bodyPr wrap="none" rtlCol="0">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IN" sz="2401"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08</a:t>
            </a:r>
          </a:p>
        </p:txBody>
      </p:sp>
      <p:grpSp>
        <p:nvGrpSpPr>
          <p:cNvPr id="162" name="Group 161"/>
          <p:cNvGrpSpPr/>
          <p:nvPr/>
        </p:nvGrpSpPr>
        <p:grpSpPr>
          <a:xfrm>
            <a:off x="4251048" y="3035475"/>
            <a:ext cx="641905" cy="693895"/>
            <a:chOff x="4522612" y="3962695"/>
            <a:chExt cx="855650" cy="924952"/>
          </a:xfrm>
        </p:grpSpPr>
        <p:sp>
          <p:nvSpPr>
            <p:cNvPr id="163" name="Freeform 16"/>
            <p:cNvSpPr>
              <a:spLocks/>
            </p:cNvSpPr>
            <p:nvPr/>
          </p:nvSpPr>
          <p:spPr bwMode="auto">
            <a:xfrm>
              <a:off x="4522612" y="4457050"/>
              <a:ext cx="855650" cy="430597"/>
            </a:xfrm>
            <a:custGeom>
              <a:avLst/>
              <a:gdLst>
                <a:gd name="T0" fmla="*/ 398 w 494"/>
                <a:gd name="T1" fmla="*/ 57 h 248"/>
                <a:gd name="T2" fmla="*/ 332 w 494"/>
                <a:gd name="T3" fmla="*/ 27 h 248"/>
                <a:gd name="T4" fmla="*/ 301 w 494"/>
                <a:gd name="T5" fmla="*/ 0 h 248"/>
                <a:gd name="T6" fmla="*/ 250 w 494"/>
                <a:gd name="T7" fmla="*/ 51 h 248"/>
                <a:gd name="T8" fmla="*/ 272 w 494"/>
                <a:gd name="T9" fmla="*/ 197 h 248"/>
                <a:gd name="T10" fmla="*/ 272 w 494"/>
                <a:gd name="T11" fmla="*/ 198 h 248"/>
                <a:gd name="T12" fmla="*/ 249 w 494"/>
                <a:gd name="T13" fmla="*/ 230 h 248"/>
                <a:gd name="T14" fmla="*/ 247 w 494"/>
                <a:gd name="T15" fmla="*/ 230 h 248"/>
                <a:gd name="T16" fmla="*/ 245 w 494"/>
                <a:gd name="T17" fmla="*/ 230 h 248"/>
                <a:gd name="T18" fmla="*/ 222 w 494"/>
                <a:gd name="T19" fmla="*/ 198 h 248"/>
                <a:gd name="T20" fmla="*/ 222 w 494"/>
                <a:gd name="T21" fmla="*/ 197 h 248"/>
                <a:gd name="T22" fmla="*/ 244 w 494"/>
                <a:gd name="T23" fmla="*/ 51 h 248"/>
                <a:gd name="T24" fmla="*/ 193 w 494"/>
                <a:gd name="T25" fmla="*/ 0 h 248"/>
                <a:gd name="T26" fmla="*/ 162 w 494"/>
                <a:gd name="T27" fmla="*/ 27 h 248"/>
                <a:gd name="T28" fmla="*/ 96 w 494"/>
                <a:gd name="T29" fmla="*/ 57 h 248"/>
                <a:gd name="T30" fmla="*/ 72 w 494"/>
                <a:gd name="T31" fmla="*/ 78 h 248"/>
                <a:gd name="T32" fmla="*/ 39 w 494"/>
                <a:gd name="T33" fmla="*/ 248 h 248"/>
                <a:gd name="T34" fmla="*/ 455 w 494"/>
                <a:gd name="T35" fmla="*/ 248 h 248"/>
                <a:gd name="T36" fmla="*/ 422 w 494"/>
                <a:gd name="T37" fmla="*/ 78 h 248"/>
                <a:gd name="T38" fmla="*/ 398 w 494"/>
                <a:gd name="T39" fmla="*/ 57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4" h="248">
                  <a:moveTo>
                    <a:pt x="398" y="57"/>
                  </a:moveTo>
                  <a:cubicBezTo>
                    <a:pt x="332" y="27"/>
                    <a:pt x="332" y="27"/>
                    <a:pt x="332" y="27"/>
                  </a:cubicBezTo>
                  <a:cubicBezTo>
                    <a:pt x="301" y="0"/>
                    <a:pt x="301" y="0"/>
                    <a:pt x="301" y="0"/>
                  </a:cubicBezTo>
                  <a:cubicBezTo>
                    <a:pt x="250" y="51"/>
                    <a:pt x="250" y="51"/>
                    <a:pt x="250" y="51"/>
                  </a:cubicBezTo>
                  <a:cubicBezTo>
                    <a:pt x="272" y="197"/>
                    <a:pt x="272" y="197"/>
                    <a:pt x="272" y="197"/>
                  </a:cubicBezTo>
                  <a:cubicBezTo>
                    <a:pt x="272" y="197"/>
                    <a:pt x="272" y="198"/>
                    <a:pt x="272" y="198"/>
                  </a:cubicBezTo>
                  <a:cubicBezTo>
                    <a:pt x="249" y="230"/>
                    <a:pt x="249" y="230"/>
                    <a:pt x="249" y="230"/>
                  </a:cubicBezTo>
                  <a:cubicBezTo>
                    <a:pt x="248" y="230"/>
                    <a:pt x="248" y="230"/>
                    <a:pt x="247" y="230"/>
                  </a:cubicBezTo>
                  <a:cubicBezTo>
                    <a:pt x="246" y="230"/>
                    <a:pt x="246" y="230"/>
                    <a:pt x="245" y="230"/>
                  </a:cubicBezTo>
                  <a:cubicBezTo>
                    <a:pt x="222" y="198"/>
                    <a:pt x="222" y="198"/>
                    <a:pt x="222" y="198"/>
                  </a:cubicBezTo>
                  <a:cubicBezTo>
                    <a:pt x="222" y="198"/>
                    <a:pt x="222" y="197"/>
                    <a:pt x="222" y="197"/>
                  </a:cubicBezTo>
                  <a:cubicBezTo>
                    <a:pt x="244" y="51"/>
                    <a:pt x="244" y="51"/>
                    <a:pt x="244" y="51"/>
                  </a:cubicBezTo>
                  <a:cubicBezTo>
                    <a:pt x="193" y="0"/>
                    <a:pt x="193" y="0"/>
                    <a:pt x="193" y="0"/>
                  </a:cubicBezTo>
                  <a:cubicBezTo>
                    <a:pt x="162" y="27"/>
                    <a:pt x="162" y="27"/>
                    <a:pt x="162" y="27"/>
                  </a:cubicBezTo>
                  <a:cubicBezTo>
                    <a:pt x="96" y="57"/>
                    <a:pt x="96" y="57"/>
                    <a:pt x="96" y="57"/>
                  </a:cubicBezTo>
                  <a:cubicBezTo>
                    <a:pt x="86" y="61"/>
                    <a:pt x="77" y="67"/>
                    <a:pt x="72" y="78"/>
                  </a:cubicBezTo>
                  <a:cubicBezTo>
                    <a:pt x="72" y="78"/>
                    <a:pt x="0" y="248"/>
                    <a:pt x="39" y="248"/>
                  </a:cubicBezTo>
                  <a:cubicBezTo>
                    <a:pt x="455" y="248"/>
                    <a:pt x="455" y="248"/>
                    <a:pt x="455" y="248"/>
                  </a:cubicBezTo>
                  <a:cubicBezTo>
                    <a:pt x="494" y="248"/>
                    <a:pt x="422" y="78"/>
                    <a:pt x="422" y="78"/>
                  </a:cubicBezTo>
                  <a:cubicBezTo>
                    <a:pt x="418" y="68"/>
                    <a:pt x="408" y="61"/>
                    <a:pt x="398" y="57"/>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sp>
          <p:nvSpPr>
            <p:cNvPr id="164" name="Freeform 17"/>
            <p:cNvSpPr>
              <a:spLocks/>
            </p:cNvSpPr>
            <p:nvPr/>
          </p:nvSpPr>
          <p:spPr bwMode="auto">
            <a:xfrm>
              <a:off x="4744379" y="3962695"/>
              <a:ext cx="412116" cy="492507"/>
            </a:xfrm>
            <a:custGeom>
              <a:avLst/>
              <a:gdLst>
                <a:gd name="T0" fmla="*/ 119 w 238"/>
                <a:gd name="T1" fmla="*/ 284 h 284"/>
                <a:gd name="T2" fmla="*/ 238 w 238"/>
                <a:gd name="T3" fmla="*/ 117 h 284"/>
                <a:gd name="T4" fmla="*/ 119 w 238"/>
                <a:gd name="T5" fmla="*/ 0 h 284"/>
                <a:gd name="T6" fmla="*/ 0 w 238"/>
                <a:gd name="T7" fmla="*/ 117 h 284"/>
                <a:gd name="T8" fmla="*/ 119 w 238"/>
                <a:gd name="T9" fmla="*/ 284 h 284"/>
              </a:gdLst>
              <a:ahLst/>
              <a:cxnLst>
                <a:cxn ang="0">
                  <a:pos x="T0" y="T1"/>
                </a:cxn>
                <a:cxn ang="0">
                  <a:pos x="T2" y="T3"/>
                </a:cxn>
                <a:cxn ang="0">
                  <a:pos x="T4" y="T5"/>
                </a:cxn>
                <a:cxn ang="0">
                  <a:pos x="T6" y="T7"/>
                </a:cxn>
                <a:cxn ang="0">
                  <a:pos x="T8" y="T9"/>
                </a:cxn>
              </a:cxnLst>
              <a:rect l="0" t="0" r="r" b="b"/>
              <a:pathLst>
                <a:path w="238" h="284">
                  <a:moveTo>
                    <a:pt x="119" y="284"/>
                  </a:moveTo>
                  <a:cubicBezTo>
                    <a:pt x="186" y="284"/>
                    <a:pt x="237" y="222"/>
                    <a:pt x="238" y="117"/>
                  </a:cubicBezTo>
                  <a:cubicBezTo>
                    <a:pt x="238" y="44"/>
                    <a:pt x="204" y="0"/>
                    <a:pt x="119" y="0"/>
                  </a:cubicBezTo>
                  <a:cubicBezTo>
                    <a:pt x="34" y="0"/>
                    <a:pt x="0" y="44"/>
                    <a:pt x="0" y="117"/>
                  </a:cubicBezTo>
                  <a:cubicBezTo>
                    <a:pt x="1" y="222"/>
                    <a:pt x="52" y="284"/>
                    <a:pt x="119" y="284"/>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5" name="Group 84">
            <a:extLst>
              <a:ext uri="{FF2B5EF4-FFF2-40B4-BE49-F238E27FC236}">
                <a16:creationId xmlns:a16="http://schemas.microsoft.com/office/drawing/2014/main" id="{F5F45FC0-CD31-48F9-926F-5066873F28AB}"/>
              </a:ext>
            </a:extLst>
          </p:cNvPr>
          <p:cNvGrpSpPr/>
          <p:nvPr/>
        </p:nvGrpSpPr>
        <p:grpSpPr>
          <a:xfrm>
            <a:off x="8233261" y="1276598"/>
            <a:ext cx="339361" cy="452897"/>
            <a:chOff x="4111626" y="1835150"/>
            <a:chExt cx="1295400" cy="1728788"/>
          </a:xfrm>
          <a:solidFill>
            <a:schemeClr val="accent1">
              <a:lumMod val="60000"/>
              <a:lumOff val="40000"/>
            </a:schemeClr>
          </a:solidFill>
        </p:grpSpPr>
        <p:sp>
          <p:nvSpPr>
            <p:cNvPr id="88" name="Freeform 26">
              <a:extLst>
                <a:ext uri="{FF2B5EF4-FFF2-40B4-BE49-F238E27FC236}">
                  <a16:creationId xmlns:a16="http://schemas.microsoft.com/office/drawing/2014/main" id="{4B65A2F2-B132-469A-A012-D5E05B0263C9}"/>
                </a:ext>
              </a:extLst>
            </p:cNvPr>
            <p:cNvSpPr>
              <a:spLocks/>
            </p:cNvSpPr>
            <p:nvPr/>
          </p:nvSpPr>
          <p:spPr bwMode="auto">
            <a:xfrm>
              <a:off x="4329113" y="1835150"/>
              <a:ext cx="863600" cy="858838"/>
            </a:xfrm>
            <a:custGeom>
              <a:avLst/>
              <a:gdLst>
                <a:gd name="T0" fmla="*/ 123 w 290"/>
                <a:gd name="T1" fmla="*/ 288 h 288"/>
                <a:gd name="T2" fmla="*/ 36 w 290"/>
                <a:gd name="T3" fmla="*/ 181 h 288"/>
                <a:gd name="T4" fmla="*/ 90 w 290"/>
                <a:gd name="T5" fmla="*/ 88 h 288"/>
                <a:gd name="T6" fmla="*/ 149 w 290"/>
                <a:gd name="T7" fmla="*/ 149 h 288"/>
                <a:gd name="T8" fmla="*/ 252 w 290"/>
                <a:gd name="T9" fmla="*/ 165 h 288"/>
                <a:gd name="T10" fmla="*/ 254 w 290"/>
                <a:gd name="T11" fmla="*/ 181 h 288"/>
                <a:gd name="T12" fmla="*/ 167 w 290"/>
                <a:gd name="T13" fmla="*/ 288 h 288"/>
                <a:gd name="T14" fmla="*/ 290 w 290"/>
                <a:gd name="T15" fmla="*/ 145 h 288"/>
                <a:gd name="T16" fmla="*/ 145 w 290"/>
                <a:gd name="T17" fmla="*/ 0 h 288"/>
                <a:gd name="T18" fmla="*/ 0 w 290"/>
                <a:gd name="T19" fmla="*/ 145 h 288"/>
                <a:gd name="T20" fmla="*/ 123 w 290"/>
                <a:gd name="T21"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0" h="288">
                  <a:moveTo>
                    <a:pt x="123" y="288"/>
                  </a:moveTo>
                  <a:cubicBezTo>
                    <a:pt x="73" y="278"/>
                    <a:pt x="36" y="234"/>
                    <a:pt x="36" y="181"/>
                  </a:cubicBezTo>
                  <a:cubicBezTo>
                    <a:pt x="36" y="141"/>
                    <a:pt x="58" y="107"/>
                    <a:pt x="90" y="88"/>
                  </a:cubicBezTo>
                  <a:cubicBezTo>
                    <a:pt x="100" y="110"/>
                    <a:pt x="121" y="132"/>
                    <a:pt x="149" y="149"/>
                  </a:cubicBezTo>
                  <a:cubicBezTo>
                    <a:pt x="187" y="170"/>
                    <a:pt x="226" y="176"/>
                    <a:pt x="252" y="165"/>
                  </a:cubicBezTo>
                  <a:cubicBezTo>
                    <a:pt x="253" y="170"/>
                    <a:pt x="254" y="176"/>
                    <a:pt x="254" y="181"/>
                  </a:cubicBezTo>
                  <a:cubicBezTo>
                    <a:pt x="254" y="234"/>
                    <a:pt x="216" y="278"/>
                    <a:pt x="167" y="288"/>
                  </a:cubicBezTo>
                  <a:cubicBezTo>
                    <a:pt x="236" y="277"/>
                    <a:pt x="290" y="217"/>
                    <a:pt x="290" y="145"/>
                  </a:cubicBezTo>
                  <a:cubicBezTo>
                    <a:pt x="290" y="65"/>
                    <a:pt x="225" y="0"/>
                    <a:pt x="145" y="0"/>
                  </a:cubicBezTo>
                  <a:cubicBezTo>
                    <a:pt x="65" y="0"/>
                    <a:pt x="0" y="65"/>
                    <a:pt x="0" y="145"/>
                  </a:cubicBezTo>
                  <a:cubicBezTo>
                    <a:pt x="0" y="217"/>
                    <a:pt x="53" y="277"/>
                    <a:pt x="123" y="288"/>
                  </a:cubicBezTo>
                  <a:close/>
                </a:path>
              </a:pathLst>
            </a:custGeom>
            <a:grpFill/>
            <a:ln w="9525">
              <a:solidFill>
                <a:srgbClr val="000000"/>
              </a:solidFill>
              <a:round/>
              <a:headEnd/>
              <a:tailEnd/>
            </a:ln>
          </p:spPr>
          <p:txBody>
            <a:bodyPr vert="horz" wrap="square" lIns="68598" tIns="34299" rIns="68598" bIns="34299" numCol="1" anchor="t" anchorCtr="0" compatLnSpc="1">
              <a:prstTxWarp prst="textNoShape">
                <a:avLst/>
              </a:prstTxWarp>
            </a:bodyPr>
            <a:lstStyle/>
            <a:p>
              <a:endParaRPr lang="en-IN" sz="1500"/>
            </a:p>
          </p:txBody>
        </p:sp>
        <p:sp>
          <p:nvSpPr>
            <p:cNvPr id="89" name="Freeform 27">
              <a:extLst>
                <a:ext uri="{FF2B5EF4-FFF2-40B4-BE49-F238E27FC236}">
                  <a16:creationId xmlns:a16="http://schemas.microsoft.com/office/drawing/2014/main" id="{A5ABA5E2-DDFB-4E7A-ADB5-83BC0DAC0FBA}"/>
                </a:ext>
              </a:extLst>
            </p:cNvPr>
            <p:cNvSpPr>
              <a:spLocks/>
            </p:cNvSpPr>
            <p:nvPr/>
          </p:nvSpPr>
          <p:spPr bwMode="auto">
            <a:xfrm>
              <a:off x="4111626" y="2806700"/>
              <a:ext cx="1295400" cy="757238"/>
            </a:xfrm>
            <a:custGeom>
              <a:avLst/>
              <a:gdLst>
                <a:gd name="T0" fmla="*/ 327 w 435"/>
                <a:gd name="T1" fmla="*/ 0 h 254"/>
                <a:gd name="T2" fmla="*/ 309 w 435"/>
                <a:gd name="T3" fmla="*/ 0 h 254"/>
                <a:gd name="T4" fmla="*/ 218 w 435"/>
                <a:gd name="T5" fmla="*/ 91 h 254"/>
                <a:gd name="T6" fmla="*/ 127 w 435"/>
                <a:gd name="T7" fmla="*/ 0 h 254"/>
                <a:gd name="T8" fmla="*/ 109 w 435"/>
                <a:gd name="T9" fmla="*/ 0 h 254"/>
                <a:gd name="T10" fmla="*/ 0 w 435"/>
                <a:gd name="T11" fmla="*/ 109 h 254"/>
                <a:gd name="T12" fmla="*/ 0 w 435"/>
                <a:gd name="T13" fmla="*/ 218 h 254"/>
                <a:gd name="T14" fmla="*/ 37 w 435"/>
                <a:gd name="T15" fmla="*/ 254 h 254"/>
                <a:gd name="T16" fmla="*/ 399 w 435"/>
                <a:gd name="T17" fmla="*/ 254 h 254"/>
                <a:gd name="T18" fmla="*/ 435 w 435"/>
                <a:gd name="T19" fmla="*/ 218 h 254"/>
                <a:gd name="T20" fmla="*/ 435 w 435"/>
                <a:gd name="T21" fmla="*/ 109 h 254"/>
                <a:gd name="T22" fmla="*/ 327 w 435"/>
                <a:gd name="T23"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5" h="254">
                  <a:moveTo>
                    <a:pt x="327" y="0"/>
                  </a:moveTo>
                  <a:cubicBezTo>
                    <a:pt x="309" y="0"/>
                    <a:pt x="309" y="0"/>
                    <a:pt x="309" y="0"/>
                  </a:cubicBezTo>
                  <a:cubicBezTo>
                    <a:pt x="309" y="50"/>
                    <a:pt x="268" y="91"/>
                    <a:pt x="218" y="91"/>
                  </a:cubicBezTo>
                  <a:cubicBezTo>
                    <a:pt x="168" y="91"/>
                    <a:pt x="127" y="50"/>
                    <a:pt x="127" y="0"/>
                  </a:cubicBezTo>
                  <a:cubicBezTo>
                    <a:pt x="109" y="0"/>
                    <a:pt x="109" y="0"/>
                    <a:pt x="109" y="0"/>
                  </a:cubicBezTo>
                  <a:cubicBezTo>
                    <a:pt x="49" y="0"/>
                    <a:pt x="0" y="49"/>
                    <a:pt x="0" y="109"/>
                  </a:cubicBezTo>
                  <a:cubicBezTo>
                    <a:pt x="0" y="218"/>
                    <a:pt x="0" y="218"/>
                    <a:pt x="0" y="218"/>
                  </a:cubicBezTo>
                  <a:cubicBezTo>
                    <a:pt x="0" y="238"/>
                    <a:pt x="17" y="254"/>
                    <a:pt x="37" y="254"/>
                  </a:cubicBezTo>
                  <a:cubicBezTo>
                    <a:pt x="399" y="254"/>
                    <a:pt x="399" y="254"/>
                    <a:pt x="399" y="254"/>
                  </a:cubicBezTo>
                  <a:cubicBezTo>
                    <a:pt x="419" y="254"/>
                    <a:pt x="435" y="238"/>
                    <a:pt x="435" y="218"/>
                  </a:cubicBezTo>
                  <a:cubicBezTo>
                    <a:pt x="435" y="109"/>
                    <a:pt x="435" y="109"/>
                    <a:pt x="435" y="109"/>
                  </a:cubicBezTo>
                  <a:cubicBezTo>
                    <a:pt x="435" y="49"/>
                    <a:pt x="387" y="0"/>
                    <a:pt x="327" y="0"/>
                  </a:cubicBezTo>
                  <a:close/>
                </a:path>
              </a:pathLst>
            </a:custGeom>
            <a:grpFill/>
            <a:ln w="9525">
              <a:solidFill>
                <a:srgbClr val="000000"/>
              </a:solidFill>
              <a:round/>
              <a:headEnd/>
              <a:tailEnd/>
            </a:ln>
          </p:spPr>
          <p:txBody>
            <a:bodyPr vert="horz" wrap="square" lIns="68598" tIns="34299" rIns="68598" bIns="34299" numCol="1" anchor="t" anchorCtr="0" compatLnSpc="1">
              <a:prstTxWarp prst="textNoShape">
                <a:avLst/>
              </a:prstTxWarp>
            </a:bodyPr>
            <a:lstStyle/>
            <a:p>
              <a:endParaRPr lang="en-IN" sz="1500"/>
            </a:p>
          </p:txBody>
        </p:sp>
      </p:grpSp>
      <p:sp>
        <p:nvSpPr>
          <p:cNvPr id="92" name="TextBox 91">
            <a:extLst>
              <a:ext uri="{FF2B5EF4-FFF2-40B4-BE49-F238E27FC236}">
                <a16:creationId xmlns:a16="http://schemas.microsoft.com/office/drawing/2014/main" id="{A570FBA5-DACC-4A08-9442-4115FAAE5350}"/>
              </a:ext>
            </a:extLst>
          </p:cNvPr>
          <p:cNvSpPr txBox="1"/>
          <p:nvPr/>
        </p:nvSpPr>
        <p:spPr>
          <a:xfrm>
            <a:off x="3220709" y="1246981"/>
            <a:ext cx="768191" cy="646459"/>
          </a:xfrm>
          <a:prstGeom prst="rect">
            <a:avLst/>
          </a:prstGeom>
          <a:noFill/>
        </p:spPr>
        <p:txBody>
          <a:bodyPr wrap="square" rtlCol="0">
            <a:spAutoFit/>
          </a:bodyPr>
          <a:lstStyle/>
          <a:p>
            <a:pPr algn="ctr"/>
            <a:r>
              <a:rPr lang="en-IN" sz="3601" b="1" dirty="0">
                <a:solidFill>
                  <a:schemeClr val="bg1"/>
                </a:solidFill>
                <a:latin typeface="Arial" panose="020B0604020202020204" pitchFamily="34" charset="0"/>
                <a:cs typeface="Arial" panose="020B0604020202020204" pitchFamily="34" charset="0"/>
              </a:rPr>
              <a:t>01</a:t>
            </a:r>
          </a:p>
        </p:txBody>
      </p:sp>
      <p:grpSp>
        <p:nvGrpSpPr>
          <p:cNvPr id="167" name="Group 166">
            <a:extLst>
              <a:ext uri="{FF2B5EF4-FFF2-40B4-BE49-F238E27FC236}">
                <a16:creationId xmlns:a16="http://schemas.microsoft.com/office/drawing/2014/main" id="{FEA98304-B942-478E-A14D-93EBE08B1212}"/>
              </a:ext>
            </a:extLst>
          </p:cNvPr>
          <p:cNvGrpSpPr/>
          <p:nvPr/>
        </p:nvGrpSpPr>
        <p:grpSpPr>
          <a:xfrm>
            <a:off x="4787760" y="1550888"/>
            <a:ext cx="453309" cy="455020"/>
            <a:chOff x="16321088" y="1909763"/>
            <a:chExt cx="1681163" cy="1687513"/>
          </a:xfrm>
          <a:solidFill>
            <a:srgbClr val="92D050"/>
          </a:solidFill>
        </p:grpSpPr>
        <p:sp>
          <p:nvSpPr>
            <p:cNvPr id="168" name="Freeform 14">
              <a:extLst>
                <a:ext uri="{FF2B5EF4-FFF2-40B4-BE49-F238E27FC236}">
                  <a16:creationId xmlns:a16="http://schemas.microsoft.com/office/drawing/2014/main" id="{9FD7E5E4-1F7F-484F-8B87-89544A5971DA}"/>
                </a:ext>
              </a:extLst>
            </p:cNvPr>
            <p:cNvSpPr>
              <a:spLocks/>
            </p:cNvSpPr>
            <p:nvPr/>
          </p:nvSpPr>
          <p:spPr bwMode="auto">
            <a:xfrm>
              <a:off x="16321088" y="1909763"/>
              <a:ext cx="1681163" cy="1687513"/>
            </a:xfrm>
            <a:custGeom>
              <a:avLst/>
              <a:gdLst>
                <a:gd name="T0" fmla="*/ 565 w 565"/>
                <a:gd name="T1" fmla="*/ 283 h 566"/>
                <a:gd name="T2" fmla="*/ 283 w 565"/>
                <a:gd name="T3" fmla="*/ 0 h 566"/>
                <a:gd name="T4" fmla="*/ 0 w 565"/>
                <a:gd name="T5" fmla="*/ 283 h 566"/>
                <a:gd name="T6" fmla="*/ 283 w 565"/>
                <a:gd name="T7" fmla="*/ 566 h 566"/>
                <a:gd name="T8" fmla="*/ 308 w 565"/>
                <a:gd name="T9" fmla="*/ 540 h 566"/>
                <a:gd name="T10" fmla="*/ 308 w 565"/>
                <a:gd name="T11" fmla="*/ 309 h 566"/>
                <a:gd name="T12" fmla="*/ 540 w 565"/>
                <a:gd name="T13" fmla="*/ 309 h 566"/>
                <a:gd name="T14" fmla="*/ 565 w 565"/>
                <a:gd name="T15" fmla="*/ 283 h 5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5" h="566">
                  <a:moveTo>
                    <a:pt x="565" y="283"/>
                  </a:moveTo>
                  <a:cubicBezTo>
                    <a:pt x="565" y="127"/>
                    <a:pt x="439" y="0"/>
                    <a:pt x="283" y="0"/>
                  </a:cubicBezTo>
                  <a:cubicBezTo>
                    <a:pt x="127" y="0"/>
                    <a:pt x="0" y="127"/>
                    <a:pt x="0" y="283"/>
                  </a:cubicBezTo>
                  <a:cubicBezTo>
                    <a:pt x="0" y="439"/>
                    <a:pt x="127" y="566"/>
                    <a:pt x="283" y="566"/>
                  </a:cubicBezTo>
                  <a:cubicBezTo>
                    <a:pt x="297" y="566"/>
                    <a:pt x="308" y="554"/>
                    <a:pt x="308" y="540"/>
                  </a:cubicBezTo>
                  <a:cubicBezTo>
                    <a:pt x="308" y="309"/>
                    <a:pt x="308" y="309"/>
                    <a:pt x="308" y="309"/>
                  </a:cubicBezTo>
                  <a:cubicBezTo>
                    <a:pt x="540" y="309"/>
                    <a:pt x="540" y="309"/>
                    <a:pt x="540" y="309"/>
                  </a:cubicBezTo>
                  <a:cubicBezTo>
                    <a:pt x="554" y="309"/>
                    <a:pt x="565" y="297"/>
                    <a:pt x="565"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sp>
          <p:nvSpPr>
            <p:cNvPr id="169" name="Freeform 15">
              <a:extLst>
                <a:ext uri="{FF2B5EF4-FFF2-40B4-BE49-F238E27FC236}">
                  <a16:creationId xmlns:a16="http://schemas.microsoft.com/office/drawing/2014/main" id="{F4E369E9-BB26-4432-8CEC-38B312DBE800}"/>
                </a:ext>
              </a:extLst>
            </p:cNvPr>
            <p:cNvSpPr>
              <a:spLocks noEditPoints="1"/>
            </p:cNvSpPr>
            <p:nvPr/>
          </p:nvSpPr>
          <p:spPr bwMode="auto">
            <a:xfrm>
              <a:off x="17314863" y="2905125"/>
              <a:ext cx="684213" cy="685800"/>
            </a:xfrm>
            <a:custGeom>
              <a:avLst/>
              <a:gdLst>
                <a:gd name="T0" fmla="*/ 217 w 230"/>
                <a:gd name="T1" fmla="*/ 0 h 230"/>
                <a:gd name="T2" fmla="*/ 13 w 230"/>
                <a:gd name="T3" fmla="*/ 0 h 230"/>
                <a:gd name="T4" fmla="*/ 0 w 230"/>
                <a:gd name="T5" fmla="*/ 13 h 230"/>
                <a:gd name="T6" fmla="*/ 0 w 230"/>
                <a:gd name="T7" fmla="*/ 217 h 230"/>
                <a:gd name="T8" fmla="*/ 4 w 230"/>
                <a:gd name="T9" fmla="*/ 227 h 230"/>
                <a:gd name="T10" fmla="*/ 13 w 230"/>
                <a:gd name="T11" fmla="*/ 230 h 230"/>
                <a:gd name="T12" fmla="*/ 14 w 230"/>
                <a:gd name="T13" fmla="*/ 230 h 230"/>
                <a:gd name="T14" fmla="*/ 230 w 230"/>
                <a:gd name="T15" fmla="*/ 15 h 230"/>
                <a:gd name="T16" fmla="*/ 227 w 230"/>
                <a:gd name="T17" fmla="*/ 5 h 230"/>
                <a:gd name="T18" fmla="*/ 217 w 230"/>
                <a:gd name="T19" fmla="*/ 0 h 230"/>
                <a:gd name="T20" fmla="*/ 26 w 230"/>
                <a:gd name="T21" fmla="*/ 203 h 230"/>
                <a:gd name="T22" fmla="*/ 26 w 230"/>
                <a:gd name="T23" fmla="*/ 26 h 230"/>
                <a:gd name="T24" fmla="*/ 202 w 230"/>
                <a:gd name="T25" fmla="*/ 26 h 230"/>
                <a:gd name="T26" fmla="*/ 26 w 230"/>
                <a:gd name="T27" fmla="*/ 20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0" h="230">
                  <a:moveTo>
                    <a:pt x="217" y="0"/>
                  </a:moveTo>
                  <a:cubicBezTo>
                    <a:pt x="13" y="0"/>
                    <a:pt x="13" y="0"/>
                    <a:pt x="13" y="0"/>
                  </a:cubicBezTo>
                  <a:cubicBezTo>
                    <a:pt x="6" y="0"/>
                    <a:pt x="0" y="6"/>
                    <a:pt x="0" y="13"/>
                  </a:cubicBezTo>
                  <a:cubicBezTo>
                    <a:pt x="0" y="217"/>
                    <a:pt x="0" y="217"/>
                    <a:pt x="0" y="217"/>
                  </a:cubicBezTo>
                  <a:cubicBezTo>
                    <a:pt x="0" y="221"/>
                    <a:pt x="2" y="225"/>
                    <a:pt x="4" y="227"/>
                  </a:cubicBezTo>
                  <a:cubicBezTo>
                    <a:pt x="7" y="229"/>
                    <a:pt x="10" y="230"/>
                    <a:pt x="13" y="230"/>
                  </a:cubicBezTo>
                  <a:cubicBezTo>
                    <a:pt x="13" y="230"/>
                    <a:pt x="14" y="230"/>
                    <a:pt x="14" y="230"/>
                  </a:cubicBezTo>
                  <a:cubicBezTo>
                    <a:pt x="127" y="218"/>
                    <a:pt x="218" y="127"/>
                    <a:pt x="230" y="15"/>
                  </a:cubicBezTo>
                  <a:cubicBezTo>
                    <a:pt x="230" y="11"/>
                    <a:pt x="229" y="7"/>
                    <a:pt x="227" y="5"/>
                  </a:cubicBezTo>
                  <a:cubicBezTo>
                    <a:pt x="224" y="2"/>
                    <a:pt x="221" y="0"/>
                    <a:pt x="217" y="0"/>
                  </a:cubicBezTo>
                  <a:close/>
                  <a:moveTo>
                    <a:pt x="26" y="203"/>
                  </a:moveTo>
                  <a:cubicBezTo>
                    <a:pt x="26" y="26"/>
                    <a:pt x="26" y="26"/>
                    <a:pt x="26" y="26"/>
                  </a:cubicBezTo>
                  <a:cubicBezTo>
                    <a:pt x="202" y="26"/>
                    <a:pt x="202" y="26"/>
                    <a:pt x="202" y="26"/>
                  </a:cubicBezTo>
                  <a:cubicBezTo>
                    <a:pt x="186" y="115"/>
                    <a:pt x="115" y="187"/>
                    <a:pt x="26" y="2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0" name="Group 169">
            <a:extLst>
              <a:ext uri="{FF2B5EF4-FFF2-40B4-BE49-F238E27FC236}">
                <a16:creationId xmlns:a16="http://schemas.microsoft.com/office/drawing/2014/main" id="{F68B7AA9-CBF6-4153-9C69-30469A856A52}"/>
              </a:ext>
            </a:extLst>
          </p:cNvPr>
          <p:cNvGrpSpPr/>
          <p:nvPr/>
        </p:nvGrpSpPr>
        <p:grpSpPr>
          <a:xfrm>
            <a:off x="10160961" y="524947"/>
            <a:ext cx="541637" cy="600557"/>
            <a:chOff x="2782888" y="1743075"/>
            <a:chExt cx="1023938" cy="1023938"/>
          </a:xfrm>
          <a:solidFill>
            <a:srgbClr val="1EBECA"/>
          </a:solidFill>
        </p:grpSpPr>
        <p:sp>
          <p:nvSpPr>
            <p:cNvPr id="171" name="Freeform 7">
              <a:extLst>
                <a:ext uri="{FF2B5EF4-FFF2-40B4-BE49-F238E27FC236}">
                  <a16:creationId xmlns:a16="http://schemas.microsoft.com/office/drawing/2014/main" id="{9C99EDFF-08ED-4E9B-A944-EA2D2BF8C246}"/>
                </a:ext>
              </a:extLst>
            </p:cNvPr>
            <p:cNvSpPr>
              <a:spLocks noEditPoints="1"/>
            </p:cNvSpPr>
            <p:nvPr/>
          </p:nvSpPr>
          <p:spPr bwMode="auto">
            <a:xfrm>
              <a:off x="2878138" y="1838325"/>
              <a:ext cx="833438" cy="833438"/>
            </a:xfrm>
            <a:custGeom>
              <a:avLst/>
              <a:gdLst>
                <a:gd name="T0" fmla="*/ 207 w 525"/>
                <a:gd name="T1" fmla="*/ 125 h 525"/>
                <a:gd name="T2" fmla="*/ 157 w 525"/>
                <a:gd name="T3" fmla="*/ 190 h 525"/>
                <a:gd name="T4" fmla="*/ 164 w 525"/>
                <a:gd name="T5" fmla="*/ 269 h 525"/>
                <a:gd name="T6" fmla="*/ 206 w 525"/>
                <a:gd name="T7" fmla="*/ 314 h 525"/>
                <a:gd name="T8" fmla="*/ 207 w 525"/>
                <a:gd name="T9" fmla="*/ 315 h 525"/>
                <a:gd name="T10" fmla="*/ 122 w 525"/>
                <a:gd name="T11" fmla="*/ 380 h 525"/>
                <a:gd name="T12" fmla="*/ 129 w 525"/>
                <a:gd name="T13" fmla="*/ 475 h 525"/>
                <a:gd name="T14" fmla="*/ 262 w 525"/>
                <a:gd name="T15" fmla="*/ 512 h 525"/>
                <a:gd name="T16" fmla="*/ 394 w 525"/>
                <a:gd name="T17" fmla="*/ 475 h 525"/>
                <a:gd name="T18" fmla="*/ 403 w 525"/>
                <a:gd name="T19" fmla="*/ 380 h 525"/>
                <a:gd name="T20" fmla="*/ 318 w 525"/>
                <a:gd name="T21" fmla="*/ 315 h 525"/>
                <a:gd name="T22" fmla="*/ 319 w 525"/>
                <a:gd name="T23" fmla="*/ 314 h 525"/>
                <a:gd name="T24" fmla="*/ 361 w 525"/>
                <a:gd name="T25" fmla="*/ 269 h 525"/>
                <a:gd name="T26" fmla="*/ 368 w 525"/>
                <a:gd name="T27" fmla="*/ 190 h 525"/>
                <a:gd name="T28" fmla="*/ 318 w 525"/>
                <a:gd name="T29" fmla="*/ 125 h 525"/>
                <a:gd name="T30" fmla="*/ 262 w 525"/>
                <a:gd name="T31" fmla="*/ 12 h 525"/>
                <a:gd name="T32" fmla="*/ 137 w 525"/>
                <a:gd name="T33" fmla="*/ 46 h 525"/>
                <a:gd name="T34" fmla="*/ 46 w 525"/>
                <a:gd name="T35" fmla="*/ 137 h 525"/>
                <a:gd name="T36" fmla="*/ 12 w 525"/>
                <a:gd name="T37" fmla="*/ 262 h 525"/>
                <a:gd name="T38" fmla="*/ 39 w 525"/>
                <a:gd name="T39" fmla="*/ 376 h 525"/>
                <a:gd name="T40" fmla="*/ 94 w 525"/>
                <a:gd name="T41" fmla="*/ 406 h 525"/>
                <a:gd name="T42" fmla="*/ 154 w 525"/>
                <a:gd name="T43" fmla="*/ 328 h 525"/>
                <a:gd name="T44" fmla="*/ 151 w 525"/>
                <a:gd name="T45" fmla="*/ 271 h 525"/>
                <a:gd name="T46" fmla="*/ 145 w 525"/>
                <a:gd name="T47" fmla="*/ 187 h 525"/>
                <a:gd name="T48" fmla="*/ 201 w 525"/>
                <a:gd name="T49" fmla="*/ 114 h 525"/>
                <a:gd name="T50" fmla="*/ 295 w 525"/>
                <a:gd name="T51" fmla="*/ 102 h 525"/>
                <a:gd name="T52" fmla="*/ 368 w 525"/>
                <a:gd name="T53" fmla="*/ 159 h 525"/>
                <a:gd name="T54" fmla="*/ 381 w 525"/>
                <a:gd name="T55" fmla="*/ 246 h 525"/>
                <a:gd name="T56" fmla="*/ 342 w 525"/>
                <a:gd name="T57" fmla="*/ 312 h 525"/>
                <a:gd name="T58" fmla="*/ 416 w 525"/>
                <a:gd name="T59" fmla="*/ 376 h 525"/>
                <a:gd name="T60" fmla="*/ 466 w 525"/>
                <a:gd name="T61" fmla="*/ 409 h 525"/>
                <a:gd name="T62" fmla="*/ 509 w 525"/>
                <a:gd name="T63" fmla="*/ 302 h 525"/>
                <a:gd name="T64" fmla="*/ 496 w 525"/>
                <a:gd name="T65" fmla="*/ 176 h 525"/>
                <a:gd name="T66" fmla="*/ 423 w 525"/>
                <a:gd name="T67" fmla="*/ 71 h 525"/>
                <a:gd name="T68" fmla="*/ 308 w 525"/>
                <a:gd name="T69" fmla="*/ 16 h 525"/>
                <a:gd name="T70" fmla="*/ 309 w 525"/>
                <a:gd name="T71" fmla="*/ 5 h 525"/>
                <a:gd name="T72" fmla="*/ 431 w 525"/>
                <a:gd name="T73" fmla="*/ 62 h 525"/>
                <a:gd name="T74" fmla="*/ 507 w 525"/>
                <a:gd name="T75" fmla="*/ 171 h 525"/>
                <a:gd name="T76" fmla="*/ 520 w 525"/>
                <a:gd name="T77" fmla="*/ 309 h 525"/>
                <a:gd name="T78" fmla="*/ 463 w 525"/>
                <a:gd name="T79" fmla="*/ 432 h 525"/>
                <a:gd name="T80" fmla="*/ 354 w 525"/>
                <a:gd name="T81" fmla="*/ 508 h 525"/>
                <a:gd name="T82" fmla="*/ 216 w 525"/>
                <a:gd name="T83" fmla="*/ 521 h 525"/>
                <a:gd name="T84" fmla="*/ 94 w 525"/>
                <a:gd name="T85" fmla="*/ 463 h 525"/>
                <a:gd name="T86" fmla="*/ 16 w 525"/>
                <a:gd name="T87" fmla="*/ 354 h 525"/>
                <a:gd name="T88" fmla="*/ 4 w 525"/>
                <a:gd name="T89" fmla="*/ 216 h 525"/>
                <a:gd name="T90" fmla="*/ 62 w 525"/>
                <a:gd name="T91" fmla="*/ 94 h 525"/>
                <a:gd name="T92" fmla="*/ 171 w 525"/>
                <a:gd name="T93" fmla="*/ 16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25" h="525">
                  <a:moveTo>
                    <a:pt x="262" y="110"/>
                  </a:moveTo>
                  <a:lnTo>
                    <a:pt x="233" y="114"/>
                  </a:lnTo>
                  <a:lnTo>
                    <a:pt x="207" y="125"/>
                  </a:lnTo>
                  <a:lnTo>
                    <a:pt x="184" y="143"/>
                  </a:lnTo>
                  <a:lnTo>
                    <a:pt x="167" y="164"/>
                  </a:lnTo>
                  <a:lnTo>
                    <a:pt x="157" y="190"/>
                  </a:lnTo>
                  <a:lnTo>
                    <a:pt x="152" y="220"/>
                  </a:lnTo>
                  <a:lnTo>
                    <a:pt x="155" y="246"/>
                  </a:lnTo>
                  <a:lnTo>
                    <a:pt x="164" y="269"/>
                  </a:lnTo>
                  <a:lnTo>
                    <a:pt x="178" y="289"/>
                  </a:lnTo>
                  <a:lnTo>
                    <a:pt x="196" y="307"/>
                  </a:lnTo>
                  <a:lnTo>
                    <a:pt x="206" y="314"/>
                  </a:lnTo>
                  <a:lnTo>
                    <a:pt x="207" y="315"/>
                  </a:lnTo>
                  <a:lnTo>
                    <a:pt x="207" y="315"/>
                  </a:lnTo>
                  <a:lnTo>
                    <a:pt x="207" y="315"/>
                  </a:lnTo>
                  <a:lnTo>
                    <a:pt x="174" y="330"/>
                  </a:lnTo>
                  <a:lnTo>
                    <a:pt x="145" y="353"/>
                  </a:lnTo>
                  <a:lnTo>
                    <a:pt x="122" y="380"/>
                  </a:lnTo>
                  <a:lnTo>
                    <a:pt x="105" y="412"/>
                  </a:lnTo>
                  <a:lnTo>
                    <a:pt x="94" y="447"/>
                  </a:lnTo>
                  <a:lnTo>
                    <a:pt x="129" y="475"/>
                  </a:lnTo>
                  <a:lnTo>
                    <a:pt x="171" y="495"/>
                  </a:lnTo>
                  <a:lnTo>
                    <a:pt x="214" y="508"/>
                  </a:lnTo>
                  <a:lnTo>
                    <a:pt x="262" y="512"/>
                  </a:lnTo>
                  <a:lnTo>
                    <a:pt x="309" y="508"/>
                  </a:lnTo>
                  <a:lnTo>
                    <a:pt x="354" y="495"/>
                  </a:lnTo>
                  <a:lnTo>
                    <a:pt x="394" y="475"/>
                  </a:lnTo>
                  <a:lnTo>
                    <a:pt x="430" y="447"/>
                  </a:lnTo>
                  <a:lnTo>
                    <a:pt x="420" y="412"/>
                  </a:lnTo>
                  <a:lnTo>
                    <a:pt x="403" y="380"/>
                  </a:lnTo>
                  <a:lnTo>
                    <a:pt x="380" y="353"/>
                  </a:lnTo>
                  <a:lnTo>
                    <a:pt x="351" y="330"/>
                  </a:lnTo>
                  <a:lnTo>
                    <a:pt x="318" y="315"/>
                  </a:lnTo>
                  <a:lnTo>
                    <a:pt x="318" y="315"/>
                  </a:lnTo>
                  <a:lnTo>
                    <a:pt x="318" y="315"/>
                  </a:lnTo>
                  <a:lnTo>
                    <a:pt x="319" y="314"/>
                  </a:lnTo>
                  <a:lnTo>
                    <a:pt x="329" y="307"/>
                  </a:lnTo>
                  <a:lnTo>
                    <a:pt x="347" y="289"/>
                  </a:lnTo>
                  <a:lnTo>
                    <a:pt x="361" y="269"/>
                  </a:lnTo>
                  <a:lnTo>
                    <a:pt x="370" y="246"/>
                  </a:lnTo>
                  <a:lnTo>
                    <a:pt x="372" y="220"/>
                  </a:lnTo>
                  <a:lnTo>
                    <a:pt x="368" y="190"/>
                  </a:lnTo>
                  <a:lnTo>
                    <a:pt x="357" y="164"/>
                  </a:lnTo>
                  <a:lnTo>
                    <a:pt x="339" y="143"/>
                  </a:lnTo>
                  <a:lnTo>
                    <a:pt x="318" y="125"/>
                  </a:lnTo>
                  <a:lnTo>
                    <a:pt x="292" y="114"/>
                  </a:lnTo>
                  <a:lnTo>
                    <a:pt x="262" y="110"/>
                  </a:lnTo>
                  <a:close/>
                  <a:moveTo>
                    <a:pt x="262" y="12"/>
                  </a:moveTo>
                  <a:lnTo>
                    <a:pt x="217" y="16"/>
                  </a:lnTo>
                  <a:lnTo>
                    <a:pt x="175" y="28"/>
                  </a:lnTo>
                  <a:lnTo>
                    <a:pt x="137" y="46"/>
                  </a:lnTo>
                  <a:lnTo>
                    <a:pt x="101" y="71"/>
                  </a:lnTo>
                  <a:lnTo>
                    <a:pt x="71" y="101"/>
                  </a:lnTo>
                  <a:lnTo>
                    <a:pt x="46" y="137"/>
                  </a:lnTo>
                  <a:lnTo>
                    <a:pt x="27" y="176"/>
                  </a:lnTo>
                  <a:lnTo>
                    <a:pt x="16" y="217"/>
                  </a:lnTo>
                  <a:lnTo>
                    <a:pt x="12" y="262"/>
                  </a:lnTo>
                  <a:lnTo>
                    <a:pt x="16" y="302"/>
                  </a:lnTo>
                  <a:lnTo>
                    <a:pt x="25" y="341"/>
                  </a:lnTo>
                  <a:lnTo>
                    <a:pt x="39" y="376"/>
                  </a:lnTo>
                  <a:lnTo>
                    <a:pt x="59" y="409"/>
                  </a:lnTo>
                  <a:lnTo>
                    <a:pt x="84" y="437"/>
                  </a:lnTo>
                  <a:lnTo>
                    <a:pt x="94" y="406"/>
                  </a:lnTo>
                  <a:lnTo>
                    <a:pt x="109" y="376"/>
                  </a:lnTo>
                  <a:lnTo>
                    <a:pt x="129" y="351"/>
                  </a:lnTo>
                  <a:lnTo>
                    <a:pt x="154" y="328"/>
                  </a:lnTo>
                  <a:lnTo>
                    <a:pt x="183" y="312"/>
                  </a:lnTo>
                  <a:lnTo>
                    <a:pt x="165" y="294"/>
                  </a:lnTo>
                  <a:lnTo>
                    <a:pt x="151" y="271"/>
                  </a:lnTo>
                  <a:lnTo>
                    <a:pt x="144" y="246"/>
                  </a:lnTo>
                  <a:lnTo>
                    <a:pt x="141" y="220"/>
                  </a:lnTo>
                  <a:lnTo>
                    <a:pt x="145" y="187"/>
                  </a:lnTo>
                  <a:lnTo>
                    <a:pt x="157" y="159"/>
                  </a:lnTo>
                  <a:lnTo>
                    <a:pt x="175" y="134"/>
                  </a:lnTo>
                  <a:lnTo>
                    <a:pt x="201" y="114"/>
                  </a:lnTo>
                  <a:lnTo>
                    <a:pt x="230" y="102"/>
                  </a:lnTo>
                  <a:lnTo>
                    <a:pt x="262" y="98"/>
                  </a:lnTo>
                  <a:lnTo>
                    <a:pt x="295" y="102"/>
                  </a:lnTo>
                  <a:lnTo>
                    <a:pt x="324" y="114"/>
                  </a:lnTo>
                  <a:lnTo>
                    <a:pt x="348" y="134"/>
                  </a:lnTo>
                  <a:lnTo>
                    <a:pt x="368" y="159"/>
                  </a:lnTo>
                  <a:lnTo>
                    <a:pt x="380" y="187"/>
                  </a:lnTo>
                  <a:lnTo>
                    <a:pt x="384" y="220"/>
                  </a:lnTo>
                  <a:lnTo>
                    <a:pt x="381" y="246"/>
                  </a:lnTo>
                  <a:lnTo>
                    <a:pt x="372" y="271"/>
                  </a:lnTo>
                  <a:lnTo>
                    <a:pt x="359" y="294"/>
                  </a:lnTo>
                  <a:lnTo>
                    <a:pt x="342" y="312"/>
                  </a:lnTo>
                  <a:lnTo>
                    <a:pt x="371" y="328"/>
                  </a:lnTo>
                  <a:lnTo>
                    <a:pt x="395" y="351"/>
                  </a:lnTo>
                  <a:lnTo>
                    <a:pt x="416" y="376"/>
                  </a:lnTo>
                  <a:lnTo>
                    <a:pt x="431" y="406"/>
                  </a:lnTo>
                  <a:lnTo>
                    <a:pt x="441" y="437"/>
                  </a:lnTo>
                  <a:lnTo>
                    <a:pt x="466" y="409"/>
                  </a:lnTo>
                  <a:lnTo>
                    <a:pt x="485" y="376"/>
                  </a:lnTo>
                  <a:lnTo>
                    <a:pt x="500" y="341"/>
                  </a:lnTo>
                  <a:lnTo>
                    <a:pt x="509" y="302"/>
                  </a:lnTo>
                  <a:lnTo>
                    <a:pt x="512" y="262"/>
                  </a:lnTo>
                  <a:lnTo>
                    <a:pt x="509" y="217"/>
                  </a:lnTo>
                  <a:lnTo>
                    <a:pt x="496" y="176"/>
                  </a:lnTo>
                  <a:lnTo>
                    <a:pt x="479" y="137"/>
                  </a:lnTo>
                  <a:lnTo>
                    <a:pt x="453" y="101"/>
                  </a:lnTo>
                  <a:lnTo>
                    <a:pt x="423" y="71"/>
                  </a:lnTo>
                  <a:lnTo>
                    <a:pt x="388" y="46"/>
                  </a:lnTo>
                  <a:lnTo>
                    <a:pt x="349" y="28"/>
                  </a:lnTo>
                  <a:lnTo>
                    <a:pt x="308" y="16"/>
                  </a:lnTo>
                  <a:lnTo>
                    <a:pt x="262" y="12"/>
                  </a:lnTo>
                  <a:close/>
                  <a:moveTo>
                    <a:pt x="262" y="0"/>
                  </a:moveTo>
                  <a:lnTo>
                    <a:pt x="309" y="5"/>
                  </a:lnTo>
                  <a:lnTo>
                    <a:pt x="354" y="16"/>
                  </a:lnTo>
                  <a:lnTo>
                    <a:pt x="394" y="36"/>
                  </a:lnTo>
                  <a:lnTo>
                    <a:pt x="431" y="62"/>
                  </a:lnTo>
                  <a:lnTo>
                    <a:pt x="463" y="94"/>
                  </a:lnTo>
                  <a:lnTo>
                    <a:pt x="489" y="130"/>
                  </a:lnTo>
                  <a:lnTo>
                    <a:pt x="507" y="171"/>
                  </a:lnTo>
                  <a:lnTo>
                    <a:pt x="520" y="216"/>
                  </a:lnTo>
                  <a:lnTo>
                    <a:pt x="525" y="262"/>
                  </a:lnTo>
                  <a:lnTo>
                    <a:pt x="520" y="309"/>
                  </a:lnTo>
                  <a:lnTo>
                    <a:pt x="507" y="354"/>
                  </a:lnTo>
                  <a:lnTo>
                    <a:pt x="489" y="394"/>
                  </a:lnTo>
                  <a:lnTo>
                    <a:pt x="463" y="432"/>
                  </a:lnTo>
                  <a:lnTo>
                    <a:pt x="431" y="463"/>
                  </a:lnTo>
                  <a:lnTo>
                    <a:pt x="394" y="489"/>
                  </a:lnTo>
                  <a:lnTo>
                    <a:pt x="354" y="508"/>
                  </a:lnTo>
                  <a:lnTo>
                    <a:pt x="309" y="521"/>
                  </a:lnTo>
                  <a:lnTo>
                    <a:pt x="262" y="525"/>
                  </a:lnTo>
                  <a:lnTo>
                    <a:pt x="216" y="521"/>
                  </a:lnTo>
                  <a:lnTo>
                    <a:pt x="171" y="508"/>
                  </a:lnTo>
                  <a:lnTo>
                    <a:pt x="129" y="489"/>
                  </a:lnTo>
                  <a:lnTo>
                    <a:pt x="94" y="463"/>
                  </a:lnTo>
                  <a:lnTo>
                    <a:pt x="62" y="432"/>
                  </a:lnTo>
                  <a:lnTo>
                    <a:pt x="36" y="394"/>
                  </a:lnTo>
                  <a:lnTo>
                    <a:pt x="16" y="354"/>
                  </a:lnTo>
                  <a:lnTo>
                    <a:pt x="4" y="309"/>
                  </a:lnTo>
                  <a:lnTo>
                    <a:pt x="0" y="262"/>
                  </a:lnTo>
                  <a:lnTo>
                    <a:pt x="4" y="216"/>
                  </a:lnTo>
                  <a:lnTo>
                    <a:pt x="16" y="171"/>
                  </a:lnTo>
                  <a:lnTo>
                    <a:pt x="36" y="130"/>
                  </a:lnTo>
                  <a:lnTo>
                    <a:pt x="62" y="94"/>
                  </a:lnTo>
                  <a:lnTo>
                    <a:pt x="94" y="62"/>
                  </a:lnTo>
                  <a:lnTo>
                    <a:pt x="129" y="36"/>
                  </a:lnTo>
                  <a:lnTo>
                    <a:pt x="171" y="16"/>
                  </a:lnTo>
                  <a:lnTo>
                    <a:pt x="216" y="5"/>
                  </a:lnTo>
                  <a:lnTo>
                    <a:pt x="26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2" name="Freeform 8">
              <a:extLst>
                <a:ext uri="{FF2B5EF4-FFF2-40B4-BE49-F238E27FC236}">
                  <a16:creationId xmlns:a16="http://schemas.microsoft.com/office/drawing/2014/main" id="{C66D0F6A-65A4-4FAE-842E-B0DBFB8AD42B}"/>
                </a:ext>
              </a:extLst>
            </p:cNvPr>
            <p:cNvSpPr>
              <a:spLocks noEditPoints="1"/>
            </p:cNvSpPr>
            <p:nvPr/>
          </p:nvSpPr>
          <p:spPr bwMode="auto">
            <a:xfrm>
              <a:off x="2782888" y="1743075"/>
              <a:ext cx="1023938" cy="1023938"/>
            </a:xfrm>
            <a:custGeom>
              <a:avLst/>
              <a:gdLst>
                <a:gd name="T0" fmla="*/ 274 w 645"/>
                <a:gd name="T1" fmla="*/ 27 h 645"/>
                <a:gd name="T2" fmla="*/ 185 w 645"/>
                <a:gd name="T3" fmla="*/ 58 h 645"/>
                <a:gd name="T4" fmla="*/ 110 w 645"/>
                <a:gd name="T5" fmla="*/ 111 h 645"/>
                <a:gd name="T6" fmla="*/ 57 w 645"/>
                <a:gd name="T7" fmla="*/ 185 h 645"/>
                <a:gd name="T8" fmla="*/ 27 w 645"/>
                <a:gd name="T9" fmla="*/ 275 h 645"/>
                <a:gd name="T10" fmla="*/ 27 w 645"/>
                <a:gd name="T11" fmla="*/ 371 h 645"/>
                <a:gd name="T12" fmla="*/ 57 w 645"/>
                <a:gd name="T13" fmla="*/ 460 h 645"/>
                <a:gd name="T14" fmla="*/ 110 w 645"/>
                <a:gd name="T15" fmla="*/ 533 h 645"/>
                <a:gd name="T16" fmla="*/ 185 w 645"/>
                <a:gd name="T17" fmla="*/ 588 h 645"/>
                <a:gd name="T18" fmla="*/ 274 w 645"/>
                <a:gd name="T19" fmla="*/ 618 h 645"/>
                <a:gd name="T20" fmla="*/ 371 w 645"/>
                <a:gd name="T21" fmla="*/ 618 h 645"/>
                <a:gd name="T22" fmla="*/ 460 w 645"/>
                <a:gd name="T23" fmla="*/ 588 h 645"/>
                <a:gd name="T24" fmla="*/ 533 w 645"/>
                <a:gd name="T25" fmla="*/ 533 h 645"/>
                <a:gd name="T26" fmla="*/ 588 w 645"/>
                <a:gd name="T27" fmla="*/ 460 h 645"/>
                <a:gd name="T28" fmla="*/ 618 w 645"/>
                <a:gd name="T29" fmla="*/ 371 h 645"/>
                <a:gd name="T30" fmla="*/ 618 w 645"/>
                <a:gd name="T31" fmla="*/ 275 h 645"/>
                <a:gd name="T32" fmla="*/ 588 w 645"/>
                <a:gd name="T33" fmla="*/ 185 h 645"/>
                <a:gd name="T34" fmla="*/ 533 w 645"/>
                <a:gd name="T35" fmla="*/ 111 h 645"/>
                <a:gd name="T36" fmla="*/ 460 w 645"/>
                <a:gd name="T37" fmla="*/ 58 h 645"/>
                <a:gd name="T38" fmla="*/ 371 w 645"/>
                <a:gd name="T39" fmla="*/ 27 h 645"/>
                <a:gd name="T40" fmla="*/ 322 w 645"/>
                <a:gd name="T41" fmla="*/ 0 h 645"/>
                <a:gd name="T42" fmla="*/ 424 w 645"/>
                <a:gd name="T43" fmla="*/ 16 h 645"/>
                <a:gd name="T44" fmla="*/ 513 w 645"/>
                <a:gd name="T45" fmla="*/ 62 h 645"/>
                <a:gd name="T46" fmla="*/ 583 w 645"/>
                <a:gd name="T47" fmla="*/ 132 h 645"/>
                <a:gd name="T48" fmla="*/ 629 w 645"/>
                <a:gd name="T49" fmla="*/ 220 h 645"/>
                <a:gd name="T50" fmla="*/ 645 w 645"/>
                <a:gd name="T51" fmla="*/ 322 h 645"/>
                <a:gd name="T52" fmla="*/ 629 w 645"/>
                <a:gd name="T53" fmla="*/ 424 h 645"/>
                <a:gd name="T54" fmla="*/ 583 w 645"/>
                <a:gd name="T55" fmla="*/ 513 h 645"/>
                <a:gd name="T56" fmla="*/ 513 w 645"/>
                <a:gd name="T57" fmla="*/ 584 h 645"/>
                <a:gd name="T58" fmla="*/ 424 w 645"/>
                <a:gd name="T59" fmla="*/ 630 h 645"/>
                <a:gd name="T60" fmla="*/ 322 w 645"/>
                <a:gd name="T61" fmla="*/ 645 h 645"/>
                <a:gd name="T62" fmla="*/ 220 w 645"/>
                <a:gd name="T63" fmla="*/ 630 h 645"/>
                <a:gd name="T64" fmla="*/ 132 w 645"/>
                <a:gd name="T65" fmla="*/ 584 h 645"/>
                <a:gd name="T66" fmla="*/ 62 w 645"/>
                <a:gd name="T67" fmla="*/ 513 h 645"/>
                <a:gd name="T68" fmla="*/ 16 w 645"/>
                <a:gd name="T69" fmla="*/ 424 h 645"/>
                <a:gd name="T70" fmla="*/ 0 w 645"/>
                <a:gd name="T71" fmla="*/ 322 h 645"/>
                <a:gd name="T72" fmla="*/ 16 w 645"/>
                <a:gd name="T73" fmla="*/ 220 h 645"/>
                <a:gd name="T74" fmla="*/ 62 w 645"/>
                <a:gd name="T75" fmla="*/ 132 h 645"/>
                <a:gd name="T76" fmla="*/ 132 w 645"/>
                <a:gd name="T77" fmla="*/ 62 h 645"/>
                <a:gd name="T78" fmla="*/ 220 w 645"/>
                <a:gd name="T79" fmla="*/ 16 h 645"/>
                <a:gd name="T80" fmla="*/ 322 w 645"/>
                <a:gd name="T81" fmla="*/ 0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5" h="645">
                  <a:moveTo>
                    <a:pt x="322" y="24"/>
                  </a:moveTo>
                  <a:lnTo>
                    <a:pt x="274" y="27"/>
                  </a:lnTo>
                  <a:lnTo>
                    <a:pt x="228" y="39"/>
                  </a:lnTo>
                  <a:lnTo>
                    <a:pt x="185" y="58"/>
                  </a:lnTo>
                  <a:lnTo>
                    <a:pt x="146" y="82"/>
                  </a:lnTo>
                  <a:lnTo>
                    <a:pt x="110" y="111"/>
                  </a:lnTo>
                  <a:lnTo>
                    <a:pt x="82" y="147"/>
                  </a:lnTo>
                  <a:lnTo>
                    <a:pt x="57" y="185"/>
                  </a:lnTo>
                  <a:lnTo>
                    <a:pt x="39" y="229"/>
                  </a:lnTo>
                  <a:lnTo>
                    <a:pt x="27" y="275"/>
                  </a:lnTo>
                  <a:lnTo>
                    <a:pt x="24" y="322"/>
                  </a:lnTo>
                  <a:lnTo>
                    <a:pt x="27" y="371"/>
                  </a:lnTo>
                  <a:lnTo>
                    <a:pt x="39" y="417"/>
                  </a:lnTo>
                  <a:lnTo>
                    <a:pt x="57" y="460"/>
                  </a:lnTo>
                  <a:lnTo>
                    <a:pt x="82" y="499"/>
                  </a:lnTo>
                  <a:lnTo>
                    <a:pt x="110" y="533"/>
                  </a:lnTo>
                  <a:lnTo>
                    <a:pt x="146" y="564"/>
                  </a:lnTo>
                  <a:lnTo>
                    <a:pt x="185" y="588"/>
                  </a:lnTo>
                  <a:lnTo>
                    <a:pt x="228" y="607"/>
                  </a:lnTo>
                  <a:lnTo>
                    <a:pt x="274" y="618"/>
                  </a:lnTo>
                  <a:lnTo>
                    <a:pt x="322" y="621"/>
                  </a:lnTo>
                  <a:lnTo>
                    <a:pt x="371" y="618"/>
                  </a:lnTo>
                  <a:lnTo>
                    <a:pt x="417" y="607"/>
                  </a:lnTo>
                  <a:lnTo>
                    <a:pt x="460" y="588"/>
                  </a:lnTo>
                  <a:lnTo>
                    <a:pt x="499" y="564"/>
                  </a:lnTo>
                  <a:lnTo>
                    <a:pt x="533" y="533"/>
                  </a:lnTo>
                  <a:lnTo>
                    <a:pt x="563" y="499"/>
                  </a:lnTo>
                  <a:lnTo>
                    <a:pt x="588" y="460"/>
                  </a:lnTo>
                  <a:lnTo>
                    <a:pt x="606" y="417"/>
                  </a:lnTo>
                  <a:lnTo>
                    <a:pt x="618" y="371"/>
                  </a:lnTo>
                  <a:lnTo>
                    <a:pt x="621" y="322"/>
                  </a:lnTo>
                  <a:lnTo>
                    <a:pt x="618" y="275"/>
                  </a:lnTo>
                  <a:lnTo>
                    <a:pt x="606" y="229"/>
                  </a:lnTo>
                  <a:lnTo>
                    <a:pt x="588" y="185"/>
                  </a:lnTo>
                  <a:lnTo>
                    <a:pt x="563" y="147"/>
                  </a:lnTo>
                  <a:lnTo>
                    <a:pt x="533" y="111"/>
                  </a:lnTo>
                  <a:lnTo>
                    <a:pt x="499" y="82"/>
                  </a:lnTo>
                  <a:lnTo>
                    <a:pt x="460" y="58"/>
                  </a:lnTo>
                  <a:lnTo>
                    <a:pt x="417" y="39"/>
                  </a:lnTo>
                  <a:lnTo>
                    <a:pt x="371" y="27"/>
                  </a:lnTo>
                  <a:lnTo>
                    <a:pt x="322" y="24"/>
                  </a:lnTo>
                  <a:close/>
                  <a:moveTo>
                    <a:pt x="322" y="0"/>
                  </a:moveTo>
                  <a:lnTo>
                    <a:pt x="375" y="4"/>
                  </a:lnTo>
                  <a:lnTo>
                    <a:pt x="424" y="16"/>
                  </a:lnTo>
                  <a:lnTo>
                    <a:pt x="471" y="36"/>
                  </a:lnTo>
                  <a:lnTo>
                    <a:pt x="513" y="62"/>
                  </a:lnTo>
                  <a:lnTo>
                    <a:pt x="550" y="93"/>
                  </a:lnTo>
                  <a:lnTo>
                    <a:pt x="583" y="132"/>
                  </a:lnTo>
                  <a:lnTo>
                    <a:pt x="609" y="174"/>
                  </a:lnTo>
                  <a:lnTo>
                    <a:pt x="629" y="220"/>
                  </a:lnTo>
                  <a:lnTo>
                    <a:pt x="641" y="270"/>
                  </a:lnTo>
                  <a:lnTo>
                    <a:pt x="645" y="322"/>
                  </a:lnTo>
                  <a:lnTo>
                    <a:pt x="641" y="375"/>
                  </a:lnTo>
                  <a:lnTo>
                    <a:pt x="629" y="424"/>
                  </a:lnTo>
                  <a:lnTo>
                    <a:pt x="609" y="472"/>
                  </a:lnTo>
                  <a:lnTo>
                    <a:pt x="583" y="513"/>
                  </a:lnTo>
                  <a:lnTo>
                    <a:pt x="550" y="551"/>
                  </a:lnTo>
                  <a:lnTo>
                    <a:pt x="513" y="584"/>
                  </a:lnTo>
                  <a:lnTo>
                    <a:pt x="471" y="610"/>
                  </a:lnTo>
                  <a:lnTo>
                    <a:pt x="424" y="630"/>
                  </a:lnTo>
                  <a:lnTo>
                    <a:pt x="375" y="641"/>
                  </a:lnTo>
                  <a:lnTo>
                    <a:pt x="322" y="645"/>
                  </a:lnTo>
                  <a:lnTo>
                    <a:pt x="270" y="641"/>
                  </a:lnTo>
                  <a:lnTo>
                    <a:pt x="220" y="630"/>
                  </a:lnTo>
                  <a:lnTo>
                    <a:pt x="174" y="610"/>
                  </a:lnTo>
                  <a:lnTo>
                    <a:pt x="132" y="584"/>
                  </a:lnTo>
                  <a:lnTo>
                    <a:pt x="93" y="551"/>
                  </a:lnTo>
                  <a:lnTo>
                    <a:pt x="62" y="513"/>
                  </a:lnTo>
                  <a:lnTo>
                    <a:pt x="36" y="472"/>
                  </a:lnTo>
                  <a:lnTo>
                    <a:pt x="16" y="424"/>
                  </a:lnTo>
                  <a:lnTo>
                    <a:pt x="4" y="375"/>
                  </a:lnTo>
                  <a:lnTo>
                    <a:pt x="0" y="322"/>
                  </a:lnTo>
                  <a:lnTo>
                    <a:pt x="4" y="270"/>
                  </a:lnTo>
                  <a:lnTo>
                    <a:pt x="16" y="220"/>
                  </a:lnTo>
                  <a:lnTo>
                    <a:pt x="36" y="174"/>
                  </a:lnTo>
                  <a:lnTo>
                    <a:pt x="62" y="132"/>
                  </a:lnTo>
                  <a:lnTo>
                    <a:pt x="93" y="93"/>
                  </a:lnTo>
                  <a:lnTo>
                    <a:pt x="132" y="62"/>
                  </a:lnTo>
                  <a:lnTo>
                    <a:pt x="174" y="36"/>
                  </a:lnTo>
                  <a:lnTo>
                    <a:pt x="220" y="16"/>
                  </a:lnTo>
                  <a:lnTo>
                    <a:pt x="270" y="4"/>
                  </a:lnTo>
                  <a:lnTo>
                    <a:pt x="3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73" name="Group 172">
            <a:extLst>
              <a:ext uri="{FF2B5EF4-FFF2-40B4-BE49-F238E27FC236}">
                <a16:creationId xmlns:a16="http://schemas.microsoft.com/office/drawing/2014/main" id="{9F2F5959-B983-4B8B-8227-F3AA900B327D}"/>
              </a:ext>
            </a:extLst>
          </p:cNvPr>
          <p:cNvGrpSpPr/>
          <p:nvPr/>
        </p:nvGrpSpPr>
        <p:grpSpPr>
          <a:xfrm>
            <a:off x="8192511" y="3610973"/>
            <a:ext cx="454985" cy="516888"/>
            <a:chOff x="9007475" y="3268663"/>
            <a:chExt cx="1092200" cy="908050"/>
          </a:xfrm>
          <a:solidFill>
            <a:schemeClr val="tx1"/>
          </a:solidFill>
          <a:effectLst/>
        </p:grpSpPr>
        <p:sp>
          <p:nvSpPr>
            <p:cNvPr id="174" name="Rectangle 55">
              <a:extLst>
                <a:ext uri="{FF2B5EF4-FFF2-40B4-BE49-F238E27FC236}">
                  <a16:creationId xmlns:a16="http://schemas.microsoft.com/office/drawing/2014/main" id="{71966598-EC55-4A3C-9DDC-B645B5A8DBA4}"/>
                </a:ext>
              </a:extLst>
            </p:cNvPr>
            <p:cNvSpPr>
              <a:spLocks noChangeArrowheads="1"/>
            </p:cNvSpPr>
            <p:nvPr/>
          </p:nvSpPr>
          <p:spPr bwMode="auto">
            <a:xfrm>
              <a:off x="9277350" y="4021138"/>
              <a:ext cx="349250" cy="1905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5" name="Rectangle 56">
              <a:extLst>
                <a:ext uri="{FF2B5EF4-FFF2-40B4-BE49-F238E27FC236}">
                  <a16:creationId xmlns:a16="http://schemas.microsoft.com/office/drawing/2014/main" id="{E85FFD3A-660A-4A01-BC82-F16EBE72B06A}"/>
                </a:ext>
              </a:extLst>
            </p:cNvPr>
            <p:cNvSpPr>
              <a:spLocks noChangeArrowheads="1"/>
            </p:cNvSpPr>
            <p:nvPr/>
          </p:nvSpPr>
          <p:spPr bwMode="auto">
            <a:xfrm>
              <a:off x="9277350" y="3897313"/>
              <a:ext cx="431800" cy="2222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6" name="Rectangle 57">
              <a:extLst>
                <a:ext uri="{FF2B5EF4-FFF2-40B4-BE49-F238E27FC236}">
                  <a16:creationId xmlns:a16="http://schemas.microsoft.com/office/drawing/2014/main" id="{7110CE73-FABB-4D01-9E09-143FA339B1A9}"/>
                </a:ext>
              </a:extLst>
            </p:cNvPr>
            <p:cNvSpPr>
              <a:spLocks noChangeArrowheads="1"/>
            </p:cNvSpPr>
            <p:nvPr/>
          </p:nvSpPr>
          <p:spPr bwMode="auto">
            <a:xfrm>
              <a:off x="9277350" y="3960813"/>
              <a:ext cx="523875" cy="1905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7" name="Rectangle 58">
              <a:extLst>
                <a:ext uri="{FF2B5EF4-FFF2-40B4-BE49-F238E27FC236}">
                  <a16:creationId xmlns:a16="http://schemas.microsoft.com/office/drawing/2014/main" id="{146A6CA9-BBBE-48AB-ADC6-3C0786687341}"/>
                </a:ext>
              </a:extLst>
            </p:cNvPr>
            <p:cNvSpPr>
              <a:spLocks noChangeArrowheads="1"/>
            </p:cNvSpPr>
            <p:nvPr/>
          </p:nvSpPr>
          <p:spPr bwMode="auto">
            <a:xfrm>
              <a:off x="9305925" y="3405188"/>
              <a:ext cx="463550" cy="1905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8" name="Rectangle 59">
              <a:extLst>
                <a:ext uri="{FF2B5EF4-FFF2-40B4-BE49-F238E27FC236}">
                  <a16:creationId xmlns:a16="http://schemas.microsoft.com/office/drawing/2014/main" id="{5D03E0DE-74B8-4EC5-A0B0-8C4135C0777D}"/>
                </a:ext>
              </a:extLst>
            </p:cNvPr>
            <p:cNvSpPr>
              <a:spLocks noChangeArrowheads="1"/>
            </p:cNvSpPr>
            <p:nvPr/>
          </p:nvSpPr>
          <p:spPr bwMode="auto">
            <a:xfrm>
              <a:off x="9305925" y="3465513"/>
              <a:ext cx="403225" cy="1905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9" name="Rectangle 60">
              <a:extLst>
                <a:ext uri="{FF2B5EF4-FFF2-40B4-BE49-F238E27FC236}">
                  <a16:creationId xmlns:a16="http://schemas.microsoft.com/office/drawing/2014/main" id="{DBBB5F1D-8A7C-4FEB-8964-2476473859E2}"/>
                </a:ext>
              </a:extLst>
            </p:cNvPr>
            <p:cNvSpPr>
              <a:spLocks noChangeArrowheads="1"/>
            </p:cNvSpPr>
            <p:nvPr/>
          </p:nvSpPr>
          <p:spPr bwMode="auto">
            <a:xfrm>
              <a:off x="9305925" y="3525838"/>
              <a:ext cx="527050" cy="2222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0" name="Freeform 61">
              <a:extLst>
                <a:ext uri="{FF2B5EF4-FFF2-40B4-BE49-F238E27FC236}">
                  <a16:creationId xmlns:a16="http://schemas.microsoft.com/office/drawing/2014/main" id="{F664AB66-2071-4EFB-88F2-9BF2D75485B2}"/>
                </a:ext>
              </a:extLst>
            </p:cNvPr>
            <p:cNvSpPr>
              <a:spLocks noEditPoints="1"/>
            </p:cNvSpPr>
            <p:nvPr/>
          </p:nvSpPr>
          <p:spPr bwMode="auto">
            <a:xfrm>
              <a:off x="9007475" y="3268663"/>
              <a:ext cx="990600" cy="412750"/>
            </a:xfrm>
            <a:custGeom>
              <a:avLst/>
              <a:gdLst>
                <a:gd name="T0" fmla="*/ 188 w 624"/>
                <a:gd name="T1" fmla="*/ 26 h 260"/>
                <a:gd name="T2" fmla="*/ 164 w 624"/>
                <a:gd name="T3" fmla="*/ 31 h 260"/>
                <a:gd name="T4" fmla="*/ 142 w 624"/>
                <a:gd name="T5" fmla="*/ 41 h 260"/>
                <a:gd name="T6" fmla="*/ 125 w 624"/>
                <a:gd name="T7" fmla="*/ 58 h 260"/>
                <a:gd name="T8" fmla="*/ 115 w 624"/>
                <a:gd name="T9" fmla="*/ 80 h 260"/>
                <a:gd name="T10" fmla="*/ 110 w 624"/>
                <a:gd name="T11" fmla="*/ 104 h 260"/>
                <a:gd name="T12" fmla="*/ 110 w 624"/>
                <a:gd name="T13" fmla="*/ 156 h 260"/>
                <a:gd name="T14" fmla="*/ 108 w 624"/>
                <a:gd name="T15" fmla="*/ 179 h 260"/>
                <a:gd name="T16" fmla="*/ 101 w 624"/>
                <a:gd name="T17" fmla="*/ 199 h 260"/>
                <a:gd name="T18" fmla="*/ 90 w 624"/>
                <a:gd name="T19" fmla="*/ 217 h 260"/>
                <a:gd name="T20" fmla="*/ 76 w 624"/>
                <a:gd name="T21" fmla="*/ 234 h 260"/>
                <a:gd name="T22" fmla="*/ 520 w 624"/>
                <a:gd name="T23" fmla="*/ 234 h 260"/>
                <a:gd name="T24" fmla="*/ 544 w 624"/>
                <a:gd name="T25" fmla="*/ 229 h 260"/>
                <a:gd name="T26" fmla="*/ 566 w 624"/>
                <a:gd name="T27" fmla="*/ 219 h 260"/>
                <a:gd name="T28" fmla="*/ 582 w 624"/>
                <a:gd name="T29" fmla="*/ 202 h 260"/>
                <a:gd name="T30" fmla="*/ 593 w 624"/>
                <a:gd name="T31" fmla="*/ 180 h 260"/>
                <a:gd name="T32" fmla="*/ 598 w 624"/>
                <a:gd name="T33" fmla="*/ 156 h 260"/>
                <a:gd name="T34" fmla="*/ 598 w 624"/>
                <a:gd name="T35" fmla="*/ 104 h 260"/>
                <a:gd name="T36" fmla="*/ 593 w 624"/>
                <a:gd name="T37" fmla="*/ 80 h 260"/>
                <a:gd name="T38" fmla="*/ 582 w 624"/>
                <a:gd name="T39" fmla="*/ 58 h 260"/>
                <a:gd name="T40" fmla="*/ 566 w 624"/>
                <a:gd name="T41" fmla="*/ 41 h 260"/>
                <a:gd name="T42" fmla="*/ 544 w 624"/>
                <a:gd name="T43" fmla="*/ 31 h 260"/>
                <a:gd name="T44" fmla="*/ 520 w 624"/>
                <a:gd name="T45" fmla="*/ 26 h 260"/>
                <a:gd name="T46" fmla="*/ 188 w 624"/>
                <a:gd name="T47" fmla="*/ 26 h 260"/>
                <a:gd name="T48" fmla="*/ 188 w 624"/>
                <a:gd name="T49" fmla="*/ 0 h 260"/>
                <a:gd name="T50" fmla="*/ 520 w 624"/>
                <a:gd name="T51" fmla="*/ 0 h 260"/>
                <a:gd name="T52" fmla="*/ 547 w 624"/>
                <a:gd name="T53" fmla="*/ 5 h 260"/>
                <a:gd name="T54" fmla="*/ 572 w 624"/>
                <a:gd name="T55" fmla="*/ 15 h 260"/>
                <a:gd name="T56" fmla="*/ 593 w 624"/>
                <a:gd name="T57" fmla="*/ 31 h 260"/>
                <a:gd name="T58" fmla="*/ 608 w 624"/>
                <a:gd name="T59" fmla="*/ 52 h 260"/>
                <a:gd name="T60" fmla="*/ 619 w 624"/>
                <a:gd name="T61" fmla="*/ 76 h 260"/>
                <a:gd name="T62" fmla="*/ 624 w 624"/>
                <a:gd name="T63" fmla="*/ 104 h 260"/>
                <a:gd name="T64" fmla="*/ 624 w 624"/>
                <a:gd name="T65" fmla="*/ 156 h 260"/>
                <a:gd name="T66" fmla="*/ 619 w 624"/>
                <a:gd name="T67" fmla="*/ 184 h 260"/>
                <a:gd name="T68" fmla="*/ 608 w 624"/>
                <a:gd name="T69" fmla="*/ 208 h 260"/>
                <a:gd name="T70" fmla="*/ 593 w 624"/>
                <a:gd name="T71" fmla="*/ 229 h 260"/>
                <a:gd name="T72" fmla="*/ 572 w 624"/>
                <a:gd name="T73" fmla="*/ 246 h 260"/>
                <a:gd name="T74" fmla="*/ 547 w 624"/>
                <a:gd name="T75" fmla="*/ 257 h 260"/>
                <a:gd name="T76" fmla="*/ 520 w 624"/>
                <a:gd name="T77" fmla="*/ 260 h 260"/>
                <a:gd name="T78" fmla="*/ 0 w 624"/>
                <a:gd name="T79" fmla="*/ 260 h 260"/>
                <a:gd name="T80" fmla="*/ 4 w 624"/>
                <a:gd name="T81" fmla="*/ 258 h 260"/>
                <a:gd name="T82" fmla="*/ 14 w 624"/>
                <a:gd name="T83" fmla="*/ 252 h 260"/>
                <a:gd name="T84" fmla="*/ 27 w 624"/>
                <a:gd name="T85" fmla="*/ 243 h 260"/>
                <a:gd name="T86" fmla="*/ 43 w 624"/>
                <a:gd name="T87" fmla="*/ 231 h 260"/>
                <a:gd name="T88" fmla="*/ 58 w 624"/>
                <a:gd name="T89" fmla="*/ 216 h 260"/>
                <a:gd name="T90" fmla="*/ 72 w 624"/>
                <a:gd name="T91" fmla="*/ 197 h 260"/>
                <a:gd name="T92" fmla="*/ 81 w 624"/>
                <a:gd name="T93" fmla="*/ 177 h 260"/>
                <a:gd name="T94" fmla="*/ 86 w 624"/>
                <a:gd name="T95" fmla="*/ 156 h 260"/>
                <a:gd name="T96" fmla="*/ 86 w 624"/>
                <a:gd name="T97" fmla="*/ 104 h 260"/>
                <a:gd name="T98" fmla="*/ 89 w 624"/>
                <a:gd name="T99" fmla="*/ 76 h 260"/>
                <a:gd name="T100" fmla="*/ 99 w 624"/>
                <a:gd name="T101" fmla="*/ 52 h 260"/>
                <a:gd name="T102" fmla="*/ 115 w 624"/>
                <a:gd name="T103" fmla="*/ 31 h 260"/>
                <a:gd name="T104" fmla="*/ 136 w 624"/>
                <a:gd name="T105" fmla="*/ 15 h 260"/>
                <a:gd name="T106" fmla="*/ 160 w 624"/>
                <a:gd name="T107" fmla="*/ 5 h 260"/>
                <a:gd name="T108" fmla="*/ 188 w 624"/>
                <a:gd name="T109" fmla="*/ 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24" h="260">
                  <a:moveTo>
                    <a:pt x="188" y="26"/>
                  </a:moveTo>
                  <a:lnTo>
                    <a:pt x="164" y="31"/>
                  </a:lnTo>
                  <a:lnTo>
                    <a:pt x="142" y="41"/>
                  </a:lnTo>
                  <a:lnTo>
                    <a:pt x="125" y="58"/>
                  </a:lnTo>
                  <a:lnTo>
                    <a:pt x="115" y="80"/>
                  </a:lnTo>
                  <a:lnTo>
                    <a:pt x="110" y="104"/>
                  </a:lnTo>
                  <a:lnTo>
                    <a:pt x="110" y="156"/>
                  </a:lnTo>
                  <a:lnTo>
                    <a:pt x="108" y="179"/>
                  </a:lnTo>
                  <a:lnTo>
                    <a:pt x="101" y="199"/>
                  </a:lnTo>
                  <a:lnTo>
                    <a:pt x="90" y="217"/>
                  </a:lnTo>
                  <a:lnTo>
                    <a:pt x="76" y="234"/>
                  </a:lnTo>
                  <a:lnTo>
                    <a:pt x="520" y="234"/>
                  </a:lnTo>
                  <a:lnTo>
                    <a:pt x="544" y="229"/>
                  </a:lnTo>
                  <a:lnTo>
                    <a:pt x="566" y="219"/>
                  </a:lnTo>
                  <a:lnTo>
                    <a:pt x="582" y="202"/>
                  </a:lnTo>
                  <a:lnTo>
                    <a:pt x="593" y="180"/>
                  </a:lnTo>
                  <a:lnTo>
                    <a:pt x="598" y="156"/>
                  </a:lnTo>
                  <a:lnTo>
                    <a:pt x="598" y="104"/>
                  </a:lnTo>
                  <a:lnTo>
                    <a:pt x="593" y="80"/>
                  </a:lnTo>
                  <a:lnTo>
                    <a:pt x="582" y="58"/>
                  </a:lnTo>
                  <a:lnTo>
                    <a:pt x="566" y="41"/>
                  </a:lnTo>
                  <a:lnTo>
                    <a:pt x="544" y="31"/>
                  </a:lnTo>
                  <a:lnTo>
                    <a:pt x="520" y="26"/>
                  </a:lnTo>
                  <a:lnTo>
                    <a:pt x="188" y="26"/>
                  </a:lnTo>
                  <a:close/>
                  <a:moveTo>
                    <a:pt x="188" y="0"/>
                  </a:moveTo>
                  <a:lnTo>
                    <a:pt x="520" y="0"/>
                  </a:lnTo>
                  <a:lnTo>
                    <a:pt x="547" y="5"/>
                  </a:lnTo>
                  <a:lnTo>
                    <a:pt x="572" y="15"/>
                  </a:lnTo>
                  <a:lnTo>
                    <a:pt x="593" y="31"/>
                  </a:lnTo>
                  <a:lnTo>
                    <a:pt x="608" y="52"/>
                  </a:lnTo>
                  <a:lnTo>
                    <a:pt x="619" y="76"/>
                  </a:lnTo>
                  <a:lnTo>
                    <a:pt x="624" y="104"/>
                  </a:lnTo>
                  <a:lnTo>
                    <a:pt x="624" y="156"/>
                  </a:lnTo>
                  <a:lnTo>
                    <a:pt x="619" y="184"/>
                  </a:lnTo>
                  <a:lnTo>
                    <a:pt x="608" y="208"/>
                  </a:lnTo>
                  <a:lnTo>
                    <a:pt x="593" y="229"/>
                  </a:lnTo>
                  <a:lnTo>
                    <a:pt x="572" y="246"/>
                  </a:lnTo>
                  <a:lnTo>
                    <a:pt x="547" y="257"/>
                  </a:lnTo>
                  <a:lnTo>
                    <a:pt x="520" y="260"/>
                  </a:lnTo>
                  <a:lnTo>
                    <a:pt x="0" y="260"/>
                  </a:lnTo>
                  <a:lnTo>
                    <a:pt x="4" y="258"/>
                  </a:lnTo>
                  <a:lnTo>
                    <a:pt x="14" y="252"/>
                  </a:lnTo>
                  <a:lnTo>
                    <a:pt x="27" y="243"/>
                  </a:lnTo>
                  <a:lnTo>
                    <a:pt x="43" y="231"/>
                  </a:lnTo>
                  <a:lnTo>
                    <a:pt x="58" y="216"/>
                  </a:lnTo>
                  <a:lnTo>
                    <a:pt x="72" y="197"/>
                  </a:lnTo>
                  <a:lnTo>
                    <a:pt x="81" y="177"/>
                  </a:lnTo>
                  <a:lnTo>
                    <a:pt x="86" y="156"/>
                  </a:lnTo>
                  <a:lnTo>
                    <a:pt x="86" y="104"/>
                  </a:lnTo>
                  <a:lnTo>
                    <a:pt x="89" y="76"/>
                  </a:lnTo>
                  <a:lnTo>
                    <a:pt x="99" y="52"/>
                  </a:lnTo>
                  <a:lnTo>
                    <a:pt x="115" y="31"/>
                  </a:lnTo>
                  <a:lnTo>
                    <a:pt x="136" y="15"/>
                  </a:lnTo>
                  <a:lnTo>
                    <a:pt x="160" y="5"/>
                  </a:lnTo>
                  <a:lnTo>
                    <a:pt x="18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 name="Freeform 62">
              <a:extLst>
                <a:ext uri="{FF2B5EF4-FFF2-40B4-BE49-F238E27FC236}">
                  <a16:creationId xmlns:a16="http://schemas.microsoft.com/office/drawing/2014/main" id="{0CD79145-0F87-41C0-AD24-AC8B16EDD1A5}"/>
                </a:ext>
              </a:extLst>
            </p:cNvPr>
            <p:cNvSpPr>
              <a:spLocks noEditPoints="1"/>
            </p:cNvSpPr>
            <p:nvPr/>
          </p:nvSpPr>
          <p:spPr bwMode="auto">
            <a:xfrm>
              <a:off x="9112250" y="3763963"/>
              <a:ext cx="987425" cy="412750"/>
            </a:xfrm>
            <a:custGeom>
              <a:avLst/>
              <a:gdLst>
                <a:gd name="T0" fmla="*/ 104 w 622"/>
                <a:gd name="T1" fmla="*/ 26 h 260"/>
                <a:gd name="T2" fmla="*/ 79 w 622"/>
                <a:gd name="T3" fmla="*/ 31 h 260"/>
                <a:gd name="T4" fmla="*/ 58 w 622"/>
                <a:gd name="T5" fmla="*/ 41 h 260"/>
                <a:gd name="T6" fmla="*/ 41 w 622"/>
                <a:gd name="T7" fmla="*/ 58 h 260"/>
                <a:gd name="T8" fmla="*/ 29 w 622"/>
                <a:gd name="T9" fmla="*/ 80 h 260"/>
                <a:gd name="T10" fmla="*/ 26 w 622"/>
                <a:gd name="T11" fmla="*/ 104 h 260"/>
                <a:gd name="T12" fmla="*/ 26 w 622"/>
                <a:gd name="T13" fmla="*/ 156 h 260"/>
                <a:gd name="T14" fmla="*/ 29 w 622"/>
                <a:gd name="T15" fmla="*/ 180 h 260"/>
                <a:gd name="T16" fmla="*/ 41 w 622"/>
                <a:gd name="T17" fmla="*/ 202 h 260"/>
                <a:gd name="T18" fmla="*/ 58 w 622"/>
                <a:gd name="T19" fmla="*/ 219 h 260"/>
                <a:gd name="T20" fmla="*/ 79 w 622"/>
                <a:gd name="T21" fmla="*/ 229 h 260"/>
                <a:gd name="T22" fmla="*/ 104 w 622"/>
                <a:gd name="T23" fmla="*/ 234 h 260"/>
                <a:gd name="T24" fmla="*/ 546 w 622"/>
                <a:gd name="T25" fmla="*/ 234 h 260"/>
                <a:gd name="T26" fmla="*/ 533 w 622"/>
                <a:gd name="T27" fmla="*/ 217 h 260"/>
                <a:gd name="T28" fmla="*/ 523 w 622"/>
                <a:gd name="T29" fmla="*/ 199 h 260"/>
                <a:gd name="T30" fmla="*/ 515 w 622"/>
                <a:gd name="T31" fmla="*/ 177 h 260"/>
                <a:gd name="T32" fmla="*/ 512 w 622"/>
                <a:gd name="T33" fmla="*/ 156 h 260"/>
                <a:gd name="T34" fmla="*/ 512 w 622"/>
                <a:gd name="T35" fmla="*/ 104 h 260"/>
                <a:gd name="T36" fmla="*/ 507 w 622"/>
                <a:gd name="T37" fmla="*/ 80 h 260"/>
                <a:gd name="T38" fmla="*/ 497 w 622"/>
                <a:gd name="T39" fmla="*/ 58 h 260"/>
                <a:gd name="T40" fmla="*/ 480 w 622"/>
                <a:gd name="T41" fmla="*/ 41 h 260"/>
                <a:gd name="T42" fmla="*/ 458 w 622"/>
                <a:gd name="T43" fmla="*/ 31 h 260"/>
                <a:gd name="T44" fmla="*/ 434 w 622"/>
                <a:gd name="T45" fmla="*/ 26 h 260"/>
                <a:gd name="T46" fmla="*/ 104 w 622"/>
                <a:gd name="T47" fmla="*/ 26 h 260"/>
                <a:gd name="T48" fmla="*/ 104 w 622"/>
                <a:gd name="T49" fmla="*/ 0 h 260"/>
                <a:gd name="T50" fmla="*/ 434 w 622"/>
                <a:gd name="T51" fmla="*/ 0 h 260"/>
                <a:gd name="T52" fmla="*/ 461 w 622"/>
                <a:gd name="T53" fmla="*/ 3 h 260"/>
                <a:gd name="T54" fmla="*/ 486 w 622"/>
                <a:gd name="T55" fmla="*/ 14 h 260"/>
                <a:gd name="T56" fmla="*/ 507 w 622"/>
                <a:gd name="T57" fmla="*/ 31 h 260"/>
                <a:gd name="T58" fmla="*/ 524 w 622"/>
                <a:gd name="T59" fmla="*/ 52 h 260"/>
                <a:gd name="T60" fmla="*/ 533 w 622"/>
                <a:gd name="T61" fmla="*/ 76 h 260"/>
                <a:gd name="T62" fmla="*/ 538 w 622"/>
                <a:gd name="T63" fmla="*/ 104 h 260"/>
                <a:gd name="T64" fmla="*/ 538 w 622"/>
                <a:gd name="T65" fmla="*/ 156 h 260"/>
                <a:gd name="T66" fmla="*/ 541 w 622"/>
                <a:gd name="T67" fmla="*/ 177 h 260"/>
                <a:gd name="T68" fmla="*/ 550 w 622"/>
                <a:gd name="T69" fmla="*/ 197 h 260"/>
                <a:gd name="T70" fmla="*/ 564 w 622"/>
                <a:gd name="T71" fmla="*/ 214 h 260"/>
                <a:gd name="T72" fmla="*/ 579 w 622"/>
                <a:gd name="T73" fmla="*/ 229 h 260"/>
                <a:gd name="T74" fmla="*/ 596 w 622"/>
                <a:gd name="T75" fmla="*/ 242 h 260"/>
                <a:gd name="T76" fmla="*/ 608 w 622"/>
                <a:gd name="T77" fmla="*/ 251 h 260"/>
                <a:gd name="T78" fmla="*/ 619 w 622"/>
                <a:gd name="T79" fmla="*/ 257 h 260"/>
                <a:gd name="T80" fmla="*/ 622 w 622"/>
                <a:gd name="T81" fmla="*/ 260 h 260"/>
                <a:gd name="T82" fmla="*/ 104 w 622"/>
                <a:gd name="T83" fmla="*/ 260 h 260"/>
                <a:gd name="T84" fmla="*/ 76 w 622"/>
                <a:gd name="T85" fmla="*/ 255 h 260"/>
                <a:gd name="T86" fmla="*/ 50 w 622"/>
                <a:gd name="T87" fmla="*/ 245 h 260"/>
                <a:gd name="T88" fmla="*/ 30 w 622"/>
                <a:gd name="T89" fmla="*/ 229 h 260"/>
                <a:gd name="T90" fmla="*/ 13 w 622"/>
                <a:gd name="T91" fmla="*/ 208 h 260"/>
                <a:gd name="T92" fmla="*/ 3 w 622"/>
                <a:gd name="T93" fmla="*/ 184 h 260"/>
                <a:gd name="T94" fmla="*/ 0 w 622"/>
                <a:gd name="T95" fmla="*/ 156 h 260"/>
                <a:gd name="T96" fmla="*/ 0 w 622"/>
                <a:gd name="T97" fmla="*/ 104 h 260"/>
                <a:gd name="T98" fmla="*/ 3 w 622"/>
                <a:gd name="T99" fmla="*/ 76 h 260"/>
                <a:gd name="T100" fmla="*/ 13 w 622"/>
                <a:gd name="T101" fmla="*/ 52 h 260"/>
                <a:gd name="T102" fmla="*/ 30 w 622"/>
                <a:gd name="T103" fmla="*/ 31 h 260"/>
                <a:gd name="T104" fmla="*/ 50 w 622"/>
                <a:gd name="T105" fmla="*/ 14 h 260"/>
                <a:gd name="T106" fmla="*/ 76 w 622"/>
                <a:gd name="T107" fmla="*/ 3 h 260"/>
                <a:gd name="T108" fmla="*/ 104 w 622"/>
                <a:gd name="T109" fmla="*/ 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22" h="260">
                  <a:moveTo>
                    <a:pt x="104" y="26"/>
                  </a:moveTo>
                  <a:lnTo>
                    <a:pt x="79" y="31"/>
                  </a:lnTo>
                  <a:lnTo>
                    <a:pt x="58" y="41"/>
                  </a:lnTo>
                  <a:lnTo>
                    <a:pt x="41" y="58"/>
                  </a:lnTo>
                  <a:lnTo>
                    <a:pt x="29" y="80"/>
                  </a:lnTo>
                  <a:lnTo>
                    <a:pt x="26" y="104"/>
                  </a:lnTo>
                  <a:lnTo>
                    <a:pt x="26" y="156"/>
                  </a:lnTo>
                  <a:lnTo>
                    <a:pt x="29" y="180"/>
                  </a:lnTo>
                  <a:lnTo>
                    <a:pt x="41" y="202"/>
                  </a:lnTo>
                  <a:lnTo>
                    <a:pt x="58" y="219"/>
                  </a:lnTo>
                  <a:lnTo>
                    <a:pt x="79" y="229"/>
                  </a:lnTo>
                  <a:lnTo>
                    <a:pt x="104" y="234"/>
                  </a:lnTo>
                  <a:lnTo>
                    <a:pt x="546" y="234"/>
                  </a:lnTo>
                  <a:lnTo>
                    <a:pt x="533" y="217"/>
                  </a:lnTo>
                  <a:lnTo>
                    <a:pt x="523" y="199"/>
                  </a:lnTo>
                  <a:lnTo>
                    <a:pt x="515" y="177"/>
                  </a:lnTo>
                  <a:lnTo>
                    <a:pt x="512" y="156"/>
                  </a:lnTo>
                  <a:lnTo>
                    <a:pt x="512" y="104"/>
                  </a:lnTo>
                  <a:lnTo>
                    <a:pt x="507" y="80"/>
                  </a:lnTo>
                  <a:lnTo>
                    <a:pt x="497" y="58"/>
                  </a:lnTo>
                  <a:lnTo>
                    <a:pt x="480" y="41"/>
                  </a:lnTo>
                  <a:lnTo>
                    <a:pt x="458" y="31"/>
                  </a:lnTo>
                  <a:lnTo>
                    <a:pt x="434" y="26"/>
                  </a:lnTo>
                  <a:lnTo>
                    <a:pt x="104" y="26"/>
                  </a:lnTo>
                  <a:close/>
                  <a:moveTo>
                    <a:pt x="104" y="0"/>
                  </a:moveTo>
                  <a:lnTo>
                    <a:pt x="434" y="0"/>
                  </a:lnTo>
                  <a:lnTo>
                    <a:pt x="461" y="3"/>
                  </a:lnTo>
                  <a:lnTo>
                    <a:pt x="486" y="14"/>
                  </a:lnTo>
                  <a:lnTo>
                    <a:pt x="507" y="31"/>
                  </a:lnTo>
                  <a:lnTo>
                    <a:pt x="524" y="52"/>
                  </a:lnTo>
                  <a:lnTo>
                    <a:pt x="533" y="76"/>
                  </a:lnTo>
                  <a:lnTo>
                    <a:pt x="538" y="104"/>
                  </a:lnTo>
                  <a:lnTo>
                    <a:pt x="538" y="156"/>
                  </a:lnTo>
                  <a:lnTo>
                    <a:pt x="541" y="177"/>
                  </a:lnTo>
                  <a:lnTo>
                    <a:pt x="550" y="197"/>
                  </a:lnTo>
                  <a:lnTo>
                    <a:pt x="564" y="214"/>
                  </a:lnTo>
                  <a:lnTo>
                    <a:pt x="579" y="229"/>
                  </a:lnTo>
                  <a:lnTo>
                    <a:pt x="596" y="242"/>
                  </a:lnTo>
                  <a:lnTo>
                    <a:pt x="608" y="251"/>
                  </a:lnTo>
                  <a:lnTo>
                    <a:pt x="619" y="257"/>
                  </a:lnTo>
                  <a:lnTo>
                    <a:pt x="622" y="260"/>
                  </a:lnTo>
                  <a:lnTo>
                    <a:pt x="104" y="260"/>
                  </a:lnTo>
                  <a:lnTo>
                    <a:pt x="76" y="255"/>
                  </a:lnTo>
                  <a:lnTo>
                    <a:pt x="50" y="245"/>
                  </a:lnTo>
                  <a:lnTo>
                    <a:pt x="30" y="229"/>
                  </a:lnTo>
                  <a:lnTo>
                    <a:pt x="13" y="208"/>
                  </a:lnTo>
                  <a:lnTo>
                    <a:pt x="3" y="184"/>
                  </a:lnTo>
                  <a:lnTo>
                    <a:pt x="0" y="156"/>
                  </a:lnTo>
                  <a:lnTo>
                    <a:pt x="0" y="104"/>
                  </a:lnTo>
                  <a:lnTo>
                    <a:pt x="3" y="76"/>
                  </a:lnTo>
                  <a:lnTo>
                    <a:pt x="13" y="52"/>
                  </a:lnTo>
                  <a:lnTo>
                    <a:pt x="30" y="31"/>
                  </a:lnTo>
                  <a:lnTo>
                    <a:pt x="50" y="14"/>
                  </a:lnTo>
                  <a:lnTo>
                    <a:pt x="76" y="3"/>
                  </a:lnTo>
                  <a:lnTo>
                    <a:pt x="10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03" name="Group 202">
            <a:extLst>
              <a:ext uri="{FF2B5EF4-FFF2-40B4-BE49-F238E27FC236}">
                <a16:creationId xmlns:a16="http://schemas.microsoft.com/office/drawing/2014/main" id="{313920D2-D2D5-4CCD-9E30-80908C6E795D}"/>
              </a:ext>
            </a:extLst>
          </p:cNvPr>
          <p:cNvGrpSpPr/>
          <p:nvPr/>
        </p:nvGrpSpPr>
        <p:grpSpPr>
          <a:xfrm>
            <a:off x="4670315" y="5304518"/>
            <a:ext cx="616517" cy="540549"/>
            <a:chOff x="3722688" y="3263900"/>
            <a:chExt cx="1096963" cy="1100138"/>
          </a:xfrm>
          <a:solidFill>
            <a:schemeClr val="tx1"/>
          </a:solidFill>
        </p:grpSpPr>
        <p:sp>
          <p:nvSpPr>
            <p:cNvPr id="204" name="Rectangle 18">
              <a:extLst>
                <a:ext uri="{FF2B5EF4-FFF2-40B4-BE49-F238E27FC236}">
                  <a16:creationId xmlns:a16="http://schemas.microsoft.com/office/drawing/2014/main" id="{B1D08B5C-241F-4684-B518-465F0D07A6D7}"/>
                </a:ext>
              </a:extLst>
            </p:cNvPr>
            <p:cNvSpPr>
              <a:spLocks noChangeArrowheads="1"/>
            </p:cNvSpPr>
            <p:nvPr/>
          </p:nvSpPr>
          <p:spPr bwMode="auto">
            <a:xfrm>
              <a:off x="3908426" y="3803650"/>
              <a:ext cx="290513" cy="2063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5" name="Rectangle 19">
              <a:extLst>
                <a:ext uri="{FF2B5EF4-FFF2-40B4-BE49-F238E27FC236}">
                  <a16:creationId xmlns:a16="http://schemas.microsoft.com/office/drawing/2014/main" id="{3149A0A3-B835-451D-8794-D27E8B4F0910}"/>
                </a:ext>
              </a:extLst>
            </p:cNvPr>
            <p:cNvSpPr>
              <a:spLocks noChangeArrowheads="1"/>
            </p:cNvSpPr>
            <p:nvPr/>
          </p:nvSpPr>
          <p:spPr bwMode="auto">
            <a:xfrm>
              <a:off x="3908426" y="3554413"/>
              <a:ext cx="123825" cy="2063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6" name="Rectangle 20">
              <a:extLst>
                <a:ext uri="{FF2B5EF4-FFF2-40B4-BE49-F238E27FC236}">
                  <a16:creationId xmlns:a16="http://schemas.microsoft.com/office/drawing/2014/main" id="{1F46640A-2FCB-4933-B87D-050413D9F2B5}"/>
                </a:ext>
              </a:extLst>
            </p:cNvPr>
            <p:cNvSpPr>
              <a:spLocks noChangeArrowheads="1"/>
            </p:cNvSpPr>
            <p:nvPr/>
          </p:nvSpPr>
          <p:spPr bwMode="auto">
            <a:xfrm>
              <a:off x="3908426" y="3740150"/>
              <a:ext cx="249238" cy="2222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7" name="Rectangle 21">
              <a:extLst>
                <a:ext uri="{FF2B5EF4-FFF2-40B4-BE49-F238E27FC236}">
                  <a16:creationId xmlns:a16="http://schemas.microsoft.com/office/drawing/2014/main" id="{03C3ECF4-8698-4B8B-BC04-07F144B6E5DD}"/>
                </a:ext>
              </a:extLst>
            </p:cNvPr>
            <p:cNvSpPr>
              <a:spLocks noChangeArrowheads="1"/>
            </p:cNvSpPr>
            <p:nvPr/>
          </p:nvSpPr>
          <p:spPr bwMode="auto">
            <a:xfrm>
              <a:off x="4549776" y="3989388"/>
              <a:ext cx="144463" cy="2222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8" name="Rectangle 22">
              <a:extLst>
                <a:ext uri="{FF2B5EF4-FFF2-40B4-BE49-F238E27FC236}">
                  <a16:creationId xmlns:a16="http://schemas.microsoft.com/office/drawing/2014/main" id="{3FE216E2-9FB3-41F0-8A49-B495F1F1FF45}"/>
                </a:ext>
              </a:extLst>
            </p:cNvPr>
            <p:cNvSpPr>
              <a:spLocks noChangeArrowheads="1"/>
            </p:cNvSpPr>
            <p:nvPr/>
          </p:nvSpPr>
          <p:spPr bwMode="auto">
            <a:xfrm>
              <a:off x="3908426" y="3616325"/>
              <a:ext cx="290513" cy="2222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9" name="Rectangle 23">
              <a:extLst>
                <a:ext uri="{FF2B5EF4-FFF2-40B4-BE49-F238E27FC236}">
                  <a16:creationId xmlns:a16="http://schemas.microsoft.com/office/drawing/2014/main" id="{AAD50E3C-F475-4269-AAB5-0BAE81F105C2}"/>
                </a:ext>
              </a:extLst>
            </p:cNvPr>
            <p:cNvSpPr>
              <a:spLocks noChangeArrowheads="1"/>
            </p:cNvSpPr>
            <p:nvPr/>
          </p:nvSpPr>
          <p:spPr bwMode="auto">
            <a:xfrm>
              <a:off x="4549776" y="4156075"/>
              <a:ext cx="166688" cy="1905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0" name="Rectangle 24">
              <a:extLst>
                <a:ext uri="{FF2B5EF4-FFF2-40B4-BE49-F238E27FC236}">
                  <a16:creationId xmlns:a16="http://schemas.microsoft.com/office/drawing/2014/main" id="{080C6BA1-81DF-49D4-BEBA-53505053F7ED}"/>
                </a:ext>
              </a:extLst>
            </p:cNvPr>
            <p:cNvSpPr>
              <a:spLocks noChangeArrowheads="1"/>
            </p:cNvSpPr>
            <p:nvPr/>
          </p:nvSpPr>
          <p:spPr bwMode="auto">
            <a:xfrm>
              <a:off x="4364038" y="3554413"/>
              <a:ext cx="61913" cy="2063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1" name="Rectangle 25">
              <a:extLst>
                <a:ext uri="{FF2B5EF4-FFF2-40B4-BE49-F238E27FC236}">
                  <a16:creationId xmlns:a16="http://schemas.microsoft.com/office/drawing/2014/main" id="{A3FA8026-E224-4722-9F5E-F5102C10E7E2}"/>
                </a:ext>
              </a:extLst>
            </p:cNvPr>
            <p:cNvSpPr>
              <a:spLocks noChangeArrowheads="1"/>
            </p:cNvSpPr>
            <p:nvPr/>
          </p:nvSpPr>
          <p:spPr bwMode="auto">
            <a:xfrm>
              <a:off x="4364038" y="3740150"/>
              <a:ext cx="42863" cy="2222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2" name="Rectangle 26">
              <a:extLst>
                <a:ext uri="{FF2B5EF4-FFF2-40B4-BE49-F238E27FC236}">
                  <a16:creationId xmlns:a16="http://schemas.microsoft.com/office/drawing/2014/main" id="{2EBF8ABA-7E36-407D-9A24-06BA7927ACB5}"/>
                </a:ext>
              </a:extLst>
            </p:cNvPr>
            <p:cNvSpPr>
              <a:spLocks noChangeArrowheads="1"/>
            </p:cNvSpPr>
            <p:nvPr/>
          </p:nvSpPr>
          <p:spPr bwMode="auto">
            <a:xfrm>
              <a:off x="3908426" y="3679825"/>
              <a:ext cx="206375" cy="1905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3" name="Rectangle 27">
              <a:extLst>
                <a:ext uri="{FF2B5EF4-FFF2-40B4-BE49-F238E27FC236}">
                  <a16:creationId xmlns:a16="http://schemas.microsoft.com/office/drawing/2014/main" id="{9C3A0184-11C1-44A1-9394-EFEFF41DE499}"/>
                </a:ext>
              </a:extLst>
            </p:cNvPr>
            <p:cNvSpPr>
              <a:spLocks noChangeArrowheads="1"/>
            </p:cNvSpPr>
            <p:nvPr/>
          </p:nvSpPr>
          <p:spPr bwMode="auto">
            <a:xfrm>
              <a:off x="4549776" y="4114800"/>
              <a:ext cx="115888" cy="1905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4" name="Rectangle 28">
              <a:extLst>
                <a:ext uri="{FF2B5EF4-FFF2-40B4-BE49-F238E27FC236}">
                  <a16:creationId xmlns:a16="http://schemas.microsoft.com/office/drawing/2014/main" id="{411F6840-1601-4DF1-BA09-8E8D9BBF540E}"/>
                </a:ext>
              </a:extLst>
            </p:cNvPr>
            <p:cNvSpPr>
              <a:spLocks noChangeArrowheads="1"/>
            </p:cNvSpPr>
            <p:nvPr/>
          </p:nvSpPr>
          <p:spPr bwMode="auto">
            <a:xfrm>
              <a:off x="4549776" y="3865563"/>
              <a:ext cx="84138" cy="2222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5" name="Rectangle 29">
              <a:extLst>
                <a:ext uri="{FF2B5EF4-FFF2-40B4-BE49-F238E27FC236}">
                  <a16:creationId xmlns:a16="http://schemas.microsoft.com/office/drawing/2014/main" id="{0392238D-9D1D-40EC-9C52-5A8E8E6432E9}"/>
                </a:ext>
              </a:extLst>
            </p:cNvPr>
            <p:cNvSpPr>
              <a:spLocks noChangeArrowheads="1"/>
            </p:cNvSpPr>
            <p:nvPr/>
          </p:nvSpPr>
          <p:spPr bwMode="auto">
            <a:xfrm>
              <a:off x="4549776" y="3906838"/>
              <a:ext cx="166688" cy="2222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6" name="Rectangle 30">
              <a:extLst>
                <a:ext uri="{FF2B5EF4-FFF2-40B4-BE49-F238E27FC236}">
                  <a16:creationId xmlns:a16="http://schemas.microsoft.com/office/drawing/2014/main" id="{41D264AC-BA40-456E-AD94-1F8A26675C60}"/>
                </a:ext>
              </a:extLst>
            </p:cNvPr>
            <p:cNvSpPr>
              <a:spLocks noChangeArrowheads="1"/>
            </p:cNvSpPr>
            <p:nvPr/>
          </p:nvSpPr>
          <p:spPr bwMode="auto">
            <a:xfrm>
              <a:off x="4549776" y="3948113"/>
              <a:ext cx="125413" cy="2222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7" name="Rectangle 31">
              <a:extLst>
                <a:ext uri="{FF2B5EF4-FFF2-40B4-BE49-F238E27FC236}">
                  <a16:creationId xmlns:a16="http://schemas.microsoft.com/office/drawing/2014/main" id="{CE298944-8B8B-4973-B091-64C369386730}"/>
                </a:ext>
              </a:extLst>
            </p:cNvPr>
            <p:cNvSpPr>
              <a:spLocks noChangeArrowheads="1"/>
            </p:cNvSpPr>
            <p:nvPr/>
          </p:nvSpPr>
          <p:spPr bwMode="auto">
            <a:xfrm>
              <a:off x="3908426" y="3929063"/>
              <a:ext cx="206375" cy="1905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8" name="Rectangle 32">
              <a:extLst>
                <a:ext uri="{FF2B5EF4-FFF2-40B4-BE49-F238E27FC236}">
                  <a16:creationId xmlns:a16="http://schemas.microsoft.com/office/drawing/2014/main" id="{CB82B4D6-E72D-4DA8-A3BF-FA33A27A363C}"/>
                </a:ext>
              </a:extLst>
            </p:cNvPr>
            <p:cNvSpPr>
              <a:spLocks noChangeArrowheads="1"/>
            </p:cNvSpPr>
            <p:nvPr/>
          </p:nvSpPr>
          <p:spPr bwMode="auto">
            <a:xfrm>
              <a:off x="3908426" y="3865563"/>
              <a:ext cx="268288" cy="2222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9" name="Rectangle 33">
              <a:extLst>
                <a:ext uri="{FF2B5EF4-FFF2-40B4-BE49-F238E27FC236}">
                  <a16:creationId xmlns:a16="http://schemas.microsoft.com/office/drawing/2014/main" id="{E8A51577-452D-4AD8-8241-5ADB6ACE6834}"/>
                </a:ext>
              </a:extLst>
            </p:cNvPr>
            <p:cNvSpPr>
              <a:spLocks noChangeArrowheads="1"/>
            </p:cNvSpPr>
            <p:nvPr/>
          </p:nvSpPr>
          <p:spPr bwMode="auto">
            <a:xfrm>
              <a:off x="4364038" y="3679825"/>
              <a:ext cx="61913" cy="1905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0" name="Rectangle 34">
              <a:extLst>
                <a:ext uri="{FF2B5EF4-FFF2-40B4-BE49-F238E27FC236}">
                  <a16:creationId xmlns:a16="http://schemas.microsoft.com/office/drawing/2014/main" id="{3AFA4C0E-12F1-4A71-9DA4-98D9C8B988B8}"/>
                </a:ext>
              </a:extLst>
            </p:cNvPr>
            <p:cNvSpPr>
              <a:spLocks noChangeArrowheads="1"/>
            </p:cNvSpPr>
            <p:nvPr/>
          </p:nvSpPr>
          <p:spPr bwMode="auto">
            <a:xfrm>
              <a:off x="4364038" y="3616325"/>
              <a:ext cx="103188" cy="2222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1" name="Freeform 35">
              <a:extLst>
                <a:ext uri="{FF2B5EF4-FFF2-40B4-BE49-F238E27FC236}">
                  <a16:creationId xmlns:a16="http://schemas.microsoft.com/office/drawing/2014/main" id="{E8AE5D5B-D4B5-4C1B-8A45-16FF24950907}"/>
                </a:ext>
              </a:extLst>
            </p:cNvPr>
            <p:cNvSpPr>
              <a:spLocks/>
            </p:cNvSpPr>
            <p:nvPr/>
          </p:nvSpPr>
          <p:spPr bwMode="auto">
            <a:xfrm>
              <a:off x="4602163" y="4281488"/>
              <a:ext cx="63500" cy="19050"/>
            </a:xfrm>
            <a:custGeom>
              <a:avLst/>
              <a:gdLst>
                <a:gd name="T0" fmla="*/ 6 w 40"/>
                <a:gd name="T1" fmla="*/ 0 h 12"/>
                <a:gd name="T2" fmla="*/ 32 w 40"/>
                <a:gd name="T3" fmla="*/ 0 h 12"/>
                <a:gd name="T4" fmla="*/ 35 w 40"/>
                <a:gd name="T5" fmla="*/ 0 h 12"/>
                <a:gd name="T6" fmla="*/ 38 w 40"/>
                <a:gd name="T7" fmla="*/ 3 h 12"/>
                <a:gd name="T8" fmla="*/ 40 w 40"/>
                <a:gd name="T9" fmla="*/ 6 h 12"/>
                <a:gd name="T10" fmla="*/ 38 w 40"/>
                <a:gd name="T11" fmla="*/ 9 h 12"/>
                <a:gd name="T12" fmla="*/ 35 w 40"/>
                <a:gd name="T13" fmla="*/ 12 h 12"/>
                <a:gd name="T14" fmla="*/ 32 w 40"/>
                <a:gd name="T15" fmla="*/ 12 h 12"/>
                <a:gd name="T16" fmla="*/ 6 w 40"/>
                <a:gd name="T17" fmla="*/ 12 h 12"/>
                <a:gd name="T18" fmla="*/ 3 w 40"/>
                <a:gd name="T19" fmla="*/ 12 h 12"/>
                <a:gd name="T20" fmla="*/ 1 w 40"/>
                <a:gd name="T21" fmla="*/ 9 h 12"/>
                <a:gd name="T22" fmla="*/ 0 w 40"/>
                <a:gd name="T23" fmla="*/ 6 h 12"/>
                <a:gd name="T24" fmla="*/ 1 w 40"/>
                <a:gd name="T25" fmla="*/ 3 h 12"/>
                <a:gd name="T26" fmla="*/ 3 w 40"/>
                <a:gd name="T27" fmla="*/ 0 h 12"/>
                <a:gd name="T28" fmla="*/ 6 w 40"/>
                <a:gd name="T2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 h="12">
                  <a:moveTo>
                    <a:pt x="6" y="0"/>
                  </a:moveTo>
                  <a:lnTo>
                    <a:pt x="32" y="0"/>
                  </a:lnTo>
                  <a:lnTo>
                    <a:pt x="35" y="0"/>
                  </a:lnTo>
                  <a:lnTo>
                    <a:pt x="38" y="3"/>
                  </a:lnTo>
                  <a:lnTo>
                    <a:pt x="40" y="6"/>
                  </a:lnTo>
                  <a:lnTo>
                    <a:pt x="38" y="9"/>
                  </a:lnTo>
                  <a:lnTo>
                    <a:pt x="35" y="12"/>
                  </a:lnTo>
                  <a:lnTo>
                    <a:pt x="32" y="12"/>
                  </a:lnTo>
                  <a:lnTo>
                    <a:pt x="6" y="12"/>
                  </a:lnTo>
                  <a:lnTo>
                    <a:pt x="3" y="12"/>
                  </a:lnTo>
                  <a:lnTo>
                    <a:pt x="1" y="9"/>
                  </a:lnTo>
                  <a:lnTo>
                    <a:pt x="0" y="6"/>
                  </a:lnTo>
                  <a:lnTo>
                    <a:pt x="1" y="3"/>
                  </a:lnTo>
                  <a:lnTo>
                    <a:pt x="3" y="0"/>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Freeform 36">
              <a:extLst>
                <a:ext uri="{FF2B5EF4-FFF2-40B4-BE49-F238E27FC236}">
                  <a16:creationId xmlns:a16="http://schemas.microsoft.com/office/drawing/2014/main" id="{01B92886-A40E-4ABB-9D7D-68CEC7090780}"/>
                </a:ext>
              </a:extLst>
            </p:cNvPr>
            <p:cNvSpPr>
              <a:spLocks/>
            </p:cNvSpPr>
            <p:nvPr/>
          </p:nvSpPr>
          <p:spPr bwMode="auto">
            <a:xfrm>
              <a:off x="4624388" y="3740150"/>
              <a:ext cx="19050" cy="22225"/>
            </a:xfrm>
            <a:custGeom>
              <a:avLst/>
              <a:gdLst>
                <a:gd name="T0" fmla="*/ 6 w 12"/>
                <a:gd name="T1" fmla="*/ 0 h 14"/>
                <a:gd name="T2" fmla="*/ 9 w 12"/>
                <a:gd name="T3" fmla="*/ 2 h 14"/>
                <a:gd name="T4" fmla="*/ 12 w 12"/>
                <a:gd name="T5" fmla="*/ 3 h 14"/>
                <a:gd name="T6" fmla="*/ 12 w 12"/>
                <a:gd name="T7" fmla="*/ 8 h 14"/>
                <a:gd name="T8" fmla="*/ 12 w 12"/>
                <a:gd name="T9" fmla="*/ 11 h 14"/>
                <a:gd name="T10" fmla="*/ 9 w 12"/>
                <a:gd name="T11" fmla="*/ 13 h 14"/>
                <a:gd name="T12" fmla="*/ 6 w 12"/>
                <a:gd name="T13" fmla="*/ 14 h 14"/>
                <a:gd name="T14" fmla="*/ 3 w 12"/>
                <a:gd name="T15" fmla="*/ 13 h 14"/>
                <a:gd name="T16" fmla="*/ 0 w 12"/>
                <a:gd name="T17" fmla="*/ 11 h 14"/>
                <a:gd name="T18" fmla="*/ 0 w 12"/>
                <a:gd name="T19" fmla="*/ 8 h 14"/>
                <a:gd name="T20" fmla="*/ 0 w 12"/>
                <a:gd name="T21" fmla="*/ 3 h 14"/>
                <a:gd name="T22" fmla="*/ 3 w 12"/>
                <a:gd name="T23" fmla="*/ 2 h 14"/>
                <a:gd name="T24" fmla="*/ 6 w 12"/>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14">
                  <a:moveTo>
                    <a:pt x="6" y="0"/>
                  </a:moveTo>
                  <a:lnTo>
                    <a:pt x="9" y="2"/>
                  </a:lnTo>
                  <a:lnTo>
                    <a:pt x="12" y="3"/>
                  </a:lnTo>
                  <a:lnTo>
                    <a:pt x="12" y="8"/>
                  </a:lnTo>
                  <a:lnTo>
                    <a:pt x="12" y="11"/>
                  </a:lnTo>
                  <a:lnTo>
                    <a:pt x="9" y="13"/>
                  </a:lnTo>
                  <a:lnTo>
                    <a:pt x="6" y="14"/>
                  </a:lnTo>
                  <a:lnTo>
                    <a:pt x="3" y="13"/>
                  </a:lnTo>
                  <a:lnTo>
                    <a:pt x="0" y="11"/>
                  </a:lnTo>
                  <a:lnTo>
                    <a:pt x="0" y="8"/>
                  </a:lnTo>
                  <a:lnTo>
                    <a:pt x="0" y="3"/>
                  </a:lnTo>
                  <a:lnTo>
                    <a:pt x="3" y="2"/>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3" name="Freeform 37">
              <a:extLst>
                <a:ext uri="{FF2B5EF4-FFF2-40B4-BE49-F238E27FC236}">
                  <a16:creationId xmlns:a16="http://schemas.microsoft.com/office/drawing/2014/main" id="{DB228C1F-348F-4707-936B-400C0CCB81E7}"/>
                </a:ext>
              </a:extLst>
            </p:cNvPr>
            <p:cNvSpPr>
              <a:spLocks noEditPoints="1"/>
            </p:cNvSpPr>
            <p:nvPr/>
          </p:nvSpPr>
          <p:spPr bwMode="auto">
            <a:xfrm>
              <a:off x="3722688" y="3263900"/>
              <a:ext cx="1096963" cy="1100138"/>
            </a:xfrm>
            <a:custGeom>
              <a:avLst/>
              <a:gdLst>
                <a:gd name="T0" fmla="*/ 481 w 691"/>
                <a:gd name="T1" fmla="*/ 627 h 693"/>
                <a:gd name="T2" fmla="*/ 481 w 691"/>
                <a:gd name="T3" fmla="*/ 667 h 693"/>
                <a:gd name="T4" fmla="*/ 665 w 691"/>
                <a:gd name="T5" fmla="*/ 667 h 693"/>
                <a:gd name="T6" fmla="*/ 665 w 691"/>
                <a:gd name="T7" fmla="*/ 627 h 693"/>
                <a:gd name="T8" fmla="*/ 481 w 691"/>
                <a:gd name="T9" fmla="*/ 627 h 693"/>
                <a:gd name="T10" fmla="*/ 481 w 691"/>
                <a:gd name="T11" fmla="*/ 340 h 693"/>
                <a:gd name="T12" fmla="*/ 481 w 691"/>
                <a:gd name="T13" fmla="*/ 614 h 693"/>
                <a:gd name="T14" fmla="*/ 665 w 691"/>
                <a:gd name="T15" fmla="*/ 614 h 693"/>
                <a:gd name="T16" fmla="*/ 665 w 691"/>
                <a:gd name="T17" fmla="*/ 340 h 693"/>
                <a:gd name="T18" fmla="*/ 481 w 691"/>
                <a:gd name="T19" fmla="*/ 340 h 693"/>
                <a:gd name="T20" fmla="*/ 481 w 691"/>
                <a:gd name="T21" fmla="*/ 288 h 693"/>
                <a:gd name="T22" fmla="*/ 481 w 691"/>
                <a:gd name="T23" fmla="*/ 326 h 693"/>
                <a:gd name="T24" fmla="*/ 665 w 691"/>
                <a:gd name="T25" fmla="*/ 326 h 693"/>
                <a:gd name="T26" fmla="*/ 665 w 691"/>
                <a:gd name="T27" fmla="*/ 288 h 693"/>
                <a:gd name="T28" fmla="*/ 481 w 691"/>
                <a:gd name="T29" fmla="*/ 288 h 693"/>
                <a:gd name="T30" fmla="*/ 26 w 691"/>
                <a:gd name="T31" fmla="*/ 92 h 693"/>
                <a:gd name="T32" fmla="*/ 26 w 691"/>
                <a:gd name="T33" fmla="*/ 524 h 693"/>
                <a:gd name="T34" fmla="*/ 457 w 691"/>
                <a:gd name="T35" fmla="*/ 524 h 693"/>
                <a:gd name="T36" fmla="*/ 457 w 691"/>
                <a:gd name="T37" fmla="*/ 353 h 693"/>
                <a:gd name="T38" fmla="*/ 404 w 691"/>
                <a:gd name="T39" fmla="*/ 353 h 693"/>
                <a:gd name="T40" fmla="*/ 404 w 691"/>
                <a:gd name="T41" fmla="*/ 340 h 693"/>
                <a:gd name="T42" fmla="*/ 457 w 691"/>
                <a:gd name="T43" fmla="*/ 340 h 693"/>
                <a:gd name="T44" fmla="*/ 457 w 691"/>
                <a:gd name="T45" fmla="*/ 288 h 693"/>
                <a:gd name="T46" fmla="*/ 460 w 691"/>
                <a:gd name="T47" fmla="*/ 274 h 693"/>
                <a:gd name="T48" fmla="*/ 469 w 691"/>
                <a:gd name="T49" fmla="*/ 265 h 693"/>
                <a:gd name="T50" fmla="*/ 481 w 691"/>
                <a:gd name="T51" fmla="*/ 262 h 693"/>
                <a:gd name="T52" fmla="*/ 560 w 691"/>
                <a:gd name="T53" fmla="*/ 262 h 693"/>
                <a:gd name="T54" fmla="*/ 560 w 691"/>
                <a:gd name="T55" fmla="*/ 92 h 693"/>
                <a:gd name="T56" fmla="*/ 26 w 691"/>
                <a:gd name="T57" fmla="*/ 92 h 693"/>
                <a:gd name="T58" fmla="*/ 26 w 691"/>
                <a:gd name="T59" fmla="*/ 26 h 693"/>
                <a:gd name="T60" fmla="*/ 26 w 691"/>
                <a:gd name="T61" fmla="*/ 79 h 693"/>
                <a:gd name="T62" fmla="*/ 560 w 691"/>
                <a:gd name="T63" fmla="*/ 79 h 693"/>
                <a:gd name="T64" fmla="*/ 560 w 691"/>
                <a:gd name="T65" fmla="*/ 26 h 693"/>
                <a:gd name="T66" fmla="*/ 26 w 691"/>
                <a:gd name="T67" fmla="*/ 26 h 693"/>
                <a:gd name="T68" fmla="*/ 26 w 691"/>
                <a:gd name="T69" fmla="*/ 0 h 693"/>
                <a:gd name="T70" fmla="*/ 560 w 691"/>
                <a:gd name="T71" fmla="*/ 0 h 693"/>
                <a:gd name="T72" fmla="*/ 574 w 691"/>
                <a:gd name="T73" fmla="*/ 5 h 693"/>
                <a:gd name="T74" fmla="*/ 583 w 691"/>
                <a:gd name="T75" fmla="*/ 14 h 693"/>
                <a:gd name="T76" fmla="*/ 586 w 691"/>
                <a:gd name="T77" fmla="*/ 26 h 693"/>
                <a:gd name="T78" fmla="*/ 586 w 691"/>
                <a:gd name="T79" fmla="*/ 262 h 693"/>
                <a:gd name="T80" fmla="*/ 665 w 691"/>
                <a:gd name="T81" fmla="*/ 262 h 693"/>
                <a:gd name="T82" fmla="*/ 678 w 691"/>
                <a:gd name="T83" fmla="*/ 265 h 693"/>
                <a:gd name="T84" fmla="*/ 688 w 691"/>
                <a:gd name="T85" fmla="*/ 274 h 693"/>
                <a:gd name="T86" fmla="*/ 691 w 691"/>
                <a:gd name="T87" fmla="*/ 288 h 693"/>
                <a:gd name="T88" fmla="*/ 691 w 691"/>
                <a:gd name="T89" fmla="*/ 667 h 693"/>
                <a:gd name="T90" fmla="*/ 688 w 691"/>
                <a:gd name="T91" fmla="*/ 679 h 693"/>
                <a:gd name="T92" fmla="*/ 678 w 691"/>
                <a:gd name="T93" fmla="*/ 688 h 693"/>
                <a:gd name="T94" fmla="*/ 665 w 691"/>
                <a:gd name="T95" fmla="*/ 693 h 693"/>
                <a:gd name="T96" fmla="*/ 481 w 691"/>
                <a:gd name="T97" fmla="*/ 693 h 693"/>
                <a:gd name="T98" fmla="*/ 469 w 691"/>
                <a:gd name="T99" fmla="*/ 688 h 693"/>
                <a:gd name="T100" fmla="*/ 460 w 691"/>
                <a:gd name="T101" fmla="*/ 679 h 693"/>
                <a:gd name="T102" fmla="*/ 457 w 691"/>
                <a:gd name="T103" fmla="*/ 667 h 693"/>
                <a:gd name="T104" fmla="*/ 457 w 691"/>
                <a:gd name="T105" fmla="*/ 548 h 693"/>
                <a:gd name="T106" fmla="*/ 26 w 691"/>
                <a:gd name="T107" fmla="*/ 548 h 693"/>
                <a:gd name="T108" fmla="*/ 12 w 691"/>
                <a:gd name="T109" fmla="*/ 545 h 693"/>
                <a:gd name="T110" fmla="*/ 3 w 691"/>
                <a:gd name="T111" fmla="*/ 536 h 693"/>
                <a:gd name="T112" fmla="*/ 0 w 691"/>
                <a:gd name="T113" fmla="*/ 524 h 693"/>
                <a:gd name="T114" fmla="*/ 0 w 691"/>
                <a:gd name="T115" fmla="*/ 26 h 693"/>
                <a:gd name="T116" fmla="*/ 3 w 691"/>
                <a:gd name="T117" fmla="*/ 14 h 693"/>
                <a:gd name="T118" fmla="*/ 12 w 691"/>
                <a:gd name="T119" fmla="*/ 5 h 693"/>
                <a:gd name="T120" fmla="*/ 26 w 691"/>
                <a:gd name="T121" fmla="*/ 0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91" h="693">
                  <a:moveTo>
                    <a:pt x="481" y="627"/>
                  </a:moveTo>
                  <a:lnTo>
                    <a:pt x="481" y="667"/>
                  </a:lnTo>
                  <a:lnTo>
                    <a:pt x="665" y="667"/>
                  </a:lnTo>
                  <a:lnTo>
                    <a:pt x="665" y="627"/>
                  </a:lnTo>
                  <a:lnTo>
                    <a:pt x="481" y="627"/>
                  </a:lnTo>
                  <a:close/>
                  <a:moveTo>
                    <a:pt x="481" y="340"/>
                  </a:moveTo>
                  <a:lnTo>
                    <a:pt x="481" y="614"/>
                  </a:lnTo>
                  <a:lnTo>
                    <a:pt x="665" y="614"/>
                  </a:lnTo>
                  <a:lnTo>
                    <a:pt x="665" y="340"/>
                  </a:lnTo>
                  <a:lnTo>
                    <a:pt x="481" y="340"/>
                  </a:lnTo>
                  <a:close/>
                  <a:moveTo>
                    <a:pt x="481" y="288"/>
                  </a:moveTo>
                  <a:lnTo>
                    <a:pt x="481" y="326"/>
                  </a:lnTo>
                  <a:lnTo>
                    <a:pt x="665" y="326"/>
                  </a:lnTo>
                  <a:lnTo>
                    <a:pt x="665" y="288"/>
                  </a:lnTo>
                  <a:lnTo>
                    <a:pt x="481" y="288"/>
                  </a:lnTo>
                  <a:close/>
                  <a:moveTo>
                    <a:pt x="26" y="92"/>
                  </a:moveTo>
                  <a:lnTo>
                    <a:pt x="26" y="524"/>
                  </a:lnTo>
                  <a:lnTo>
                    <a:pt x="457" y="524"/>
                  </a:lnTo>
                  <a:lnTo>
                    <a:pt x="457" y="353"/>
                  </a:lnTo>
                  <a:lnTo>
                    <a:pt x="404" y="353"/>
                  </a:lnTo>
                  <a:lnTo>
                    <a:pt x="404" y="340"/>
                  </a:lnTo>
                  <a:lnTo>
                    <a:pt x="457" y="340"/>
                  </a:lnTo>
                  <a:lnTo>
                    <a:pt x="457" y="288"/>
                  </a:lnTo>
                  <a:lnTo>
                    <a:pt x="460" y="274"/>
                  </a:lnTo>
                  <a:lnTo>
                    <a:pt x="469" y="265"/>
                  </a:lnTo>
                  <a:lnTo>
                    <a:pt x="481" y="262"/>
                  </a:lnTo>
                  <a:lnTo>
                    <a:pt x="560" y="262"/>
                  </a:lnTo>
                  <a:lnTo>
                    <a:pt x="560" y="92"/>
                  </a:lnTo>
                  <a:lnTo>
                    <a:pt x="26" y="92"/>
                  </a:lnTo>
                  <a:close/>
                  <a:moveTo>
                    <a:pt x="26" y="26"/>
                  </a:moveTo>
                  <a:lnTo>
                    <a:pt x="26" y="79"/>
                  </a:lnTo>
                  <a:lnTo>
                    <a:pt x="560" y="79"/>
                  </a:lnTo>
                  <a:lnTo>
                    <a:pt x="560" y="26"/>
                  </a:lnTo>
                  <a:lnTo>
                    <a:pt x="26" y="26"/>
                  </a:lnTo>
                  <a:close/>
                  <a:moveTo>
                    <a:pt x="26" y="0"/>
                  </a:moveTo>
                  <a:lnTo>
                    <a:pt x="560" y="0"/>
                  </a:lnTo>
                  <a:lnTo>
                    <a:pt x="574" y="5"/>
                  </a:lnTo>
                  <a:lnTo>
                    <a:pt x="583" y="14"/>
                  </a:lnTo>
                  <a:lnTo>
                    <a:pt x="586" y="26"/>
                  </a:lnTo>
                  <a:lnTo>
                    <a:pt x="586" y="262"/>
                  </a:lnTo>
                  <a:lnTo>
                    <a:pt x="665" y="262"/>
                  </a:lnTo>
                  <a:lnTo>
                    <a:pt x="678" y="265"/>
                  </a:lnTo>
                  <a:lnTo>
                    <a:pt x="688" y="274"/>
                  </a:lnTo>
                  <a:lnTo>
                    <a:pt x="691" y="288"/>
                  </a:lnTo>
                  <a:lnTo>
                    <a:pt x="691" y="667"/>
                  </a:lnTo>
                  <a:lnTo>
                    <a:pt x="688" y="679"/>
                  </a:lnTo>
                  <a:lnTo>
                    <a:pt x="678" y="688"/>
                  </a:lnTo>
                  <a:lnTo>
                    <a:pt x="665" y="693"/>
                  </a:lnTo>
                  <a:lnTo>
                    <a:pt x="481" y="693"/>
                  </a:lnTo>
                  <a:lnTo>
                    <a:pt x="469" y="688"/>
                  </a:lnTo>
                  <a:lnTo>
                    <a:pt x="460" y="679"/>
                  </a:lnTo>
                  <a:lnTo>
                    <a:pt x="457" y="667"/>
                  </a:lnTo>
                  <a:lnTo>
                    <a:pt x="457" y="548"/>
                  </a:lnTo>
                  <a:lnTo>
                    <a:pt x="26" y="548"/>
                  </a:lnTo>
                  <a:lnTo>
                    <a:pt x="12" y="545"/>
                  </a:lnTo>
                  <a:lnTo>
                    <a:pt x="3" y="536"/>
                  </a:lnTo>
                  <a:lnTo>
                    <a:pt x="0" y="524"/>
                  </a:lnTo>
                  <a:lnTo>
                    <a:pt x="0" y="26"/>
                  </a:lnTo>
                  <a:lnTo>
                    <a:pt x="3" y="14"/>
                  </a:lnTo>
                  <a:lnTo>
                    <a:pt x="12" y="5"/>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4" name="TextBox 3">
            <a:extLst>
              <a:ext uri="{FF2B5EF4-FFF2-40B4-BE49-F238E27FC236}">
                <a16:creationId xmlns:a16="http://schemas.microsoft.com/office/drawing/2014/main" id="{C1DAF65F-7458-4766-A57E-C2D88E2A3B9C}"/>
              </a:ext>
            </a:extLst>
          </p:cNvPr>
          <p:cNvSpPr txBox="1"/>
          <p:nvPr/>
        </p:nvSpPr>
        <p:spPr>
          <a:xfrm>
            <a:off x="430765" y="68570"/>
            <a:ext cx="8490211" cy="707886"/>
          </a:xfrm>
          <a:prstGeom prst="rect">
            <a:avLst/>
          </a:prstGeom>
          <a:solidFill>
            <a:schemeClr val="bg1"/>
          </a:solidFill>
        </p:spPr>
        <p:txBody>
          <a:bodyPr wrap="square" rtlCol="0">
            <a:spAutoFit/>
          </a:bodyPr>
          <a:lstStyle/>
          <a:p>
            <a:pPr algn="ctr"/>
            <a:r>
              <a:rPr lang="en-US" sz="2000" dirty="0">
                <a:solidFill>
                  <a:schemeClr val="accent1">
                    <a:lumMod val="75000"/>
                  </a:schemeClr>
                </a:solidFill>
              </a:rPr>
              <a:t>How should organizational achievements reinforcing the change be commemorated?</a:t>
            </a:r>
          </a:p>
        </p:txBody>
      </p:sp>
    </p:spTree>
    <p:extLst>
      <p:ext uri="{BB962C8B-B14F-4D97-AF65-F5344CB8AC3E}">
        <p14:creationId xmlns:p14="http://schemas.microsoft.com/office/powerpoint/2010/main" val="14265402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42D931D-6B88-4622-979C-A43B723B4FF1}"/>
              </a:ext>
            </a:extLst>
          </p:cNvPr>
          <p:cNvGraphicFramePr>
            <a:graphicFrameLocks noGrp="1"/>
          </p:cNvGraphicFramePr>
          <p:nvPr>
            <p:extLst>
              <p:ext uri="{D42A27DB-BD31-4B8C-83A1-F6EECF244321}">
                <p14:modId xmlns:p14="http://schemas.microsoft.com/office/powerpoint/2010/main" val="2892563448"/>
              </p:ext>
            </p:extLst>
          </p:nvPr>
        </p:nvGraphicFramePr>
        <p:xfrm>
          <a:off x="308517" y="103459"/>
          <a:ext cx="8478645" cy="3779520"/>
        </p:xfrm>
        <a:graphic>
          <a:graphicData uri="http://schemas.openxmlformats.org/drawingml/2006/table">
            <a:tbl>
              <a:tblPr firstRow="1" bandRow="1">
                <a:tableStyleId>{5C22544A-7EE6-4342-B048-85BDC9FD1C3A}</a:tableStyleId>
              </a:tblPr>
              <a:tblGrid>
                <a:gridCol w="3228249">
                  <a:extLst>
                    <a:ext uri="{9D8B030D-6E8A-4147-A177-3AD203B41FA5}">
                      <a16:colId xmlns:a16="http://schemas.microsoft.com/office/drawing/2014/main" val="564419725"/>
                    </a:ext>
                  </a:extLst>
                </a:gridCol>
                <a:gridCol w="2625198">
                  <a:extLst>
                    <a:ext uri="{9D8B030D-6E8A-4147-A177-3AD203B41FA5}">
                      <a16:colId xmlns:a16="http://schemas.microsoft.com/office/drawing/2014/main" val="2164619670"/>
                    </a:ext>
                  </a:extLst>
                </a:gridCol>
                <a:gridCol w="2625198">
                  <a:extLst>
                    <a:ext uri="{9D8B030D-6E8A-4147-A177-3AD203B41FA5}">
                      <a16:colId xmlns:a16="http://schemas.microsoft.com/office/drawing/2014/main" val="3106135356"/>
                    </a:ext>
                  </a:extLst>
                </a:gridCol>
              </a:tblGrid>
              <a:tr h="370840">
                <a:tc>
                  <a:txBody>
                    <a:bodyPr/>
                    <a:lstStyle/>
                    <a:p>
                      <a:r>
                        <a:rPr lang="en-US" sz="1600" dirty="0">
                          <a:solidFill>
                            <a:schemeClr val="bg1"/>
                          </a:solidFill>
                        </a:rPr>
                        <a:t>Organizational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c rowSpan="2">
                  <a:txBody>
                    <a:bodyPr/>
                    <a:lstStyle/>
                    <a:p>
                      <a:r>
                        <a:rPr lang="en-US" sz="1600" dirty="0">
                          <a:solidFill>
                            <a:schemeClr val="bg1"/>
                          </a:solidFill>
                        </a:rPr>
                        <a:t>Results and Outcome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c rowSpan="2">
                  <a:txBody>
                    <a:bodyPr/>
                    <a:lstStyle/>
                    <a:p>
                      <a:r>
                        <a:rPr lang="en-US" sz="1600" b="0" dirty="0">
                          <a:solidFill>
                            <a:schemeClr val="tx1"/>
                          </a:solidFill>
                        </a:rPr>
                        <a:t>Benefit realization</a:t>
                      </a:r>
                    </a:p>
                    <a:p>
                      <a:r>
                        <a:rPr lang="en-US" sz="1600" b="0" dirty="0">
                          <a:solidFill>
                            <a:schemeClr val="tx1"/>
                          </a:solidFill>
                        </a:rPr>
                        <a:t>Objectives met</a:t>
                      </a:r>
                    </a:p>
                    <a:p>
                      <a:r>
                        <a:rPr lang="en-US" sz="1600" b="0" dirty="0">
                          <a:solidFill>
                            <a:schemeClr val="tx1"/>
                          </a:solidFill>
                        </a:rPr>
                        <a:t>KPIs</a:t>
                      </a:r>
                    </a:p>
                    <a:p>
                      <a:r>
                        <a:rPr lang="en-US" sz="1600" b="0" dirty="0">
                          <a:solidFill>
                            <a:schemeClr val="tx1"/>
                          </a:solidFill>
                        </a:rPr>
                        <a:t>Performance Improvement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4599431"/>
                  </a:ext>
                </a:extLst>
              </a:tr>
              <a:tr h="370840">
                <a:tc>
                  <a:txBody>
                    <a:bodyPr/>
                    <a:lstStyle/>
                    <a:p>
                      <a:r>
                        <a:rPr lang="en-US" sz="1600" dirty="0">
                          <a:solidFill>
                            <a:schemeClr val="tx1"/>
                          </a:solidFill>
                        </a:rPr>
                        <a:t>Did the Initiative deliver what was expected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069023110"/>
                  </a:ext>
                </a:extLst>
              </a:tr>
              <a:tr h="370840">
                <a:tc>
                  <a:txBody>
                    <a:bodyPr/>
                    <a:lstStyle/>
                    <a:p>
                      <a:r>
                        <a:rPr lang="en-US" sz="1600" dirty="0">
                          <a:solidFill>
                            <a:schemeClr val="bg1"/>
                          </a:solidFill>
                        </a:rPr>
                        <a:t>Individual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99FF"/>
                    </a:solidFill>
                  </a:tcPr>
                </a:tc>
                <a:tc rowSpan="2">
                  <a:txBody>
                    <a:bodyPr/>
                    <a:lstStyle/>
                    <a:p>
                      <a:r>
                        <a:rPr lang="en-US" sz="1600" dirty="0">
                          <a:solidFill>
                            <a:schemeClr val="bg1"/>
                          </a:solidFill>
                        </a:rPr>
                        <a:t>Adoption and Usage</a:t>
                      </a:r>
                    </a:p>
                    <a:p>
                      <a:endParaRPr lang="en-US" sz="1600" dirty="0">
                        <a:solidFill>
                          <a:schemeClr val="bg1"/>
                        </a:solidFill>
                      </a:endParaRPr>
                    </a:p>
                    <a:p>
                      <a:r>
                        <a:rPr lang="en-US" sz="1600" dirty="0">
                          <a:solidFill>
                            <a:schemeClr val="bg1"/>
                          </a:solidFill>
                        </a:rPr>
                        <a:t>Behaviors and Results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99FF"/>
                    </a:solidFill>
                  </a:tcPr>
                </a:tc>
                <a:tc rowSpan="2">
                  <a:txBody>
                    <a:bodyPr/>
                    <a:lstStyle/>
                    <a:p>
                      <a:r>
                        <a:rPr lang="en-US" sz="1600" dirty="0">
                          <a:solidFill>
                            <a:schemeClr val="tx1"/>
                          </a:solidFill>
                        </a:rPr>
                        <a:t>Understanding</a:t>
                      </a:r>
                    </a:p>
                    <a:p>
                      <a:r>
                        <a:rPr lang="en-US" sz="1600" dirty="0">
                          <a:solidFill>
                            <a:schemeClr val="tx1"/>
                          </a:solidFill>
                        </a:rPr>
                        <a:t>Participation</a:t>
                      </a:r>
                    </a:p>
                    <a:p>
                      <a:r>
                        <a:rPr lang="en-US" sz="1600" dirty="0">
                          <a:solidFill>
                            <a:schemeClr val="tx1"/>
                          </a:solidFill>
                        </a:rPr>
                        <a:t>Engagement</a:t>
                      </a:r>
                    </a:p>
                    <a:p>
                      <a:r>
                        <a:rPr lang="en-US" sz="1600" dirty="0">
                          <a:solidFill>
                            <a:schemeClr val="tx1"/>
                          </a:solidFill>
                        </a:rPr>
                        <a:t>Usage</a:t>
                      </a:r>
                    </a:p>
                    <a:p>
                      <a:r>
                        <a:rPr lang="en-US" sz="1600" dirty="0">
                          <a:solidFill>
                            <a:schemeClr val="tx1"/>
                          </a:solidFill>
                        </a:rPr>
                        <a:t>Compliance</a:t>
                      </a:r>
                    </a:p>
                    <a:p>
                      <a:r>
                        <a:rPr lang="en-US" sz="1600" dirty="0" err="1">
                          <a:solidFill>
                            <a:schemeClr val="tx1"/>
                          </a:solidFill>
                        </a:rPr>
                        <a:t>Profiency</a:t>
                      </a:r>
                      <a:endParaRPr 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15972758"/>
                  </a:ext>
                </a:extLst>
              </a:tr>
              <a:tr h="370840">
                <a:tc>
                  <a:txBody>
                    <a:bodyPr/>
                    <a:lstStyle/>
                    <a:p>
                      <a:r>
                        <a:rPr lang="en-US" sz="1600" dirty="0">
                          <a:solidFill>
                            <a:schemeClr val="tx1"/>
                          </a:solidFill>
                        </a:rPr>
                        <a:t>How effectively did impacted individuals adopt and use the change?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8873275"/>
                  </a:ext>
                </a:extLst>
              </a:tr>
              <a:tr h="370840">
                <a:tc>
                  <a:txBody>
                    <a:bodyPr/>
                    <a:lstStyle/>
                    <a:p>
                      <a:r>
                        <a:rPr lang="en-US" sz="1600" dirty="0">
                          <a:solidFill>
                            <a:schemeClr val="bg1"/>
                          </a:solidFill>
                        </a:rPr>
                        <a:t>Change Management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EBECA"/>
                    </a:solidFill>
                  </a:tcPr>
                </a:tc>
                <a:tc rowSpan="2">
                  <a:txBody>
                    <a:bodyPr/>
                    <a:lstStyle/>
                    <a:p>
                      <a:r>
                        <a:rPr lang="en-US" sz="1600" b="1" dirty="0">
                          <a:solidFill>
                            <a:schemeClr val="bg1"/>
                          </a:solidFill>
                        </a:rPr>
                        <a:t>Effective Change Management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EBECA"/>
                    </a:solidFill>
                  </a:tcPr>
                </a:tc>
                <a:tc rowSpan="2">
                  <a:txBody>
                    <a:bodyPr/>
                    <a:lstStyle/>
                    <a:p>
                      <a:r>
                        <a:rPr lang="en-US" sz="1600" b="0" dirty="0">
                          <a:solidFill>
                            <a:schemeClr val="tx1"/>
                          </a:solidFill>
                        </a:rPr>
                        <a:t>Activity effectiveness</a:t>
                      </a:r>
                    </a:p>
                    <a:p>
                      <a:r>
                        <a:rPr lang="en-US" sz="1600" b="0" dirty="0">
                          <a:solidFill>
                            <a:schemeClr val="tx1"/>
                          </a:solidFill>
                        </a:rPr>
                        <a:t>Sustainment activities</a:t>
                      </a:r>
                    </a:p>
                    <a:p>
                      <a:r>
                        <a:rPr lang="en-US" sz="1600" b="0" dirty="0">
                          <a:solidFill>
                            <a:schemeClr val="tx1"/>
                          </a:solidFill>
                        </a:rPr>
                        <a:t>Feedback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68764147"/>
                  </a:ext>
                </a:extLst>
              </a:tr>
              <a:tr h="370840">
                <a:tc>
                  <a:txBody>
                    <a:bodyPr/>
                    <a:lstStyle/>
                    <a:p>
                      <a:r>
                        <a:rPr lang="en-US" sz="1600" dirty="0">
                          <a:solidFill>
                            <a:schemeClr val="tx1"/>
                          </a:solidFill>
                        </a:rPr>
                        <a:t>How well did we do change management?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023702214"/>
                  </a:ext>
                </a:extLst>
              </a:tr>
            </a:tbl>
          </a:graphicData>
        </a:graphic>
      </p:graphicFrame>
      <p:sp>
        <p:nvSpPr>
          <p:cNvPr id="3" name="Rectangle 2">
            <a:extLst>
              <a:ext uri="{FF2B5EF4-FFF2-40B4-BE49-F238E27FC236}">
                <a16:creationId xmlns:a16="http://schemas.microsoft.com/office/drawing/2014/main" id="{FD0CCBF0-D43A-4096-B25B-F22573215741}"/>
              </a:ext>
            </a:extLst>
          </p:cNvPr>
          <p:cNvSpPr/>
          <p:nvPr/>
        </p:nvSpPr>
        <p:spPr>
          <a:xfrm>
            <a:off x="308517" y="4380637"/>
            <a:ext cx="8135809" cy="923330"/>
          </a:xfrm>
          <a:prstGeom prst="rect">
            <a:avLst/>
          </a:prstGeom>
        </p:spPr>
        <p:txBody>
          <a:bodyPr wrap="square">
            <a:spAutoFit/>
          </a:bodyPr>
          <a:lstStyle/>
          <a:p>
            <a:r>
              <a:rPr lang="en-US" dirty="0"/>
              <a:t>What results should be observed and measured on a regular basis?</a:t>
            </a:r>
          </a:p>
          <a:p>
            <a:r>
              <a:rPr lang="en-US" dirty="0"/>
              <a:t>What metrics should be used for measuring behaviors and results?</a:t>
            </a:r>
          </a:p>
          <a:p>
            <a:r>
              <a:rPr lang="en-US" dirty="0"/>
              <a:t>What mechanisms should be used for reporting results?</a:t>
            </a:r>
          </a:p>
        </p:txBody>
      </p:sp>
    </p:spTree>
    <p:extLst>
      <p:ext uri="{BB962C8B-B14F-4D97-AF65-F5344CB8AC3E}">
        <p14:creationId xmlns:p14="http://schemas.microsoft.com/office/powerpoint/2010/main" val="36762546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mc:AlternateContent xmlns:mc="http://schemas.openxmlformats.org/markup-compatibility/2006" xmlns:am3d="http://schemas.microsoft.com/office/drawing/2017/model3d">
        <mc:Choice Requires="am3d">
          <p:graphicFrame>
            <p:nvGraphicFramePr>
              <p:cNvPr id="33" name="3D Model 32">
                <a:extLst>
                  <a:ext uri="{FF2B5EF4-FFF2-40B4-BE49-F238E27FC236}">
                    <a16:creationId xmlns:a16="http://schemas.microsoft.com/office/drawing/2014/main" id="{46862725-8B23-41DF-AB04-642F4F13240B}"/>
                  </a:ext>
                </a:extLst>
              </p:cNvPr>
              <p:cNvGraphicFramePr>
                <a:graphicFrameLocks noChangeAspect="1"/>
              </p:cNvGraphicFramePr>
              <p:nvPr>
                <p:extLst>
                  <p:ext uri="{D42A27DB-BD31-4B8C-83A1-F6EECF244321}">
                    <p14:modId xmlns:p14="http://schemas.microsoft.com/office/powerpoint/2010/main" val="3892575058"/>
                  </p:ext>
                </p:extLst>
              </p:nvPr>
            </p:nvGraphicFramePr>
            <p:xfrm>
              <a:off x="391081" y="662322"/>
              <a:ext cx="3741335" cy="3612816"/>
            </p:xfrm>
            <a:graphic>
              <a:graphicData uri="http://schemas.microsoft.com/office/drawing/2017/model3d">
                <am3d:model3d r:embed="rId2">
                  <am3d:spPr>
                    <a:xfrm>
                      <a:off x="0" y="0"/>
                      <a:ext cx="3741335" cy="3612816"/>
                    </a:xfrm>
                    <a:prstGeom prst="rect">
                      <a:avLst/>
                    </a:prstGeom>
                  </am3d:spPr>
                  <am3d:camera>
                    <am3d:pos x="0" y="0" z="74569272"/>
                    <am3d:up dx="0" dy="36000000" dz="0"/>
                    <am3d:lookAt x="0" y="0" z="0"/>
                    <am3d:perspective fov="2700000"/>
                  </am3d:camera>
                  <am3d:trans>
                    <am3d:meterPerModelUnit n="6211410" d="1000000"/>
                    <am3d:preTrans dx="-31655143" dy="-13750853" dz="23608900"/>
                    <am3d:scale>
                      <am3d:sx n="1000000" d="1000000"/>
                      <am3d:sy n="1000000" d="1000000"/>
                      <am3d:sz n="1000000" d="1000000"/>
                    </am3d:scale>
                    <am3d:rot ax="-56498" ay="-206230" az="3392"/>
                    <am3d:postTrans dx="0" dy="0" dz="0"/>
                  </am3d:trans>
                  <am3d:raster rName="Office3DRenderer" rVer="16.0.8326">
                    <am3d:blip r:embed="rId3"/>
                  </am3d:raster>
                  <am3d:objViewport viewportSz="785801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xmlns="">
          <p:pic>
            <p:nvPicPr>
              <p:cNvPr id="33" name="3D Model 32">
                <a:extLst>
                  <a:ext uri="{FF2B5EF4-FFF2-40B4-BE49-F238E27FC236}">
                    <a16:creationId xmlns:a16="http://schemas.microsoft.com/office/drawing/2014/main" id="{46862725-8B23-41DF-AB04-642F4F13240B}"/>
                  </a:ext>
                </a:extLst>
              </p:cNvPr>
              <p:cNvPicPr>
                <a:picLocks noGrp="1" noRot="1" noChangeAspect="1" noMove="1" noResize="1" noEditPoints="1" noAdjustHandles="1" noChangeArrowheads="1" noChangeShapeType="1" noCrop="1"/>
              </p:cNvPicPr>
              <p:nvPr/>
            </p:nvPicPr>
            <p:blipFill>
              <a:blip r:embed="rId4"/>
              <a:stretch>
                <a:fillRect/>
              </a:stretch>
            </p:blipFill>
            <p:spPr>
              <a:xfrm>
                <a:off x="391081" y="662322"/>
                <a:ext cx="3741335" cy="3612816"/>
              </a:xfrm>
              <a:prstGeom prst="rect">
                <a:avLst/>
              </a:prstGeom>
            </p:spPr>
          </p:pic>
        </mc:Fallback>
      </mc:AlternateContent>
      <p:grpSp>
        <p:nvGrpSpPr>
          <p:cNvPr id="2" name="Group 1"/>
          <p:cNvGrpSpPr/>
          <p:nvPr/>
        </p:nvGrpSpPr>
        <p:grpSpPr>
          <a:xfrm>
            <a:off x="761780" y="2375055"/>
            <a:ext cx="837412" cy="837412"/>
            <a:chOff x="1396753" y="3856239"/>
            <a:chExt cx="538538" cy="538538"/>
          </a:xfrm>
        </p:grpSpPr>
        <p:sp>
          <p:nvSpPr>
            <p:cNvPr id="11" name="Oval 10"/>
            <p:cNvSpPr/>
            <p:nvPr/>
          </p:nvSpPr>
          <p:spPr>
            <a:xfrm>
              <a:off x="1396753" y="3856239"/>
              <a:ext cx="538538" cy="5385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5" name="Freeform 41"/>
            <p:cNvSpPr>
              <a:spLocks noEditPoints="1"/>
            </p:cNvSpPr>
            <p:nvPr/>
          </p:nvSpPr>
          <p:spPr bwMode="auto">
            <a:xfrm>
              <a:off x="1522412" y="4017895"/>
              <a:ext cx="287220" cy="215227"/>
            </a:xfrm>
            <a:custGeom>
              <a:avLst/>
              <a:gdLst>
                <a:gd name="T0" fmla="*/ 716 w 3814"/>
                <a:gd name="T1" fmla="*/ 2016 h 2858"/>
                <a:gd name="T2" fmla="*/ 716 w 3814"/>
                <a:gd name="T3" fmla="*/ 2005 h 2858"/>
                <a:gd name="T4" fmla="*/ 3099 w 3814"/>
                <a:gd name="T5" fmla="*/ 2009 h 2858"/>
                <a:gd name="T6" fmla="*/ 3098 w 3814"/>
                <a:gd name="T7" fmla="*/ 2013 h 2858"/>
                <a:gd name="T8" fmla="*/ 403 w 3814"/>
                <a:gd name="T9" fmla="*/ 1788 h 2858"/>
                <a:gd name="T10" fmla="*/ 239 w 3814"/>
                <a:gd name="T11" fmla="*/ 2738 h 2858"/>
                <a:gd name="T12" fmla="*/ 22 w 3814"/>
                <a:gd name="T13" fmla="*/ 2639 h 2858"/>
                <a:gd name="T14" fmla="*/ 0 w 3814"/>
                <a:gd name="T15" fmla="*/ 2364 h 2858"/>
                <a:gd name="T16" fmla="*/ 3 w 3814"/>
                <a:gd name="T17" fmla="*/ 2198 h 2858"/>
                <a:gd name="T18" fmla="*/ 144 w 3814"/>
                <a:gd name="T19" fmla="*/ 1901 h 2858"/>
                <a:gd name="T20" fmla="*/ 3480 w 3814"/>
                <a:gd name="T21" fmla="*/ 1783 h 2858"/>
                <a:gd name="T22" fmla="*/ 3753 w 3814"/>
                <a:gd name="T23" fmla="*/ 2013 h 2858"/>
                <a:gd name="T24" fmla="*/ 3814 w 3814"/>
                <a:gd name="T25" fmla="*/ 2266 h 2858"/>
                <a:gd name="T26" fmla="*/ 3814 w 3814"/>
                <a:gd name="T27" fmla="*/ 2446 h 2858"/>
                <a:gd name="T28" fmla="*/ 3792 w 3814"/>
                <a:gd name="T29" fmla="*/ 2639 h 2858"/>
                <a:gd name="T30" fmla="*/ 3576 w 3814"/>
                <a:gd name="T31" fmla="*/ 2738 h 2858"/>
                <a:gd name="T32" fmla="*/ 3411 w 3814"/>
                <a:gd name="T33" fmla="*/ 1788 h 2858"/>
                <a:gd name="T34" fmla="*/ 1584 w 3814"/>
                <a:gd name="T35" fmla="*/ 1629 h 2858"/>
                <a:gd name="T36" fmla="*/ 1767 w 3814"/>
                <a:gd name="T37" fmla="*/ 1805 h 2858"/>
                <a:gd name="T38" fmla="*/ 1908 w 3814"/>
                <a:gd name="T39" fmla="*/ 1905 h 2858"/>
                <a:gd name="T40" fmla="*/ 2047 w 3814"/>
                <a:gd name="T41" fmla="*/ 1805 h 2858"/>
                <a:gd name="T42" fmla="*/ 2230 w 3814"/>
                <a:gd name="T43" fmla="*/ 1629 h 2858"/>
                <a:gd name="T44" fmla="*/ 2418 w 3814"/>
                <a:gd name="T45" fmla="*/ 1552 h 2858"/>
                <a:gd name="T46" fmla="*/ 2678 w 3814"/>
                <a:gd name="T47" fmla="*/ 1710 h 2858"/>
                <a:gd name="T48" fmla="*/ 2843 w 3814"/>
                <a:gd name="T49" fmla="*/ 1951 h 2858"/>
                <a:gd name="T50" fmla="*/ 2860 w 3814"/>
                <a:gd name="T51" fmla="*/ 2132 h 2858"/>
                <a:gd name="T52" fmla="*/ 2860 w 3814"/>
                <a:gd name="T53" fmla="*/ 2419 h 2858"/>
                <a:gd name="T54" fmla="*/ 2860 w 3814"/>
                <a:gd name="T55" fmla="*/ 2620 h 2858"/>
                <a:gd name="T56" fmla="*/ 2742 w 3814"/>
                <a:gd name="T57" fmla="*/ 2843 h 2858"/>
                <a:gd name="T58" fmla="*/ 1043 w 3814"/>
                <a:gd name="T59" fmla="*/ 2829 h 2858"/>
                <a:gd name="T60" fmla="*/ 954 w 3814"/>
                <a:gd name="T61" fmla="*/ 2615 h 2858"/>
                <a:gd name="T62" fmla="*/ 954 w 3814"/>
                <a:gd name="T63" fmla="*/ 2378 h 2858"/>
                <a:gd name="T64" fmla="*/ 954 w 3814"/>
                <a:gd name="T65" fmla="*/ 2112 h 2858"/>
                <a:gd name="T66" fmla="*/ 971 w 3814"/>
                <a:gd name="T67" fmla="*/ 1951 h 2858"/>
                <a:gd name="T68" fmla="*/ 1099 w 3814"/>
                <a:gd name="T69" fmla="*/ 1747 h 2858"/>
                <a:gd name="T70" fmla="*/ 1390 w 3814"/>
                <a:gd name="T71" fmla="*/ 1554 h 2858"/>
                <a:gd name="T72" fmla="*/ 3268 w 3814"/>
                <a:gd name="T73" fmla="*/ 636 h 2858"/>
                <a:gd name="T74" fmla="*/ 3447 w 3814"/>
                <a:gd name="T75" fmla="*/ 879 h 2858"/>
                <a:gd name="T76" fmla="*/ 3394 w 3814"/>
                <a:gd name="T77" fmla="*/ 1368 h 2858"/>
                <a:gd name="T78" fmla="*/ 3169 w 3814"/>
                <a:gd name="T79" fmla="*/ 1533 h 2858"/>
                <a:gd name="T80" fmla="*/ 2986 w 3814"/>
                <a:gd name="T81" fmla="*/ 1514 h 2858"/>
                <a:gd name="T82" fmla="*/ 2781 w 3814"/>
                <a:gd name="T83" fmla="*/ 1325 h 2858"/>
                <a:gd name="T84" fmla="*/ 2764 w 3814"/>
                <a:gd name="T85" fmla="*/ 836 h 2858"/>
                <a:gd name="T86" fmla="*/ 2967 w 3814"/>
                <a:gd name="T87" fmla="*/ 621 h 2858"/>
                <a:gd name="T88" fmla="*/ 818 w 3814"/>
                <a:gd name="T89" fmla="*/ 609 h 2858"/>
                <a:gd name="T90" fmla="*/ 1037 w 3814"/>
                <a:gd name="T91" fmla="*/ 798 h 2858"/>
                <a:gd name="T92" fmla="*/ 1049 w 3814"/>
                <a:gd name="T93" fmla="*/ 1296 h 2858"/>
                <a:gd name="T94" fmla="*/ 841 w 3814"/>
                <a:gd name="T95" fmla="*/ 1510 h 2858"/>
                <a:gd name="T96" fmla="*/ 654 w 3814"/>
                <a:gd name="T97" fmla="*/ 1535 h 2858"/>
                <a:gd name="T98" fmla="*/ 440 w 3814"/>
                <a:gd name="T99" fmla="*/ 1388 h 2858"/>
                <a:gd name="T100" fmla="*/ 362 w 3814"/>
                <a:gd name="T101" fmla="*/ 925 h 2858"/>
                <a:gd name="T102" fmla="*/ 520 w 3814"/>
                <a:gd name="T103" fmla="*/ 654 h 2858"/>
                <a:gd name="T104" fmla="*/ 1969 w 3814"/>
                <a:gd name="T105" fmla="*/ 3 h 2858"/>
                <a:gd name="T106" fmla="*/ 2368 w 3814"/>
                <a:gd name="T107" fmla="*/ 215 h 2858"/>
                <a:gd name="T108" fmla="*/ 2502 w 3814"/>
                <a:gd name="T109" fmla="*/ 726 h 2858"/>
                <a:gd name="T110" fmla="*/ 2349 w 3814"/>
                <a:gd name="T111" fmla="*/ 1189 h 2858"/>
                <a:gd name="T112" fmla="*/ 1966 w 3814"/>
                <a:gd name="T113" fmla="*/ 1427 h 2858"/>
                <a:gd name="T114" fmla="*/ 1544 w 3814"/>
                <a:gd name="T115" fmla="*/ 1278 h 2858"/>
                <a:gd name="T116" fmla="*/ 1323 w 3814"/>
                <a:gd name="T117" fmla="*/ 851 h 2858"/>
                <a:gd name="T118" fmla="*/ 1383 w 3814"/>
                <a:gd name="T119" fmla="*/ 312 h 2858"/>
                <a:gd name="T120" fmla="*/ 1728 w 3814"/>
                <a:gd name="T121" fmla="*/ 26 h 2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14" h="2858">
                  <a:moveTo>
                    <a:pt x="716" y="2000"/>
                  </a:moveTo>
                  <a:lnTo>
                    <a:pt x="716" y="2000"/>
                  </a:lnTo>
                  <a:lnTo>
                    <a:pt x="716" y="2002"/>
                  </a:lnTo>
                  <a:lnTo>
                    <a:pt x="716" y="2003"/>
                  </a:lnTo>
                  <a:lnTo>
                    <a:pt x="716" y="2007"/>
                  </a:lnTo>
                  <a:lnTo>
                    <a:pt x="716" y="2009"/>
                  </a:lnTo>
                  <a:lnTo>
                    <a:pt x="716" y="2013"/>
                  </a:lnTo>
                  <a:lnTo>
                    <a:pt x="716" y="2016"/>
                  </a:lnTo>
                  <a:lnTo>
                    <a:pt x="716" y="2018"/>
                  </a:lnTo>
                  <a:lnTo>
                    <a:pt x="716" y="2021"/>
                  </a:lnTo>
                  <a:lnTo>
                    <a:pt x="716" y="2023"/>
                  </a:lnTo>
                  <a:lnTo>
                    <a:pt x="716" y="2024"/>
                  </a:lnTo>
                  <a:lnTo>
                    <a:pt x="715" y="2024"/>
                  </a:lnTo>
                  <a:lnTo>
                    <a:pt x="715" y="2016"/>
                  </a:lnTo>
                  <a:lnTo>
                    <a:pt x="715" y="2009"/>
                  </a:lnTo>
                  <a:lnTo>
                    <a:pt x="716" y="2005"/>
                  </a:lnTo>
                  <a:lnTo>
                    <a:pt x="716" y="2002"/>
                  </a:lnTo>
                  <a:lnTo>
                    <a:pt x="716" y="2000"/>
                  </a:lnTo>
                  <a:lnTo>
                    <a:pt x="716" y="2000"/>
                  </a:lnTo>
                  <a:close/>
                  <a:moveTo>
                    <a:pt x="3098" y="2000"/>
                  </a:moveTo>
                  <a:lnTo>
                    <a:pt x="3098" y="2000"/>
                  </a:lnTo>
                  <a:lnTo>
                    <a:pt x="3099" y="2002"/>
                  </a:lnTo>
                  <a:lnTo>
                    <a:pt x="3099" y="2005"/>
                  </a:lnTo>
                  <a:lnTo>
                    <a:pt x="3099" y="2009"/>
                  </a:lnTo>
                  <a:lnTo>
                    <a:pt x="3099" y="2016"/>
                  </a:lnTo>
                  <a:lnTo>
                    <a:pt x="3099" y="2024"/>
                  </a:lnTo>
                  <a:lnTo>
                    <a:pt x="3098" y="2024"/>
                  </a:lnTo>
                  <a:lnTo>
                    <a:pt x="3098" y="2023"/>
                  </a:lnTo>
                  <a:lnTo>
                    <a:pt x="3098" y="2021"/>
                  </a:lnTo>
                  <a:lnTo>
                    <a:pt x="3098" y="2018"/>
                  </a:lnTo>
                  <a:lnTo>
                    <a:pt x="3098" y="2016"/>
                  </a:lnTo>
                  <a:lnTo>
                    <a:pt x="3098" y="2013"/>
                  </a:lnTo>
                  <a:lnTo>
                    <a:pt x="3098" y="2009"/>
                  </a:lnTo>
                  <a:lnTo>
                    <a:pt x="3098" y="2007"/>
                  </a:lnTo>
                  <a:lnTo>
                    <a:pt x="3098" y="2003"/>
                  </a:lnTo>
                  <a:lnTo>
                    <a:pt x="3098" y="2002"/>
                  </a:lnTo>
                  <a:lnTo>
                    <a:pt x="3098" y="2000"/>
                  </a:lnTo>
                  <a:lnTo>
                    <a:pt x="3098" y="2000"/>
                  </a:lnTo>
                  <a:close/>
                  <a:moveTo>
                    <a:pt x="369" y="1782"/>
                  </a:moveTo>
                  <a:lnTo>
                    <a:pt x="403" y="1788"/>
                  </a:lnTo>
                  <a:lnTo>
                    <a:pt x="439" y="1801"/>
                  </a:lnTo>
                  <a:lnTo>
                    <a:pt x="476" y="1818"/>
                  </a:lnTo>
                  <a:lnTo>
                    <a:pt x="515" y="1841"/>
                  </a:lnTo>
                  <a:lnTo>
                    <a:pt x="555" y="1871"/>
                  </a:lnTo>
                  <a:lnTo>
                    <a:pt x="596" y="1905"/>
                  </a:lnTo>
                  <a:lnTo>
                    <a:pt x="715" y="2024"/>
                  </a:lnTo>
                  <a:lnTo>
                    <a:pt x="715" y="2738"/>
                  </a:lnTo>
                  <a:lnTo>
                    <a:pt x="239" y="2738"/>
                  </a:lnTo>
                  <a:lnTo>
                    <a:pt x="196" y="2737"/>
                  </a:lnTo>
                  <a:lnTo>
                    <a:pt x="158" y="2732"/>
                  </a:lnTo>
                  <a:lnTo>
                    <a:pt x="125" y="2725"/>
                  </a:lnTo>
                  <a:lnTo>
                    <a:pt x="96" y="2715"/>
                  </a:lnTo>
                  <a:lnTo>
                    <a:pt x="72" y="2701"/>
                  </a:lnTo>
                  <a:lnTo>
                    <a:pt x="52" y="2685"/>
                  </a:lnTo>
                  <a:lnTo>
                    <a:pt x="35" y="2664"/>
                  </a:lnTo>
                  <a:lnTo>
                    <a:pt x="22" y="2639"/>
                  </a:lnTo>
                  <a:lnTo>
                    <a:pt x="12" y="2611"/>
                  </a:lnTo>
                  <a:lnTo>
                    <a:pt x="5" y="2578"/>
                  </a:lnTo>
                  <a:lnTo>
                    <a:pt x="1" y="2541"/>
                  </a:lnTo>
                  <a:lnTo>
                    <a:pt x="0" y="2501"/>
                  </a:lnTo>
                  <a:lnTo>
                    <a:pt x="0" y="2496"/>
                  </a:lnTo>
                  <a:lnTo>
                    <a:pt x="0" y="2484"/>
                  </a:lnTo>
                  <a:lnTo>
                    <a:pt x="0" y="2484"/>
                  </a:lnTo>
                  <a:lnTo>
                    <a:pt x="0" y="2364"/>
                  </a:lnTo>
                  <a:lnTo>
                    <a:pt x="0" y="2342"/>
                  </a:lnTo>
                  <a:lnTo>
                    <a:pt x="0" y="2316"/>
                  </a:lnTo>
                  <a:lnTo>
                    <a:pt x="0" y="2295"/>
                  </a:lnTo>
                  <a:lnTo>
                    <a:pt x="0" y="2278"/>
                  </a:lnTo>
                  <a:lnTo>
                    <a:pt x="0" y="2266"/>
                  </a:lnTo>
                  <a:lnTo>
                    <a:pt x="0" y="2262"/>
                  </a:lnTo>
                  <a:lnTo>
                    <a:pt x="1" y="2231"/>
                  </a:lnTo>
                  <a:lnTo>
                    <a:pt x="3" y="2198"/>
                  </a:lnTo>
                  <a:lnTo>
                    <a:pt x="9" y="2162"/>
                  </a:lnTo>
                  <a:lnTo>
                    <a:pt x="17" y="2126"/>
                  </a:lnTo>
                  <a:lnTo>
                    <a:pt x="29" y="2088"/>
                  </a:lnTo>
                  <a:lnTo>
                    <a:pt x="44" y="2051"/>
                  </a:lnTo>
                  <a:lnTo>
                    <a:pt x="63" y="2013"/>
                  </a:lnTo>
                  <a:lnTo>
                    <a:pt x="85" y="1974"/>
                  </a:lnTo>
                  <a:lnTo>
                    <a:pt x="111" y="1937"/>
                  </a:lnTo>
                  <a:lnTo>
                    <a:pt x="144" y="1901"/>
                  </a:lnTo>
                  <a:lnTo>
                    <a:pt x="181" y="1868"/>
                  </a:lnTo>
                  <a:lnTo>
                    <a:pt x="223" y="1834"/>
                  </a:lnTo>
                  <a:lnTo>
                    <a:pt x="272" y="1804"/>
                  </a:lnTo>
                  <a:lnTo>
                    <a:pt x="303" y="1790"/>
                  </a:lnTo>
                  <a:lnTo>
                    <a:pt x="335" y="1783"/>
                  </a:lnTo>
                  <a:lnTo>
                    <a:pt x="369" y="1782"/>
                  </a:lnTo>
                  <a:close/>
                  <a:moveTo>
                    <a:pt x="3446" y="1782"/>
                  </a:moveTo>
                  <a:lnTo>
                    <a:pt x="3480" y="1783"/>
                  </a:lnTo>
                  <a:lnTo>
                    <a:pt x="3511" y="1790"/>
                  </a:lnTo>
                  <a:lnTo>
                    <a:pt x="3543" y="1804"/>
                  </a:lnTo>
                  <a:lnTo>
                    <a:pt x="3591" y="1834"/>
                  </a:lnTo>
                  <a:lnTo>
                    <a:pt x="3634" y="1868"/>
                  </a:lnTo>
                  <a:lnTo>
                    <a:pt x="3670" y="1901"/>
                  </a:lnTo>
                  <a:lnTo>
                    <a:pt x="3703" y="1937"/>
                  </a:lnTo>
                  <a:lnTo>
                    <a:pt x="3729" y="1974"/>
                  </a:lnTo>
                  <a:lnTo>
                    <a:pt x="3753" y="2013"/>
                  </a:lnTo>
                  <a:lnTo>
                    <a:pt x="3771" y="2051"/>
                  </a:lnTo>
                  <a:lnTo>
                    <a:pt x="3785" y="2088"/>
                  </a:lnTo>
                  <a:lnTo>
                    <a:pt x="3797" y="2126"/>
                  </a:lnTo>
                  <a:lnTo>
                    <a:pt x="3805" y="2162"/>
                  </a:lnTo>
                  <a:lnTo>
                    <a:pt x="3811" y="2198"/>
                  </a:lnTo>
                  <a:lnTo>
                    <a:pt x="3813" y="2231"/>
                  </a:lnTo>
                  <a:lnTo>
                    <a:pt x="3814" y="2262"/>
                  </a:lnTo>
                  <a:lnTo>
                    <a:pt x="3814" y="2266"/>
                  </a:lnTo>
                  <a:lnTo>
                    <a:pt x="3814" y="2278"/>
                  </a:lnTo>
                  <a:lnTo>
                    <a:pt x="3814" y="2295"/>
                  </a:lnTo>
                  <a:lnTo>
                    <a:pt x="3814" y="2316"/>
                  </a:lnTo>
                  <a:lnTo>
                    <a:pt x="3814" y="2342"/>
                  </a:lnTo>
                  <a:lnTo>
                    <a:pt x="3814" y="2367"/>
                  </a:lnTo>
                  <a:lnTo>
                    <a:pt x="3814" y="2395"/>
                  </a:lnTo>
                  <a:lnTo>
                    <a:pt x="3814" y="2422"/>
                  </a:lnTo>
                  <a:lnTo>
                    <a:pt x="3814" y="2446"/>
                  </a:lnTo>
                  <a:lnTo>
                    <a:pt x="3814" y="2468"/>
                  </a:lnTo>
                  <a:lnTo>
                    <a:pt x="3814" y="2484"/>
                  </a:lnTo>
                  <a:lnTo>
                    <a:pt x="3814" y="2496"/>
                  </a:lnTo>
                  <a:lnTo>
                    <a:pt x="3814" y="2501"/>
                  </a:lnTo>
                  <a:lnTo>
                    <a:pt x="3813" y="2541"/>
                  </a:lnTo>
                  <a:lnTo>
                    <a:pt x="3809" y="2578"/>
                  </a:lnTo>
                  <a:lnTo>
                    <a:pt x="3802" y="2611"/>
                  </a:lnTo>
                  <a:lnTo>
                    <a:pt x="3792" y="2639"/>
                  </a:lnTo>
                  <a:lnTo>
                    <a:pt x="3779" y="2664"/>
                  </a:lnTo>
                  <a:lnTo>
                    <a:pt x="3763" y="2685"/>
                  </a:lnTo>
                  <a:lnTo>
                    <a:pt x="3742" y="2701"/>
                  </a:lnTo>
                  <a:lnTo>
                    <a:pt x="3718" y="2715"/>
                  </a:lnTo>
                  <a:lnTo>
                    <a:pt x="3689" y="2725"/>
                  </a:lnTo>
                  <a:lnTo>
                    <a:pt x="3656" y="2732"/>
                  </a:lnTo>
                  <a:lnTo>
                    <a:pt x="3618" y="2737"/>
                  </a:lnTo>
                  <a:lnTo>
                    <a:pt x="3576" y="2738"/>
                  </a:lnTo>
                  <a:lnTo>
                    <a:pt x="3099" y="2738"/>
                  </a:lnTo>
                  <a:lnTo>
                    <a:pt x="3099" y="2024"/>
                  </a:lnTo>
                  <a:lnTo>
                    <a:pt x="3219" y="1905"/>
                  </a:lnTo>
                  <a:lnTo>
                    <a:pt x="3259" y="1871"/>
                  </a:lnTo>
                  <a:lnTo>
                    <a:pt x="3300" y="1841"/>
                  </a:lnTo>
                  <a:lnTo>
                    <a:pt x="3338" y="1818"/>
                  </a:lnTo>
                  <a:lnTo>
                    <a:pt x="3375" y="1801"/>
                  </a:lnTo>
                  <a:lnTo>
                    <a:pt x="3411" y="1788"/>
                  </a:lnTo>
                  <a:lnTo>
                    <a:pt x="3446" y="1782"/>
                  </a:lnTo>
                  <a:close/>
                  <a:moveTo>
                    <a:pt x="1431" y="1548"/>
                  </a:moveTo>
                  <a:lnTo>
                    <a:pt x="1455" y="1550"/>
                  </a:lnTo>
                  <a:lnTo>
                    <a:pt x="1479" y="1557"/>
                  </a:lnTo>
                  <a:lnTo>
                    <a:pt x="1504" y="1569"/>
                  </a:lnTo>
                  <a:lnTo>
                    <a:pt x="1528" y="1585"/>
                  </a:lnTo>
                  <a:lnTo>
                    <a:pt x="1556" y="1605"/>
                  </a:lnTo>
                  <a:lnTo>
                    <a:pt x="1584" y="1629"/>
                  </a:lnTo>
                  <a:lnTo>
                    <a:pt x="1615" y="1656"/>
                  </a:lnTo>
                  <a:lnTo>
                    <a:pt x="1650" y="1688"/>
                  </a:lnTo>
                  <a:lnTo>
                    <a:pt x="1650" y="1688"/>
                  </a:lnTo>
                  <a:lnTo>
                    <a:pt x="1738" y="1768"/>
                  </a:lnTo>
                  <a:lnTo>
                    <a:pt x="1741" y="1772"/>
                  </a:lnTo>
                  <a:lnTo>
                    <a:pt x="1747" y="1780"/>
                  </a:lnTo>
                  <a:lnTo>
                    <a:pt x="1756" y="1791"/>
                  </a:lnTo>
                  <a:lnTo>
                    <a:pt x="1767" y="1805"/>
                  </a:lnTo>
                  <a:lnTo>
                    <a:pt x="1781" y="1821"/>
                  </a:lnTo>
                  <a:lnTo>
                    <a:pt x="1797" y="1838"/>
                  </a:lnTo>
                  <a:lnTo>
                    <a:pt x="1815" y="1855"/>
                  </a:lnTo>
                  <a:lnTo>
                    <a:pt x="1832" y="1870"/>
                  </a:lnTo>
                  <a:lnTo>
                    <a:pt x="1851" y="1884"/>
                  </a:lnTo>
                  <a:lnTo>
                    <a:pt x="1870" y="1896"/>
                  </a:lnTo>
                  <a:lnTo>
                    <a:pt x="1889" y="1903"/>
                  </a:lnTo>
                  <a:lnTo>
                    <a:pt x="1908" y="1905"/>
                  </a:lnTo>
                  <a:lnTo>
                    <a:pt x="1925" y="1903"/>
                  </a:lnTo>
                  <a:lnTo>
                    <a:pt x="1944" y="1896"/>
                  </a:lnTo>
                  <a:lnTo>
                    <a:pt x="1963" y="1884"/>
                  </a:lnTo>
                  <a:lnTo>
                    <a:pt x="1982" y="1870"/>
                  </a:lnTo>
                  <a:lnTo>
                    <a:pt x="2000" y="1855"/>
                  </a:lnTo>
                  <a:lnTo>
                    <a:pt x="2017" y="1838"/>
                  </a:lnTo>
                  <a:lnTo>
                    <a:pt x="2033" y="1821"/>
                  </a:lnTo>
                  <a:lnTo>
                    <a:pt x="2047" y="1805"/>
                  </a:lnTo>
                  <a:lnTo>
                    <a:pt x="2058" y="1791"/>
                  </a:lnTo>
                  <a:lnTo>
                    <a:pt x="2068" y="1780"/>
                  </a:lnTo>
                  <a:lnTo>
                    <a:pt x="2074" y="1772"/>
                  </a:lnTo>
                  <a:lnTo>
                    <a:pt x="2076" y="1768"/>
                  </a:lnTo>
                  <a:lnTo>
                    <a:pt x="2164" y="1688"/>
                  </a:lnTo>
                  <a:lnTo>
                    <a:pt x="2164" y="1688"/>
                  </a:lnTo>
                  <a:lnTo>
                    <a:pt x="2199" y="1656"/>
                  </a:lnTo>
                  <a:lnTo>
                    <a:pt x="2230" y="1629"/>
                  </a:lnTo>
                  <a:lnTo>
                    <a:pt x="2259" y="1605"/>
                  </a:lnTo>
                  <a:lnTo>
                    <a:pt x="2286" y="1585"/>
                  </a:lnTo>
                  <a:lnTo>
                    <a:pt x="2311" y="1569"/>
                  </a:lnTo>
                  <a:lnTo>
                    <a:pt x="2336" y="1557"/>
                  </a:lnTo>
                  <a:lnTo>
                    <a:pt x="2359" y="1550"/>
                  </a:lnTo>
                  <a:lnTo>
                    <a:pt x="2383" y="1548"/>
                  </a:lnTo>
                  <a:lnTo>
                    <a:pt x="2401" y="1549"/>
                  </a:lnTo>
                  <a:lnTo>
                    <a:pt x="2418" y="1552"/>
                  </a:lnTo>
                  <a:lnTo>
                    <a:pt x="2434" y="1557"/>
                  </a:lnTo>
                  <a:lnTo>
                    <a:pt x="2452" y="1565"/>
                  </a:lnTo>
                  <a:lnTo>
                    <a:pt x="2473" y="1576"/>
                  </a:lnTo>
                  <a:lnTo>
                    <a:pt x="2495" y="1587"/>
                  </a:lnTo>
                  <a:lnTo>
                    <a:pt x="2521" y="1602"/>
                  </a:lnTo>
                  <a:lnTo>
                    <a:pt x="2581" y="1638"/>
                  </a:lnTo>
                  <a:lnTo>
                    <a:pt x="2633" y="1674"/>
                  </a:lnTo>
                  <a:lnTo>
                    <a:pt x="2678" y="1710"/>
                  </a:lnTo>
                  <a:lnTo>
                    <a:pt x="2716" y="1746"/>
                  </a:lnTo>
                  <a:lnTo>
                    <a:pt x="2749" y="1782"/>
                  </a:lnTo>
                  <a:lnTo>
                    <a:pt x="2778" y="1818"/>
                  </a:lnTo>
                  <a:lnTo>
                    <a:pt x="2778" y="1818"/>
                  </a:lnTo>
                  <a:lnTo>
                    <a:pt x="2806" y="1862"/>
                  </a:lnTo>
                  <a:lnTo>
                    <a:pt x="2827" y="1906"/>
                  </a:lnTo>
                  <a:lnTo>
                    <a:pt x="2843" y="1951"/>
                  </a:lnTo>
                  <a:lnTo>
                    <a:pt x="2843" y="1951"/>
                  </a:lnTo>
                  <a:lnTo>
                    <a:pt x="2850" y="1984"/>
                  </a:lnTo>
                  <a:lnTo>
                    <a:pt x="2856" y="2017"/>
                  </a:lnTo>
                  <a:lnTo>
                    <a:pt x="2857" y="2023"/>
                  </a:lnTo>
                  <a:lnTo>
                    <a:pt x="2859" y="2059"/>
                  </a:lnTo>
                  <a:lnTo>
                    <a:pt x="2860" y="2096"/>
                  </a:lnTo>
                  <a:lnTo>
                    <a:pt x="2860" y="2101"/>
                  </a:lnTo>
                  <a:lnTo>
                    <a:pt x="2860" y="2112"/>
                  </a:lnTo>
                  <a:lnTo>
                    <a:pt x="2860" y="2132"/>
                  </a:lnTo>
                  <a:lnTo>
                    <a:pt x="2860" y="2156"/>
                  </a:lnTo>
                  <a:lnTo>
                    <a:pt x="2860" y="2186"/>
                  </a:lnTo>
                  <a:lnTo>
                    <a:pt x="2860" y="2220"/>
                  </a:lnTo>
                  <a:lnTo>
                    <a:pt x="2860" y="2257"/>
                  </a:lnTo>
                  <a:lnTo>
                    <a:pt x="2860" y="2297"/>
                  </a:lnTo>
                  <a:lnTo>
                    <a:pt x="2860" y="2337"/>
                  </a:lnTo>
                  <a:lnTo>
                    <a:pt x="2860" y="2378"/>
                  </a:lnTo>
                  <a:lnTo>
                    <a:pt x="2860" y="2419"/>
                  </a:lnTo>
                  <a:lnTo>
                    <a:pt x="2860" y="2458"/>
                  </a:lnTo>
                  <a:lnTo>
                    <a:pt x="2860" y="2495"/>
                  </a:lnTo>
                  <a:lnTo>
                    <a:pt x="2860" y="2530"/>
                  </a:lnTo>
                  <a:lnTo>
                    <a:pt x="2860" y="2559"/>
                  </a:lnTo>
                  <a:lnTo>
                    <a:pt x="2860" y="2584"/>
                  </a:lnTo>
                  <a:lnTo>
                    <a:pt x="2860" y="2603"/>
                  </a:lnTo>
                  <a:lnTo>
                    <a:pt x="2860" y="2615"/>
                  </a:lnTo>
                  <a:lnTo>
                    <a:pt x="2860" y="2620"/>
                  </a:lnTo>
                  <a:lnTo>
                    <a:pt x="2859" y="2664"/>
                  </a:lnTo>
                  <a:lnTo>
                    <a:pt x="2854" y="2703"/>
                  </a:lnTo>
                  <a:lnTo>
                    <a:pt x="2846" y="2738"/>
                  </a:lnTo>
                  <a:lnTo>
                    <a:pt x="2834" y="2767"/>
                  </a:lnTo>
                  <a:lnTo>
                    <a:pt x="2817" y="2793"/>
                  </a:lnTo>
                  <a:lnTo>
                    <a:pt x="2796" y="2814"/>
                  </a:lnTo>
                  <a:lnTo>
                    <a:pt x="2772" y="2830"/>
                  </a:lnTo>
                  <a:lnTo>
                    <a:pt x="2742" y="2843"/>
                  </a:lnTo>
                  <a:lnTo>
                    <a:pt x="2707" y="2851"/>
                  </a:lnTo>
                  <a:lnTo>
                    <a:pt x="2668" y="2856"/>
                  </a:lnTo>
                  <a:lnTo>
                    <a:pt x="2622" y="2858"/>
                  </a:lnTo>
                  <a:lnTo>
                    <a:pt x="1192" y="2858"/>
                  </a:lnTo>
                  <a:lnTo>
                    <a:pt x="1148" y="2856"/>
                  </a:lnTo>
                  <a:lnTo>
                    <a:pt x="1107" y="2851"/>
                  </a:lnTo>
                  <a:lnTo>
                    <a:pt x="1073" y="2841"/>
                  </a:lnTo>
                  <a:lnTo>
                    <a:pt x="1043" y="2829"/>
                  </a:lnTo>
                  <a:lnTo>
                    <a:pt x="1019" y="2812"/>
                  </a:lnTo>
                  <a:lnTo>
                    <a:pt x="998" y="2792"/>
                  </a:lnTo>
                  <a:lnTo>
                    <a:pt x="982" y="2766"/>
                  </a:lnTo>
                  <a:lnTo>
                    <a:pt x="969" y="2736"/>
                  </a:lnTo>
                  <a:lnTo>
                    <a:pt x="961" y="2702"/>
                  </a:lnTo>
                  <a:lnTo>
                    <a:pt x="955" y="2663"/>
                  </a:lnTo>
                  <a:lnTo>
                    <a:pt x="954" y="2620"/>
                  </a:lnTo>
                  <a:lnTo>
                    <a:pt x="954" y="2615"/>
                  </a:lnTo>
                  <a:lnTo>
                    <a:pt x="954" y="2603"/>
                  </a:lnTo>
                  <a:lnTo>
                    <a:pt x="954" y="2584"/>
                  </a:lnTo>
                  <a:lnTo>
                    <a:pt x="954" y="2559"/>
                  </a:lnTo>
                  <a:lnTo>
                    <a:pt x="954" y="2530"/>
                  </a:lnTo>
                  <a:lnTo>
                    <a:pt x="954" y="2495"/>
                  </a:lnTo>
                  <a:lnTo>
                    <a:pt x="954" y="2458"/>
                  </a:lnTo>
                  <a:lnTo>
                    <a:pt x="954" y="2419"/>
                  </a:lnTo>
                  <a:lnTo>
                    <a:pt x="954" y="2378"/>
                  </a:lnTo>
                  <a:lnTo>
                    <a:pt x="954" y="2337"/>
                  </a:lnTo>
                  <a:lnTo>
                    <a:pt x="954" y="2297"/>
                  </a:lnTo>
                  <a:lnTo>
                    <a:pt x="954" y="2257"/>
                  </a:lnTo>
                  <a:lnTo>
                    <a:pt x="954" y="2220"/>
                  </a:lnTo>
                  <a:lnTo>
                    <a:pt x="954" y="2186"/>
                  </a:lnTo>
                  <a:lnTo>
                    <a:pt x="954" y="2156"/>
                  </a:lnTo>
                  <a:lnTo>
                    <a:pt x="954" y="2132"/>
                  </a:lnTo>
                  <a:lnTo>
                    <a:pt x="954" y="2112"/>
                  </a:lnTo>
                  <a:lnTo>
                    <a:pt x="954" y="2101"/>
                  </a:lnTo>
                  <a:lnTo>
                    <a:pt x="954" y="2096"/>
                  </a:lnTo>
                  <a:lnTo>
                    <a:pt x="955" y="2059"/>
                  </a:lnTo>
                  <a:lnTo>
                    <a:pt x="957" y="2023"/>
                  </a:lnTo>
                  <a:lnTo>
                    <a:pt x="958" y="2020"/>
                  </a:lnTo>
                  <a:lnTo>
                    <a:pt x="958" y="2017"/>
                  </a:lnTo>
                  <a:lnTo>
                    <a:pt x="964" y="1984"/>
                  </a:lnTo>
                  <a:lnTo>
                    <a:pt x="971" y="1951"/>
                  </a:lnTo>
                  <a:lnTo>
                    <a:pt x="972" y="1950"/>
                  </a:lnTo>
                  <a:lnTo>
                    <a:pt x="987" y="1906"/>
                  </a:lnTo>
                  <a:lnTo>
                    <a:pt x="1008" y="1862"/>
                  </a:lnTo>
                  <a:lnTo>
                    <a:pt x="1036" y="1818"/>
                  </a:lnTo>
                  <a:lnTo>
                    <a:pt x="1037" y="1818"/>
                  </a:lnTo>
                  <a:lnTo>
                    <a:pt x="1037" y="1818"/>
                  </a:lnTo>
                  <a:lnTo>
                    <a:pt x="1065" y="1782"/>
                  </a:lnTo>
                  <a:lnTo>
                    <a:pt x="1099" y="1747"/>
                  </a:lnTo>
                  <a:lnTo>
                    <a:pt x="1138" y="1712"/>
                  </a:lnTo>
                  <a:lnTo>
                    <a:pt x="1184" y="1676"/>
                  </a:lnTo>
                  <a:lnTo>
                    <a:pt x="1235" y="1641"/>
                  </a:lnTo>
                  <a:lnTo>
                    <a:pt x="1293" y="1602"/>
                  </a:lnTo>
                  <a:lnTo>
                    <a:pt x="1320" y="1586"/>
                  </a:lnTo>
                  <a:lnTo>
                    <a:pt x="1346" y="1572"/>
                  </a:lnTo>
                  <a:lnTo>
                    <a:pt x="1368" y="1562"/>
                  </a:lnTo>
                  <a:lnTo>
                    <a:pt x="1390" y="1554"/>
                  </a:lnTo>
                  <a:lnTo>
                    <a:pt x="1410" y="1549"/>
                  </a:lnTo>
                  <a:lnTo>
                    <a:pt x="1431" y="1548"/>
                  </a:lnTo>
                  <a:close/>
                  <a:moveTo>
                    <a:pt x="3100" y="594"/>
                  </a:moveTo>
                  <a:lnTo>
                    <a:pt x="3134" y="595"/>
                  </a:lnTo>
                  <a:lnTo>
                    <a:pt x="3168" y="601"/>
                  </a:lnTo>
                  <a:lnTo>
                    <a:pt x="3203" y="609"/>
                  </a:lnTo>
                  <a:lnTo>
                    <a:pt x="3235" y="621"/>
                  </a:lnTo>
                  <a:lnTo>
                    <a:pt x="3268" y="636"/>
                  </a:lnTo>
                  <a:lnTo>
                    <a:pt x="3299" y="654"/>
                  </a:lnTo>
                  <a:lnTo>
                    <a:pt x="3328" y="676"/>
                  </a:lnTo>
                  <a:lnTo>
                    <a:pt x="3356" y="701"/>
                  </a:lnTo>
                  <a:lnTo>
                    <a:pt x="3380" y="730"/>
                  </a:lnTo>
                  <a:lnTo>
                    <a:pt x="3402" y="762"/>
                  </a:lnTo>
                  <a:lnTo>
                    <a:pt x="3421" y="798"/>
                  </a:lnTo>
                  <a:lnTo>
                    <a:pt x="3437" y="836"/>
                  </a:lnTo>
                  <a:lnTo>
                    <a:pt x="3447" y="879"/>
                  </a:lnTo>
                  <a:lnTo>
                    <a:pt x="3454" y="925"/>
                  </a:lnTo>
                  <a:lnTo>
                    <a:pt x="3458" y="975"/>
                  </a:lnTo>
                  <a:lnTo>
                    <a:pt x="3458" y="1165"/>
                  </a:lnTo>
                  <a:lnTo>
                    <a:pt x="3454" y="1212"/>
                  </a:lnTo>
                  <a:lnTo>
                    <a:pt x="3446" y="1256"/>
                  </a:lnTo>
                  <a:lnTo>
                    <a:pt x="3432" y="1296"/>
                  </a:lnTo>
                  <a:lnTo>
                    <a:pt x="3415" y="1333"/>
                  </a:lnTo>
                  <a:lnTo>
                    <a:pt x="3394" y="1368"/>
                  </a:lnTo>
                  <a:lnTo>
                    <a:pt x="3370" y="1399"/>
                  </a:lnTo>
                  <a:lnTo>
                    <a:pt x="3343" y="1427"/>
                  </a:lnTo>
                  <a:lnTo>
                    <a:pt x="3315" y="1453"/>
                  </a:lnTo>
                  <a:lnTo>
                    <a:pt x="3285" y="1475"/>
                  </a:lnTo>
                  <a:lnTo>
                    <a:pt x="3255" y="1493"/>
                  </a:lnTo>
                  <a:lnTo>
                    <a:pt x="3226" y="1510"/>
                  </a:lnTo>
                  <a:lnTo>
                    <a:pt x="3197" y="1523"/>
                  </a:lnTo>
                  <a:lnTo>
                    <a:pt x="3169" y="1533"/>
                  </a:lnTo>
                  <a:lnTo>
                    <a:pt x="3143" y="1541"/>
                  </a:lnTo>
                  <a:lnTo>
                    <a:pt x="3120" y="1546"/>
                  </a:lnTo>
                  <a:lnTo>
                    <a:pt x="3100" y="1547"/>
                  </a:lnTo>
                  <a:lnTo>
                    <a:pt x="3082" y="1546"/>
                  </a:lnTo>
                  <a:lnTo>
                    <a:pt x="3062" y="1541"/>
                  </a:lnTo>
                  <a:lnTo>
                    <a:pt x="3038" y="1535"/>
                  </a:lnTo>
                  <a:lnTo>
                    <a:pt x="3012" y="1526"/>
                  </a:lnTo>
                  <a:lnTo>
                    <a:pt x="2986" y="1514"/>
                  </a:lnTo>
                  <a:lnTo>
                    <a:pt x="2958" y="1500"/>
                  </a:lnTo>
                  <a:lnTo>
                    <a:pt x="2930" y="1483"/>
                  </a:lnTo>
                  <a:lnTo>
                    <a:pt x="2901" y="1463"/>
                  </a:lnTo>
                  <a:lnTo>
                    <a:pt x="2874" y="1441"/>
                  </a:lnTo>
                  <a:lnTo>
                    <a:pt x="2848" y="1416"/>
                  </a:lnTo>
                  <a:lnTo>
                    <a:pt x="2823" y="1388"/>
                  </a:lnTo>
                  <a:lnTo>
                    <a:pt x="2801" y="1358"/>
                  </a:lnTo>
                  <a:lnTo>
                    <a:pt x="2781" y="1325"/>
                  </a:lnTo>
                  <a:lnTo>
                    <a:pt x="2765" y="1289"/>
                  </a:lnTo>
                  <a:lnTo>
                    <a:pt x="2754" y="1251"/>
                  </a:lnTo>
                  <a:lnTo>
                    <a:pt x="2745" y="1209"/>
                  </a:lnTo>
                  <a:lnTo>
                    <a:pt x="2743" y="1165"/>
                  </a:lnTo>
                  <a:lnTo>
                    <a:pt x="2743" y="975"/>
                  </a:lnTo>
                  <a:lnTo>
                    <a:pt x="2745" y="925"/>
                  </a:lnTo>
                  <a:lnTo>
                    <a:pt x="2752" y="879"/>
                  </a:lnTo>
                  <a:lnTo>
                    <a:pt x="2764" y="836"/>
                  </a:lnTo>
                  <a:lnTo>
                    <a:pt x="2780" y="798"/>
                  </a:lnTo>
                  <a:lnTo>
                    <a:pt x="2799" y="762"/>
                  </a:lnTo>
                  <a:lnTo>
                    <a:pt x="2822" y="730"/>
                  </a:lnTo>
                  <a:lnTo>
                    <a:pt x="2848" y="701"/>
                  </a:lnTo>
                  <a:lnTo>
                    <a:pt x="2874" y="676"/>
                  </a:lnTo>
                  <a:lnTo>
                    <a:pt x="2904" y="654"/>
                  </a:lnTo>
                  <a:lnTo>
                    <a:pt x="2936" y="636"/>
                  </a:lnTo>
                  <a:lnTo>
                    <a:pt x="2967" y="621"/>
                  </a:lnTo>
                  <a:lnTo>
                    <a:pt x="3001" y="609"/>
                  </a:lnTo>
                  <a:lnTo>
                    <a:pt x="3034" y="601"/>
                  </a:lnTo>
                  <a:lnTo>
                    <a:pt x="3067" y="595"/>
                  </a:lnTo>
                  <a:lnTo>
                    <a:pt x="3100" y="594"/>
                  </a:lnTo>
                  <a:close/>
                  <a:moveTo>
                    <a:pt x="716" y="594"/>
                  </a:moveTo>
                  <a:lnTo>
                    <a:pt x="751" y="595"/>
                  </a:lnTo>
                  <a:lnTo>
                    <a:pt x="784" y="601"/>
                  </a:lnTo>
                  <a:lnTo>
                    <a:pt x="818" y="609"/>
                  </a:lnTo>
                  <a:lnTo>
                    <a:pt x="852" y="621"/>
                  </a:lnTo>
                  <a:lnTo>
                    <a:pt x="884" y="636"/>
                  </a:lnTo>
                  <a:lnTo>
                    <a:pt x="914" y="654"/>
                  </a:lnTo>
                  <a:lnTo>
                    <a:pt x="945" y="676"/>
                  </a:lnTo>
                  <a:lnTo>
                    <a:pt x="971" y="701"/>
                  </a:lnTo>
                  <a:lnTo>
                    <a:pt x="997" y="730"/>
                  </a:lnTo>
                  <a:lnTo>
                    <a:pt x="1019" y="762"/>
                  </a:lnTo>
                  <a:lnTo>
                    <a:pt x="1037" y="798"/>
                  </a:lnTo>
                  <a:lnTo>
                    <a:pt x="1052" y="836"/>
                  </a:lnTo>
                  <a:lnTo>
                    <a:pt x="1064" y="879"/>
                  </a:lnTo>
                  <a:lnTo>
                    <a:pt x="1071" y="925"/>
                  </a:lnTo>
                  <a:lnTo>
                    <a:pt x="1073" y="975"/>
                  </a:lnTo>
                  <a:lnTo>
                    <a:pt x="1073" y="1165"/>
                  </a:lnTo>
                  <a:lnTo>
                    <a:pt x="1071" y="1212"/>
                  </a:lnTo>
                  <a:lnTo>
                    <a:pt x="1062" y="1256"/>
                  </a:lnTo>
                  <a:lnTo>
                    <a:pt x="1049" y="1296"/>
                  </a:lnTo>
                  <a:lnTo>
                    <a:pt x="1032" y="1333"/>
                  </a:lnTo>
                  <a:lnTo>
                    <a:pt x="1010" y="1368"/>
                  </a:lnTo>
                  <a:lnTo>
                    <a:pt x="985" y="1399"/>
                  </a:lnTo>
                  <a:lnTo>
                    <a:pt x="960" y="1427"/>
                  </a:lnTo>
                  <a:lnTo>
                    <a:pt x="931" y="1453"/>
                  </a:lnTo>
                  <a:lnTo>
                    <a:pt x="902" y="1475"/>
                  </a:lnTo>
                  <a:lnTo>
                    <a:pt x="871" y="1493"/>
                  </a:lnTo>
                  <a:lnTo>
                    <a:pt x="841" y="1510"/>
                  </a:lnTo>
                  <a:lnTo>
                    <a:pt x="812" y="1523"/>
                  </a:lnTo>
                  <a:lnTo>
                    <a:pt x="784" y="1533"/>
                  </a:lnTo>
                  <a:lnTo>
                    <a:pt x="759" y="1541"/>
                  </a:lnTo>
                  <a:lnTo>
                    <a:pt x="736" y="1546"/>
                  </a:lnTo>
                  <a:lnTo>
                    <a:pt x="716" y="1547"/>
                  </a:lnTo>
                  <a:lnTo>
                    <a:pt x="699" y="1546"/>
                  </a:lnTo>
                  <a:lnTo>
                    <a:pt x="678" y="1541"/>
                  </a:lnTo>
                  <a:lnTo>
                    <a:pt x="654" y="1535"/>
                  </a:lnTo>
                  <a:lnTo>
                    <a:pt x="629" y="1526"/>
                  </a:lnTo>
                  <a:lnTo>
                    <a:pt x="602" y="1514"/>
                  </a:lnTo>
                  <a:lnTo>
                    <a:pt x="574" y="1500"/>
                  </a:lnTo>
                  <a:lnTo>
                    <a:pt x="545" y="1483"/>
                  </a:lnTo>
                  <a:lnTo>
                    <a:pt x="518" y="1463"/>
                  </a:lnTo>
                  <a:lnTo>
                    <a:pt x="490" y="1441"/>
                  </a:lnTo>
                  <a:lnTo>
                    <a:pt x="464" y="1416"/>
                  </a:lnTo>
                  <a:lnTo>
                    <a:pt x="440" y="1388"/>
                  </a:lnTo>
                  <a:lnTo>
                    <a:pt x="417" y="1358"/>
                  </a:lnTo>
                  <a:lnTo>
                    <a:pt x="398" y="1325"/>
                  </a:lnTo>
                  <a:lnTo>
                    <a:pt x="382" y="1289"/>
                  </a:lnTo>
                  <a:lnTo>
                    <a:pt x="369" y="1251"/>
                  </a:lnTo>
                  <a:lnTo>
                    <a:pt x="362" y="1209"/>
                  </a:lnTo>
                  <a:lnTo>
                    <a:pt x="359" y="1165"/>
                  </a:lnTo>
                  <a:lnTo>
                    <a:pt x="359" y="975"/>
                  </a:lnTo>
                  <a:lnTo>
                    <a:pt x="362" y="925"/>
                  </a:lnTo>
                  <a:lnTo>
                    <a:pt x="369" y="879"/>
                  </a:lnTo>
                  <a:lnTo>
                    <a:pt x="381" y="836"/>
                  </a:lnTo>
                  <a:lnTo>
                    <a:pt x="396" y="798"/>
                  </a:lnTo>
                  <a:lnTo>
                    <a:pt x="415" y="762"/>
                  </a:lnTo>
                  <a:lnTo>
                    <a:pt x="437" y="730"/>
                  </a:lnTo>
                  <a:lnTo>
                    <a:pt x="463" y="701"/>
                  </a:lnTo>
                  <a:lnTo>
                    <a:pt x="491" y="676"/>
                  </a:lnTo>
                  <a:lnTo>
                    <a:pt x="520" y="654"/>
                  </a:lnTo>
                  <a:lnTo>
                    <a:pt x="551" y="636"/>
                  </a:lnTo>
                  <a:lnTo>
                    <a:pt x="584" y="621"/>
                  </a:lnTo>
                  <a:lnTo>
                    <a:pt x="616" y="609"/>
                  </a:lnTo>
                  <a:lnTo>
                    <a:pt x="650" y="601"/>
                  </a:lnTo>
                  <a:lnTo>
                    <a:pt x="683" y="595"/>
                  </a:lnTo>
                  <a:lnTo>
                    <a:pt x="716" y="594"/>
                  </a:lnTo>
                  <a:close/>
                  <a:moveTo>
                    <a:pt x="1908" y="0"/>
                  </a:moveTo>
                  <a:lnTo>
                    <a:pt x="1969" y="3"/>
                  </a:lnTo>
                  <a:lnTo>
                    <a:pt x="2028" y="12"/>
                  </a:lnTo>
                  <a:lnTo>
                    <a:pt x="2086" y="26"/>
                  </a:lnTo>
                  <a:lnTo>
                    <a:pt x="2141" y="46"/>
                  </a:lnTo>
                  <a:lnTo>
                    <a:pt x="2193" y="70"/>
                  </a:lnTo>
                  <a:lnTo>
                    <a:pt x="2242" y="99"/>
                  </a:lnTo>
                  <a:lnTo>
                    <a:pt x="2288" y="134"/>
                  </a:lnTo>
                  <a:lnTo>
                    <a:pt x="2330" y="172"/>
                  </a:lnTo>
                  <a:lnTo>
                    <a:pt x="2368" y="215"/>
                  </a:lnTo>
                  <a:lnTo>
                    <a:pt x="2402" y="261"/>
                  </a:lnTo>
                  <a:lnTo>
                    <a:pt x="2431" y="312"/>
                  </a:lnTo>
                  <a:lnTo>
                    <a:pt x="2455" y="366"/>
                  </a:lnTo>
                  <a:lnTo>
                    <a:pt x="2475" y="424"/>
                  </a:lnTo>
                  <a:lnTo>
                    <a:pt x="2490" y="484"/>
                  </a:lnTo>
                  <a:lnTo>
                    <a:pt x="2498" y="548"/>
                  </a:lnTo>
                  <a:lnTo>
                    <a:pt x="2502" y="614"/>
                  </a:lnTo>
                  <a:lnTo>
                    <a:pt x="2502" y="726"/>
                  </a:lnTo>
                  <a:lnTo>
                    <a:pt x="2499" y="789"/>
                  </a:lnTo>
                  <a:lnTo>
                    <a:pt x="2491" y="851"/>
                  </a:lnTo>
                  <a:lnTo>
                    <a:pt x="2479" y="913"/>
                  </a:lnTo>
                  <a:lnTo>
                    <a:pt x="2461" y="972"/>
                  </a:lnTo>
                  <a:lnTo>
                    <a:pt x="2439" y="1030"/>
                  </a:lnTo>
                  <a:lnTo>
                    <a:pt x="2412" y="1085"/>
                  </a:lnTo>
                  <a:lnTo>
                    <a:pt x="2382" y="1139"/>
                  </a:lnTo>
                  <a:lnTo>
                    <a:pt x="2349" y="1189"/>
                  </a:lnTo>
                  <a:lnTo>
                    <a:pt x="2310" y="1235"/>
                  </a:lnTo>
                  <a:lnTo>
                    <a:pt x="2270" y="1278"/>
                  </a:lnTo>
                  <a:lnTo>
                    <a:pt x="2226" y="1316"/>
                  </a:lnTo>
                  <a:lnTo>
                    <a:pt x="2178" y="1350"/>
                  </a:lnTo>
                  <a:lnTo>
                    <a:pt x="2128" y="1377"/>
                  </a:lnTo>
                  <a:lnTo>
                    <a:pt x="2076" y="1399"/>
                  </a:lnTo>
                  <a:lnTo>
                    <a:pt x="2021" y="1417"/>
                  </a:lnTo>
                  <a:lnTo>
                    <a:pt x="1966" y="1427"/>
                  </a:lnTo>
                  <a:lnTo>
                    <a:pt x="1908" y="1431"/>
                  </a:lnTo>
                  <a:lnTo>
                    <a:pt x="1848" y="1427"/>
                  </a:lnTo>
                  <a:lnTo>
                    <a:pt x="1793" y="1417"/>
                  </a:lnTo>
                  <a:lnTo>
                    <a:pt x="1738" y="1399"/>
                  </a:lnTo>
                  <a:lnTo>
                    <a:pt x="1686" y="1377"/>
                  </a:lnTo>
                  <a:lnTo>
                    <a:pt x="1636" y="1350"/>
                  </a:lnTo>
                  <a:lnTo>
                    <a:pt x="1589" y="1316"/>
                  </a:lnTo>
                  <a:lnTo>
                    <a:pt x="1544" y="1278"/>
                  </a:lnTo>
                  <a:lnTo>
                    <a:pt x="1504" y="1235"/>
                  </a:lnTo>
                  <a:lnTo>
                    <a:pt x="1467" y="1189"/>
                  </a:lnTo>
                  <a:lnTo>
                    <a:pt x="1432" y="1139"/>
                  </a:lnTo>
                  <a:lnTo>
                    <a:pt x="1402" y="1085"/>
                  </a:lnTo>
                  <a:lnTo>
                    <a:pt x="1375" y="1030"/>
                  </a:lnTo>
                  <a:lnTo>
                    <a:pt x="1353" y="972"/>
                  </a:lnTo>
                  <a:lnTo>
                    <a:pt x="1336" y="913"/>
                  </a:lnTo>
                  <a:lnTo>
                    <a:pt x="1323" y="851"/>
                  </a:lnTo>
                  <a:lnTo>
                    <a:pt x="1316" y="789"/>
                  </a:lnTo>
                  <a:lnTo>
                    <a:pt x="1312" y="726"/>
                  </a:lnTo>
                  <a:lnTo>
                    <a:pt x="1312" y="614"/>
                  </a:lnTo>
                  <a:lnTo>
                    <a:pt x="1316" y="548"/>
                  </a:lnTo>
                  <a:lnTo>
                    <a:pt x="1325" y="484"/>
                  </a:lnTo>
                  <a:lnTo>
                    <a:pt x="1339" y="424"/>
                  </a:lnTo>
                  <a:lnTo>
                    <a:pt x="1359" y="366"/>
                  </a:lnTo>
                  <a:lnTo>
                    <a:pt x="1383" y="312"/>
                  </a:lnTo>
                  <a:lnTo>
                    <a:pt x="1412" y="261"/>
                  </a:lnTo>
                  <a:lnTo>
                    <a:pt x="1447" y="215"/>
                  </a:lnTo>
                  <a:lnTo>
                    <a:pt x="1484" y="172"/>
                  </a:lnTo>
                  <a:lnTo>
                    <a:pt x="1527" y="134"/>
                  </a:lnTo>
                  <a:lnTo>
                    <a:pt x="1572" y="99"/>
                  </a:lnTo>
                  <a:lnTo>
                    <a:pt x="1621" y="70"/>
                  </a:lnTo>
                  <a:lnTo>
                    <a:pt x="1673" y="46"/>
                  </a:lnTo>
                  <a:lnTo>
                    <a:pt x="1728" y="26"/>
                  </a:lnTo>
                  <a:lnTo>
                    <a:pt x="1786" y="12"/>
                  </a:lnTo>
                  <a:lnTo>
                    <a:pt x="1845" y="3"/>
                  </a:lnTo>
                  <a:lnTo>
                    <a:pt x="1908" y="0"/>
                  </a:lnTo>
                  <a:close/>
                </a:path>
              </a:pathLst>
            </a:custGeom>
            <a:solidFill>
              <a:schemeClr val="bg1">
                <a:lumMod val="50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IN">
                <a:solidFill>
                  <a:prstClr val="black"/>
                </a:solidFill>
                <a:latin typeface="Calibri"/>
              </a:endParaRPr>
            </a:p>
          </p:txBody>
        </p:sp>
      </p:grpSp>
      <p:grpSp>
        <p:nvGrpSpPr>
          <p:cNvPr id="16" name="Group 15"/>
          <p:cNvGrpSpPr/>
          <p:nvPr/>
        </p:nvGrpSpPr>
        <p:grpSpPr>
          <a:xfrm>
            <a:off x="2489527" y="2341173"/>
            <a:ext cx="654692" cy="654692"/>
            <a:chOff x="1396753" y="3856239"/>
            <a:chExt cx="538538" cy="538538"/>
          </a:xfrm>
        </p:grpSpPr>
        <p:sp>
          <p:nvSpPr>
            <p:cNvPr id="17" name="Oval 16"/>
            <p:cNvSpPr/>
            <p:nvPr/>
          </p:nvSpPr>
          <p:spPr>
            <a:xfrm>
              <a:off x="1396753" y="3856239"/>
              <a:ext cx="538538" cy="5385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8" name="Freeform 41"/>
            <p:cNvSpPr>
              <a:spLocks noEditPoints="1"/>
            </p:cNvSpPr>
            <p:nvPr/>
          </p:nvSpPr>
          <p:spPr bwMode="auto">
            <a:xfrm>
              <a:off x="1522412" y="4017895"/>
              <a:ext cx="287220" cy="215227"/>
            </a:xfrm>
            <a:custGeom>
              <a:avLst/>
              <a:gdLst>
                <a:gd name="T0" fmla="*/ 716 w 3814"/>
                <a:gd name="T1" fmla="*/ 2016 h 2858"/>
                <a:gd name="T2" fmla="*/ 716 w 3814"/>
                <a:gd name="T3" fmla="*/ 2005 h 2858"/>
                <a:gd name="T4" fmla="*/ 3099 w 3814"/>
                <a:gd name="T5" fmla="*/ 2009 h 2858"/>
                <a:gd name="T6" fmla="*/ 3098 w 3814"/>
                <a:gd name="T7" fmla="*/ 2013 h 2858"/>
                <a:gd name="T8" fmla="*/ 403 w 3814"/>
                <a:gd name="T9" fmla="*/ 1788 h 2858"/>
                <a:gd name="T10" fmla="*/ 239 w 3814"/>
                <a:gd name="T11" fmla="*/ 2738 h 2858"/>
                <a:gd name="T12" fmla="*/ 22 w 3814"/>
                <a:gd name="T13" fmla="*/ 2639 h 2858"/>
                <a:gd name="T14" fmla="*/ 0 w 3814"/>
                <a:gd name="T15" fmla="*/ 2364 h 2858"/>
                <a:gd name="T16" fmla="*/ 3 w 3814"/>
                <a:gd name="T17" fmla="*/ 2198 h 2858"/>
                <a:gd name="T18" fmla="*/ 144 w 3814"/>
                <a:gd name="T19" fmla="*/ 1901 h 2858"/>
                <a:gd name="T20" fmla="*/ 3480 w 3814"/>
                <a:gd name="T21" fmla="*/ 1783 h 2858"/>
                <a:gd name="T22" fmla="*/ 3753 w 3814"/>
                <a:gd name="T23" fmla="*/ 2013 h 2858"/>
                <a:gd name="T24" fmla="*/ 3814 w 3814"/>
                <a:gd name="T25" fmla="*/ 2266 h 2858"/>
                <a:gd name="T26" fmla="*/ 3814 w 3814"/>
                <a:gd name="T27" fmla="*/ 2446 h 2858"/>
                <a:gd name="T28" fmla="*/ 3792 w 3814"/>
                <a:gd name="T29" fmla="*/ 2639 h 2858"/>
                <a:gd name="T30" fmla="*/ 3576 w 3814"/>
                <a:gd name="T31" fmla="*/ 2738 h 2858"/>
                <a:gd name="T32" fmla="*/ 3411 w 3814"/>
                <a:gd name="T33" fmla="*/ 1788 h 2858"/>
                <a:gd name="T34" fmla="*/ 1584 w 3814"/>
                <a:gd name="T35" fmla="*/ 1629 h 2858"/>
                <a:gd name="T36" fmla="*/ 1767 w 3814"/>
                <a:gd name="T37" fmla="*/ 1805 h 2858"/>
                <a:gd name="T38" fmla="*/ 1908 w 3814"/>
                <a:gd name="T39" fmla="*/ 1905 h 2858"/>
                <a:gd name="T40" fmla="*/ 2047 w 3814"/>
                <a:gd name="T41" fmla="*/ 1805 h 2858"/>
                <a:gd name="T42" fmla="*/ 2230 w 3814"/>
                <a:gd name="T43" fmla="*/ 1629 h 2858"/>
                <a:gd name="T44" fmla="*/ 2418 w 3814"/>
                <a:gd name="T45" fmla="*/ 1552 h 2858"/>
                <a:gd name="T46" fmla="*/ 2678 w 3814"/>
                <a:gd name="T47" fmla="*/ 1710 h 2858"/>
                <a:gd name="T48" fmla="*/ 2843 w 3814"/>
                <a:gd name="T49" fmla="*/ 1951 h 2858"/>
                <a:gd name="T50" fmla="*/ 2860 w 3814"/>
                <a:gd name="T51" fmla="*/ 2132 h 2858"/>
                <a:gd name="T52" fmla="*/ 2860 w 3814"/>
                <a:gd name="T53" fmla="*/ 2419 h 2858"/>
                <a:gd name="T54" fmla="*/ 2860 w 3814"/>
                <a:gd name="T55" fmla="*/ 2620 h 2858"/>
                <a:gd name="T56" fmla="*/ 2742 w 3814"/>
                <a:gd name="T57" fmla="*/ 2843 h 2858"/>
                <a:gd name="T58" fmla="*/ 1043 w 3814"/>
                <a:gd name="T59" fmla="*/ 2829 h 2858"/>
                <a:gd name="T60" fmla="*/ 954 w 3814"/>
                <a:gd name="T61" fmla="*/ 2615 h 2858"/>
                <a:gd name="T62" fmla="*/ 954 w 3814"/>
                <a:gd name="T63" fmla="*/ 2378 h 2858"/>
                <a:gd name="T64" fmla="*/ 954 w 3814"/>
                <a:gd name="T65" fmla="*/ 2112 h 2858"/>
                <a:gd name="T66" fmla="*/ 971 w 3814"/>
                <a:gd name="T67" fmla="*/ 1951 h 2858"/>
                <a:gd name="T68" fmla="*/ 1099 w 3814"/>
                <a:gd name="T69" fmla="*/ 1747 h 2858"/>
                <a:gd name="T70" fmla="*/ 1390 w 3814"/>
                <a:gd name="T71" fmla="*/ 1554 h 2858"/>
                <a:gd name="T72" fmla="*/ 3268 w 3814"/>
                <a:gd name="T73" fmla="*/ 636 h 2858"/>
                <a:gd name="T74" fmla="*/ 3447 w 3814"/>
                <a:gd name="T75" fmla="*/ 879 h 2858"/>
                <a:gd name="T76" fmla="*/ 3394 w 3814"/>
                <a:gd name="T77" fmla="*/ 1368 h 2858"/>
                <a:gd name="T78" fmla="*/ 3169 w 3814"/>
                <a:gd name="T79" fmla="*/ 1533 h 2858"/>
                <a:gd name="T80" fmla="*/ 2986 w 3814"/>
                <a:gd name="T81" fmla="*/ 1514 h 2858"/>
                <a:gd name="T82" fmla="*/ 2781 w 3814"/>
                <a:gd name="T83" fmla="*/ 1325 h 2858"/>
                <a:gd name="T84" fmla="*/ 2764 w 3814"/>
                <a:gd name="T85" fmla="*/ 836 h 2858"/>
                <a:gd name="T86" fmla="*/ 2967 w 3814"/>
                <a:gd name="T87" fmla="*/ 621 h 2858"/>
                <a:gd name="T88" fmla="*/ 818 w 3814"/>
                <a:gd name="T89" fmla="*/ 609 h 2858"/>
                <a:gd name="T90" fmla="*/ 1037 w 3814"/>
                <a:gd name="T91" fmla="*/ 798 h 2858"/>
                <a:gd name="T92" fmla="*/ 1049 w 3814"/>
                <a:gd name="T93" fmla="*/ 1296 h 2858"/>
                <a:gd name="T94" fmla="*/ 841 w 3814"/>
                <a:gd name="T95" fmla="*/ 1510 h 2858"/>
                <a:gd name="T96" fmla="*/ 654 w 3814"/>
                <a:gd name="T97" fmla="*/ 1535 h 2858"/>
                <a:gd name="T98" fmla="*/ 440 w 3814"/>
                <a:gd name="T99" fmla="*/ 1388 h 2858"/>
                <a:gd name="T100" fmla="*/ 362 w 3814"/>
                <a:gd name="T101" fmla="*/ 925 h 2858"/>
                <a:gd name="T102" fmla="*/ 520 w 3814"/>
                <a:gd name="T103" fmla="*/ 654 h 2858"/>
                <a:gd name="T104" fmla="*/ 1969 w 3814"/>
                <a:gd name="T105" fmla="*/ 3 h 2858"/>
                <a:gd name="T106" fmla="*/ 2368 w 3814"/>
                <a:gd name="T107" fmla="*/ 215 h 2858"/>
                <a:gd name="T108" fmla="*/ 2502 w 3814"/>
                <a:gd name="T109" fmla="*/ 726 h 2858"/>
                <a:gd name="T110" fmla="*/ 2349 w 3814"/>
                <a:gd name="T111" fmla="*/ 1189 h 2858"/>
                <a:gd name="T112" fmla="*/ 1966 w 3814"/>
                <a:gd name="T113" fmla="*/ 1427 h 2858"/>
                <a:gd name="T114" fmla="*/ 1544 w 3814"/>
                <a:gd name="T115" fmla="*/ 1278 h 2858"/>
                <a:gd name="T116" fmla="*/ 1323 w 3814"/>
                <a:gd name="T117" fmla="*/ 851 h 2858"/>
                <a:gd name="T118" fmla="*/ 1383 w 3814"/>
                <a:gd name="T119" fmla="*/ 312 h 2858"/>
                <a:gd name="T120" fmla="*/ 1728 w 3814"/>
                <a:gd name="T121" fmla="*/ 26 h 2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14" h="2858">
                  <a:moveTo>
                    <a:pt x="716" y="2000"/>
                  </a:moveTo>
                  <a:lnTo>
                    <a:pt x="716" y="2000"/>
                  </a:lnTo>
                  <a:lnTo>
                    <a:pt x="716" y="2002"/>
                  </a:lnTo>
                  <a:lnTo>
                    <a:pt x="716" y="2003"/>
                  </a:lnTo>
                  <a:lnTo>
                    <a:pt x="716" y="2007"/>
                  </a:lnTo>
                  <a:lnTo>
                    <a:pt x="716" y="2009"/>
                  </a:lnTo>
                  <a:lnTo>
                    <a:pt x="716" y="2013"/>
                  </a:lnTo>
                  <a:lnTo>
                    <a:pt x="716" y="2016"/>
                  </a:lnTo>
                  <a:lnTo>
                    <a:pt x="716" y="2018"/>
                  </a:lnTo>
                  <a:lnTo>
                    <a:pt x="716" y="2021"/>
                  </a:lnTo>
                  <a:lnTo>
                    <a:pt x="716" y="2023"/>
                  </a:lnTo>
                  <a:lnTo>
                    <a:pt x="716" y="2024"/>
                  </a:lnTo>
                  <a:lnTo>
                    <a:pt x="715" y="2024"/>
                  </a:lnTo>
                  <a:lnTo>
                    <a:pt x="715" y="2016"/>
                  </a:lnTo>
                  <a:lnTo>
                    <a:pt x="715" y="2009"/>
                  </a:lnTo>
                  <a:lnTo>
                    <a:pt x="716" y="2005"/>
                  </a:lnTo>
                  <a:lnTo>
                    <a:pt x="716" y="2002"/>
                  </a:lnTo>
                  <a:lnTo>
                    <a:pt x="716" y="2000"/>
                  </a:lnTo>
                  <a:lnTo>
                    <a:pt x="716" y="2000"/>
                  </a:lnTo>
                  <a:close/>
                  <a:moveTo>
                    <a:pt x="3098" y="2000"/>
                  </a:moveTo>
                  <a:lnTo>
                    <a:pt x="3098" y="2000"/>
                  </a:lnTo>
                  <a:lnTo>
                    <a:pt x="3099" y="2002"/>
                  </a:lnTo>
                  <a:lnTo>
                    <a:pt x="3099" y="2005"/>
                  </a:lnTo>
                  <a:lnTo>
                    <a:pt x="3099" y="2009"/>
                  </a:lnTo>
                  <a:lnTo>
                    <a:pt x="3099" y="2016"/>
                  </a:lnTo>
                  <a:lnTo>
                    <a:pt x="3099" y="2024"/>
                  </a:lnTo>
                  <a:lnTo>
                    <a:pt x="3098" y="2024"/>
                  </a:lnTo>
                  <a:lnTo>
                    <a:pt x="3098" y="2023"/>
                  </a:lnTo>
                  <a:lnTo>
                    <a:pt x="3098" y="2021"/>
                  </a:lnTo>
                  <a:lnTo>
                    <a:pt x="3098" y="2018"/>
                  </a:lnTo>
                  <a:lnTo>
                    <a:pt x="3098" y="2016"/>
                  </a:lnTo>
                  <a:lnTo>
                    <a:pt x="3098" y="2013"/>
                  </a:lnTo>
                  <a:lnTo>
                    <a:pt x="3098" y="2009"/>
                  </a:lnTo>
                  <a:lnTo>
                    <a:pt x="3098" y="2007"/>
                  </a:lnTo>
                  <a:lnTo>
                    <a:pt x="3098" y="2003"/>
                  </a:lnTo>
                  <a:lnTo>
                    <a:pt x="3098" y="2002"/>
                  </a:lnTo>
                  <a:lnTo>
                    <a:pt x="3098" y="2000"/>
                  </a:lnTo>
                  <a:lnTo>
                    <a:pt x="3098" y="2000"/>
                  </a:lnTo>
                  <a:close/>
                  <a:moveTo>
                    <a:pt x="369" y="1782"/>
                  </a:moveTo>
                  <a:lnTo>
                    <a:pt x="403" y="1788"/>
                  </a:lnTo>
                  <a:lnTo>
                    <a:pt x="439" y="1801"/>
                  </a:lnTo>
                  <a:lnTo>
                    <a:pt x="476" y="1818"/>
                  </a:lnTo>
                  <a:lnTo>
                    <a:pt x="515" y="1841"/>
                  </a:lnTo>
                  <a:lnTo>
                    <a:pt x="555" y="1871"/>
                  </a:lnTo>
                  <a:lnTo>
                    <a:pt x="596" y="1905"/>
                  </a:lnTo>
                  <a:lnTo>
                    <a:pt x="715" y="2024"/>
                  </a:lnTo>
                  <a:lnTo>
                    <a:pt x="715" y="2738"/>
                  </a:lnTo>
                  <a:lnTo>
                    <a:pt x="239" y="2738"/>
                  </a:lnTo>
                  <a:lnTo>
                    <a:pt x="196" y="2737"/>
                  </a:lnTo>
                  <a:lnTo>
                    <a:pt x="158" y="2732"/>
                  </a:lnTo>
                  <a:lnTo>
                    <a:pt x="125" y="2725"/>
                  </a:lnTo>
                  <a:lnTo>
                    <a:pt x="96" y="2715"/>
                  </a:lnTo>
                  <a:lnTo>
                    <a:pt x="72" y="2701"/>
                  </a:lnTo>
                  <a:lnTo>
                    <a:pt x="52" y="2685"/>
                  </a:lnTo>
                  <a:lnTo>
                    <a:pt x="35" y="2664"/>
                  </a:lnTo>
                  <a:lnTo>
                    <a:pt x="22" y="2639"/>
                  </a:lnTo>
                  <a:lnTo>
                    <a:pt x="12" y="2611"/>
                  </a:lnTo>
                  <a:lnTo>
                    <a:pt x="5" y="2578"/>
                  </a:lnTo>
                  <a:lnTo>
                    <a:pt x="1" y="2541"/>
                  </a:lnTo>
                  <a:lnTo>
                    <a:pt x="0" y="2501"/>
                  </a:lnTo>
                  <a:lnTo>
                    <a:pt x="0" y="2496"/>
                  </a:lnTo>
                  <a:lnTo>
                    <a:pt x="0" y="2484"/>
                  </a:lnTo>
                  <a:lnTo>
                    <a:pt x="0" y="2484"/>
                  </a:lnTo>
                  <a:lnTo>
                    <a:pt x="0" y="2364"/>
                  </a:lnTo>
                  <a:lnTo>
                    <a:pt x="0" y="2342"/>
                  </a:lnTo>
                  <a:lnTo>
                    <a:pt x="0" y="2316"/>
                  </a:lnTo>
                  <a:lnTo>
                    <a:pt x="0" y="2295"/>
                  </a:lnTo>
                  <a:lnTo>
                    <a:pt x="0" y="2278"/>
                  </a:lnTo>
                  <a:lnTo>
                    <a:pt x="0" y="2266"/>
                  </a:lnTo>
                  <a:lnTo>
                    <a:pt x="0" y="2262"/>
                  </a:lnTo>
                  <a:lnTo>
                    <a:pt x="1" y="2231"/>
                  </a:lnTo>
                  <a:lnTo>
                    <a:pt x="3" y="2198"/>
                  </a:lnTo>
                  <a:lnTo>
                    <a:pt x="9" y="2162"/>
                  </a:lnTo>
                  <a:lnTo>
                    <a:pt x="17" y="2126"/>
                  </a:lnTo>
                  <a:lnTo>
                    <a:pt x="29" y="2088"/>
                  </a:lnTo>
                  <a:lnTo>
                    <a:pt x="44" y="2051"/>
                  </a:lnTo>
                  <a:lnTo>
                    <a:pt x="63" y="2013"/>
                  </a:lnTo>
                  <a:lnTo>
                    <a:pt x="85" y="1974"/>
                  </a:lnTo>
                  <a:lnTo>
                    <a:pt x="111" y="1937"/>
                  </a:lnTo>
                  <a:lnTo>
                    <a:pt x="144" y="1901"/>
                  </a:lnTo>
                  <a:lnTo>
                    <a:pt x="181" y="1868"/>
                  </a:lnTo>
                  <a:lnTo>
                    <a:pt x="223" y="1834"/>
                  </a:lnTo>
                  <a:lnTo>
                    <a:pt x="272" y="1804"/>
                  </a:lnTo>
                  <a:lnTo>
                    <a:pt x="303" y="1790"/>
                  </a:lnTo>
                  <a:lnTo>
                    <a:pt x="335" y="1783"/>
                  </a:lnTo>
                  <a:lnTo>
                    <a:pt x="369" y="1782"/>
                  </a:lnTo>
                  <a:close/>
                  <a:moveTo>
                    <a:pt x="3446" y="1782"/>
                  </a:moveTo>
                  <a:lnTo>
                    <a:pt x="3480" y="1783"/>
                  </a:lnTo>
                  <a:lnTo>
                    <a:pt x="3511" y="1790"/>
                  </a:lnTo>
                  <a:lnTo>
                    <a:pt x="3543" y="1804"/>
                  </a:lnTo>
                  <a:lnTo>
                    <a:pt x="3591" y="1834"/>
                  </a:lnTo>
                  <a:lnTo>
                    <a:pt x="3634" y="1868"/>
                  </a:lnTo>
                  <a:lnTo>
                    <a:pt x="3670" y="1901"/>
                  </a:lnTo>
                  <a:lnTo>
                    <a:pt x="3703" y="1937"/>
                  </a:lnTo>
                  <a:lnTo>
                    <a:pt x="3729" y="1974"/>
                  </a:lnTo>
                  <a:lnTo>
                    <a:pt x="3753" y="2013"/>
                  </a:lnTo>
                  <a:lnTo>
                    <a:pt x="3771" y="2051"/>
                  </a:lnTo>
                  <a:lnTo>
                    <a:pt x="3785" y="2088"/>
                  </a:lnTo>
                  <a:lnTo>
                    <a:pt x="3797" y="2126"/>
                  </a:lnTo>
                  <a:lnTo>
                    <a:pt x="3805" y="2162"/>
                  </a:lnTo>
                  <a:lnTo>
                    <a:pt x="3811" y="2198"/>
                  </a:lnTo>
                  <a:lnTo>
                    <a:pt x="3813" y="2231"/>
                  </a:lnTo>
                  <a:lnTo>
                    <a:pt x="3814" y="2262"/>
                  </a:lnTo>
                  <a:lnTo>
                    <a:pt x="3814" y="2266"/>
                  </a:lnTo>
                  <a:lnTo>
                    <a:pt x="3814" y="2278"/>
                  </a:lnTo>
                  <a:lnTo>
                    <a:pt x="3814" y="2295"/>
                  </a:lnTo>
                  <a:lnTo>
                    <a:pt x="3814" y="2316"/>
                  </a:lnTo>
                  <a:lnTo>
                    <a:pt x="3814" y="2342"/>
                  </a:lnTo>
                  <a:lnTo>
                    <a:pt x="3814" y="2367"/>
                  </a:lnTo>
                  <a:lnTo>
                    <a:pt x="3814" y="2395"/>
                  </a:lnTo>
                  <a:lnTo>
                    <a:pt x="3814" y="2422"/>
                  </a:lnTo>
                  <a:lnTo>
                    <a:pt x="3814" y="2446"/>
                  </a:lnTo>
                  <a:lnTo>
                    <a:pt x="3814" y="2468"/>
                  </a:lnTo>
                  <a:lnTo>
                    <a:pt x="3814" y="2484"/>
                  </a:lnTo>
                  <a:lnTo>
                    <a:pt x="3814" y="2496"/>
                  </a:lnTo>
                  <a:lnTo>
                    <a:pt x="3814" y="2501"/>
                  </a:lnTo>
                  <a:lnTo>
                    <a:pt x="3813" y="2541"/>
                  </a:lnTo>
                  <a:lnTo>
                    <a:pt x="3809" y="2578"/>
                  </a:lnTo>
                  <a:lnTo>
                    <a:pt x="3802" y="2611"/>
                  </a:lnTo>
                  <a:lnTo>
                    <a:pt x="3792" y="2639"/>
                  </a:lnTo>
                  <a:lnTo>
                    <a:pt x="3779" y="2664"/>
                  </a:lnTo>
                  <a:lnTo>
                    <a:pt x="3763" y="2685"/>
                  </a:lnTo>
                  <a:lnTo>
                    <a:pt x="3742" y="2701"/>
                  </a:lnTo>
                  <a:lnTo>
                    <a:pt x="3718" y="2715"/>
                  </a:lnTo>
                  <a:lnTo>
                    <a:pt x="3689" y="2725"/>
                  </a:lnTo>
                  <a:lnTo>
                    <a:pt x="3656" y="2732"/>
                  </a:lnTo>
                  <a:lnTo>
                    <a:pt x="3618" y="2737"/>
                  </a:lnTo>
                  <a:lnTo>
                    <a:pt x="3576" y="2738"/>
                  </a:lnTo>
                  <a:lnTo>
                    <a:pt x="3099" y="2738"/>
                  </a:lnTo>
                  <a:lnTo>
                    <a:pt x="3099" y="2024"/>
                  </a:lnTo>
                  <a:lnTo>
                    <a:pt x="3219" y="1905"/>
                  </a:lnTo>
                  <a:lnTo>
                    <a:pt x="3259" y="1871"/>
                  </a:lnTo>
                  <a:lnTo>
                    <a:pt x="3300" y="1841"/>
                  </a:lnTo>
                  <a:lnTo>
                    <a:pt x="3338" y="1818"/>
                  </a:lnTo>
                  <a:lnTo>
                    <a:pt x="3375" y="1801"/>
                  </a:lnTo>
                  <a:lnTo>
                    <a:pt x="3411" y="1788"/>
                  </a:lnTo>
                  <a:lnTo>
                    <a:pt x="3446" y="1782"/>
                  </a:lnTo>
                  <a:close/>
                  <a:moveTo>
                    <a:pt x="1431" y="1548"/>
                  </a:moveTo>
                  <a:lnTo>
                    <a:pt x="1455" y="1550"/>
                  </a:lnTo>
                  <a:lnTo>
                    <a:pt x="1479" y="1557"/>
                  </a:lnTo>
                  <a:lnTo>
                    <a:pt x="1504" y="1569"/>
                  </a:lnTo>
                  <a:lnTo>
                    <a:pt x="1528" y="1585"/>
                  </a:lnTo>
                  <a:lnTo>
                    <a:pt x="1556" y="1605"/>
                  </a:lnTo>
                  <a:lnTo>
                    <a:pt x="1584" y="1629"/>
                  </a:lnTo>
                  <a:lnTo>
                    <a:pt x="1615" y="1656"/>
                  </a:lnTo>
                  <a:lnTo>
                    <a:pt x="1650" y="1688"/>
                  </a:lnTo>
                  <a:lnTo>
                    <a:pt x="1650" y="1688"/>
                  </a:lnTo>
                  <a:lnTo>
                    <a:pt x="1738" y="1768"/>
                  </a:lnTo>
                  <a:lnTo>
                    <a:pt x="1741" y="1772"/>
                  </a:lnTo>
                  <a:lnTo>
                    <a:pt x="1747" y="1780"/>
                  </a:lnTo>
                  <a:lnTo>
                    <a:pt x="1756" y="1791"/>
                  </a:lnTo>
                  <a:lnTo>
                    <a:pt x="1767" y="1805"/>
                  </a:lnTo>
                  <a:lnTo>
                    <a:pt x="1781" y="1821"/>
                  </a:lnTo>
                  <a:lnTo>
                    <a:pt x="1797" y="1838"/>
                  </a:lnTo>
                  <a:lnTo>
                    <a:pt x="1815" y="1855"/>
                  </a:lnTo>
                  <a:lnTo>
                    <a:pt x="1832" y="1870"/>
                  </a:lnTo>
                  <a:lnTo>
                    <a:pt x="1851" y="1884"/>
                  </a:lnTo>
                  <a:lnTo>
                    <a:pt x="1870" y="1896"/>
                  </a:lnTo>
                  <a:lnTo>
                    <a:pt x="1889" y="1903"/>
                  </a:lnTo>
                  <a:lnTo>
                    <a:pt x="1908" y="1905"/>
                  </a:lnTo>
                  <a:lnTo>
                    <a:pt x="1925" y="1903"/>
                  </a:lnTo>
                  <a:lnTo>
                    <a:pt x="1944" y="1896"/>
                  </a:lnTo>
                  <a:lnTo>
                    <a:pt x="1963" y="1884"/>
                  </a:lnTo>
                  <a:lnTo>
                    <a:pt x="1982" y="1870"/>
                  </a:lnTo>
                  <a:lnTo>
                    <a:pt x="2000" y="1855"/>
                  </a:lnTo>
                  <a:lnTo>
                    <a:pt x="2017" y="1838"/>
                  </a:lnTo>
                  <a:lnTo>
                    <a:pt x="2033" y="1821"/>
                  </a:lnTo>
                  <a:lnTo>
                    <a:pt x="2047" y="1805"/>
                  </a:lnTo>
                  <a:lnTo>
                    <a:pt x="2058" y="1791"/>
                  </a:lnTo>
                  <a:lnTo>
                    <a:pt x="2068" y="1780"/>
                  </a:lnTo>
                  <a:lnTo>
                    <a:pt x="2074" y="1772"/>
                  </a:lnTo>
                  <a:lnTo>
                    <a:pt x="2076" y="1768"/>
                  </a:lnTo>
                  <a:lnTo>
                    <a:pt x="2164" y="1688"/>
                  </a:lnTo>
                  <a:lnTo>
                    <a:pt x="2164" y="1688"/>
                  </a:lnTo>
                  <a:lnTo>
                    <a:pt x="2199" y="1656"/>
                  </a:lnTo>
                  <a:lnTo>
                    <a:pt x="2230" y="1629"/>
                  </a:lnTo>
                  <a:lnTo>
                    <a:pt x="2259" y="1605"/>
                  </a:lnTo>
                  <a:lnTo>
                    <a:pt x="2286" y="1585"/>
                  </a:lnTo>
                  <a:lnTo>
                    <a:pt x="2311" y="1569"/>
                  </a:lnTo>
                  <a:lnTo>
                    <a:pt x="2336" y="1557"/>
                  </a:lnTo>
                  <a:lnTo>
                    <a:pt x="2359" y="1550"/>
                  </a:lnTo>
                  <a:lnTo>
                    <a:pt x="2383" y="1548"/>
                  </a:lnTo>
                  <a:lnTo>
                    <a:pt x="2401" y="1549"/>
                  </a:lnTo>
                  <a:lnTo>
                    <a:pt x="2418" y="1552"/>
                  </a:lnTo>
                  <a:lnTo>
                    <a:pt x="2434" y="1557"/>
                  </a:lnTo>
                  <a:lnTo>
                    <a:pt x="2452" y="1565"/>
                  </a:lnTo>
                  <a:lnTo>
                    <a:pt x="2473" y="1576"/>
                  </a:lnTo>
                  <a:lnTo>
                    <a:pt x="2495" y="1587"/>
                  </a:lnTo>
                  <a:lnTo>
                    <a:pt x="2521" y="1602"/>
                  </a:lnTo>
                  <a:lnTo>
                    <a:pt x="2581" y="1638"/>
                  </a:lnTo>
                  <a:lnTo>
                    <a:pt x="2633" y="1674"/>
                  </a:lnTo>
                  <a:lnTo>
                    <a:pt x="2678" y="1710"/>
                  </a:lnTo>
                  <a:lnTo>
                    <a:pt x="2716" y="1746"/>
                  </a:lnTo>
                  <a:lnTo>
                    <a:pt x="2749" y="1782"/>
                  </a:lnTo>
                  <a:lnTo>
                    <a:pt x="2778" y="1818"/>
                  </a:lnTo>
                  <a:lnTo>
                    <a:pt x="2778" y="1818"/>
                  </a:lnTo>
                  <a:lnTo>
                    <a:pt x="2806" y="1862"/>
                  </a:lnTo>
                  <a:lnTo>
                    <a:pt x="2827" y="1906"/>
                  </a:lnTo>
                  <a:lnTo>
                    <a:pt x="2843" y="1951"/>
                  </a:lnTo>
                  <a:lnTo>
                    <a:pt x="2843" y="1951"/>
                  </a:lnTo>
                  <a:lnTo>
                    <a:pt x="2850" y="1984"/>
                  </a:lnTo>
                  <a:lnTo>
                    <a:pt x="2856" y="2017"/>
                  </a:lnTo>
                  <a:lnTo>
                    <a:pt x="2857" y="2023"/>
                  </a:lnTo>
                  <a:lnTo>
                    <a:pt x="2859" y="2059"/>
                  </a:lnTo>
                  <a:lnTo>
                    <a:pt x="2860" y="2096"/>
                  </a:lnTo>
                  <a:lnTo>
                    <a:pt x="2860" y="2101"/>
                  </a:lnTo>
                  <a:lnTo>
                    <a:pt x="2860" y="2112"/>
                  </a:lnTo>
                  <a:lnTo>
                    <a:pt x="2860" y="2132"/>
                  </a:lnTo>
                  <a:lnTo>
                    <a:pt x="2860" y="2156"/>
                  </a:lnTo>
                  <a:lnTo>
                    <a:pt x="2860" y="2186"/>
                  </a:lnTo>
                  <a:lnTo>
                    <a:pt x="2860" y="2220"/>
                  </a:lnTo>
                  <a:lnTo>
                    <a:pt x="2860" y="2257"/>
                  </a:lnTo>
                  <a:lnTo>
                    <a:pt x="2860" y="2297"/>
                  </a:lnTo>
                  <a:lnTo>
                    <a:pt x="2860" y="2337"/>
                  </a:lnTo>
                  <a:lnTo>
                    <a:pt x="2860" y="2378"/>
                  </a:lnTo>
                  <a:lnTo>
                    <a:pt x="2860" y="2419"/>
                  </a:lnTo>
                  <a:lnTo>
                    <a:pt x="2860" y="2458"/>
                  </a:lnTo>
                  <a:lnTo>
                    <a:pt x="2860" y="2495"/>
                  </a:lnTo>
                  <a:lnTo>
                    <a:pt x="2860" y="2530"/>
                  </a:lnTo>
                  <a:lnTo>
                    <a:pt x="2860" y="2559"/>
                  </a:lnTo>
                  <a:lnTo>
                    <a:pt x="2860" y="2584"/>
                  </a:lnTo>
                  <a:lnTo>
                    <a:pt x="2860" y="2603"/>
                  </a:lnTo>
                  <a:lnTo>
                    <a:pt x="2860" y="2615"/>
                  </a:lnTo>
                  <a:lnTo>
                    <a:pt x="2860" y="2620"/>
                  </a:lnTo>
                  <a:lnTo>
                    <a:pt x="2859" y="2664"/>
                  </a:lnTo>
                  <a:lnTo>
                    <a:pt x="2854" y="2703"/>
                  </a:lnTo>
                  <a:lnTo>
                    <a:pt x="2846" y="2738"/>
                  </a:lnTo>
                  <a:lnTo>
                    <a:pt x="2834" y="2767"/>
                  </a:lnTo>
                  <a:lnTo>
                    <a:pt x="2817" y="2793"/>
                  </a:lnTo>
                  <a:lnTo>
                    <a:pt x="2796" y="2814"/>
                  </a:lnTo>
                  <a:lnTo>
                    <a:pt x="2772" y="2830"/>
                  </a:lnTo>
                  <a:lnTo>
                    <a:pt x="2742" y="2843"/>
                  </a:lnTo>
                  <a:lnTo>
                    <a:pt x="2707" y="2851"/>
                  </a:lnTo>
                  <a:lnTo>
                    <a:pt x="2668" y="2856"/>
                  </a:lnTo>
                  <a:lnTo>
                    <a:pt x="2622" y="2858"/>
                  </a:lnTo>
                  <a:lnTo>
                    <a:pt x="1192" y="2858"/>
                  </a:lnTo>
                  <a:lnTo>
                    <a:pt x="1148" y="2856"/>
                  </a:lnTo>
                  <a:lnTo>
                    <a:pt x="1107" y="2851"/>
                  </a:lnTo>
                  <a:lnTo>
                    <a:pt x="1073" y="2841"/>
                  </a:lnTo>
                  <a:lnTo>
                    <a:pt x="1043" y="2829"/>
                  </a:lnTo>
                  <a:lnTo>
                    <a:pt x="1019" y="2812"/>
                  </a:lnTo>
                  <a:lnTo>
                    <a:pt x="998" y="2792"/>
                  </a:lnTo>
                  <a:lnTo>
                    <a:pt x="982" y="2766"/>
                  </a:lnTo>
                  <a:lnTo>
                    <a:pt x="969" y="2736"/>
                  </a:lnTo>
                  <a:lnTo>
                    <a:pt x="961" y="2702"/>
                  </a:lnTo>
                  <a:lnTo>
                    <a:pt x="955" y="2663"/>
                  </a:lnTo>
                  <a:lnTo>
                    <a:pt x="954" y="2620"/>
                  </a:lnTo>
                  <a:lnTo>
                    <a:pt x="954" y="2615"/>
                  </a:lnTo>
                  <a:lnTo>
                    <a:pt x="954" y="2603"/>
                  </a:lnTo>
                  <a:lnTo>
                    <a:pt x="954" y="2584"/>
                  </a:lnTo>
                  <a:lnTo>
                    <a:pt x="954" y="2559"/>
                  </a:lnTo>
                  <a:lnTo>
                    <a:pt x="954" y="2530"/>
                  </a:lnTo>
                  <a:lnTo>
                    <a:pt x="954" y="2495"/>
                  </a:lnTo>
                  <a:lnTo>
                    <a:pt x="954" y="2458"/>
                  </a:lnTo>
                  <a:lnTo>
                    <a:pt x="954" y="2419"/>
                  </a:lnTo>
                  <a:lnTo>
                    <a:pt x="954" y="2378"/>
                  </a:lnTo>
                  <a:lnTo>
                    <a:pt x="954" y="2337"/>
                  </a:lnTo>
                  <a:lnTo>
                    <a:pt x="954" y="2297"/>
                  </a:lnTo>
                  <a:lnTo>
                    <a:pt x="954" y="2257"/>
                  </a:lnTo>
                  <a:lnTo>
                    <a:pt x="954" y="2220"/>
                  </a:lnTo>
                  <a:lnTo>
                    <a:pt x="954" y="2186"/>
                  </a:lnTo>
                  <a:lnTo>
                    <a:pt x="954" y="2156"/>
                  </a:lnTo>
                  <a:lnTo>
                    <a:pt x="954" y="2132"/>
                  </a:lnTo>
                  <a:lnTo>
                    <a:pt x="954" y="2112"/>
                  </a:lnTo>
                  <a:lnTo>
                    <a:pt x="954" y="2101"/>
                  </a:lnTo>
                  <a:lnTo>
                    <a:pt x="954" y="2096"/>
                  </a:lnTo>
                  <a:lnTo>
                    <a:pt x="955" y="2059"/>
                  </a:lnTo>
                  <a:lnTo>
                    <a:pt x="957" y="2023"/>
                  </a:lnTo>
                  <a:lnTo>
                    <a:pt x="958" y="2020"/>
                  </a:lnTo>
                  <a:lnTo>
                    <a:pt x="958" y="2017"/>
                  </a:lnTo>
                  <a:lnTo>
                    <a:pt x="964" y="1984"/>
                  </a:lnTo>
                  <a:lnTo>
                    <a:pt x="971" y="1951"/>
                  </a:lnTo>
                  <a:lnTo>
                    <a:pt x="972" y="1950"/>
                  </a:lnTo>
                  <a:lnTo>
                    <a:pt x="987" y="1906"/>
                  </a:lnTo>
                  <a:lnTo>
                    <a:pt x="1008" y="1862"/>
                  </a:lnTo>
                  <a:lnTo>
                    <a:pt x="1036" y="1818"/>
                  </a:lnTo>
                  <a:lnTo>
                    <a:pt x="1037" y="1818"/>
                  </a:lnTo>
                  <a:lnTo>
                    <a:pt x="1037" y="1818"/>
                  </a:lnTo>
                  <a:lnTo>
                    <a:pt x="1065" y="1782"/>
                  </a:lnTo>
                  <a:lnTo>
                    <a:pt x="1099" y="1747"/>
                  </a:lnTo>
                  <a:lnTo>
                    <a:pt x="1138" y="1712"/>
                  </a:lnTo>
                  <a:lnTo>
                    <a:pt x="1184" y="1676"/>
                  </a:lnTo>
                  <a:lnTo>
                    <a:pt x="1235" y="1641"/>
                  </a:lnTo>
                  <a:lnTo>
                    <a:pt x="1293" y="1602"/>
                  </a:lnTo>
                  <a:lnTo>
                    <a:pt x="1320" y="1586"/>
                  </a:lnTo>
                  <a:lnTo>
                    <a:pt x="1346" y="1572"/>
                  </a:lnTo>
                  <a:lnTo>
                    <a:pt x="1368" y="1562"/>
                  </a:lnTo>
                  <a:lnTo>
                    <a:pt x="1390" y="1554"/>
                  </a:lnTo>
                  <a:lnTo>
                    <a:pt x="1410" y="1549"/>
                  </a:lnTo>
                  <a:lnTo>
                    <a:pt x="1431" y="1548"/>
                  </a:lnTo>
                  <a:close/>
                  <a:moveTo>
                    <a:pt x="3100" y="594"/>
                  </a:moveTo>
                  <a:lnTo>
                    <a:pt x="3134" y="595"/>
                  </a:lnTo>
                  <a:lnTo>
                    <a:pt x="3168" y="601"/>
                  </a:lnTo>
                  <a:lnTo>
                    <a:pt x="3203" y="609"/>
                  </a:lnTo>
                  <a:lnTo>
                    <a:pt x="3235" y="621"/>
                  </a:lnTo>
                  <a:lnTo>
                    <a:pt x="3268" y="636"/>
                  </a:lnTo>
                  <a:lnTo>
                    <a:pt x="3299" y="654"/>
                  </a:lnTo>
                  <a:lnTo>
                    <a:pt x="3328" y="676"/>
                  </a:lnTo>
                  <a:lnTo>
                    <a:pt x="3356" y="701"/>
                  </a:lnTo>
                  <a:lnTo>
                    <a:pt x="3380" y="730"/>
                  </a:lnTo>
                  <a:lnTo>
                    <a:pt x="3402" y="762"/>
                  </a:lnTo>
                  <a:lnTo>
                    <a:pt x="3421" y="798"/>
                  </a:lnTo>
                  <a:lnTo>
                    <a:pt x="3437" y="836"/>
                  </a:lnTo>
                  <a:lnTo>
                    <a:pt x="3447" y="879"/>
                  </a:lnTo>
                  <a:lnTo>
                    <a:pt x="3454" y="925"/>
                  </a:lnTo>
                  <a:lnTo>
                    <a:pt x="3458" y="975"/>
                  </a:lnTo>
                  <a:lnTo>
                    <a:pt x="3458" y="1165"/>
                  </a:lnTo>
                  <a:lnTo>
                    <a:pt x="3454" y="1212"/>
                  </a:lnTo>
                  <a:lnTo>
                    <a:pt x="3446" y="1256"/>
                  </a:lnTo>
                  <a:lnTo>
                    <a:pt x="3432" y="1296"/>
                  </a:lnTo>
                  <a:lnTo>
                    <a:pt x="3415" y="1333"/>
                  </a:lnTo>
                  <a:lnTo>
                    <a:pt x="3394" y="1368"/>
                  </a:lnTo>
                  <a:lnTo>
                    <a:pt x="3370" y="1399"/>
                  </a:lnTo>
                  <a:lnTo>
                    <a:pt x="3343" y="1427"/>
                  </a:lnTo>
                  <a:lnTo>
                    <a:pt x="3315" y="1453"/>
                  </a:lnTo>
                  <a:lnTo>
                    <a:pt x="3285" y="1475"/>
                  </a:lnTo>
                  <a:lnTo>
                    <a:pt x="3255" y="1493"/>
                  </a:lnTo>
                  <a:lnTo>
                    <a:pt x="3226" y="1510"/>
                  </a:lnTo>
                  <a:lnTo>
                    <a:pt x="3197" y="1523"/>
                  </a:lnTo>
                  <a:lnTo>
                    <a:pt x="3169" y="1533"/>
                  </a:lnTo>
                  <a:lnTo>
                    <a:pt x="3143" y="1541"/>
                  </a:lnTo>
                  <a:lnTo>
                    <a:pt x="3120" y="1546"/>
                  </a:lnTo>
                  <a:lnTo>
                    <a:pt x="3100" y="1547"/>
                  </a:lnTo>
                  <a:lnTo>
                    <a:pt x="3082" y="1546"/>
                  </a:lnTo>
                  <a:lnTo>
                    <a:pt x="3062" y="1541"/>
                  </a:lnTo>
                  <a:lnTo>
                    <a:pt x="3038" y="1535"/>
                  </a:lnTo>
                  <a:lnTo>
                    <a:pt x="3012" y="1526"/>
                  </a:lnTo>
                  <a:lnTo>
                    <a:pt x="2986" y="1514"/>
                  </a:lnTo>
                  <a:lnTo>
                    <a:pt x="2958" y="1500"/>
                  </a:lnTo>
                  <a:lnTo>
                    <a:pt x="2930" y="1483"/>
                  </a:lnTo>
                  <a:lnTo>
                    <a:pt x="2901" y="1463"/>
                  </a:lnTo>
                  <a:lnTo>
                    <a:pt x="2874" y="1441"/>
                  </a:lnTo>
                  <a:lnTo>
                    <a:pt x="2848" y="1416"/>
                  </a:lnTo>
                  <a:lnTo>
                    <a:pt x="2823" y="1388"/>
                  </a:lnTo>
                  <a:lnTo>
                    <a:pt x="2801" y="1358"/>
                  </a:lnTo>
                  <a:lnTo>
                    <a:pt x="2781" y="1325"/>
                  </a:lnTo>
                  <a:lnTo>
                    <a:pt x="2765" y="1289"/>
                  </a:lnTo>
                  <a:lnTo>
                    <a:pt x="2754" y="1251"/>
                  </a:lnTo>
                  <a:lnTo>
                    <a:pt x="2745" y="1209"/>
                  </a:lnTo>
                  <a:lnTo>
                    <a:pt x="2743" y="1165"/>
                  </a:lnTo>
                  <a:lnTo>
                    <a:pt x="2743" y="975"/>
                  </a:lnTo>
                  <a:lnTo>
                    <a:pt x="2745" y="925"/>
                  </a:lnTo>
                  <a:lnTo>
                    <a:pt x="2752" y="879"/>
                  </a:lnTo>
                  <a:lnTo>
                    <a:pt x="2764" y="836"/>
                  </a:lnTo>
                  <a:lnTo>
                    <a:pt x="2780" y="798"/>
                  </a:lnTo>
                  <a:lnTo>
                    <a:pt x="2799" y="762"/>
                  </a:lnTo>
                  <a:lnTo>
                    <a:pt x="2822" y="730"/>
                  </a:lnTo>
                  <a:lnTo>
                    <a:pt x="2848" y="701"/>
                  </a:lnTo>
                  <a:lnTo>
                    <a:pt x="2874" y="676"/>
                  </a:lnTo>
                  <a:lnTo>
                    <a:pt x="2904" y="654"/>
                  </a:lnTo>
                  <a:lnTo>
                    <a:pt x="2936" y="636"/>
                  </a:lnTo>
                  <a:lnTo>
                    <a:pt x="2967" y="621"/>
                  </a:lnTo>
                  <a:lnTo>
                    <a:pt x="3001" y="609"/>
                  </a:lnTo>
                  <a:lnTo>
                    <a:pt x="3034" y="601"/>
                  </a:lnTo>
                  <a:lnTo>
                    <a:pt x="3067" y="595"/>
                  </a:lnTo>
                  <a:lnTo>
                    <a:pt x="3100" y="594"/>
                  </a:lnTo>
                  <a:close/>
                  <a:moveTo>
                    <a:pt x="716" y="594"/>
                  </a:moveTo>
                  <a:lnTo>
                    <a:pt x="751" y="595"/>
                  </a:lnTo>
                  <a:lnTo>
                    <a:pt x="784" y="601"/>
                  </a:lnTo>
                  <a:lnTo>
                    <a:pt x="818" y="609"/>
                  </a:lnTo>
                  <a:lnTo>
                    <a:pt x="852" y="621"/>
                  </a:lnTo>
                  <a:lnTo>
                    <a:pt x="884" y="636"/>
                  </a:lnTo>
                  <a:lnTo>
                    <a:pt x="914" y="654"/>
                  </a:lnTo>
                  <a:lnTo>
                    <a:pt x="945" y="676"/>
                  </a:lnTo>
                  <a:lnTo>
                    <a:pt x="971" y="701"/>
                  </a:lnTo>
                  <a:lnTo>
                    <a:pt x="997" y="730"/>
                  </a:lnTo>
                  <a:lnTo>
                    <a:pt x="1019" y="762"/>
                  </a:lnTo>
                  <a:lnTo>
                    <a:pt x="1037" y="798"/>
                  </a:lnTo>
                  <a:lnTo>
                    <a:pt x="1052" y="836"/>
                  </a:lnTo>
                  <a:lnTo>
                    <a:pt x="1064" y="879"/>
                  </a:lnTo>
                  <a:lnTo>
                    <a:pt x="1071" y="925"/>
                  </a:lnTo>
                  <a:lnTo>
                    <a:pt x="1073" y="975"/>
                  </a:lnTo>
                  <a:lnTo>
                    <a:pt x="1073" y="1165"/>
                  </a:lnTo>
                  <a:lnTo>
                    <a:pt x="1071" y="1212"/>
                  </a:lnTo>
                  <a:lnTo>
                    <a:pt x="1062" y="1256"/>
                  </a:lnTo>
                  <a:lnTo>
                    <a:pt x="1049" y="1296"/>
                  </a:lnTo>
                  <a:lnTo>
                    <a:pt x="1032" y="1333"/>
                  </a:lnTo>
                  <a:lnTo>
                    <a:pt x="1010" y="1368"/>
                  </a:lnTo>
                  <a:lnTo>
                    <a:pt x="985" y="1399"/>
                  </a:lnTo>
                  <a:lnTo>
                    <a:pt x="960" y="1427"/>
                  </a:lnTo>
                  <a:lnTo>
                    <a:pt x="931" y="1453"/>
                  </a:lnTo>
                  <a:lnTo>
                    <a:pt x="902" y="1475"/>
                  </a:lnTo>
                  <a:lnTo>
                    <a:pt x="871" y="1493"/>
                  </a:lnTo>
                  <a:lnTo>
                    <a:pt x="841" y="1510"/>
                  </a:lnTo>
                  <a:lnTo>
                    <a:pt x="812" y="1523"/>
                  </a:lnTo>
                  <a:lnTo>
                    <a:pt x="784" y="1533"/>
                  </a:lnTo>
                  <a:lnTo>
                    <a:pt x="759" y="1541"/>
                  </a:lnTo>
                  <a:lnTo>
                    <a:pt x="736" y="1546"/>
                  </a:lnTo>
                  <a:lnTo>
                    <a:pt x="716" y="1547"/>
                  </a:lnTo>
                  <a:lnTo>
                    <a:pt x="699" y="1546"/>
                  </a:lnTo>
                  <a:lnTo>
                    <a:pt x="678" y="1541"/>
                  </a:lnTo>
                  <a:lnTo>
                    <a:pt x="654" y="1535"/>
                  </a:lnTo>
                  <a:lnTo>
                    <a:pt x="629" y="1526"/>
                  </a:lnTo>
                  <a:lnTo>
                    <a:pt x="602" y="1514"/>
                  </a:lnTo>
                  <a:lnTo>
                    <a:pt x="574" y="1500"/>
                  </a:lnTo>
                  <a:lnTo>
                    <a:pt x="545" y="1483"/>
                  </a:lnTo>
                  <a:lnTo>
                    <a:pt x="518" y="1463"/>
                  </a:lnTo>
                  <a:lnTo>
                    <a:pt x="490" y="1441"/>
                  </a:lnTo>
                  <a:lnTo>
                    <a:pt x="464" y="1416"/>
                  </a:lnTo>
                  <a:lnTo>
                    <a:pt x="440" y="1388"/>
                  </a:lnTo>
                  <a:lnTo>
                    <a:pt x="417" y="1358"/>
                  </a:lnTo>
                  <a:lnTo>
                    <a:pt x="398" y="1325"/>
                  </a:lnTo>
                  <a:lnTo>
                    <a:pt x="382" y="1289"/>
                  </a:lnTo>
                  <a:lnTo>
                    <a:pt x="369" y="1251"/>
                  </a:lnTo>
                  <a:lnTo>
                    <a:pt x="362" y="1209"/>
                  </a:lnTo>
                  <a:lnTo>
                    <a:pt x="359" y="1165"/>
                  </a:lnTo>
                  <a:lnTo>
                    <a:pt x="359" y="975"/>
                  </a:lnTo>
                  <a:lnTo>
                    <a:pt x="362" y="925"/>
                  </a:lnTo>
                  <a:lnTo>
                    <a:pt x="369" y="879"/>
                  </a:lnTo>
                  <a:lnTo>
                    <a:pt x="381" y="836"/>
                  </a:lnTo>
                  <a:lnTo>
                    <a:pt x="396" y="798"/>
                  </a:lnTo>
                  <a:lnTo>
                    <a:pt x="415" y="762"/>
                  </a:lnTo>
                  <a:lnTo>
                    <a:pt x="437" y="730"/>
                  </a:lnTo>
                  <a:lnTo>
                    <a:pt x="463" y="701"/>
                  </a:lnTo>
                  <a:lnTo>
                    <a:pt x="491" y="676"/>
                  </a:lnTo>
                  <a:lnTo>
                    <a:pt x="520" y="654"/>
                  </a:lnTo>
                  <a:lnTo>
                    <a:pt x="551" y="636"/>
                  </a:lnTo>
                  <a:lnTo>
                    <a:pt x="584" y="621"/>
                  </a:lnTo>
                  <a:lnTo>
                    <a:pt x="616" y="609"/>
                  </a:lnTo>
                  <a:lnTo>
                    <a:pt x="650" y="601"/>
                  </a:lnTo>
                  <a:lnTo>
                    <a:pt x="683" y="595"/>
                  </a:lnTo>
                  <a:lnTo>
                    <a:pt x="716" y="594"/>
                  </a:lnTo>
                  <a:close/>
                  <a:moveTo>
                    <a:pt x="1908" y="0"/>
                  </a:moveTo>
                  <a:lnTo>
                    <a:pt x="1969" y="3"/>
                  </a:lnTo>
                  <a:lnTo>
                    <a:pt x="2028" y="12"/>
                  </a:lnTo>
                  <a:lnTo>
                    <a:pt x="2086" y="26"/>
                  </a:lnTo>
                  <a:lnTo>
                    <a:pt x="2141" y="46"/>
                  </a:lnTo>
                  <a:lnTo>
                    <a:pt x="2193" y="70"/>
                  </a:lnTo>
                  <a:lnTo>
                    <a:pt x="2242" y="99"/>
                  </a:lnTo>
                  <a:lnTo>
                    <a:pt x="2288" y="134"/>
                  </a:lnTo>
                  <a:lnTo>
                    <a:pt x="2330" y="172"/>
                  </a:lnTo>
                  <a:lnTo>
                    <a:pt x="2368" y="215"/>
                  </a:lnTo>
                  <a:lnTo>
                    <a:pt x="2402" y="261"/>
                  </a:lnTo>
                  <a:lnTo>
                    <a:pt x="2431" y="312"/>
                  </a:lnTo>
                  <a:lnTo>
                    <a:pt x="2455" y="366"/>
                  </a:lnTo>
                  <a:lnTo>
                    <a:pt x="2475" y="424"/>
                  </a:lnTo>
                  <a:lnTo>
                    <a:pt x="2490" y="484"/>
                  </a:lnTo>
                  <a:lnTo>
                    <a:pt x="2498" y="548"/>
                  </a:lnTo>
                  <a:lnTo>
                    <a:pt x="2502" y="614"/>
                  </a:lnTo>
                  <a:lnTo>
                    <a:pt x="2502" y="726"/>
                  </a:lnTo>
                  <a:lnTo>
                    <a:pt x="2499" y="789"/>
                  </a:lnTo>
                  <a:lnTo>
                    <a:pt x="2491" y="851"/>
                  </a:lnTo>
                  <a:lnTo>
                    <a:pt x="2479" y="913"/>
                  </a:lnTo>
                  <a:lnTo>
                    <a:pt x="2461" y="972"/>
                  </a:lnTo>
                  <a:lnTo>
                    <a:pt x="2439" y="1030"/>
                  </a:lnTo>
                  <a:lnTo>
                    <a:pt x="2412" y="1085"/>
                  </a:lnTo>
                  <a:lnTo>
                    <a:pt x="2382" y="1139"/>
                  </a:lnTo>
                  <a:lnTo>
                    <a:pt x="2349" y="1189"/>
                  </a:lnTo>
                  <a:lnTo>
                    <a:pt x="2310" y="1235"/>
                  </a:lnTo>
                  <a:lnTo>
                    <a:pt x="2270" y="1278"/>
                  </a:lnTo>
                  <a:lnTo>
                    <a:pt x="2226" y="1316"/>
                  </a:lnTo>
                  <a:lnTo>
                    <a:pt x="2178" y="1350"/>
                  </a:lnTo>
                  <a:lnTo>
                    <a:pt x="2128" y="1377"/>
                  </a:lnTo>
                  <a:lnTo>
                    <a:pt x="2076" y="1399"/>
                  </a:lnTo>
                  <a:lnTo>
                    <a:pt x="2021" y="1417"/>
                  </a:lnTo>
                  <a:lnTo>
                    <a:pt x="1966" y="1427"/>
                  </a:lnTo>
                  <a:lnTo>
                    <a:pt x="1908" y="1431"/>
                  </a:lnTo>
                  <a:lnTo>
                    <a:pt x="1848" y="1427"/>
                  </a:lnTo>
                  <a:lnTo>
                    <a:pt x="1793" y="1417"/>
                  </a:lnTo>
                  <a:lnTo>
                    <a:pt x="1738" y="1399"/>
                  </a:lnTo>
                  <a:lnTo>
                    <a:pt x="1686" y="1377"/>
                  </a:lnTo>
                  <a:lnTo>
                    <a:pt x="1636" y="1350"/>
                  </a:lnTo>
                  <a:lnTo>
                    <a:pt x="1589" y="1316"/>
                  </a:lnTo>
                  <a:lnTo>
                    <a:pt x="1544" y="1278"/>
                  </a:lnTo>
                  <a:lnTo>
                    <a:pt x="1504" y="1235"/>
                  </a:lnTo>
                  <a:lnTo>
                    <a:pt x="1467" y="1189"/>
                  </a:lnTo>
                  <a:lnTo>
                    <a:pt x="1432" y="1139"/>
                  </a:lnTo>
                  <a:lnTo>
                    <a:pt x="1402" y="1085"/>
                  </a:lnTo>
                  <a:lnTo>
                    <a:pt x="1375" y="1030"/>
                  </a:lnTo>
                  <a:lnTo>
                    <a:pt x="1353" y="972"/>
                  </a:lnTo>
                  <a:lnTo>
                    <a:pt x="1336" y="913"/>
                  </a:lnTo>
                  <a:lnTo>
                    <a:pt x="1323" y="851"/>
                  </a:lnTo>
                  <a:lnTo>
                    <a:pt x="1316" y="789"/>
                  </a:lnTo>
                  <a:lnTo>
                    <a:pt x="1312" y="726"/>
                  </a:lnTo>
                  <a:lnTo>
                    <a:pt x="1312" y="614"/>
                  </a:lnTo>
                  <a:lnTo>
                    <a:pt x="1316" y="548"/>
                  </a:lnTo>
                  <a:lnTo>
                    <a:pt x="1325" y="484"/>
                  </a:lnTo>
                  <a:lnTo>
                    <a:pt x="1339" y="424"/>
                  </a:lnTo>
                  <a:lnTo>
                    <a:pt x="1359" y="366"/>
                  </a:lnTo>
                  <a:lnTo>
                    <a:pt x="1383" y="312"/>
                  </a:lnTo>
                  <a:lnTo>
                    <a:pt x="1412" y="261"/>
                  </a:lnTo>
                  <a:lnTo>
                    <a:pt x="1447" y="215"/>
                  </a:lnTo>
                  <a:lnTo>
                    <a:pt x="1484" y="172"/>
                  </a:lnTo>
                  <a:lnTo>
                    <a:pt x="1527" y="134"/>
                  </a:lnTo>
                  <a:lnTo>
                    <a:pt x="1572" y="99"/>
                  </a:lnTo>
                  <a:lnTo>
                    <a:pt x="1621" y="70"/>
                  </a:lnTo>
                  <a:lnTo>
                    <a:pt x="1673" y="46"/>
                  </a:lnTo>
                  <a:lnTo>
                    <a:pt x="1728" y="26"/>
                  </a:lnTo>
                  <a:lnTo>
                    <a:pt x="1786" y="12"/>
                  </a:lnTo>
                  <a:lnTo>
                    <a:pt x="1845" y="3"/>
                  </a:lnTo>
                  <a:lnTo>
                    <a:pt x="1908" y="0"/>
                  </a:lnTo>
                  <a:close/>
                </a:path>
              </a:pathLst>
            </a:custGeom>
            <a:solidFill>
              <a:schemeClr val="bg1">
                <a:lumMod val="6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IN">
                <a:solidFill>
                  <a:prstClr val="black"/>
                </a:solidFill>
                <a:latin typeface="Calibri"/>
              </a:endParaRPr>
            </a:p>
          </p:txBody>
        </p:sp>
      </p:grpSp>
      <p:grpSp>
        <p:nvGrpSpPr>
          <p:cNvPr id="19" name="Group 18"/>
          <p:cNvGrpSpPr/>
          <p:nvPr/>
        </p:nvGrpSpPr>
        <p:grpSpPr>
          <a:xfrm>
            <a:off x="3012269" y="2844809"/>
            <a:ext cx="873116" cy="873116"/>
            <a:chOff x="1396753" y="3856239"/>
            <a:chExt cx="538538" cy="538538"/>
          </a:xfrm>
        </p:grpSpPr>
        <p:sp>
          <p:nvSpPr>
            <p:cNvPr id="20" name="Oval 19"/>
            <p:cNvSpPr/>
            <p:nvPr/>
          </p:nvSpPr>
          <p:spPr>
            <a:xfrm>
              <a:off x="1396753" y="3856239"/>
              <a:ext cx="538538" cy="5385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21" name="Freeform 41"/>
            <p:cNvSpPr>
              <a:spLocks noEditPoints="1"/>
            </p:cNvSpPr>
            <p:nvPr/>
          </p:nvSpPr>
          <p:spPr bwMode="auto">
            <a:xfrm>
              <a:off x="1522412" y="4017895"/>
              <a:ext cx="287220" cy="215227"/>
            </a:xfrm>
            <a:custGeom>
              <a:avLst/>
              <a:gdLst>
                <a:gd name="T0" fmla="*/ 716 w 3814"/>
                <a:gd name="T1" fmla="*/ 2016 h 2858"/>
                <a:gd name="T2" fmla="*/ 716 w 3814"/>
                <a:gd name="T3" fmla="*/ 2005 h 2858"/>
                <a:gd name="T4" fmla="*/ 3099 w 3814"/>
                <a:gd name="T5" fmla="*/ 2009 h 2858"/>
                <a:gd name="T6" fmla="*/ 3098 w 3814"/>
                <a:gd name="T7" fmla="*/ 2013 h 2858"/>
                <a:gd name="T8" fmla="*/ 403 w 3814"/>
                <a:gd name="T9" fmla="*/ 1788 h 2858"/>
                <a:gd name="T10" fmla="*/ 239 w 3814"/>
                <a:gd name="T11" fmla="*/ 2738 h 2858"/>
                <a:gd name="T12" fmla="*/ 22 w 3814"/>
                <a:gd name="T13" fmla="*/ 2639 h 2858"/>
                <a:gd name="T14" fmla="*/ 0 w 3814"/>
                <a:gd name="T15" fmla="*/ 2364 h 2858"/>
                <a:gd name="T16" fmla="*/ 3 w 3814"/>
                <a:gd name="T17" fmla="*/ 2198 h 2858"/>
                <a:gd name="T18" fmla="*/ 144 w 3814"/>
                <a:gd name="T19" fmla="*/ 1901 h 2858"/>
                <a:gd name="T20" fmla="*/ 3480 w 3814"/>
                <a:gd name="T21" fmla="*/ 1783 h 2858"/>
                <a:gd name="T22" fmla="*/ 3753 w 3814"/>
                <a:gd name="T23" fmla="*/ 2013 h 2858"/>
                <a:gd name="T24" fmla="*/ 3814 w 3814"/>
                <a:gd name="T25" fmla="*/ 2266 h 2858"/>
                <a:gd name="T26" fmla="*/ 3814 w 3814"/>
                <a:gd name="T27" fmla="*/ 2446 h 2858"/>
                <a:gd name="T28" fmla="*/ 3792 w 3814"/>
                <a:gd name="T29" fmla="*/ 2639 h 2858"/>
                <a:gd name="T30" fmla="*/ 3576 w 3814"/>
                <a:gd name="T31" fmla="*/ 2738 h 2858"/>
                <a:gd name="T32" fmla="*/ 3411 w 3814"/>
                <a:gd name="T33" fmla="*/ 1788 h 2858"/>
                <a:gd name="T34" fmla="*/ 1584 w 3814"/>
                <a:gd name="T35" fmla="*/ 1629 h 2858"/>
                <a:gd name="T36" fmla="*/ 1767 w 3814"/>
                <a:gd name="T37" fmla="*/ 1805 h 2858"/>
                <a:gd name="T38" fmla="*/ 1908 w 3814"/>
                <a:gd name="T39" fmla="*/ 1905 h 2858"/>
                <a:gd name="T40" fmla="*/ 2047 w 3814"/>
                <a:gd name="T41" fmla="*/ 1805 h 2858"/>
                <a:gd name="T42" fmla="*/ 2230 w 3814"/>
                <a:gd name="T43" fmla="*/ 1629 h 2858"/>
                <a:gd name="T44" fmla="*/ 2418 w 3814"/>
                <a:gd name="T45" fmla="*/ 1552 h 2858"/>
                <a:gd name="T46" fmla="*/ 2678 w 3814"/>
                <a:gd name="T47" fmla="*/ 1710 h 2858"/>
                <a:gd name="T48" fmla="*/ 2843 w 3814"/>
                <a:gd name="T49" fmla="*/ 1951 h 2858"/>
                <a:gd name="T50" fmla="*/ 2860 w 3814"/>
                <a:gd name="T51" fmla="*/ 2132 h 2858"/>
                <a:gd name="T52" fmla="*/ 2860 w 3814"/>
                <a:gd name="T53" fmla="*/ 2419 h 2858"/>
                <a:gd name="T54" fmla="*/ 2860 w 3814"/>
                <a:gd name="T55" fmla="*/ 2620 h 2858"/>
                <a:gd name="T56" fmla="*/ 2742 w 3814"/>
                <a:gd name="T57" fmla="*/ 2843 h 2858"/>
                <a:gd name="T58" fmla="*/ 1043 w 3814"/>
                <a:gd name="T59" fmla="*/ 2829 h 2858"/>
                <a:gd name="T60" fmla="*/ 954 w 3814"/>
                <a:gd name="T61" fmla="*/ 2615 h 2858"/>
                <a:gd name="T62" fmla="*/ 954 w 3814"/>
                <a:gd name="T63" fmla="*/ 2378 h 2858"/>
                <a:gd name="T64" fmla="*/ 954 w 3814"/>
                <a:gd name="T65" fmla="*/ 2112 h 2858"/>
                <a:gd name="T66" fmla="*/ 971 w 3814"/>
                <a:gd name="T67" fmla="*/ 1951 h 2858"/>
                <a:gd name="T68" fmla="*/ 1099 w 3814"/>
                <a:gd name="T69" fmla="*/ 1747 h 2858"/>
                <a:gd name="T70" fmla="*/ 1390 w 3814"/>
                <a:gd name="T71" fmla="*/ 1554 h 2858"/>
                <a:gd name="T72" fmla="*/ 3268 w 3814"/>
                <a:gd name="T73" fmla="*/ 636 h 2858"/>
                <a:gd name="T74" fmla="*/ 3447 w 3814"/>
                <a:gd name="T75" fmla="*/ 879 h 2858"/>
                <a:gd name="T76" fmla="*/ 3394 w 3814"/>
                <a:gd name="T77" fmla="*/ 1368 h 2858"/>
                <a:gd name="T78" fmla="*/ 3169 w 3814"/>
                <a:gd name="T79" fmla="*/ 1533 h 2858"/>
                <a:gd name="T80" fmla="*/ 2986 w 3814"/>
                <a:gd name="T81" fmla="*/ 1514 h 2858"/>
                <a:gd name="T82" fmla="*/ 2781 w 3814"/>
                <a:gd name="T83" fmla="*/ 1325 h 2858"/>
                <a:gd name="T84" fmla="*/ 2764 w 3814"/>
                <a:gd name="T85" fmla="*/ 836 h 2858"/>
                <a:gd name="T86" fmla="*/ 2967 w 3814"/>
                <a:gd name="T87" fmla="*/ 621 h 2858"/>
                <a:gd name="T88" fmla="*/ 818 w 3814"/>
                <a:gd name="T89" fmla="*/ 609 h 2858"/>
                <a:gd name="T90" fmla="*/ 1037 w 3814"/>
                <a:gd name="T91" fmla="*/ 798 h 2858"/>
                <a:gd name="T92" fmla="*/ 1049 w 3814"/>
                <a:gd name="T93" fmla="*/ 1296 h 2858"/>
                <a:gd name="T94" fmla="*/ 841 w 3814"/>
                <a:gd name="T95" fmla="*/ 1510 h 2858"/>
                <a:gd name="T96" fmla="*/ 654 w 3814"/>
                <a:gd name="T97" fmla="*/ 1535 h 2858"/>
                <a:gd name="T98" fmla="*/ 440 w 3814"/>
                <a:gd name="T99" fmla="*/ 1388 h 2858"/>
                <a:gd name="T100" fmla="*/ 362 w 3814"/>
                <a:gd name="T101" fmla="*/ 925 h 2858"/>
                <a:gd name="T102" fmla="*/ 520 w 3814"/>
                <a:gd name="T103" fmla="*/ 654 h 2858"/>
                <a:gd name="T104" fmla="*/ 1969 w 3814"/>
                <a:gd name="T105" fmla="*/ 3 h 2858"/>
                <a:gd name="T106" fmla="*/ 2368 w 3814"/>
                <a:gd name="T107" fmla="*/ 215 h 2858"/>
                <a:gd name="T108" fmla="*/ 2502 w 3814"/>
                <a:gd name="T109" fmla="*/ 726 h 2858"/>
                <a:gd name="T110" fmla="*/ 2349 w 3814"/>
                <a:gd name="T111" fmla="*/ 1189 h 2858"/>
                <a:gd name="T112" fmla="*/ 1966 w 3814"/>
                <a:gd name="T113" fmla="*/ 1427 h 2858"/>
                <a:gd name="T114" fmla="*/ 1544 w 3814"/>
                <a:gd name="T115" fmla="*/ 1278 h 2858"/>
                <a:gd name="T116" fmla="*/ 1323 w 3814"/>
                <a:gd name="T117" fmla="*/ 851 h 2858"/>
                <a:gd name="T118" fmla="*/ 1383 w 3814"/>
                <a:gd name="T119" fmla="*/ 312 h 2858"/>
                <a:gd name="T120" fmla="*/ 1728 w 3814"/>
                <a:gd name="T121" fmla="*/ 26 h 2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14" h="2858">
                  <a:moveTo>
                    <a:pt x="716" y="2000"/>
                  </a:moveTo>
                  <a:lnTo>
                    <a:pt x="716" y="2000"/>
                  </a:lnTo>
                  <a:lnTo>
                    <a:pt x="716" y="2002"/>
                  </a:lnTo>
                  <a:lnTo>
                    <a:pt x="716" y="2003"/>
                  </a:lnTo>
                  <a:lnTo>
                    <a:pt x="716" y="2007"/>
                  </a:lnTo>
                  <a:lnTo>
                    <a:pt x="716" y="2009"/>
                  </a:lnTo>
                  <a:lnTo>
                    <a:pt x="716" y="2013"/>
                  </a:lnTo>
                  <a:lnTo>
                    <a:pt x="716" y="2016"/>
                  </a:lnTo>
                  <a:lnTo>
                    <a:pt x="716" y="2018"/>
                  </a:lnTo>
                  <a:lnTo>
                    <a:pt x="716" y="2021"/>
                  </a:lnTo>
                  <a:lnTo>
                    <a:pt x="716" y="2023"/>
                  </a:lnTo>
                  <a:lnTo>
                    <a:pt x="716" y="2024"/>
                  </a:lnTo>
                  <a:lnTo>
                    <a:pt x="715" y="2024"/>
                  </a:lnTo>
                  <a:lnTo>
                    <a:pt x="715" y="2016"/>
                  </a:lnTo>
                  <a:lnTo>
                    <a:pt x="715" y="2009"/>
                  </a:lnTo>
                  <a:lnTo>
                    <a:pt x="716" y="2005"/>
                  </a:lnTo>
                  <a:lnTo>
                    <a:pt x="716" y="2002"/>
                  </a:lnTo>
                  <a:lnTo>
                    <a:pt x="716" y="2000"/>
                  </a:lnTo>
                  <a:lnTo>
                    <a:pt x="716" y="2000"/>
                  </a:lnTo>
                  <a:close/>
                  <a:moveTo>
                    <a:pt x="3098" y="2000"/>
                  </a:moveTo>
                  <a:lnTo>
                    <a:pt x="3098" y="2000"/>
                  </a:lnTo>
                  <a:lnTo>
                    <a:pt x="3099" y="2002"/>
                  </a:lnTo>
                  <a:lnTo>
                    <a:pt x="3099" y="2005"/>
                  </a:lnTo>
                  <a:lnTo>
                    <a:pt x="3099" y="2009"/>
                  </a:lnTo>
                  <a:lnTo>
                    <a:pt x="3099" y="2016"/>
                  </a:lnTo>
                  <a:lnTo>
                    <a:pt x="3099" y="2024"/>
                  </a:lnTo>
                  <a:lnTo>
                    <a:pt x="3098" y="2024"/>
                  </a:lnTo>
                  <a:lnTo>
                    <a:pt x="3098" y="2023"/>
                  </a:lnTo>
                  <a:lnTo>
                    <a:pt x="3098" y="2021"/>
                  </a:lnTo>
                  <a:lnTo>
                    <a:pt x="3098" y="2018"/>
                  </a:lnTo>
                  <a:lnTo>
                    <a:pt x="3098" y="2016"/>
                  </a:lnTo>
                  <a:lnTo>
                    <a:pt x="3098" y="2013"/>
                  </a:lnTo>
                  <a:lnTo>
                    <a:pt x="3098" y="2009"/>
                  </a:lnTo>
                  <a:lnTo>
                    <a:pt x="3098" y="2007"/>
                  </a:lnTo>
                  <a:lnTo>
                    <a:pt x="3098" y="2003"/>
                  </a:lnTo>
                  <a:lnTo>
                    <a:pt x="3098" y="2002"/>
                  </a:lnTo>
                  <a:lnTo>
                    <a:pt x="3098" y="2000"/>
                  </a:lnTo>
                  <a:lnTo>
                    <a:pt x="3098" y="2000"/>
                  </a:lnTo>
                  <a:close/>
                  <a:moveTo>
                    <a:pt x="369" y="1782"/>
                  </a:moveTo>
                  <a:lnTo>
                    <a:pt x="403" y="1788"/>
                  </a:lnTo>
                  <a:lnTo>
                    <a:pt x="439" y="1801"/>
                  </a:lnTo>
                  <a:lnTo>
                    <a:pt x="476" y="1818"/>
                  </a:lnTo>
                  <a:lnTo>
                    <a:pt x="515" y="1841"/>
                  </a:lnTo>
                  <a:lnTo>
                    <a:pt x="555" y="1871"/>
                  </a:lnTo>
                  <a:lnTo>
                    <a:pt x="596" y="1905"/>
                  </a:lnTo>
                  <a:lnTo>
                    <a:pt x="715" y="2024"/>
                  </a:lnTo>
                  <a:lnTo>
                    <a:pt x="715" y="2738"/>
                  </a:lnTo>
                  <a:lnTo>
                    <a:pt x="239" y="2738"/>
                  </a:lnTo>
                  <a:lnTo>
                    <a:pt x="196" y="2737"/>
                  </a:lnTo>
                  <a:lnTo>
                    <a:pt x="158" y="2732"/>
                  </a:lnTo>
                  <a:lnTo>
                    <a:pt x="125" y="2725"/>
                  </a:lnTo>
                  <a:lnTo>
                    <a:pt x="96" y="2715"/>
                  </a:lnTo>
                  <a:lnTo>
                    <a:pt x="72" y="2701"/>
                  </a:lnTo>
                  <a:lnTo>
                    <a:pt x="52" y="2685"/>
                  </a:lnTo>
                  <a:lnTo>
                    <a:pt x="35" y="2664"/>
                  </a:lnTo>
                  <a:lnTo>
                    <a:pt x="22" y="2639"/>
                  </a:lnTo>
                  <a:lnTo>
                    <a:pt x="12" y="2611"/>
                  </a:lnTo>
                  <a:lnTo>
                    <a:pt x="5" y="2578"/>
                  </a:lnTo>
                  <a:lnTo>
                    <a:pt x="1" y="2541"/>
                  </a:lnTo>
                  <a:lnTo>
                    <a:pt x="0" y="2501"/>
                  </a:lnTo>
                  <a:lnTo>
                    <a:pt x="0" y="2496"/>
                  </a:lnTo>
                  <a:lnTo>
                    <a:pt x="0" y="2484"/>
                  </a:lnTo>
                  <a:lnTo>
                    <a:pt x="0" y="2484"/>
                  </a:lnTo>
                  <a:lnTo>
                    <a:pt x="0" y="2364"/>
                  </a:lnTo>
                  <a:lnTo>
                    <a:pt x="0" y="2342"/>
                  </a:lnTo>
                  <a:lnTo>
                    <a:pt x="0" y="2316"/>
                  </a:lnTo>
                  <a:lnTo>
                    <a:pt x="0" y="2295"/>
                  </a:lnTo>
                  <a:lnTo>
                    <a:pt x="0" y="2278"/>
                  </a:lnTo>
                  <a:lnTo>
                    <a:pt x="0" y="2266"/>
                  </a:lnTo>
                  <a:lnTo>
                    <a:pt x="0" y="2262"/>
                  </a:lnTo>
                  <a:lnTo>
                    <a:pt x="1" y="2231"/>
                  </a:lnTo>
                  <a:lnTo>
                    <a:pt x="3" y="2198"/>
                  </a:lnTo>
                  <a:lnTo>
                    <a:pt x="9" y="2162"/>
                  </a:lnTo>
                  <a:lnTo>
                    <a:pt x="17" y="2126"/>
                  </a:lnTo>
                  <a:lnTo>
                    <a:pt x="29" y="2088"/>
                  </a:lnTo>
                  <a:lnTo>
                    <a:pt x="44" y="2051"/>
                  </a:lnTo>
                  <a:lnTo>
                    <a:pt x="63" y="2013"/>
                  </a:lnTo>
                  <a:lnTo>
                    <a:pt x="85" y="1974"/>
                  </a:lnTo>
                  <a:lnTo>
                    <a:pt x="111" y="1937"/>
                  </a:lnTo>
                  <a:lnTo>
                    <a:pt x="144" y="1901"/>
                  </a:lnTo>
                  <a:lnTo>
                    <a:pt x="181" y="1868"/>
                  </a:lnTo>
                  <a:lnTo>
                    <a:pt x="223" y="1834"/>
                  </a:lnTo>
                  <a:lnTo>
                    <a:pt x="272" y="1804"/>
                  </a:lnTo>
                  <a:lnTo>
                    <a:pt x="303" y="1790"/>
                  </a:lnTo>
                  <a:lnTo>
                    <a:pt x="335" y="1783"/>
                  </a:lnTo>
                  <a:lnTo>
                    <a:pt x="369" y="1782"/>
                  </a:lnTo>
                  <a:close/>
                  <a:moveTo>
                    <a:pt x="3446" y="1782"/>
                  </a:moveTo>
                  <a:lnTo>
                    <a:pt x="3480" y="1783"/>
                  </a:lnTo>
                  <a:lnTo>
                    <a:pt x="3511" y="1790"/>
                  </a:lnTo>
                  <a:lnTo>
                    <a:pt x="3543" y="1804"/>
                  </a:lnTo>
                  <a:lnTo>
                    <a:pt x="3591" y="1834"/>
                  </a:lnTo>
                  <a:lnTo>
                    <a:pt x="3634" y="1868"/>
                  </a:lnTo>
                  <a:lnTo>
                    <a:pt x="3670" y="1901"/>
                  </a:lnTo>
                  <a:lnTo>
                    <a:pt x="3703" y="1937"/>
                  </a:lnTo>
                  <a:lnTo>
                    <a:pt x="3729" y="1974"/>
                  </a:lnTo>
                  <a:lnTo>
                    <a:pt x="3753" y="2013"/>
                  </a:lnTo>
                  <a:lnTo>
                    <a:pt x="3771" y="2051"/>
                  </a:lnTo>
                  <a:lnTo>
                    <a:pt x="3785" y="2088"/>
                  </a:lnTo>
                  <a:lnTo>
                    <a:pt x="3797" y="2126"/>
                  </a:lnTo>
                  <a:lnTo>
                    <a:pt x="3805" y="2162"/>
                  </a:lnTo>
                  <a:lnTo>
                    <a:pt x="3811" y="2198"/>
                  </a:lnTo>
                  <a:lnTo>
                    <a:pt x="3813" y="2231"/>
                  </a:lnTo>
                  <a:lnTo>
                    <a:pt x="3814" y="2262"/>
                  </a:lnTo>
                  <a:lnTo>
                    <a:pt x="3814" y="2266"/>
                  </a:lnTo>
                  <a:lnTo>
                    <a:pt x="3814" y="2278"/>
                  </a:lnTo>
                  <a:lnTo>
                    <a:pt x="3814" y="2295"/>
                  </a:lnTo>
                  <a:lnTo>
                    <a:pt x="3814" y="2316"/>
                  </a:lnTo>
                  <a:lnTo>
                    <a:pt x="3814" y="2342"/>
                  </a:lnTo>
                  <a:lnTo>
                    <a:pt x="3814" y="2367"/>
                  </a:lnTo>
                  <a:lnTo>
                    <a:pt x="3814" y="2395"/>
                  </a:lnTo>
                  <a:lnTo>
                    <a:pt x="3814" y="2422"/>
                  </a:lnTo>
                  <a:lnTo>
                    <a:pt x="3814" y="2446"/>
                  </a:lnTo>
                  <a:lnTo>
                    <a:pt x="3814" y="2468"/>
                  </a:lnTo>
                  <a:lnTo>
                    <a:pt x="3814" y="2484"/>
                  </a:lnTo>
                  <a:lnTo>
                    <a:pt x="3814" y="2496"/>
                  </a:lnTo>
                  <a:lnTo>
                    <a:pt x="3814" y="2501"/>
                  </a:lnTo>
                  <a:lnTo>
                    <a:pt x="3813" y="2541"/>
                  </a:lnTo>
                  <a:lnTo>
                    <a:pt x="3809" y="2578"/>
                  </a:lnTo>
                  <a:lnTo>
                    <a:pt x="3802" y="2611"/>
                  </a:lnTo>
                  <a:lnTo>
                    <a:pt x="3792" y="2639"/>
                  </a:lnTo>
                  <a:lnTo>
                    <a:pt x="3779" y="2664"/>
                  </a:lnTo>
                  <a:lnTo>
                    <a:pt x="3763" y="2685"/>
                  </a:lnTo>
                  <a:lnTo>
                    <a:pt x="3742" y="2701"/>
                  </a:lnTo>
                  <a:lnTo>
                    <a:pt x="3718" y="2715"/>
                  </a:lnTo>
                  <a:lnTo>
                    <a:pt x="3689" y="2725"/>
                  </a:lnTo>
                  <a:lnTo>
                    <a:pt x="3656" y="2732"/>
                  </a:lnTo>
                  <a:lnTo>
                    <a:pt x="3618" y="2737"/>
                  </a:lnTo>
                  <a:lnTo>
                    <a:pt x="3576" y="2738"/>
                  </a:lnTo>
                  <a:lnTo>
                    <a:pt x="3099" y="2738"/>
                  </a:lnTo>
                  <a:lnTo>
                    <a:pt x="3099" y="2024"/>
                  </a:lnTo>
                  <a:lnTo>
                    <a:pt x="3219" y="1905"/>
                  </a:lnTo>
                  <a:lnTo>
                    <a:pt x="3259" y="1871"/>
                  </a:lnTo>
                  <a:lnTo>
                    <a:pt x="3300" y="1841"/>
                  </a:lnTo>
                  <a:lnTo>
                    <a:pt x="3338" y="1818"/>
                  </a:lnTo>
                  <a:lnTo>
                    <a:pt x="3375" y="1801"/>
                  </a:lnTo>
                  <a:lnTo>
                    <a:pt x="3411" y="1788"/>
                  </a:lnTo>
                  <a:lnTo>
                    <a:pt x="3446" y="1782"/>
                  </a:lnTo>
                  <a:close/>
                  <a:moveTo>
                    <a:pt x="1431" y="1548"/>
                  </a:moveTo>
                  <a:lnTo>
                    <a:pt x="1455" y="1550"/>
                  </a:lnTo>
                  <a:lnTo>
                    <a:pt x="1479" y="1557"/>
                  </a:lnTo>
                  <a:lnTo>
                    <a:pt x="1504" y="1569"/>
                  </a:lnTo>
                  <a:lnTo>
                    <a:pt x="1528" y="1585"/>
                  </a:lnTo>
                  <a:lnTo>
                    <a:pt x="1556" y="1605"/>
                  </a:lnTo>
                  <a:lnTo>
                    <a:pt x="1584" y="1629"/>
                  </a:lnTo>
                  <a:lnTo>
                    <a:pt x="1615" y="1656"/>
                  </a:lnTo>
                  <a:lnTo>
                    <a:pt x="1650" y="1688"/>
                  </a:lnTo>
                  <a:lnTo>
                    <a:pt x="1650" y="1688"/>
                  </a:lnTo>
                  <a:lnTo>
                    <a:pt x="1738" y="1768"/>
                  </a:lnTo>
                  <a:lnTo>
                    <a:pt x="1741" y="1772"/>
                  </a:lnTo>
                  <a:lnTo>
                    <a:pt x="1747" y="1780"/>
                  </a:lnTo>
                  <a:lnTo>
                    <a:pt x="1756" y="1791"/>
                  </a:lnTo>
                  <a:lnTo>
                    <a:pt x="1767" y="1805"/>
                  </a:lnTo>
                  <a:lnTo>
                    <a:pt x="1781" y="1821"/>
                  </a:lnTo>
                  <a:lnTo>
                    <a:pt x="1797" y="1838"/>
                  </a:lnTo>
                  <a:lnTo>
                    <a:pt x="1815" y="1855"/>
                  </a:lnTo>
                  <a:lnTo>
                    <a:pt x="1832" y="1870"/>
                  </a:lnTo>
                  <a:lnTo>
                    <a:pt x="1851" y="1884"/>
                  </a:lnTo>
                  <a:lnTo>
                    <a:pt x="1870" y="1896"/>
                  </a:lnTo>
                  <a:lnTo>
                    <a:pt x="1889" y="1903"/>
                  </a:lnTo>
                  <a:lnTo>
                    <a:pt x="1908" y="1905"/>
                  </a:lnTo>
                  <a:lnTo>
                    <a:pt x="1925" y="1903"/>
                  </a:lnTo>
                  <a:lnTo>
                    <a:pt x="1944" y="1896"/>
                  </a:lnTo>
                  <a:lnTo>
                    <a:pt x="1963" y="1884"/>
                  </a:lnTo>
                  <a:lnTo>
                    <a:pt x="1982" y="1870"/>
                  </a:lnTo>
                  <a:lnTo>
                    <a:pt x="2000" y="1855"/>
                  </a:lnTo>
                  <a:lnTo>
                    <a:pt x="2017" y="1838"/>
                  </a:lnTo>
                  <a:lnTo>
                    <a:pt x="2033" y="1821"/>
                  </a:lnTo>
                  <a:lnTo>
                    <a:pt x="2047" y="1805"/>
                  </a:lnTo>
                  <a:lnTo>
                    <a:pt x="2058" y="1791"/>
                  </a:lnTo>
                  <a:lnTo>
                    <a:pt x="2068" y="1780"/>
                  </a:lnTo>
                  <a:lnTo>
                    <a:pt x="2074" y="1772"/>
                  </a:lnTo>
                  <a:lnTo>
                    <a:pt x="2076" y="1768"/>
                  </a:lnTo>
                  <a:lnTo>
                    <a:pt x="2164" y="1688"/>
                  </a:lnTo>
                  <a:lnTo>
                    <a:pt x="2164" y="1688"/>
                  </a:lnTo>
                  <a:lnTo>
                    <a:pt x="2199" y="1656"/>
                  </a:lnTo>
                  <a:lnTo>
                    <a:pt x="2230" y="1629"/>
                  </a:lnTo>
                  <a:lnTo>
                    <a:pt x="2259" y="1605"/>
                  </a:lnTo>
                  <a:lnTo>
                    <a:pt x="2286" y="1585"/>
                  </a:lnTo>
                  <a:lnTo>
                    <a:pt x="2311" y="1569"/>
                  </a:lnTo>
                  <a:lnTo>
                    <a:pt x="2336" y="1557"/>
                  </a:lnTo>
                  <a:lnTo>
                    <a:pt x="2359" y="1550"/>
                  </a:lnTo>
                  <a:lnTo>
                    <a:pt x="2383" y="1548"/>
                  </a:lnTo>
                  <a:lnTo>
                    <a:pt x="2401" y="1549"/>
                  </a:lnTo>
                  <a:lnTo>
                    <a:pt x="2418" y="1552"/>
                  </a:lnTo>
                  <a:lnTo>
                    <a:pt x="2434" y="1557"/>
                  </a:lnTo>
                  <a:lnTo>
                    <a:pt x="2452" y="1565"/>
                  </a:lnTo>
                  <a:lnTo>
                    <a:pt x="2473" y="1576"/>
                  </a:lnTo>
                  <a:lnTo>
                    <a:pt x="2495" y="1587"/>
                  </a:lnTo>
                  <a:lnTo>
                    <a:pt x="2521" y="1602"/>
                  </a:lnTo>
                  <a:lnTo>
                    <a:pt x="2581" y="1638"/>
                  </a:lnTo>
                  <a:lnTo>
                    <a:pt x="2633" y="1674"/>
                  </a:lnTo>
                  <a:lnTo>
                    <a:pt x="2678" y="1710"/>
                  </a:lnTo>
                  <a:lnTo>
                    <a:pt x="2716" y="1746"/>
                  </a:lnTo>
                  <a:lnTo>
                    <a:pt x="2749" y="1782"/>
                  </a:lnTo>
                  <a:lnTo>
                    <a:pt x="2778" y="1818"/>
                  </a:lnTo>
                  <a:lnTo>
                    <a:pt x="2778" y="1818"/>
                  </a:lnTo>
                  <a:lnTo>
                    <a:pt x="2806" y="1862"/>
                  </a:lnTo>
                  <a:lnTo>
                    <a:pt x="2827" y="1906"/>
                  </a:lnTo>
                  <a:lnTo>
                    <a:pt x="2843" y="1951"/>
                  </a:lnTo>
                  <a:lnTo>
                    <a:pt x="2843" y="1951"/>
                  </a:lnTo>
                  <a:lnTo>
                    <a:pt x="2850" y="1984"/>
                  </a:lnTo>
                  <a:lnTo>
                    <a:pt x="2856" y="2017"/>
                  </a:lnTo>
                  <a:lnTo>
                    <a:pt x="2857" y="2023"/>
                  </a:lnTo>
                  <a:lnTo>
                    <a:pt x="2859" y="2059"/>
                  </a:lnTo>
                  <a:lnTo>
                    <a:pt x="2860" y="2096"/>
                  </a:lnTo>
                  <a:lnTo>
                    <a:pt x="2860" y="2101"/>
                  </a:lnTo>
                  <a:lnTo>
                    <a:pt x="2860" y="2112"/>
                  </a:lnTo>
                  <a:lnTo>
                    <a:pt x="2860" y="2132"/>
                  </a:lnTo>
                  <a:lnTo>
                    <a:pt x="2860" y="2156"/>
                  </a:lnTo>
                  <a:lnTo>
                    <a:pt x="2860" y="2186"/>
                  </a:lnTo>
                  <a:lnTo>
                    <a:pt x="2860" y="2220"/>
                  </a:lnTo>
                  <a:lnTo>
                    <a:pt x="2860" y="2257"/>
                  </a:lnTo>
                  <a:lnTo>
                    <a:pt x="2860" y="2297"/>
                  </a:lnTo>
                  <a:lnTo>
                    <a:pt x="2860" y="2337"/>
                  </a:lnTo>
                  <a:lnTo>
                    <a:pt x="2860" y="2378"/>
                  </a:lnTo>
                  <a:lnTo>
                    <a:pt x="2860" y="2419"/>
                  </a:lnTo>
                  <a:lnTo>
                    <a:pt x="2860" y="2458"/>
                  </a:lnTo>
                  <a:lnTo>
                    <a:pt x="2860" y="2495"/>
                  </a:lnTo>
                  <a:lnTo>
                    <a:pt x="2860" y="2530"/>
                  </a:lnTo>
                  <a:lnTo>
                    <a:pt x="2860" y="2559"/>
                  </a:lnTo>
                  <a:lnTo>
                    <a:pt x="2860" y="2584"/>
                  </a:lnTo>
                  <a:lnTo>
                    <a:pt x="2860" y="2603"/>
                  </a:lnTo>
                  <a:lnTo>
                    <a:pt x="2860" y="2615"/>
                  </a:lnTo>
                  <a:lnTo>
                    <a:pt x="2860" y="2620"/>
                  </a:lnTo>
                  <a:lnTo>
                    <a:pt x="2859" y="2664"/>
                  </a:lnTo>
                  <a:lnTo>
                    <a:pt x="2854" y="2703"/>
                  </a:lnTo>
                  <a:lnTo>
                    <a:pt x="2846" y="2738"/>
                  </a:lnTo>
                  <a:lnTo>
                    <a:pt x="2834" y="2767"/>
                  </a:lnTo>
                  <a:lnTo>
                    <a:pt x="2817" y="2793"/>
                  </a:lnTo>
                  <a:lnTo>
                    <a:pt x="2796" y="2814"/>
                  </a:lnTo>
                  <a:lnTo>
                    <a:pt x="2772" y="2830"/>
                  </a:lnTo>
                  <a:lnTo>
                    <a:pt x="2742" y="2843"/>
                  </a:lnTo>
                  <a:lnTo>
                    <a:pt x="2707" y="2851"/>
                  </a:lnTo>
                  <a:lnTo>
                    <a:pt x="2668" y="2856"/>
                  </a:lnTo>
                  <a:lnTo>
                    <a:pt x="2622" y="2858"/>
                  </a:lnTo>
                  <a:lnTo>
                    <a:pt x="1192" y="2858"/>
                  </a:lnTo>
                  <a:lnTo>
                    <a:pt x="1148" y="2856"/>
                  </a:lnTo>
                  <a:lnTo>
                    <a:pt x="1107" y="2851"/>
                  </a:lnTo>
                  <a:lnTo>
                    <a:pt x="1073" y="2841"/>
                  </a:lnTo>
                  <a:lnTo>
                    <a:pt x="1043" y="2829"/>
                  </a:lnTo>
                  <a:lnTo>
                    <a:pt x="1019" y="2812"/>
                  </a:lnTo>
                  <a:lnTo>
                    <a:pt x="998" y="2792"/>
                  </a:lnTo>
                  <a:lnTo>
                    <a:pt x="982" y="2766"/>
                  </a:lnTo>
                  <a:lnTo>
                    <a:pt x="969" y="2736"/>
                  </a:lnTo>
                  <a:lnTo>
                    <a:pt x="961" y="2702"/>
                  </a:lnTo>
                  <a:lnTo>
                    <a:pt x="955" y="2663"/>
                  </a:lnTo>
                  <a:lnTo>
                    <a:pt x="954" y="2620"/>
                  </a:lnTo>
                  <a:lnTo>
                    <a:pt x="954" y="2615"/>
                  </a:lnTo>
                  <a:lnTo>
                    <a:pt x="954" y="2603"/>
                  </a:lnTo>
                  <a:lnTo>
                    <a:pt x="954" y="2584"/>
                  </a:lnTo>
                  <a:lnTo>
                    <a:pt x="954" y="2559"/>
                  </a:lnTo>
                  <a:lnTo>
                    <a:pt x="954" y="2530"/>
                  </a:lnTo>
                  <a:lnTo>
                    <a:pt x="954" y="2495"/>
                  </a:lnTo>
                  <a:lnTo>
                    <a:pt x="954" y="2458"/>
                  </a:lnTo>
                  <a:lnTo>
                    <a:pt x="954" y="2419"/>
                  </a:lnTo>
                  <a:lnTo>
                    <a:pt x="954" y="2378"/>
                  </a:lnTo>
                  <a:lnTo>
                    <a:pt x="954" y="2337"/>
                  </a:lnTo>
                  <a:lnTo>
                    <a:pt x="954" y="2297"/>
                  </a:lnTo>
                  <a:lnTo>
                    <a:pt x="954" y="2257"/>
                  </a:lnTo>
                  <a:lnTo>
                    <a:pt x="954" y="2220"/>
                  </a:lnTo>
                  <a:lnTo>
                    <a:pt x="954" y="2186"/>
                  </a:lnTo>
                  <a:lnTo>
                    <a:pt x="954" y="2156"/>
                  </a:lnTo>
                  <a:lnTo>
                    <a:pt x="954" y="2132"/>
                  </a:lnTo>
                  <a:lnTo>
                    <a:pt x="954" y="2112"/>
                  </a:lnTo>
                  <a:lnTo>
                    <a:pt x="954" y="2101"/>
                  </a:lnTo>
                  <a:lnTo>
                    <a:pt x="954" y="2096"/>
                  </a:lnTo>
                  <a:lnTo>
                    <a:pt x="955" y="2059"/>
                  </a:lnTo>
                  <a:lnTo>
                    <a:pt x="957" y="2023"/>
                  </a:lnTo>
                  <a:lnTo>
                    <a:pt x="958" y="2020"/>
                  </a:lnTo>
                  <a:lnTo>
                    <a:pt x="958" y="2017"/>
                  </a:lnTo>
                  <a:lnTo>
                    <a:pt x="964" y="1984"/>
                  </a:lnTo>
                  <a:lnTo>
                    <a:pt x="971" y="1951"/>
                  </a:lnTo>
                  <a:lnTo>
                    <a:pt x="972" y="1950"/>
                  </a:lnTo>
                  <a:lnTo>
                    <a:pt x="987" y="1906"/>
                  </a:lnTo>
                  <a:lnTo>
                    <a:pt x="1008" y="1862"/>
                  </a:lnTo>
                  <a:lnTo>
                    <a:pt x="1036" y="1818"/>
                  </a:lnTo>
                  <a:lnTo>
                    <a:pt x="1037" y="1818"/>
                  </a:lnTo>
                  <a:lnTo>
                    <a:pt x="1037" y="1818"/>
                  </a:lnTo>
                  <a:lnTo>
                    <a:pt x="1065" y="1782"/>
                  </a:lnTo>
                  <a:lnTo>
                    <a:pt x="1099" y="1747"/>
                  </a:lnTo>
                  <a:lnTo>
                    <a:pt x="1138" y="1712"/>
                  </a:lnTo>
                  <a:lnTo>
                    <a:pt x="1184" y="1676"/>
                  </a:lnTo>
                  <a:lnTo>
                    <a:pt x="1235" y="1641"/>
                  </a:lnTo>
                  <a:lnTo>
                    <a:pt x="1293" y="1602"/>
                  </a:lnTo>
                  <a:lnTo>
                    <a:pt x="1320" y="1586"/>
                  </a:lnTo>
                  <a:lnTo>
                    <a:pt x="1346" y="1572"/>
                  </a:lnTo>
                  <a:lnTo>
                    <a:pt x="1368" y="1562"/>
                  </a:lnTo>
                  <a:lnTo>
                    <a:pt x="1390" y="1554"/>
                  </a:lnTo>
                  <a:lnTo>
                    <a:pt x="1410" y="1549"/>
                  </a:lnTo>
                  <a:lnTo>
                    <a:pt x="1431" y="1548"/>
                  </a:lnTo>
                  <a:close/>
                  <a:moveTo>
                    <a:pt x="3100" y="594"/>
                  </a:moveTo>
                  <a:lnTo>
                    <a:pt x="3134" y="595"/>
                  </a:lnTo>
                  <a:lnTo>
                    <a:pt x="3168" y="601"/>
                  </a:lnTo>
                  <a:lnTo>
                    <a:pt x="3203" y="609"/>
                  </a:lnTo>
                  <a:lnTo>
                    <a:pt x="3235" y="621"/>
                  </a:lnTo>
                  <a:lnTo>
                    <a:pt x="3268" y="636"/>
                  </a:lnTo>
                  <a:lnTo>
                    <a:pt x="3299" y="654"/>
                  </a:lnTo>
                  <a:lnTo>
                    <a:pt x="3328" y="676"/>
                  </a:lnTo>
                  <a:lnTo>
                    <a:pt x="3356" y="701"/>
                  </a:lnTo>
                  <a:lnTo>
                    <a:pt x="3380" y="730"/>
                  </a:lnTo>
                  <a:lnTo>
                    <a:pt x="3402" y="762"/>
                  </a:lnTo>
                  <a:lnTo>
                    <a:pt x="3421" y="798"/>
                  </a:lnTo>
                  <a:lnTo>
                    <a:pt x="3437" y="836"/>
                  </a:lnTo>
                  <a:lnTo>
                    <a:pt x="3447" y="879"/>
                  </a:lnTo>
                  <a:lnTo>
                    <a:pt x="3454" y="925"/>
                  </a:lnTo>
                  <a:lnTo>
                    <a:pt x="3458" y="975"/>
                  </a:lnTo>
                  <a:lnTo>
                    <a:pt x="3458" y="1165"/>
                  </a:lnTo>
                  <a:lnTo>
                    <a:pt x="3454" y="1212"/>
                  </a:lnTo>
                  <a:lnTo>
                    <a:pt x="3446" y="1256"/>
                  </a:lnTo>
                  <a:lnTo>
                    <a:pt x="3432" y="1296"/>
                  </a:lnTo>
                  <a:lnTo>
                    <a:pt x="3415" y="1333"/>
                  </a:lnTo>
                  <a:lnTo>
                    <a:pt x="3394" y="1368"/>
                  </a:lnTo>
                  <a:lnTo>
                    <a:pt x="3370" y="1399"/>
                  </a:lnTo>
                  <a:lnTo>
                    <a:pt x="3343" y="1427"/>
                  </a:lnTo>
                  <a:lnTo>
                    <a:pt x="3315" y="1453"/>
                  </a:lnTo>
                  <a:lnTo>
                    <a:pt x="3285" y="1475"/>
                  </a:lnTo>
                  <a:lnTo>
                    <a:pt x="3255" y="1493"/>
                  </a:lnTo>
                  <a:lnTo>
                    <a:pt x="3226" y="1510"/>
                  </a:lnTo>
                  <a:lnTo>
                    <a:pt x="3197" y="1523"/>
                  </a:lnTo>
                  <a:lnTo>
                    <a:pt x="3169" y="1533"/>
                  </a:lnTo>
                  <a:lnTo>
                    <a:pt x="3143" y="1541"/>
                  </a:lnTo>
                  <a:lnTo>
                    <a:pt x="3120" y="1546"/>
                  </a:lnTo>
                  <a:lnTo>
                    <a:pt x="3100" y="1547"/>
                  </a:lnTo>
                  <a:lnTo>
                    <a:pt x="3082" y="1546"/>
                  </a:lnTo>
                  <a:lnTo>
                    <a:pt x="3062" y="1541"/>
                  </a:lnTo>
                  <a:lnTo>
                    <a:pt x="3038" y="1535"/>
                  </a:lnTo>
                  <a:lnTo>
                    <a:pt x="3012" y="1526"/>
                  </a:lnTo>
                  <a:lnTo>
                    <a:pt x="2986" y="1514"/>
                  </a:lnTo>
                  <a:lnTo>
                    <a:pt x="2958" y="1500"/>
                  </a:lnTo>
                  <a:lnTo>
                    <a:pt x="2930" y="1483"/>
                  </a:lnTo>
                  <a:lnTo>
                    <a:pt x="2901" y="1463"/>
                  </a:lnTo>
                  <a:lnTo>
                    <a:pt x="2874" y="1441"/>
                  </a:lnTo>
                  <a:lnTo>
                    <a:pt x="2848" y="1416"/>
                  </a:lnTo>
                  <a:lnTo>
                    <a:pt x="2823" y="1388"/>
                  </a:lnTo>
                  <a:lnTo>
                    <a:pt x="2801" y="1358"/>
                  </a:lnTo>
                  <a:lnTo>
                    <a:pt x="2781" y="1325"/>
                  </a:lnTo>
                  <a:lnTo>
                    <a:pt x="2765" y="1289"/>
                  </a:lnTo>
                  <a:lnTo>
                    <a:pt x="2754" y="1251"/>
                  </a:lnTo>
                  <a:lnTo>
                    <a:pt x="2745" y="1209"/>
                  </a:lnTo>
                  <a:lnTo>
                    <a:pt x="2743" y="1165"/>
                  </a:lnTo>
                  <a:lnTo>
                    <a:pt x="2743" y="975"/>
                  </a:lnTo>
                  <a:lnTo>
                    <a:pt x="2745" y="925"/>
                  </a:lnTo>
                  <a:lnTo>
                    <a:pt x="2752" y="879"/>
                  </a:lnTo>
                  <a:lnTo>
                    <a:pt x="2764" y="836"/>
                  </a:lnTo>
                  <a:lnTo>
                    <a:pt x="2780" y="798"/>
                  </a:lnTo>
                  <a:lnTo>
                    <a:pt x="2799" y="762"/>
                  </a:lnTo>
                  <a:lnTo>
                    <a:pt x="2822" y="730"/>
                  </a:lnTo>
                  <a:lnTo>
                    <a:pt x="2848" y="701"/>
                  </a:lnTo>
                  <a:lnTo>
                    <a:pt x="2874" y="676"/>
                  </a:lnTo>
                  <a:lnTo>
                    <a:pt x="2904" y="654"/>
                  </a:lnTo>
                  <a:lnTo>
                    <a:pt x="2936" y="636"/>
                  </a:lnTo>
                  <a:lnTo>
                    <a:pt x="2967" y="621"/>
                  </a:lnTo>
                  <a:lnTo>
                    <a:pt x="3001" y="609"/>
                  </a:lnTo>
                  <a:lnTo>
                    <a:pt x="3034" y="601"/>
                  </a:lnTo>
                  <a:lnTo>
                    <a:pt x="3067" y="595"/>
                  </a:lnTo>
                  <a:lnTo>
                    <a:pt x="3100" y="594"/>
                  </a:lnTo>
                  <a:close/>
                  <a:moveTo>
                    <a:pt x="716" y="594"/>
                  </a:moveTo>
                  <a:lnTo>
                    <a:pt x="751" y="595"/>
                  </a:lnTo>
                  <a:lnTo>
                    <a:pt x="784" y="601"/>
                  </a:lnTo>
                  <a:lnTo>
                    <a:pt x="818" y="609"/>
                  </a:lnTo>
                  <a:lnTo>
                    <a:pt x="852" y="621"/>
                  </a:lnTo>
                  <a:lnTo>
                    <a:pt x="884" y="636"/>
                  </a:lnTo>
                  <a:lnTo>
                    <a:pt x="914" y="654"/>
                  </a:lnTo>
                  <a:lnTo>
                    <a:pt x="945" y="676"/>
                  </a:lnTo>
                  <a:lnTo>
                    <a:pt x="971" y="701"/>
                  </a:lnTo>
                  <a:lnTo>
                    <a:pt x="997" y="730"/>
                  </a:lnTo>
                  <a:lnTo>
                    <a:pt x="1019" y="762"/>
                  </a:lnTo>
                  <a:lnTo>
                    <a:pt x="1037" y="798"/>
                  </a:lnTo>
                  <a:lnTo>
                    <a:pt x="1052" y="836"/>
                  </a:lnTo>
                  <a:lnTo>
                    <a:pt x="1064" y="879"/>
                  </a:lnTo>
                  <a:lnTo>
                    <a:pt x="1071" y="925"/>
                  </a:lnTo>
                  <a:lnTo>
                    <a:pt x="1073" y="975"/>
                  </a:lnTo>
                  <a:lnTo>
                    <a:pt x="1073" y="1165"/>
                  </a:lnTo>
                  <a:lnTo>
                    <a:pt x="1071" y="1212"/>
                  </a:lnTo>
                  <a:lnTo>
                    <a:pt x="1062" y="1256"/>
                  </a:lnTo>
                  <a:lnTo>
                    <a:pt x="1049" y="1296"/>
                  </a:lnTo>
                  <a:lnTo>
                    <a:pt x="1032" y="1333"/>
                  </a:lnTo>
                  <a:lnTo>
                    <a:pt x="1010" y="1368"/>
                  </a:lnTo>
                  <a:lnTo>
                    <a:pt x="985" y="1399"/>
                  </a:lnTo>
                  <a:lnTo>
                    <a:pt x="960" y="1427"/>
                  </a:lnTo>
                  <a:lnTo>
                    <a:pt x="931" y="1453"/>
                  </a:lnTo>
                  <a:lnTo>
                    <a:pt x="902" y="1475"/>
                  </a:lnTo>
                  <a:lnTo>
                    <a:pt x="871" y="1493"/>
                  </a:lnTo>
                  <a:lnTo>
                    <a:pt x="841" y="1510"/>
                  </a:lnTo>
                  <a:lnTo>
                    <a:pt x="812" y="1523"/>
                  </a:lnTo>
                  <a:lnTo>
                    <a:pt x="784" y="1533"/>
                  </a:lnTo>
                  <a:lnTo>
                    <a:pt x="759" y="1541"/>
                  </a:lnTo>
                  <a:lnTo>
                    <a:pt x="736" y="1546"/>
                  </a:lnTo>
                  <a:lnTo>
                    <a:pt x="716" y="1547"/>
                  </a:lnTo>
                  <a:lnTo>
                    <a:pt x="699" y="1546"/>
                  </a:lnTo>
                  <a:lnTo>
                    <a:pt x="678" y="1541"/>
                  </a:lnTo>
                  <a:lnTo>
                    <a:pt x="654" y="1535"/>
                  </a:lnTo>
                  <a:lnTo>
                    <a:pt x="629" y="1526"/>
                  </a:lnTo>
                  <a:lnTo>
                    <a:pt x="602" y="1514"/>
                  </a:lnTo>
                  <a:lnTo>
                    <a:pt x="574" y="1500"/>
                  </a:lnTo>
                  <a:lnTo>
                    <a:pt x="545" y="1483"/>
                  </a:lnTo>
                  <a:lnTo>
                    <a:pt x="518" y="1463"/>
                  </a:lnTo>
                  <a:lnTo>
                    <a:pt x="490" y="1441"/>
                  </a:lnTo>
                  <a:lnTo>
                    <a:pt x="464" y="1416"/>
                  </a:lnTo>
                  <a:lnTo>
                    <a:pt x="440" y="1388"/>
                  </a:lnTo>
                  <a:lnTo>
                    <a:pt x="417" y="1358"/>
                  </a:lnTo>
                  <a:lnTo>
                    <a:pt x="398" y="1325"/>
                  </a:lnTo>
                  <a:lnTo>
                    <a:pt x="382" y="1289"/>
                  </a:lnTo>
                  <a:lnTo>
                    <a:pt x="369" y="1251"/>
                  </a:lnTo>
                  <a:lnTo>
                    <a:pt x="362" y="1209"/>
                  </a:lnTo>
                  <a:lnTo>
                    <a:pt x="359" y="1165"/>
                  </a:lnTo>
                  <a:lnTo>
                    <a:pt x="359" y="975"/>
                  </a:lnTo>
                  <a:lnTo>
                    <a:pt x="362" y="925"/>
                  </a:lnTo>
                  <a:lnTo>
                    <a:pt x="369" y="879"/>
                  </a:lnTo>
                  <a:lnTo>
                    <a:pt x="381" y="836"/>
                  </a:lnTo>
                  <a:lnTo>
                    <a:pt x="396" y="798"/>
                  </a:lnTo>
                  <a:lnTo>
                    <a:pt x="415" y="762"/>
                  </a:lnTo>
                  <a:lnTo>
                    <a:pt x="437" y="730"/>
                  </a:lnTo>
                  <a:lnTo>
                    <a:pt x="463" y="701"/>
                  </a:lnTo>
                  <a:lnTo>
                    <a:pt x="491" y="676"/>
                  </a:lnTo>
                  <a:lnTo>
                    <a:pt x="520" y="654"/>
                  </a:lnTo>
                  <a:lnTo>
                    <a:pt x="551" y="636"/>
                  </a:lnTo>
                  <a:lnTo>
                    <a:pt x="584" y="621"/>
                  </a:lnTo>
                  <a:lnTo>
                    <a:pt x="616" y="609"/>
                  </a:lnTo>
                  <a:lnTo>
                    <a:pt x="650" y="601"/>
                  </a:lnTo>
                  <a:lnTo>
                    <a:pt x="683" y="595"/>
                  </a:lnTo>
                  <a:lnTo>
                    <a:pt x="716" y="594"/>
                  </a:lnTo>
                  <a:close/>
                  <a:moveTo>
                    <a:pt x="1908" y="0"/>
                  </a:moveTo>
                  <a:lnTo>
                    <a:pt x="1969" y="3"/>
                  </a:lnTo>
                  <a:lnTo>
                    <a:pt x="2028" y="12"/>
                  </a:lnTo>
                  <a:lnTo>
                    <a:pt x="2086" y="26"/>
                  </a:lnTo>
                  <a:lnTo>
                    <a:pt x="2141" y="46"/>
                  </a:lnTo>
                  <a:lnTo>
                    <a:pt x="2193" y="70"/>
                  </a:lnTo>
                  <a:lnTo>
                    <a:pt x="2242" y="99"/>
                  </a:lnTo>
                  <a:lnTo>
                    <a:pt x="2288" y="134"/>
                  </a:lnTo>
                  <a:lnTo>
                    <a:pt x="2330" y="172"/>
                  </a:lnTo>
                  <a:lnTo>
                    <a:pt x="2368" y="215"/>
                  </a:lnTo>
                  <a:lnTo>
                    <a:pt x="2402" y="261"/>
                  </a:lnTo>
                  <a:lnTo>
                    <a:pt x="2431" y="312"/>
                  </a:lnTo>
                  <a:lnTo>
                    <a:pt x="2455" y="366"/>
                  </a:lnTo>
                  <a:lnTo>
                    <a:pt x="2475" y="424"/>
                  </a:lnTo>
                  <a:lnTo>
                    <a:pt x="2490" y="484"/>
                  </a:lnTo>
                  <a:lnTo>
                    <a:pt x="2498" y="548"/>
                  </a:lnTo>
                  <a:lnTo>
                    <a:pt x="2502" y="614"/>
                  </a:lnTo>
                  <a:lnTo>
                    <a:pt x="2502" y="726"/>
                  </a:lnTo>
                  <a:lnTo>
                    <a:pt x="2499" y="789"/>
                  </a:lnTo>
                  <a:lnTo>
                    <a:pt x="2491" y="851"/>
                  </a:lnTo>
                  <a:lnTo>
                    <a:pt x="2479" y="913"/>
                  </a:lnTo>
                  <a:lnTo>
                    <a:pt x="2461" y="972"/>
                  </a:lnTo>
                  <a:lnTo>
                    <a:pt x="2439" y="1030"/>
                  </a:lnTo>
                  <a:lnTo>
                    <a:pt x="2412" y="1085"/>
                  </a:lnTo>
                  <a:lnTo>
                    <a:pt x="2382" y="1139"/>
                  </a:lnTo>
                  <a:lnTo>
                    <a:pt x="2349" y="1189"/>
                  </a:lnTo>
                  <a:lnTo>
                    <a:pt x="2310" y="1235"/>
                  </a:lnTo>
                  <a:lnTo>
                    <a:pt x="2270" y="1278"/>
                  </a:lnTo>
                  <a:lnTo>
                    <a:pt x="2226" y="1316"/>
                  </a:lnTo>
                  <a:lnTo>
                    <a:pt x="2178" y="1350"/>
                  </a:lnTo>
                  <a:lnTo>
                    <a:pt x="2128" y="1377"/>
                  </a:lnTo>
                  <a:lnTo>
                    <a:pt x="2076" y="1399"/>
                  </a:lnTo>
                  <a:lnTo>
                    <a:pt x="2021" y="1417"/>
                  </a:lnTo>
                  <a:lnTo>
                    <a:pt x="1966" y="1427"/>
                  </a:lnTo>
                  <a:lnTo>
                    <a:pt x="1908" y="1431"/>
                  </a:lnTo>
                  <a:lnTo>
                    <a:pt x="1848" y="1427"/>
                  </a:lnTo>
                  <a:lnTo>
                    <a:pt x="1793" y="1417"/>
                  </a:lnTo>
                  <a:lnTo>
                    <a:pt x="1738" y="1399"/>
                  </a:lnTo>
                  <a:lnTo>
                    <a:pt x="1686" y="1377"/>
                  </a:lnTo>
                  <a:lnTo>
                    <a:pt x="1636" y="1350"/>
                  </a:lnTo>
                  <a:lnTo>
                    <a:pt x="1589" y="1316"/>
                  </a:lnTo>
                  <a:lnTo>
                    <a:pt x="1544" y="1278"/>
                  </a:lnTo>
                  <a:lnTo>
                    <a:pt x="1504" y="1235"/>
                  </a:lnTo>
                  <a:lnTo>
                    <a:pt x="1467" y="1189"/>
                  </a:lnTo>
                  <a:lnTo>
                    <a:pt x="1432" y="1139"/>
                  </a:lnTo>
                  <a:lnTo>
                    <a:pt x="1402" y="1085"/>
                  </a:lnTo>
                  <a:lnTo>
                    <a:pt x="1375" y="1030"/>
                  </a:lnTo>
                  <a:lnTo>
                    <a:pt x="1353" y="972"/>
                  </a:lnTo>
                  <a:lnTo>
                    <a:pt x="1336" y="913"/>
                  </a:lnTo>
                  <a:lnTo>
                    <a:pt x="1323" y="851"/>
                  </a:lnTo>
                  <a:lnTo>
                    <a:pt x="1316" y="789"/>
                  </a:lnTo>
                  <a:lnTo>
                    <a:pt x="1312" y="726"/>
                  </a:lnTo>
                  <a:lnTo>
                    <a:pt x="1312" y="614"/>
                  </a:lnTo>
                  <a:lnTo>
                    <a:pt x="1316" y="548"/>
                  </a:lnTo>
                  <a:lnTo>
                    <a:pt x="1325" y="484"/>
                  </a:lnTo>
                  <a:lnTo>
                    <a:pt x="1339" y="424"/>
                  </a:lnTo>
                  <a:lnTo>
                    <a:pt x="1359" y="366"/>
                  </a:lnTo>
                  <a:lnTo>
                    <a:pt x="1383" y="312"/>
                  </a:lnTo>
                  <a:lnTo>
                    <a:pt x="1412" y="261"/>
                  </a:lnTo>
                  <a:lnTo>
                    <a:pt x="1447" y="215"/>
                  </a:lnTo>
                  <a:lnTo>
                    <a:pt x="1484" y="172"/>
                  </a:lnTo>
                  <a:lnTo>
                    <a:pt x="1527" y="134"/>
                  </a:lnTo>
                  <a:lnTo>
                    <a:pt x="1572" y="99"/>
                  </a:lnTo>
                  <a:lnTo>
                    <a:pt x="1621" y="70"/>
                  </a:lnTo>
                  <a:lnTo>
                    <a:pt x="1673" y="46"/>
                  </a:lnTo>
                  <a:lnTo>
                    <a:pt x="1728" y="26"/>
                  </a:lnTo>
                  <a:lnTo>
                    <a:pt x="1786" y="12"/>
                  </a:lnTo>
                  <a:lnTo>
                    <a:pt x="1845" y="3"/>
                  </a:lnTo>
                  <a:lnTo>
                    <a:pt x="1908" y="0"/>
                  </a:lnTo>
                  <a:close/>
                </a:path>
              </a:pathLst>
            </a:custGeom>
            <a:solidFill>
              <a:schemeClr val="bg1">
                <a:lumMod val="7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IN">
                <a:solidFill>
                  <a:prstClr val="black"/>
                </a:solidFill>
                <a:latin typeface="Calibri"/>
              </a:endParaRPr>
            </a:p>
          </p:txBody>
        </p:sp>
      </p:grpSp>
      <p:grpSp>
        <p:nvGrpSpPr>
          <p:cNvPr id="22" name="Group 21"/>
          <p:cNvGrpSpPr/>
          <p:nvPr/>
        </p:nvGrpSpPr>
        <p:grpSpPr>
          <a:xfrm>
            <a:off x="1440603" y="3120343"/>
            <a:ext cx="587291" cy="587291"/>
            <a:chOff x="1396753" y="3856239"/>
            <a:chExt cx="538538" cy="538538"/>
          </a:xfrm>
        </p:grpSpPr>
        <p:sp>
          <p:nvSpPr>
            <p:cNvPr id="23" name="Oval 22"/>
            <p:cNvSpPr/>
            <p:nvPr/>
          </p:nvSpPr>
          <p:spPr>
            <a:xfrm>
              <a:off x="1396753" y="3856239"/>
              <a:ext cx="538538" cy="5385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25" name="Freeform 41"/>
            <p:cNvSpPr>
              <a:spLocks noEditPoints="1"/>
            </p:cNvSpPr>
            <p:nvPr/>
          </p:nvSpPr>
          <p:spPr bwMode="auto">
            <a:xfrm>
              <a:off x="1522412" y="4017895"/>
              <a:ext cx="287220" cy="215227"/>
            </a:xfrm>
            <a:custGeom>
              <a:avLst/>
              <a:gdLst>
                <a:gd name="T0" fmla="*/ 716 w 3814"/>
                <a:gd name="T1" fmla="*/ 2016 h 2858"/>
                <a:gd name="T2" fmla="*/ 716 w 3814"/>
                <a:gd name="T3" fmla="*/ 2005 h 2858"/>
                <a:gd name="T4" fmla="*/ 3099 w 3814"/>
                <a:gd name="T5" fmla="*/ 2009 h 2858"/>
                <a:gd name="T6" fmla="*/ 3098 w 3814"/>
                <a:gd name="T7" fmla="*/ 2013 h 2858"/>
                <a:gd name="T8" fmla="*/ 403 w 3814"/>
                <a:gd name="T9" fmla="*/ 1788 h 2858"/>
                <a:gd name="T10" fmla="*/ 239 w 3814"/>
                <a:gd name="T11" fmla="*/ 2738 h 2858"/>
                <a:gd name="T12" fmla="*/ 22 w 3814"/>
                <a:gd name="T13" fmla="*/ 2639 h 2858"/>
                <a:gd name="T14" fmla="*/ 0 w 3814"/>
                <a:gd name="T15" fmla="*/ 2364 h 2858"/>
                <a:gd name="T16" fmla="*/ 3 w 3814"/>
                <a:gd name="T17" fmla="*/ 2198 h 2858"/>
                <a:gd name="T18" fmla="*/ 144 w 3814"/>
                <a:gd name="T19" fmla="*/ 1901 h 2858"/>
                <a:gd name="T20" fmla="*/ 3480 w 3814"/>
                <a:gd name="T21" fmla="*/ 1783 h 2858"/>
                <a:gd name="T22" fmla="*/ 3753 w 3814"/>
                <a:gd name="T23" fmla="*/ 2013 h 2858"/>
                <a:gd name="T24" fmla="*/ 3814 w 3814"/>
                <a:gd name="T25" fmla="*/ 2266 h 2858"/>
                <a:gd name="T26" fmla="*/ 3814 w 3814"/>
                <a:gd name="T27" fmla="*/ 2446 h 2858"/>
                <a:gd name="T28" fmla="*/ 3792 w 3814"/>
                <a:gd name="T29" fmla="*/ 2639 h 2858"/>
                <a:gd name="T30" fmla="*/ 3576 w 3814"/>
                <a:gd name="T31" fmla="*/ 2738 h 2858"/>
                <a:gd name="T32" fmla="*/ 3411 w 3814"/>
                <a:gd name="T33" fmla="*/ 1788 h 2858"/>
                <a:gd name="T34" fmla="*/ 1584 w 3814"/>
                <a:gd name="T35" fmla="*/ 1629 h 2858"/>
                <a:gd name="T36" fmla="*/ 1767 w 3814"/>
                <a:gd name="T37" fmla="*/ 1805 h 2858"/>
                <a:gd name="T38" fmla="*/ 1908 w 3814"/>
                <a:gd name="T39" fmla="*/ 1905 h 2858"/>
                <a:gd name="T40" fmla="*/ 2047 w 3814"/>
                <a:gd name="T41" fmla="*/ 1805 h 2858"/>
                <a:gd name="T42" fmla="*/ 2230 w 3814"/>
                <a:gd name="T43" fmla="*/ 1629 h 2858"/>
                <a:gd name="T44" fmla="*/ 2418 w 3814"/>
                <a:gd name="T45" fmla="*/ 1552 h 2858"/>
                <a:gd name="T46" fmla="*/ 2678 w 3814"/>
                <a:gd name="T47" fmla="*/ 1710 h 2858"/>
                <a:gd name="T48" fmla="*/ 2843 w 3814"/>
                <a:gd name="T49" fmla="*/ 1951 h 2858"/>
                <a:gd name="T50" fmla="*/ 2860 w 3814"/>
                <a:gd name="T51" fmla="*/ 2132 h 2858"/>
                <a:gd name="T52" fmla="*/ 2860 w 3814"/>
                <a:gd name="T53" fmla="*/ 2419 h 2858"/>
                <a:gd name="T54" fmla="*/ 2860 w 3814"/>
                <a:gd name="T55" fmla="*/ 2620 h 2858"/>
                <a:gd name="T56" fmla="*/ 2742 w 3814"/>
                <a:gd name="T57" fmla="*/ 2843 h 2858"/>
                <a:gd name="T58" fmla="*/ 1043 w 3814"/>
                <a:gd name="T59" fmla="*/ 2829 h 2858"/>
                <a:gd name="T60" fmla="*/ 954 w 3814"/>
                <a:gd name="T61" fmla="*/ 2615 h 2858"/>
                <a:gd name="T62" fmla="*/ 954 w 3814"/>
                <a:gd name="T63" fmla="*/ 2378 h 2858"/>
                <a:gd name="T64" fmla="*/ 954 w 3814"/>
                <a:gd name="T65" fmla="*/ 2112 h 2858"/>
                <a:gd name="T66" fmla="*/ 971 w 3814"/>
                <a:gd name="T67" fmla="*/ 1951 h 2858"/>
                <a:gd name="T68" fmla="*/ 1099 w 3814"/>
                <a:gd name="T69" fmla="*/ 1747 h 2858"/>
                <a:gd name="T70" fmla="*/ 1390 w 3814"/>
                <a:gd name="T71" fmla="*/ 1554 h 2858"/>
                <a:gd name="T72" fmla="*/ 3268 w 3814"/>
                <a:gd name="T73" fmla="*/ 636 h 2858"/>
                <a:gd name="T74" fmla="*/ 3447 w 3814"/>
                <a:gd name="T75" fmla="*/ 879 h 2858"/>
                <a:gd name="T76" fmla="*/ 3394 w 3814"/>
                <a:gd name="T77" fmla="*/ 1368 h 2858"/>
                <a:gd name="T78" fmla="*/ 3169 w 3814"/>
                <a:gd name="T79" fmla="*/ 1533 h 2858"/>
                <a:gd name="T80" fmla="*/ 2986 w 3814"/>
                <a:gd name="T81" fmla="*/ 1514 h 2858"/>
                <a:gd name="T82" fmla="*/ 2781 w 3814"/>
                <a:gd name="T83" fmla="*/ 1325 h 2858"/>
                <a:gd name="T84" fmla="*/ 2764 w 3814"/>
                <a:gd name="T85" fmla="*/ 836 h 2858"/>
                <a:gd name="T86" fmla="*/ 2967 w 3814"/>
                <a:gd name="T87" fmla="*/ 621 h 2858"/>
                <a:gd name="T88" fmla="*/ 818 w 3814"/>
                <a:gd name="T89" fmla="*/ 609 h 2858"/>
                <a:gd name="T90" fmla="*/ 1037 w 3814"/>
                <a:gd name="T91" fmla="*/ 798 h 2858"/>
                <a:gd name="T92" fmla="*/ 1049 w 3814"/>
                <a:gd name="T93" fmla="*/ 1296 h 2858"/>
                <a:gd name="T94" fmla="*/ 841 w 3814"/>
                <a:gd name="T95" fmla="*/ 1510 h 2858"/>
                <a:gd name="T96" fmla="*/ 654 w 3814"/>
                <a:gd name="T97" fmla="*/ 1535 h 2858"/>
                <a:gd name="T98" fmla="*/ 440 w 3814"/>
                <a:gd name="T99" fmla="*/ 1388 h 2858"/>
                <a:gd name="T100" fmla="*/ 362 w 3814"/>
                <a:gd name="T101" fmla="*/ 925 h 2858"/>
                <a:gd name="T102" fmla="*/ 520 w 3814"/>
                <a:gd name="T103" fmla="*/ 654 h 2858"/>
                <a:gd name="T104" fmla="*/ 1969 w 3814"/>
                <a:gd name="T105" fmla="*/ 3 h 2858"/>
                <a:gd name="T106" fmla="*/ 2368 w 3814"/>
                <a:gd name="T107" fmla="*/ 215 h 2858"/>
                <a:gd name="T108" fmla="*/ 2502 w 3814"/>
                <a:gd name="T109" fmla="*/ 726 h 2858"/>
                <a:gd name="T110" fmla="*/ 2349 w 3814"/>
                <a:gd name="T111" fmla="*/ 1189 h 2858"/>
                <a:gd name="T112" fmla="*/ 1966 w 3814"/>
                <a:gd name="T113" fmla="*/ 1427 h 2858"/>
                <a:gd name="T114" fmla="*/ 1544 w 3814"/>
                <a:gd name="T115" fmla="*/ 1278 h 2858"/>
                <a:gd name="T116" fmla="*/ 1323 w 3814"/>
                <a:gd name="T117" fmla="*/ 851 h 2858"/>
                <a:gd name="T118" fmla="*/ 1383 w 3814"/>
                <a:gd name="T119" fmla="*/ 312 h 2858"/>
                <a:gd name="T120" fmla="*/ 1728 w 3814"/>
                <a:gd name="T121" fmla="*/ 26 h 2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14" h="2858">
                  <a:moveTo>
                    <a:pt x="716" y="2000"/>
                  </a:moveTo>
                  <a:lnTo>
                    <a:pt x="716" y="2000"/>
                  </a:lnTo>
                  <a:lnTo>
                    <a:pt x="716" y="2002"/>
                  </a:lnTo>
                  <a:lnTo>
                    <a:pt x="716" y="2003"/>
                  </a:lnTo>
                  <a:lnTo>
                    <a:pt x="716" y="2007"/>
                  </a:lnTo>
                  <a:lnTo>
                    <a:pt x="716" y="2009"/>
                  </a:lnTo>
                  <a:lnTo>
                    <a:pt x="716" y="2013"/>
                  </a:lnTo>
                  <a:lnTo>
                    <a:pt x="716" y="2016"/>
                  </a:lnTo>
                  <a:lnTo>
                    <a:pt x="716" y="2018"/>
                  </a:lnTo>
                  <a:lnTo>
                    <a:pt x="716" y="2021"/>
                  </a:lnTo>
                  <a:lnTo>
                    <a:pt x="716" y="2023"/>
                  </a:lnTo>
                  <a:lnTo>
                    <a:pt x="716" y="2024"/>
                  </a:lnTo>
                  <a:lnTo>
                    <a:pt x="715" y="2024"/>
                  </a:lnTo>
                  <a:lnTo>
                    <a:pt x="715" y="2016"/>
                  </a:lnTo>
                  <a:lnTo>
                    <a:pt x="715" y="2009"/>
                  </a:lnTo>
                  <a:lnTo>
                    <a:pt x="716" y="2005"/>
                  </a:lnTo>
                  <a:lnTo>
                    <a:pt x="716" y="2002"/>
                  </a:lnTo>
                  <a:lnTo>
                    <a:pt x="716" y="2000"/>
                  </a:lnTo>
                  <a:lnTo>
                    <a:pt x="716" y="2000"/>
                  </a:lnTo>
                  <a:close/>
                  <a:moveTo>
                    <a:pt x="3098" y="2000"/>
                  </a:moveTo>
                  <a:lnTo>
                    <a:pt x="3098" y="2000"/>
                  </a:lnTo>
                  <a:lnTo>
                    <a:pt x="3099" y="2002"/>
                  </a:lnTo>
                  <a:lnTo>
                    <a:pt x="3099" y="2005"/>
                  </a:lnTo>
                  <a:lnTo>
                    <a:pt x="3099" y="2009"/>
                  </a:lnTo>
                  <a:lnTo>
                    <a:pt x="3099" y="2016"/>
                  </a:lnTo>
                  <a:lnTo>
                    <a:pt x="3099" y="2024"/>
                  </a:lnTo>
                  <a:lnTo>
                    <a:pt x="3098" y="2024"/>
                  </a:lnTo>
                  <a:lnTo>
                    <a:pt x="3098" y="2023"/>
                  </a:lnTo>
                  <a:lnTo>
                    <a:pt x="3098" y="2021"/>
                  </a:lnTo>
                  <a:lnTo>
                    <a:pt x="3098" y="2018"/>
                  </a:lnTo>
                  <a:lnTo>
                    <a:pt x="3098" y="2016"/>
                  </a:lnTo>
                  <a:lnTo>
                    <a:pt x="3098" y="2013"/>
                  </a:lnTo>
                  <a:lnTo>
                    <a:pt x="3098" y="2009"/>
                  </a:lnTo>
                  <a:lnTo>
                    <a:pt x="3098" y="2007"/>
                  </a:lnTo>
                  <a:lnTo>
                    <a:pt x="3098" y="2003"/>
                  </a:lnTo>
                  <a:lnTo>
                    <a:pt x="3098" y="2002"/>
                  </a:lnTo>
                  <a:lnTo>
                    <a:pt x="3098" y="2000"/>
                  </a:lnTo>
                  <a:lnTo>
                    <a:pt x="3098" y="2000"/>
                  </a:lnTo>
                  <a:close/>
                  <a:moveTo>
                    <a:pt x="369" y="1782"/>
                  </a:moveTo>
                  <a:lnTo>
                    <a:pt x="403" y="1788"/>
                  </a:lnTo>
                  <a:lnTo>
                    <a:pt x="439" y="1801"/>
                  </a:lnTo>
                  <a:lnTo>
                    <a:pt x="476" y="1818"/>
                  </a:lnTo>
                  <a:lnTo>
                    <a:pt x="515" y="1841"/>
                  </a:lnTo>
                  <a:lnTo>
                    <a:pt x="555" y="1871"/>
                  </a:lnTo>
                  <a:lnTo>
                    <a:pt x="596" y="1905"/>
                  </a:lnTo>
                  <a:lnTo>
                    <a:pt x="715" y="2024"/>
                  </a:lnTo>
                  <a:lnTo>
                    <a:pt x="715" y="2738"/>
                  </a:lnTo>
                  <a:lnTo>
                    <a:pt x="239" y="2738"/>
                  </a:lnTo>
                  <a:lnTo>
                    <a:pt x="196" y="2737"/>
                  </a:lnTo>
                  <a:lnTo>
                    <a:pt x="158" y="2732"/>
                  </a:lnTo>
                  <a:lnTo>
                    <a:pt x="125" y="2725"/>
                  </a:lnTo>
                  <a:lnTo>
                    <a:pt x="96" y="2715"/>
                  </a:lnTo>
                  <a:lnTo>
                    <a:pt x="72" y="2701"/>
                  </a:lnTo>
                  <a:lnTo>
                    <a:pt x="52" y="2685"/>
                  </a:lnTo>
                  <a:lnTo>
                    <a:pt x="35" y="2664"/>
                  </a:lnTo>
                  <a:lnTo>
                    <a:pt x="22" y="2639"/>
                  </a:lnTo>
                  <a:lnTo>
                    <a:pt x="12" y="2611"/>
                  </a:lnTo>
                  <a:lnTo>
                    <a:pt x="5" y="2578"/>
                  </a:lnTo>
                  <a:lnTo>
                    <a:pt x="1" y="2541"/>
                  </a:lnTo>
                  <a:lnTo>
                    <a:pt x="0" y="2501"/>
                  </a:lnTo>
                  <a:lnTo>
                    <a:pt x="0" y="2496"/>
                  </a:lnTo>
                  <a:lnTo>
                    <a:pt x="0" y="2484"/>
                  </a:lnTo>
                  <a:lnTo>
                    <a:pt x="0" y="2484"/>
                  </a:lnTo>
                  <a:lnTo>
                    <a:pt x="0" y="2364"/>
                  </a:lnTo>
                  <a:lnTo>
                    <a:pt x="0" y="2342"/>
                  </a:lnTo>
                  <a:lnTo>
                    <a:pt x="0" y="2316"/>
                  </a:lnTo>
                  <a:lnTo>
                    <a:pt x="0" y="2295"/>
                  </a:lnTo>
                  <a:lnTo>
                    <a:pt x="0" y="2278"/>
                  </a:lnTo>
                  <a:lnTo>
                    <a:pt x="0" y="2266"/>
                  </a:lnTo>
                  <a:lnTo>
                    <a:pt x="0" y="2262"/>
                  </a:lnTo>
                  <a:lnTo>
                    <a:pt x="1" y="2231"/>
                  </a:lnTo>
                  <a:lnTo>
                    <a:pt x="3" y="2198"/>
                  </a:lnTo>
                  <a:lnTo>
                    <a:pt x="9" y="2162"/>
                  </a:lnTo>
                  <a:lnTo>
                    <a:pt x="17" y="2126"/>
                  </a:lnTo>
                  <a:lnTo>
                    <a:pt x="29" y="2088"/>
                  </a:lnTo>
                  <a:lnTo>
                    <a:pt x="44" y="2051"/>
                  </a:lnTo>
                  <a:lnTo>
                    <a:pt x="63" y="2013"/>
                  </a:lnTo>
                  <a:lnTo>
                    <a:pt x="85" y="1974"/>
                  </a:lnTo>
                  <a:lnTo>
                    <a:pt x="111" y="1937"/>
                  </a:lnTo>
                  <a:lnTo>
                    <a:pt x="144" y="1901"/>
                  </a:lnTo>
                  <a:lnTo>
                    <a:pt x="181" y="1868"/>
                  </a:lnTo>
                  <a:lnTo>
                    <a:pt x="223" y="1834"/>
                  </a:lnTo>
                  <a:lnTo>
                    <a:pt x="272" y="1804"/>
                  </a:lnTo>
                  <a:lnTo>
                    <a:pt x="303" y="1790"/>
                  </a:lnTo>
                  <a:lnTo>
                    <a:pt x="335" y="1783"/>
                  </a:lnTo>
                  <a:lnTo>
                    <a:pt x="369" y="1782"/>
                  </a:lnTo>
                  <a:close/>
                  <a:moveTo>
                    <a:pt x="3446" y="1782"/>
                  </a:moveTo>
                  <a:lnTo>
                    <a:pt x="3480" y="1783"/>
                  </a:lnTo>
                  <a:lnTo>
                    <a:pt x="3511" y="1790"/>
                  </a:lnTo>
                  <a:lnTo>
                    <a:pt x="3543" y="1804"/>
                  </a:lnTo>
                  <a:lnTo>
                    <a:pt x="3591" y="1834"/>
                  </a:lnTo>
                  <a:lnTo>
                    <a:pt x="3634" y="1868"/>
                  </a:lnTo>
                  <a:lnTo>
                    <a:pt x="3670" y="1901"/>
                  </a:lnTo>
                  <a:lnTo>
                    <a:pt x="3703" y="1937"/>
                  </a:lnTo>
                  <a:lnTo>
                    <a:pt x="3729" y="1974"/>
                  </a:lnTo>
                  <a:lnTo>
                    <a:pt x="3753" y="2013"/>
                  </a:lnTo>
                  <a:lnTo>
                    <a:pt x="3771" y="2051"/>
                  </a:lnTo>
                  <a:lnTo>
                    <a:pt x="3785" y="2088"/>
                  </a:lnTo>
                  <a:lnTo>
                    <a:pt x="3797" y="2126"/>
                  </a:lnTo>
                  <a:lnTo>
                    <a:pt x="3805" y="2162"/>
                  </a:lnTo>
                  <a:lnTo>
                    <a:pt x="3811" y="2198"/>
                  </a:lnTo>
                  <a:lnTo>
                    <a:pt x="3813" y="2231"/>
                  </a:lnTo>
                  <a:lnTo>
                    <a:pt x="3814" y="2262"/>
                  </a:lnTo>
                  <a:lnTo>
                    <a:pt x="3814" y="2266"/>
                  </a:lnTo>
                  <a:lnTo>
                    <a:pt x="3814" y="2278"/>
                  </a:lnTo>
                  <a:lnTo>
                    <a:pt x="3814" y="2295"/>
                  </a:lnTo>
                  <a:lnTo>
                    <a:pt x="3814" y="2316"/>
                  </a:lnTo>
                  <a:lnTo>
                    <a:pt x="3814" y="2342"/>
                  </a:lnTo>
                  <a:lnTo>
                    <a:pt x="3814" y="2367"/>
                  </a:lnTo>
                  <a:lnTo>
                    <a:pt x="3814" y="2395"/>
                  </a:lnTo>
                  <a:lnTo>
                    <a:pt x="3814" y="2422"/>
                  </a:lnTo>
                  <a:lnTo>
                    <a:pt x="3814" y="2446"/>
                  </a:lnTo>
                  <a:lnTo>
                    <a:pt x="3814" y="2468"/>
                  </a:lnTo>
                  <a:lnTo>
                    <a:pt x="3814" y="2484"/>
                  </a:lnTo>
                  <a:lnTo>
                    <a:pt x="3814" y="2496"/>
                  </a:lnTo>
                  <a:lnTo>
                    <a:pt x="3814" y="2501"/>
                  </a:lnTo>
                  <a:lnTo>
                    <a:pt x="3813" y="2541"/>
                  </a:lnTo>
                  <a:lnTo>
                    <a:pt x="3809" y="2578"/>
                  </a:lnTo>
                  <a:lnTo>
                    <a:pt x="3802" y="2611"/>
                  </a:lnTo>
                  <a:lnTo>
                    <a:pt x="3792" y="2639"/>
                  </a:lnTo>
                  <a:lnTo>
                    <a:pt x="3779" y="2664"/>
                  </a:lnTo>
                  <a:lnTo>
                    <a:pt x="3763" y="2685"/>
                  </a:lnTo>
                  <a:lnTo>
                    <a:pt x="3742" y="2701"/>
                  </a:lnTo>
                  <a:lnTo>
                    <a:pt x="3718" y="2715"/>
                  </a:lnTo>
                  <a:lnTo>
                    <a:pt x="3689" y="2725"/>
                  </a:lnTo>
                  <a:lnTo>
                    <a:pt x="3656" y="2732"/>
                  </a:lnTo>
                  <a:lnTo>
                    <a:pt x="3618" y="2737"/>
                  </a:lnTo>
                  <a:lnTo>
                    <a:pt x="3576" y="2738"/>
                  </a:lnTo>
                  <a:lnTo>
                    <a:pt x="3099" y="2738"/>
                  </a:lnTo>
                  <a:lnTo>
                    <a:pt x="3099" y="2024"/>
                  </a:lnTo>
                  <a:lnTo>
                    <a:pt x="3219" y="1905"/>
                  </a:lnTo>
                  <a:lnTo>
                    <a:pt x="3259" y="1871"/>
                  </a:lnTo>
                  <a:lnTo>
                    <a:pt x="3300" y="1841"/>
                  </a:lnTo>
                  <a:lnTo>
                    <a:pt x="3338" y="1818"/>
                  </a:lnTo>
                  <a:lnTo>
                    <a:pt x="3375" y="1801"/>
                  </a:lnTo>
                  <a:lnTo>
                    <a:pt x="3411" y="1788"/>
                  </a:lnTo>
                  <a:lnTo>
                    <a:pt x="3446" y="1782"/>
                  </a:lnTo>
                  <a:close/>
                  <a:moveTo>
                    <a:pt x="1431" y="1548"/>
                  </a:moveTo>
                  <a:lnTo>
                    <a:pt x="1455" y="1550"/>
                  </a:lnTo>
                  <a:lnTo>
                    <a:pt x="1479" y="1557"/>
                  </a:lnTo>
                  <a:lnTo>
                    <a:pt x="1504" y="1569"/>
                  </a:lnTo>
                  <a:lnTo>
                    <a:pt x="1528" y="1585"/>
                  </a:lnTo>
                  <a:lnTo>
                    <a:pt x="1556" y="1605"/>
                  </a:lnTo>
                  <a:lnTo>
                    <a:pt x="1584" y="1629"/>
                  </a:lnTo>
                  <a:lnTo>
                    <a:pt x="1615" y="1656"/>
                  </a:lnTo>
                  <a:lnTo>
                    <a:pt x="1650" y="1688"/>
                  </a:lnTo>
                  <a:lnTo>
                    <a:pt x="1650" y="1688"/>
                  </a:lnTo>
                  <a:lnTo>
                    <a:pt x="1738" y="1768"/>
                  </a:lnTo>
                  <a:lnTo>
                    <a:pt x="1741" y="1772"/>
                  </a:lnTo>
                  <a:lnTo>
                    <a:pt x="1747" y="1780"/>
                  </a:lnTo>
                  <a:lnTo>
                    <a:pt x="1756" y="1791"/>
                  </a:lnTo>
                  <a:lnTo>
                    <a:pt x="1767" y="1805"/>
                  </a:lnTo>
                  <a:lnTo>
                    <a:pt x="1781" y="1821"/>
                  </a:lnTo>
                  <a:lnTo>
                    <a:pt x="1797" y="1838"/>
                  </a:lnTo>
                  <a:lnTo>
                    <a:pt x="1815" y="1855"/>
                  </a:lnTo>
                  <a:lnTo>
                    <a:pt x="1832" y="1870"/>
                  </a:lnTo>
                  <a:lnTo>
                    <a:pt x="1851" y="1884"/>
                  </a:lnTo>
                  <a:lnTo>
                    <a:pt x="1870" y="1896"/>
                  </a:lnTo>
                  <a:lnTo>
                    <a:pt x="1889" y="1903"/>
                  </a:lnTo>
                  <a:lnTo>
                    <a:pt x="1908" y="1905"/>
                  </a:lnTo>
                  <a:lnTo>
                    <a:pt x="1925" y="1903"/>
                  </a:lnTo>
                  <a:lnTo>
                    <a:pt x="1944" y="1896"/>
                  </a:lnTo>
                  <a:lnTo>
                    <a:pt x="1963" y="1884"/>
                  </a:lnTo>
                  <a:lnTo>
                    <a:pt x="1982" y="1870"/>
                  </a:lnTo>
                  <a:lnTo>
                    <a:pt x="2000" y="1855"/>
                  </a:lnTo>
                  <a:lnTo>
                    <a:pt x="2017" y="1838"/>
                  </a:lnTo>
                  <a:lnTo>
                    <a:pt x="2033" y="1821"/>
                  </a:lnTo>
                  <a:lnTo>
                    <a:pt x="2047" y="1805"/>
                  </a:lnTo>
                  <a:lnTo>
                    <a:pt x="2058" y="1791"/>
                  </a:lnTo>
                  <a:lnTo>
                    <a:pt x="2068" y="1780"/>
                  </a:lnTo>
                  <a:lnTo>
                    <a:pt x="2074" y="1772"/>
                  </a:lnTo>
                  <a:lnTo>
                    <a:pt x="2076" y="1768"/>
                  </a:lnTo>
                  <a:lnTo>
                    <a:pt x="2164" y="1688"/>
                  </a:lnTo>
                  <a:lnTo>
                    <a:pt x="2164" y="1688"/>
                  </a:lnTo>
                  <a:lnTo>
                    <a:pt x="2199" y="1656"/>
                  </a:lnTo>
                  <a:lnTo>
                    <a:pt x="2230" y="1629"/>
                  </a:lnTo>
                  <a:lnTo>
                    <a:pt x="2259" y="1605"/>
                  </a:lnTo>
                  <a:lnTo>
                    <a:pt x="2286" y="1585"/>
                  </a:lnTo>
                  <a:lnTo>
                    <a:pt x="2311" y="1569"/>
                  </a:lnTo>
                  <a:lnTo>
                    <a:pt x="2336" y="1557"/>
                  </a:lnTo>
                  <a:lnTo>
                    <a:pt x="2359" y="1550"/>
                  </a:lnTo>
                  <a:lnTo>
                    <a:pt x="2383" y="1548"/>
                  </a:lnTo>
                  <a:lnTo>
                    <a:pt x="2401" y="1549"/>
                  </a:lnTo>
                  <a:lnTo>
                    <a:pt x="2418" y="1552"/>
                  </a:lnTo>
                  <a:lnTo>
                    <a:pt x="2434" y="1557"/>
                  </a:lnTo>
                  <a:lnTo>
                    <a:pt x="2452" y="1565"/>
                  </a:lnTo>
                  <a:lnTo>
                    <a:pt x="2473" y="1576"/>
                  </a:lnTo>
                  <a:lnTo>
                    <a:pt x="2495" y="1587"/>
                  </a:lnTo>
                  <a:lnTo>
                    <a:pt x="2521" y="1602"/>
                  </a:lnTo>
                  <a:lnTo>
                    <a:pt x="2581" y="1638"/>
                  </a:lnTo>
                  <a:lnTo>
                    <a:pt x="2633" y="1674"/>
                  </a:lnTo>
                  <a:lnTo>
                    <a:pt x="2678" y="1710"/>
                  </a:lnTo>
                  <a:lnTo>
                    <a:pt x="2716" y="1746"/>
                  </a:lnTo>
                  <a:lnTo>
                    <a:pt x="2749" y="1782"/>
                  </a:lnTo>
                  <a:lnTo>
                    <a:pt x="2778" y="1818"/>
                  </a:lnTo>
                  <a:lnTo>
                    <a:pt x="2778" y="1818"/>
                  </a:lnTo>
                  <a:lnTo>
                    <a:pt x="2806" y="1862"/>
                  </a:lnTo>
                  <a:lnTo>
                    <a:pt x="2827" y="1906"/>
                  </a:lnTo>
                  <a:lnTo>
                    <a:pt x="2843" y="1951"/>
                  </a:lnTo>
                  <a:lnTo>
                    <a:pt x="2843" y="1951"/>
                  </a:lnTo>
                  <a:lnTo>
                    <a:pt x="2850" y="1984"/>
                  </a:lnTo>
                  <a:lnTo>
                    <a:pt x="2856" y="2017"/>
                  </a:lnTo>
                  <a:lnTo>
                    <a:pt x="2857" y="2023"/>
                  </a:lnTo>
                  <a:lnTo>
                    <a:pt x="2859" y="2059"/>
                  </a:lnTo>
                  <a:lnTo>
                    <a:pt x="2860" y="2096"/>
                  </a:lnTo>
                  <a:lnTo>
                    <a:pt x="2860" y="2101"/>
                  </a:lnTo>
                  <a:lnTo>
                    <a:pt x="2860" y="2112"/>
                  </a:lnTo>
                  <a:lnTo>
                    <a:pt x="2860" y="2132"/>
                  </a:lnTo>
                  <a:lnTo>
                    <a:pt x="2860" y="2156"/>
                  </a:lnTo>
                  <a:lnTo>
                    <a:pt x="2860" y="2186"/>
                  </a:lnTo>
                  <a:lnTo>
                    <a:pt x="2860" y="2220"/>
                  </a:lnTo>
                  <a:lnTo>
                    <a:pt x="2860" y="2257"/>
                  </a:lnTo>
                  <a:lnTo>
                    <a:pt x="2860" y="2297"/>
                  </a:lnTo>
                  <a:lnTo>
                    <a:pt x="2860" y="2337"/>
                  </a:lnTo>
                  <a:lnTo>
                    <a:pt x="2860" y="2378"/>
                  </a:lnTo>
                  <a:lnTo>
                    <a:pt x="2860" y="2419"/>
                  </a:lnTo>
                  <a:lnTo>
                    <a:pt x="2860" y="2458"/>
                  </a:lnTo>
                  <a:lnTo>
                    <a:pt x="2860" y="2495"/>
                  </a:lnTo>
                  <a:lnTo>
                    <a:pt x="2860" y="2530"/>
                  </a:lnTo>
                  <a:lnTo>
                    <a:pt x="2860" y="2559"/>
                  </a:lnTo>
                  <a:lnTo>
                    <a:pt x="2860" y="2584"/>
                  </a:lnTo>
                  <a:lnTo>
                    <a:pt x="2860" y="2603"/>
                  </a:lnTo>
                  <a:lnTo>
                    <a:pt x="2860" y="2615"/>
                  </a:lnTo>
                  <a:lnTo>
                    <a:pt x="2860" y="2620"/>
                  </a:lnTo>
                  <a:lnTo>
                    <a:pt x="2859" y="2664"/>
                  </a:lnTo>
                  <a:lnTo>
                    <a:pt x="2854" y="2703"/>
                  </a:lnTo>
                  <a:lnTo>
                    <a:pt x="2846" y="2738"/>
                  </a:lnTo>
                  <a:lnTo>
                    <a:pt x="2834" y="2767"/>
                  </a:lnTo>
                  <a:lnTo>
                    <a:pt x="2817" y="2793"/>
                  </a:lnTo>
                  <a:lnTo>
                    <a:pt x="2796" y="2814"/>
                  </a:lnTo>
                  <a:lnTo>
                    <a:pt x="2772" y="2830"/>
                  </a:lnTo>
                  <a:lnTo>
                    <a:pt x="2742" y="2843"/>
                  </a:lnTo>
                  <a:lnTo>
                    <a:pt x="2707" y="2851"/>
                  </a:lnTo>
                  <a:lnTo>
                    <a:pt x="2668" y="2856"/>
                  </a:lnTo>
                  <a:lnTo>
                    <a:pt x="2622" y="2858"/>
                  </a:lnTo>
                  <a:lnTo>
                    <a:pt x="1192" y="2858"/>
                  </a:lnTo>
                  <a:lnTo>
                    <a:pt x="1148" y="2856"/>
                  </a:lnTo>
                  <a:lnTo>
                    <a:pt x="1107" y="2851"/>
                  </a:lnTo>
                  <a:lnTo>
                    <a:pt x="1073" y="2841"/>
                  </a:lnTo>
                  <a:lnTo>
                    <a:pt x="1043" y="2829"/>
                  </a:lnTo>
                  <a:lnTo>
                    <a:pt x="1019" y="2812"/>
                  </a:lnTo>
                  <a:lnTo>
                    <a:pt x="998" y="2792"/>
                  </a:lnTo>
                  <a:lnTo>
                    <a:pt x="982" y="2766"/>
                  </a:lnTo>
                  <a:lnTo>
                    <a:pt x="969" y="2736"/>
                  </a:lnTo>
                  <a:lnTo>
                    <a:pt x="961" y="2702"/>
                  </a:lnTo>
                  <a:lnTo>
                    <a:pt x="955" y="2663"/>
                  </a:lnTo>
                  <a:lnTo>
                    <a:pt x="954" y="2620"/>
                  </a:lnTo>
                  <a:lnTo>
                    <a:pt x="954" y="2615"/>
                  </a:lnTo>
                  <a:lnTo>
                    <a:pt x="954" y="2603"/>
                  </a:lnTo>
                  <a:lnTo>
                    <a:pt x="954" y="2584"/>
                  </a:lnTo>
                  <a:lnTo>
                    <a:pt x="954" y="2559"/>
                  </a:lnTo>
                  <a:lnTo>
                    <a:pt x="954" y="2530"/>
                  </a:lnTo>
                  <a:lnTo>
                    <a:pt x="954" y="2495"/>
                  </a:lnTo>
                  <a:lnTo>
                    <a:pt x="954" y="2458"/>
                  </a:lnTo>
                  <a:lnTo>
                    <a:pt x="954" y="2419"/>
                  </a:lnTo>
                  <a:lnTo>
                    <a:pt x="954" y="2378"/>
                  </a:lnTo>
                  <a:lnTo>
                    <a:pt x="954" y="2337"/>
                  </a:lnTo>
                  <a:lnTo>
                    <a:pt x="954" y="2297"/>
                  </a:lnTo>
                  <a:lnTo>
                    <a:pt x="954" y="2257"/>
                  </a:lnTo>
                  <a:lnTo>
                    <a:pt x="954" y="2220"/>
                  </a:lnTo>
                  <a:lnTo>
                    <a:pt x="954" y="2186"/>
                  </a:lnTo>
                  <a:lnTo>
                    <a:pt x="954" y="2156"/>
                  </a:lnTo>
                  <a:lnTo>
                    <a:pt x="954" y="2132"/>
                  </a:lnTo>
                  <a:lnTo>
                    <a:pt x="954" y="2112"/>
                  </a:lnTo>
                  <a:lnTo>
                    <a:pt x="954" y="2101"/>
                  </a:lnTo>
                  <a:lnTo>
                    <a:pt x="954" y="2096"/>
                  </a:lnTo>
                  <a:lnTo>
                    <a:pt x="955" y="2059"/>
                  </a:lnTo>
                  <a:lnTo>
                    <a:pt x="957" y="2023"/>
                  </a:lnTo>
                  <a:lnTo>
                    <a:pt x="958" y="2020"/>
                  </a:lnTo>
                  <a:lnTo>
                    <a:pt x="958" y="2017"/>
                  </a:lnTo>
                  <a:lnTo>
                    <a:pt x="964" y="1984"/>
                  </a:lnTo>
                  <a:lnTo>
                    <a:pt x="971" y="1951"/>
                  </a:lnTo>
                  <a:lnTo>
                    <a:pt x="972" y="1950"/>
                  </a:lnTo>
                  <a:lnTo>
                    <a:pt x="987" y="1906"/>
                  </a:lnTo>
                  <a:lnTo>
                    <a:pt x="1008" y="1862"/>
                  </a:lnTo>
                  <a:lnTo>
                    <a:pt x="1036" y="1818"/>
                  </a:lnTo>
                  <a:lnTo>
                    <a:pt x="1037" y="1818"/>
                  </a:lnTo>
                  <a:lnTo>
                    <a:pt x="1037" y="1818"/>
                  </a:lnTo>
                  <a:lnTo>
                    <a:pt x="1065" y="1782"/>
                  </a:lnTo>
                  <a:lnTo>
                    <a:pt x="1099" y="1747"/>
                  </a:lnTo>
                  <a:lnTo>
                    <a:pt x="1138" y="1712"/>
                  </a:lnTo>
                  <a:lnTo>
                    <a:pt x="1184" y="1676"/>
                  </a:lnTo>
                  <a:lnTo>
                    <a:pt x="1235" y="1641"/>
                  </a:lnTo>
                  <a:lnTo>
                    <a:pt x="1293" y="1602"/>
                  </a:lnTo>
                  <a:lnTo>
                    <a:pt x="1320" y="1586"/>
                  </a:lnTo>
                  <a:lnTo>
                    <a:pt x="1346" y="1572"/>
                  </a:lnTo>
                  <a:lnTo>
                    <a:pt x="1368" y="1562"/>
                  </a:lnTo>
                  <a:lnTo>
                    <a:pt x="1390" y="1554"/>
                  </a:lnTo>
                  <a:lnTo>
                    <a:pt x="1410" y="1549"/>
                  </a:lnTo>
                  <a:lnTo>
                    <a:pt x="1431" y="1548"/>
                  </a:lnTo>
                  <a:close/>
                  <a:moveTo>
                    <a:pt x="3100" y="594"/>
                  </a:moveTo>
                  <a:lnTo>
                    <a:pt x="3134" y="595"/>
                  </a:lnTo>
                  <a:lnTo>
                    <a:pt x="3168" y="601"/>
                  </a:lnTo>
                  <a:lnTo>
                    <a:pt x="3203" y="609"/>
                  </a:lnTo>
                  <a:lnTo>
                    <a:pt x="3235" y="621"/>
                  </a:lnTo>
                  <a:lnTo>
                    <a:pt x="3268" y="636"/>
                  </a:lnTo>
                  <a:lnTo>
                    <a:pt x="3299" y="654"/>
                  </a:lnTo>
                  <a:lnTo>
                    <a:pt x="3328" y="676"/>
                  </a:lnTo>
                  <a:lnTo>
                    <a:pt x="3356" y="701"/>
                  </a:lnTo>
                  <a:lnTo>
                    <a:pt x="3380" y="730"/>
                  </a:lnTo>
                  <a:lnTo>
                    <a:pt x="3402" y="762"/>
                  </a:lnTo>
                  <a:lnTo>
                    <a:pt x="3421" y="798"/>
                  </a:lnTo>
                  <a:lnTo>
                    <a:pt x="3437" y="836"/>
                  </a:lnTo>
                  <a:lnTo>
                    <a:pt x="3447" y="879"/>
                  </a:lnTo>
                  <a:lnTo>
                    <a:pt x="3454" y="925"/>
                  </a:lnTo>
                  <a:lnTo>
                    <a:pt x="3458" y="975"/>
                  </a:lnTo>
                  <a:lnTo>
                    <a:pt x="3458" y="1165"/>
                  </a:lnTo>
                  <a:lnTo>
                    <a:pt x="3454" y="1212"/>
                  </a:lnTo>
                  <a:lnTo>
                    <a:pt x="3446" y="1256"/>
                  </a:lnTo>
                  <a:lnTo>
                    <a:pt x="3432" y="1296"/>
                  </a:lnTo>
                  <a:lnTo>
                    <a:pt x="3415" y="1333"/>
                  </a:lnTo>
                  <a:lnTo>
                    <a:pt x="3394" y="1368"/>
                  </a:lnTo>
                  <a:lnTo>
                    <a:pt x="3370" y="1399"/>
                  </a:lnTo>
                  <a:lnTo>
                    <a:pt x="3343" y="1427"/>
                  </a:lnTo>
                  <a:lnTo>
                    <a:pt x="3315" y="1453"/>
                  </a:lnTo>
                  <a:lnTo>
                    <a:pt x="3285" y="1475"/>
                  </a:lnTo>
                  <a:lnTo>
                    <a:pt x="3255" y="1493"/>
                  </a:lnTo>
                  <a:lnTo>
                    <a:pt x="3226" y="1510"/>
                  </a:lnTo>
                  <a:lnTo>
                    <a:pt x="3197" y="1523"/>
                  </a:lnTo>
                  <a:lnTo>
                    <a:pt x="3169" y="1533"/>
                  </a:lnTo>
                  <a:lnTo>
                    <a:pt x="3143" y="1541"/>
                  </a:lnTo>
                  <a:lnTo>
                    <a:pt x="3120" y="1546"/>
                  </a:lnTo>
                  <a:lnTo>
                    <a:pt x="3100" y="1547"/>
                  </a:lnTo>
                  <a:lnTo>
                    <a:pt x="3082" y="1546"/>
                  </a:lnTo>
                  <a:lnTo>
                    <a:pt x="3062" y="1541"/>
                  </a:lnTo>
                  <a:lnTo>
                    <a:pt x="3038" y="1535"/>
                  </a:lnTo>
                  <a:lnTo>
                    <a:pt x="3012" y="1526"/>
                  </a:lnTo>
                  <a:lnTo>
                    <a:pt x="2986" y="1514"/>
                  </a:lnTo>
                  <a:lnTo>
                    <a:pt x="2958" y="1500"/>
                  </a:lnTo>
                  <a:lnTo>
                    <a:pt x="2930" y="1483"/>
                  </a:lnTo>
                  <a:lnTo>
                    <a:pt x="2901" y="1463"/>
                  </a:lnTo>
                  <a:lnTo>
                    <a:pt x="2874" y="1441"/>
                  </a:lnTo>
                  <a:lnTo>
                    <a:pt x="2848" y="1416"/>
                  </a:lnTo>
                  <a:lnTo>
                    <a:pt x="2823" y="1388"/>
                  </a:lnTo>
                  <a:lnTo>
                    <a:pt x="2801" y="1358"/>
                  </a:lnTo>
                  <a:lnTo>
                    <a:pt x="2781" y="1325"/>
                  </a:lnTo>
                  <a:lnTo>
                    <a:pt x="2765" y="1289"/>
                  </a:lnTo>
                  <a:lnTo>
                    <a:pt x="2754" y="1251"/>
                  </a:lnTo>
                  <a:lnTo>
                    <a:pt x="2745" y="1209"/>
                  </a:lnTo>
                  <a:lnTo>
                    <a:pt x="2743" y="1165"/>
                  </a:lnTo>
                  <a:lnTo>
                    <a:pt x="2743" y="975"/>
                  </a:lnTo>
                  <a:lnTo>
                    <a:pt x="2745" y="925"/>
                  </a:lnTo>
                  <a:lnTo>
                    <a:pt x="2752" y="879"/>
                  </a:lnTo>
                  <a:lnTo>
                    <a:pt x="2764" y="836"/>
                  </a:lnTo>
                  <a:lnTo>
                    <a:pt x="2780" y="798"/>
                  </a:lnTo>
                  <a:lnTo>
                    <a:pt x="2799" y="762"/>
                  </a:lnTo>
                  <a:lnTo>
                    <a:pt x="2822" y="730"/>
                  </a:lnTo>
                  <a:lnTo>
                    <a:pt x="2848" y="701"/>
                  </a:lnTo>
                  <a:lnTo>
                    <a:pt x="2874" y="676"/>
                  </a:lnTo>
                  <a:lnTo>
                    <a:pt x="2904" y="654"/>
                  </a:lnTo>
                  <a:lnTo>
                    <a:pt x="2936" y="636"/>
                  </a:lnTo>
                  <a:lnTo>
                    <a:pt x="2967" y="621"/>
                  </a:lnTo>
                  <a:lnTo>
                    <a:pt x="3001" y="609"/>
                  </a:lnTo>
                  <a:lnTo>
                    <a:pt x="3034" y="601"/>
                  </a:lnTo>
                  <a:lnTo>
                    <a:pt x="3067" y="595"/>
                  </a:lnTo>
                  <a:lnTo>
                    <a:pt x="3100" y="594"/>
                  </a:lnTo>
                  <a:close/>
                  <a:moveTo>
                    <a:pt x="716" y="594"/>
                  </a:moveTo>
                  <a:lnTo>
                    <a:pt x="751" y="595"/>
                  </a:lnTo>
                  <a:lnTo>
                    <a:pt x="784" y="601"/>
                  </a:lnTo>
                  <a:lnTo>
                    <a:pt x="818" y="609"/>
                  </a:lnTo>
                  <a:lnTo>
                    <a:pt x="852" y="621"/>
                  </a:lnTo>
                  <a:lnTo>
                    <a:pt x="884" y="636"/>
                  </a:lnTo>
                  <a:lnTo>
                    <a:pt x="914" y="654"/>
                  </a:lnTo>
                  <a:lnTo>
                    <a:pt x="945" y="676"/>
                  </a:lnTo>
                  <a:lnTo>
                    <a:pt x="971" y="701"/>
                  </a:lnTo>
                  <a:lnTo>
                    <a:pt x="997" y="730"/>
                  </a:lnTo>
                  <a:lnTo>
                    <a:pt x="1019" y="762"/>
                  </a:lnTo>
                  <a:lnTo>
                    <a:pt x="1037" y="798"/>
                  </a:lnTo>
                  <a:lnTo>
                    <a:pt x="1052" y="836"/>
                  </a:lnTo>
                  <a:lnTo>
                    <a:pt x="1064" y="879"/>
                  </a:lnTo>
                  <a:lnTo>
                    <a:pt x="1071" y="925"/>
                  </a:lnTo>
                  <a:lnTo>
                    <a:pt x="1073" y="975"/>
                  </a:lnTo>
                  <a:lnTo>
                    <a:pt x="1073" y="1165"/>
                  </a:lnTo>
                  <a:lnTo>
                    <a:pt x="1071" y="1212"/>
                  </a:lnTo>
                  <a:lnTo>
                    <a:pt x="1062" y="1256"/>
                  </a:lnTo>
                  <a:lnTo>
                    <a:pt x="1049" y="1296"/>
                  </a:lnTo>
                  <a:lnTo>
                    <a:pt x="1032" y="1333"/>
                  </a:lnTo>
                  <a:lnTo>
                    <a:pt x="1010" y="1368"/>
                  </a:lnTo>
                  <a:lnTo>
                    <a:pt x="985" y="1399"/>
                  </a:lnTo>
                  <a:lnTo>
                    <a:pt x="960" y="1427"/>
                  </a:lnTo>
                  <a:lnTo>
                    <a:pt x="931" y="1453"/>
                  </a:lnTo>
                  <a:lnTo>
                    <a:pt x="902" y="1475"/>
                  </a:lnTo>
                  <a:lnTo>
                    <a:pt x="871" y="1493"/>
                  </a:lnTo>
                  <a:lnTo>
                    <a:pt x="841" y="1510"/>
                  </a:lnTo>
                  <a:lnTo>
                    <a:pt x="812" y="1523"/>
                  </a:lnTo>
                  <a:lnTo>
                    <a:pt x="784" y="1533"/>
                  </a:lnTo>
                  <a:lnTo>
                    <a:pt x="759" y="1541"/>
                  </a:lnTo>
                  <a:lnTo>
                    <a:pt x="736" y="1546"/>
                  </a:lnTo>
                  <a:lnTo>
                    <a:pt x="716" y="1547"/>
                  </a:lnTo>
                  <a:lnTo>
                    <a:pt x="699" y="1546"/>
                  </a:lnTo>
                  <a:lnTo>
                    <a:pt x="678" y="1541"/>
                  </a:lnTo>
                  <a:lnTo>
                    <a:pt x="654" y="1535"/>
                  </a:lnTo>
                  <a:lnTo>
                    <a:pt x="629" y="1526"/>
                  </a:lnTo>
                  <a:lnTo>
                    <a:pt x="602" y="1514"/>
                  </a:lnTo>
                  <a:lnTo>
                    <a:pt x="574" y="1500"/>
                  </a:lnTo>
                  <a:lnTo>
                    <a:pt x="545" y="1483"/>
                  </a:lnTo>
                  <a:lnTo>
                    <a:pt x="518" y="1463"/>
                  </a:lnTo>
                  <a:lnTo>
                    <a:pt x="490" y="1441"/>
                  </a:lnTo>
                  <a:lnTo>
                    <a:pt x="464" y="1416"/>
                  </a:lnTo>
                  <a:lnTo>
                    <a:pt x="440" y="1388"/>
                  </a:lnTo>
                  <a:lnTo>
                    <a:pt x="417" y="1358"/>
                  </a:lnTo>
                  <a:lnTo>
                    <a:pt x="398" y="1325"/>
                  </a:lnTo>
                  <a:lnTo>
                    <a:pt x="382" y="1289"/>
                  </a:lnTo>
                  <a:lnTo>
                    <a:pt x="369" y="1251"/>
                  </a:lnTo>
                  <a:lnTo>
                    <a:pt x="362" y="1209"/>
                  </a:lnTo>
                  <a:lnTo>
                    <a:pt x="359" y="1165"/>
                  </a:lnTo>
                  <a:lnTo>
                    <a:pt x="359" y="975"/>
                  </a:lnTo>
                  <a:lnTo>
                    <a:pt x="362" y="925"/>
                  </a:lnTo>
                  <a:lnTo>
                    <a:pt x="369" y="879"/>
                  </a:lnTo>
                  <a:lnTo>
                    <a:pt x="381" y="836"/>
                  </a:lnTo>
                  <a:lnTo>
                    <a:pt x="396" y="798"/>
                  </a:lnTo>
                  <a:lnTo>
                    <a:pt x="415" y="762"/>
                  </a:lnTo>
                  <a:lnTo>
                    <a:pt x="437" y="730"/>
                  </a:lnTo>
                  <a:lnTo>
                    <a:pt x="463" y="701"/>
                  </a:lnTo>
                  <a:lnTo>
                    <a:pt x="491" y="676"/>
                  </a:lnTo>
                  <a:lnTo>
                    <a:pt x="520" y="654"/>
                  </a:lnTo>
                  <a:lnTo>
                    <a:pt x="551" y="636"/>
                  </a:lnTo>
                  <a:lnTo>
                    <a:pt x="584" y="621"/>
                  </a:lnTo>
                  <a:lnTo>
                    <a:pt x="616" y="609"/>
                  </a:lnTo>
                  <a:lnTo>
                    <a:pt x="650" y="601"/>
                  </a:lnTo>
                  <a:lnTo>
                    <a:pt x="683" y="595"/>
                  </a:lnTo>
                  <a:lnTo>
                    <a:pt x="716" y="594"/>
                  </a:lnTo>
                  <a:close/>
                  <a:moveTo>
                    <a:pt x="1908" y="0"/>
                  </a:moveTo>
                  <a:lnTo>
                    <a:pt x="1969" y="3"/>
                  </a:lnTo>
                  <a:lnTo>
                    <a:pt x="2028" y="12"/>
                  </a:lnTo>
                  <a:lnTo>
                    <a:pt x="2086" y="26"/>
                  </a:lnTo>
                  <a:lnTo>
                    <a:pt x="2141" y="46"/>
                  </a:lnTo>
                  <a:lnTo>
                    <a:pt x="2193" y="70"/>
                  </a:lnTo>
                  <a:lnTo>
                    <a:pt x="2242" y="99"/>
                  </a:lnTo>
                  <a:lnTo>
                    <a:pt x="2288" y="134"/>
                  </a:lnTo>
                  <a:lnTo>
                    <a:pt x="2330" y="172"/>
                  </a:lnTo>
                  <a:lnTo>
                    <a:pt x="2368" y="215"/>
                  </a:lnTo>
                  <a:lnTo>
                    <a:pt x="2402" y="261"/>
                  </a:lnTo>
                  <a:lnTo>
                    <a:pt x="2431" y="312"/>
                  </a:lnTo>
                  <a:lnTo>
                    <a:pt x="2455" y="366"/>
                  </a:lnTo>
                  <a:lnTo>
                    <a:pt x="2475" y="424"/>
                  </a:lnTo>
                  <a:lnTo>
                    <a:pt x="2490" y="484"/>
                  </a:lnTo>
                  <a:lnTo>
                    <a:pt x="2498" y="548"/>
                  </a:lnTo>
                  <a:lnTo>
                    <a:pt x="2502" y="614"/>
                  </a:lnTo>
                  <a:lnTo>
                    <a:pt x="2502" y="726"/>
                  </a:lnTo>
                  <a:lnTo>
                    <a:pt x="2499" y="789"/>
                  </a:lnTo>
                  <a:lnTo>
                    <a:pt x="2491" y="851"/>
                  </a:lnTo>
                  <a:lnTo>
                    <a:pt x="2479" y="913"/>
                  </a:lnTo>
                  <a:lnTo>
                    <a:pt x="2461" y="972"/>
                  </a:lnTo>
                  <a:lnTo>
                    <a:pt x="2439" y="1030"/>
                  </a:lnTo>
                  <a:lnTo>
                    <a:pt x="2412" y="1085"/>
                  </a:lnTo>
                  <a:lnTo>
                    <a:pt x="2382" y="1139"/>
                  </a:lnTo>
                  <a:lnTo>
                    <a:pt x="2349" y="1189"/>
                  </a:lnTo>
                  <a:lnTo>
                    <a:pt x="2310" y="1235"/>
                  </a:lnTo>
                  <a:lnTo>
                    <a:pt x="2270" y="1278"/>
                  </a:lnTo>
                  <a:lnTo>
                    <a:pt x="2226" y="1316"/>
                  </a:lnTo>
                  <a:lnTo>
                    <a:pt x="2178" y="1350"/>
                  </a:lnTo>
                  <a:lnTo>
                    <a:pt x="2128" y="1377"/>
                  </a:lnTo>
                  <a:lnTo>
                    <a:pt x="2076" y="1399"/>
                  </a:lnTo>
                  <a:lnTo>
                    <a:pt x="2021" y="1417"/>
                  </a:lnTo>
                  <a:lnTo>
                    <a:pt x="1966" y="1427"/>
                  </a:lnTo>
                  <a:lnTo>
                    <a:pt x="1908" y="1431"/>
                  </a:lnTo>
                  <a:lnTo>
                    <a:pt x="1848" y="1427"/>
                  </a:lnTo>
                  <a:lnTo>
                    <a:pt x="1793" y="1417"/>
                  </a:lnTo>
                  <a:lnTo>
                    <a:pt x="1738" y="1399"/>
                  </a:lnTo>
                  <a:lnTo>
                    <a:pt x="1686" y="1377"/>
                  </a:lnTo>
                  <a:lnTo>
                    <a:pt x="1636" y="1350"/>
                  </a:lnTo>
                  <a:lnTo>
                    <a:pt x="1589" y="1316"/>
                  </a:lnTo>
                  <a:lnTo>
                    <a:pt x="1544" y="1278"/>
                  </a:lnTo>
                  <a:lnTo>
                    <a:pt x="1504" y="1235"/>
                  </a:lnTo>
                  <a:lnTo>
                    <a:pt x="1467" y="1189"/>
                  </a:lnTo>
                  <a:lnTo>
                    <a:pt x="1432" y="1139"/>
                  </a:lnTo>
                  <a:lnTo>
                    <a:pt x="1402" y="1085"/>
                  </a:lnTo>
                  <a:lnTo>
                    <a:pt x="1375" y="1030"/>
                  </a:lnTo>
                  <a:lnTo>
                    <a:pt x="1353" y="972"/>
                  </a:lnTo>
                  <a:lnTo>
                    <a:pt x="1336" y="913"/>
                  </a:lnTo>
                  <a:lnTo>
                    <a:pt x="1323" y="851"/>
                  </a:lnTo>
                  <a:lnTo>
                    <a:pt x="1316" y="789"/>
                  </a:lnTo>
                  <a:lnTo>
                    <a:pt x="1312" y="726"/>
                  </a:lnTo>
                  <a:lnTo>
                    <a:pt x="1312" y="614"/>
                  </a:lnTo>
                  <a:lnTo>
                    <a:pt x="1316" y="548"/>
                  </a:lnTo>
                  <a:lnTo>
                    <a:pt x="1325" y="484"/>
                  </a:lnTo>
                  <a:lnTo>
                    <a:pt x="1339" y="424"/>
                  </a:lnTo>
                  <a:lnTo>
                    <a:pt x="1359" y="366"/>
                  </a:lnTo>
                  <a:lnTo>
                    <a:pt x="1383" y="312"/>
                  </a:lnTo>
                  <a:lnTo>
                    <a:pt x="1412" y="261"/>
                  </a:lnTo>
                  <a:lnTo>
                    <a:pt x="1447" y="215"/>
                  </a:lnTo>
                  <a:lnTo>
                    <a:pt x="1484" y="172"/>
                  </a:lnTo>
                  <a:lnTo>
                    <a:pt x="1527" y="134"/>
                  </a:lnTo>
                  <a:lnTo>
                    <a:pt x="1572" y="99"/>
                  </a:lnTo>
                  <a:lnTo>
                    <a:pt x="1621" y="70"/>
                  </a:lnTo>
                  <a:lnTo>
                    <a:pt x="1673" y="46"/>
                  </a:lnTo>
                  <a:lnTo>
                    <a:pt x="1728" y="26"/>
                  </a:lnTo>
                  <a:lnTo>
                    <a:pt x="1786" y="12"/>
                  </a:lnTo>
                  <a:lnTo>
                    <a:pt x="1845" y="3"/>
                  </a:lnTo>
                  <a:lnTo>
                    <a:pt x="1908" y="0"/>
                  </a:lnTo>
                  <a:close/>
                </a:path>
              </a:pathLst>
            </a:custGeom>
            <a:solidFill>
              <a:schemeClr val="bg1">
                <a:lumMod val="50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IN">
                <a:solidFill>
                  <a:prstClr val="black"/>
                </a:solidFill>
                <a:latin typeface="Calibri"/>
              </a:endParaRPr>
            </a:p>
          </p:txBody>
        </p:sp>
      </p:grpSp>
      <p:grpSp>
        <p:nvGrpSpPr>
          <p:cNvPr id="26" name="Group 25"/>
          <p:cNvGrpSpPr/>
          <p:nvPr/>
        </p:nvGrpSpPr>
        <p:grpSpPr>
          <a:xfrm>
            <a:off x="2789468" y="3806070"/>
            <a:ext cx="587291" cy="587291"/>
            <a:chOff x="1396753" y="3856239"/>
            <a:chExt cx="538538" cy="538538"/>
          </a:xfrm>
        </p:grpSpPr>
        <p:sp>
          <p:nvSpPr>
            <p:cNvPr id="27" name="Oval 26"/>
            <p:cNvSpPr/>
            <p:nvPr/>
          </p:nvSpPr>
          <p:spPr>
            <a:xfrm>
              <a:off x="1396753" y="3856239"/>
              <a:ext cx="538538" cy="5385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28" name="Freeform 41"/>
            <p:cNvSpPr>
              <a:spLocks noEditPoints="1"/>
            </p:cNvSpPr>
            <p:nvPr/>
          </p:nvSpPr>
          <p:spPr bwMode="auto">
            <a:xfrm>
              <a:off x="1522412" y="4017895"/>
              <a:ext cx="287220" cy="215227"/>
            </a:xfrm>
            <a:custGeom>
              <a:avLst/>
              <a:gdLst>
                <a:gd name="T0" fmla="*/ 716 w 3814"/>
                <a:gd name="T1" fmla="*/ 2016 h 2858"/>
                <a:gd name="T2" fmla="*/ 716 w 3814"/>
                <a:gd name="T3" fmla="*/ 2005 h 2858"/>
                <a:gd name="T4" fmla="*/ 3099 w 3814"/>
                <a:gd name="T5" fmla="*/ 2009 h 2858"/>
                <a:gd name="T6" fmla="*/ 3098 w 3814"/>
                <a:gd name="T7" fmla="*/ 2013 h 2858"/>
                <a:gd name="T8" fmla="*/ 403 w 3814"/>
                <a:gd name="T9" fmla="*/ 1788 h 2858"/>
                <a:gd name="T10" fmla="*/ 239 w 3814"/>
                <a:gd name="T11" fmla="*/ 2738 h 2858"/>
                <a:gd name="T12" fmla="*/ 22 w 3814"/>
                <a:gd name="T13" fmla="*/ 2639 h 2858"/>
                <a:gd name="T14" fmla="*/ 0 w 3814"/>
                <a:gd name="T15" fmla="*/ 2364 h 2858"/>
                <a:gd name="T16" fmla="*/ 3 w 3814"/>
                <a:gd name="T17" fmla="*/ 2198 h 2858"/>
                <a:gd name="T18" fmla="*/ 144 w 3814"/>
                <a:gd name="T19" fmla="*/ 1901 h 2858"/>
                <a:gd name="T20" fmla="*/ 3480 w 3814"/>
                <a:gd name="T21" fmla="*/ 1783 h 2858"/>
                <a:gd name="T22" fmla="*/ 3753 w 3814"/>
                <a:gd name="T23" fmla="*/ 2013 h 2858"/>
                <a:gd name="T24" fmla="*/ 3814 w 3814"/>
                <a:gd name="T25" fmla="*/ 2266 h 2858"/>
                <a:gd name="T26" fmla="*/ 3814 w 3814"/>
                <a:gd name="T27" fmla="*/ 2446 h 2858"/>
                <a:gd name="T28" fmla="*/ 3792 w 3814"/>
                <a:gd name="T29" fmla="*/ 2639 h 2858"/>
                <a:gd name="T30" fmla="*/ 3576 w 3814"/>
                <a:gd name="T31" fmla="*/ 2738 h 2858"/>
                <a:gd name="T32" fmla="*/ 3411 w 3814"/>
                <a:gd name="T33" fmla="*/ 1788 h 2858"/>
                <a:gd name="T34" fmla="*/ 1584 w 3814"/>
                <a:gd name="T35" fmla="*/ 1629 h 2858"/>
                <a:gd name="T36" fmla="*/ 1767 w 3814"/>
                <a:gd name="T37" fmla="*/ 1805 h 2858"/>
                <a:gd name="T38" fmla="*/ 1908 w 3814"/>
                <a:gd name="T39" fmla="*/ 1905 h 2858"/>
                <a:gd name="T40" fmla="*/ 2047 w 3814"/>
                <a:gd name="T41" fmla="*/ 1805 h 2858"/>
                <a:gd name="T42" fmla="*/ 2230 w 3814"/>
                <a:gd name="T43" fmla="*/ 1629 h 2858"/>
                <a:gd name="T44" fmla="*/ 2418 w 3814"/>
                <a:gd name="T45" fmla="*/ 1552 h 2858"/>
                <a:gd name="T46" fmla="*/ 2678 w 3814"/>
                <a:gd name="T47" fmla="*/ 1710 h 2858"/>
                <a:gd name="T48" fmla="*/ 2843 w 3814"/>
                <a:gd name="T49" fmla="*/ 1951 h 2858"/>
                <a:gd name="T50" fmla="*/ 2860 w 3814"/>
                <a:gd name="T51" fmla="*/ 2132 h 2858"/>
                <a:gd name="T52" fmla="*/ 2860 w 3814"/>
                <a:gd name="T53" fmla="*/ 2419 h 2858"/>
                <a:gd name="T54" fmla="*/ 2860 w 3814"/>
                <a:gd name="T55" fmla="*/ 2620 h 2858"/>
                <a:gd name="T56" fmla="*/ 2742 w 3814"/>
                <a:gd name="T57" fmla="*/ 2843 h 2858"/>
                <a:gd name="T58" fmla="*/ 1043 w 3814"/>
                <a:gd name="T59" fmla="*/ 2829 h 2858"/>
                <a:gd name="T60" fmla="*/ 954 w 3814"/>
                <a:gd name="T61" fmla="*/ 2615 h 2858"/>
                <a:gd name="T62" fmla="*/ 954 w 3814"/>
                <a:gd name="T63" fmla="*/ 2378 h 2858"/>
                <a:gd name="T64" fmla="*/ 954 w 3814"/>
                <a:gd name="T65" fmla="*/ 2112 h 2858"/>
                <a:gd name="T66" fmla="*/ 971 w 3814"/>
                <a:gd name="T67" fmla="*/ 1951 h 2858"/>
                <a:gd name="T68" fmla="*/ 1099 w 3814"/>
                <a:gd name="T69" fmla="*/ 1747 h 2858"/>
                <a:gd name="T70" fmla="*/ 1390 w 3814"/>
                <a:gd name="T71" fmla="*/ 1554 h 2858"/>
                <a:gd name="T72" fmla="*/ 3268 w 3814"/>
                <a:gd name="T73" fmla="*/ 636 h 2858"/>
                <a:gd name="T74" fmla="*/ 3447 w 3814"/>
                <a:gd name="T75" fmla="*/ 879 h 2858"/>
                <a:gd name="T76" fmla="*/ 3394 w 3814"/>
                <a:gd name="T77" fmla="*/ 1368 h 2858"/>
                <a:gd name="T78" fmla="*/ 3169 w 3814"/>
                <a:gd name="T79" fmla="*/ 1533 h 2858"/>
                <a:gd name="T80" fmla="*/ 2986 w 3814"/>
                <a:gd name="T81" fmla="*/ 1514 h 2858"/>
                <a:gd name="T82" fmla="*/ 2781 w 3814"/>
                <a:gd name="T83" fmla="*/ 1325 h 2858"/>
                <a:gd name="T84" fmla="*/ 2764 w 3814"/>
                <a:gd name="T85" fmla="*/ 836 h 2858"/>
                <a:gd name="T86" fmla="*/ 2967 w 3814"/>
                <a:gd name="T87" fmla="*/ 621 h 2858"/>
                <a:gd name="T88" fmla="*/ 818 w 3814"/>
                <a:gd name="T89" fmla="*/ 609 h 2858"/>
                <a:gd name="T90" fmla="*/ 1037 w 3814"/>
                <a:gd name="T91" fmla="*/ 798 h 2858"/>
                <a:gd name="T92" fmla="*/ 1049 w 3814"/>
                <a:gd name="T93" fmla="*/ 1296 h 2858"/>
                <a:gd name="T94" fmla="*/ 841 w 3814"/>
                <a:gd name="T95" fmla="*/ 1510 h 2858"/>
                <a:gd name="T96" fmla="*/ 654 w 3814"/>
                <a:gd name="T97" fmla="*/ 1535 h 2858"/>
                <a:gd name="T98" fmla="*/ 440 w 3814"/>
                <a:gd name="T99" fmla="*/ 1388 h 2858"/>
                <a:gd name="T100" fmla="*/ 362 w 3814"/>
                <a:gd name="T101" fmla="*/ 925 h 2858"/>
                <a:gd name="T102" fmla="*/ 520 w 3814"/>
                <a:gd name="T103" fmla="*/ 654 h 2858"/>
                <a:gd name="T104" fmla="*/ 1969 w 3814"/>
                <a:gd name="T105" fmla="*/ 3 h 2858"/>
                <a:gd name="T106" fmla="*/ 2368 w 3814"/>
                <a:gd name="T107" fmla="*/ 215 h 2858"/>
                <a:gd name="T108" fmla="*/ 2502 w 3814"/>
                <a:gd name="T109" fmla="*/ 726 h 2858"/>
                <a:gd name="T110" fmla="*/ 2349 w 3814"/>
                <a:gd name="T111" fmla="*/ 1189 h 2858"/>
                <a:gd name="T112" fmla="*/ 1966 w 3814"/>
                <a:gd name="T113" fmla="*/ 1427 h 2858"/>
                <a:gd name="T114" fmla="*/ 1544 w 3814"/>
                <a:gd name="T115" fmla="*/ 1278 h 2858"/>
                <a:gd name="T116" fmla="*/ 1323 w 3814"/>
                <a:gd name="T117" fmla="*/ 851 h 2858"/>
                <a:gd name="T118" fmla="*/ 1383 w 3814"/>
                <a:gd name="T119" fmla="*/ 312 h 2858"/>
                <a:gd name="T120" fmla="*/ 1728 w 3814"/>
                <a:gd name="T121" fmla="*/ 26 h 2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14" h="2858">
                  <a:moveTo>
                    <a:pt x="716" y="2000"/>
                  </a:moveTo>
                  <a:lnTo>
                    <a:pt x="716" y="2000"/>
                  </a:lnTo>
                  <a:lnTo>
                    <a:pt x="716" y="2002"/>
                  </a:lnTo>
                  <a:lnTo>
                    <a:pt x="716" y="2003"/>
                  </a:lnTo>
                  <a:lnTo>
                    <a:pt x="716" y="2007"/>
                  </a:lnTo>
                  <a:lnTo>
                    <a:pt x="716" y="2009"/>
                  </a:lnTo>
                  <a:lnTo>
                    <a:pt x="716" y="2013"/>
                  </a:lnTo>
                  <a:lnTo>
                    <a:pt x="716" y="2016"/>
                  </a:lnTo>
                  <a:lnTo>
                    <a:pt x="716" y="2018"/>
                  </a:lnTo>
                  <a:lnTo>
                    <a:pt x="716" y="2021"/>
                  </a:lnTo>
                  <a:lnTo>
                    <a:pt x="716" y="2023"/>
                  </a:lnTo>
                  <a:lnTo>
                    <a:pt x="716" y="2024"/>
                  </a:lnTo>
                  <a:lnTo>
                    <a:pt x="715" y="2024"/>
                  </a:lnTo>
                  <a:lnTo>
                    <a:pt x="715" y="2016"/>
                  </a:lnTo>
                  <a:lnTo>
                    <a:pt x="715" y="2009"/>
                  </a:lnTo>
                  <a:lnTo>
                    <a:pt x="716" y="2005"/>
                  </a:lnTo>
                  <a:lnTo>
                    <a:pt x="716" y="2002"/>
                  </a:lnTo>
                  <a:lnTo>
                    <a:pt x="716" y="2000"/>
                  </a:lnTo>
                  <a:lnTo>
                    <a:pt x="716" y="2000"/>
                  </a:lnTo>
                  <a:close/>
                  <a:moveTo>
                    <a:pt x="3098" y="2000"/>
                  </a:moveTo>
                  <a:lnTo>
                    <a:pt x="3098" y="2000"/>
                  </a:lnTo>
                  <a:lnTo>
                    <a:pt x="3099" y="2002"/>
                  </a:lnTo>
                  <a:lnTo>
                    <a:pt x="3099" y="2005"/>
                  </a:lnTo>
                  <a:lnTo>
                    <a:pt x="3099" y="2009"/>
                  </a:lnTo>
                  <a:lnTo>
                    <a:pt x="3099" y="2016"/>
                  </a:lnTo>
                  <a:lnTo>
                    <a:pt x="3099" y="2024"/>
                  </a:lnTo>
                  <a:lnTo>
                    <a:pt x="3098" y="2024"/>
                  </a:lnTo>
                  <a:lnTo>
                    <a:pt x="3098" y="2023"/>
                  </a:lnTo>
                  <a:lnTo>
                    <a:pt x="3098" y="2021"/>
                  </a:lnTo>
                  <a:lnTo>
                    <a:pt x="3098" y="2018"/>
                  </a:lnTo>
                  <a:lnTo>
                    <a:pt x="3098" y="2016"/>
                  </a:lnTo>
                  <a:lnTo>
                    <a:pt x="3098" y="2013"/>
                  </a:lnTo>
                  <a:lnTo>
                    <a:pt x="3098" y="2009"/>
                  </a:lnTo>
                  <a:lnTo>
                    <a:pt x="3098" y="2007"/>
                  </a:lnTo>
                  <a:lnTo>
                    <a:pt x="3098" y="2003"/>
                  </a:lnTo>
                  <a:lnTo>
                    <a:pt x="3098" y="2002"/>
                  </a:lnTo>
                  <a:lnTo>
                    <a:pt x="3098" y="2000"/>
                  </a:lnTo>
                  <a:lnTo>
                    <a:pt x="3098" y="2000"/>
                  </a:lnTo>
                  <a:close/>
                  <a:moveTo>
                    <a:pt x="369" y="1782"/>
                  </a:moveTo>
                  <a:lnTo>
                    <a:pt x="403" y="1788"/>
                  </a:lnTo>
                  <a:lnTo>
                    <a:pt x="439" y="1801"/>
                  </a:lnTo>
                  <a:lnTo>
                    <a:pt x="476" y="1818"/>
                  </a:lnTo>
                  <a:lnTo>
                    <a:pt x="515" y="1841"/>
                  </a:lnTo>
                  <a:lnTo>
                    <a:pt x="555" y="1871"/>
                  </a:lnTo>
                  <a:lnTo>
                    <a:pt x="596" y="1905"/>
                  </a:lnTo>
                  <a:lnTo>
                    <a:pt x="715" y="2024"/>
                  </a:lnTo>
                  <a:lnTo>
                    <a:pt x="715" y="2738"/>
                  </a:lnTo>
                  <a:lnTo>
                    <a:pt x="239" y="2738"/>
                  </a:lnTo>
                  <a:lnTo>
                    <a:pt x="196" y="2737"/>
                  </a:lnTo>
                  <a:lnTo>
                    <a:pt x="158" y="2732"/>
                  </a:lnTo>
                  <a:lnTo>
                    <a:pt x="125" y="2725"/>
                  </a:lnTo>
                  <a:lnTo>
                    <a:pt x="96" y="2715"/>
                  </a:lnTo>
                  <a:lnTo>
                    <a:pt x="72" y="2701"/>
                  </a:lnTo>
                  <a:lnTo>
                    <a:pt x="52" y="2685"/>
                  </a:lnTo>
                  <a:lnTo>
                    <a:pt x="35" y="2664"/>
                  </a:lnTo>
                  <a:lnTo>
                    <a:pt x="22" y="2639"/>
                  </a:lnTo>
                  <a:lnTo>
                    <a:pt x="12" y="2611"/>
                  </a:lnTo>
                  <a:lnTo>
                    <a:pt x="5" y="2578"/>
                  </a:lnTo>
                  <a:lnTo>
                    <a:pt x="1" y="2541"/>
                  </a:lnTo>
                  <a:lnTo>
                    <a:pt x="0" y="2501"/>
                  </a:lnTo>
                  <a:lnTo>
                    <a:pt x="0" y="2496"/>
                  </a:lnTo>
                  <a:lnTo>
                    <a:pt x="0" y="2484"/>
                  </a:lnTo>
                  <a:lnTo>
                    <a:pt x="0" y="2484"/>
                  </a:lnTo>
                  <a:lnTo>
                    <a:pt x="0" y="2364"/>
                  </a:lnTo>
                  <a:lnTo>
                    <a:pt x="0" y="2342"/>
                  </a:lnTo>
                  <a:lnTo>
                    <a:pt x="0" y="2316"/>
                  </a:lnTo>
                  <a:lnTo>
                    <a:pt x="0" y="2295"/>
                  </a:lnTo>
                  <a:lnTo>
                    <a:pt x="0" y="2278"/>
                  </a:lnTo>
                  <a:lnTo>
                    <a:pt x="0" y="2266"/>
                  </a:lnTo>
                  <a:lnTo>
                    <a:pt x="0" y="2262"/>
                  </a:lnTo>
                  <a:lnTo>
                    <a:pt x="1" y="2231"/>
                  </a:lnTo>
                  <a:lnTo>
                    <a:pt x="3" y="2198"/>
                  </a:lnTo>
                  <a:lnTo>
                    <a:pt x="9" y="2162"/>
                  </a:lnTo>
                  <a:lnTo>
                    <a:pt x="17" y="2126"/>
                  </a:lnTo>
                  <a:lnTo>
                    <a:pt x="29" y="2088"/>
                  </a:lnTo>
                  <a:lnTo>
                    <a:pt x="44" y="2051"/>
                  </a:lnTo>
                  <a:lnTo>
                    <a:pt x="63" y="2013"/>
                  </a:lnTo>
                  <a:lnTo>
                    <a:pt x="85" y="1974"/>
                  </a:lnTo>
                  <a:lnTo>
                    <a:pt x="111" y="1937"/>
                  </a:lnTo>
                  <a:lnTo>
                    <a:pt x="144" y="1901"/>
                  </a:lnTo>
                  <a:lnTo>
                    <a:pt x="181" y="1868"/>
                  </a:lnTo>
                  <a:lnTo>
                    <a:pt x="223" y="1834"/>
                  </a:lnTo>
                  <a:lnTo>
                    <a:pt x="272" y="1804"/>
                  </a:lnTo>
                  <a:lnTo>
                    <a:pt x="303" y="1790"/>
                  </a:lnTo>
                  <a:lnTo>
                    <a:pt x="335" y="1783"/>
                  </a:lnTo>
                  <a:lnTo>
                    <a:pt x="369" y="1782"/>
                  </a:lnTo>
                  <a:close/>
                  <a:moveTo>
                    <a:pt x="3446" y="1782"/>
                  </a:moveTo>
                  <a:lnTo>
                    <a:pt x="3480" y="1783"/>
                  </a:lnTo>
                  <a:lnTo>
                    <a:pt x="3511" y="1790"/>
                  </a:lnTo>
                  <a:lnTo>
                    <a:pt x="3543" y="1804"/>
                  </a:lnTo>
                  <a:lnTo>
                    <a:pt x="3591" y="1834"/>
                  </a:lnTo>
                  <a:lnTo>
                    <a:pt x="3634" y="1868"/>
                  </a:lnTo>
                  <a:lnTo>
                    <a:pt x="3670" y="1901"/>
                  </a:lnTo>
                  <a:lnTo>
                    <a:pt x="3703" y="1937"/>
                  </a:lnTo>
                  <a:lnTo>
                    <a:pt x="3729" y="1974"/>
                  </a:lnTo>
                  <a:lnTo>
                    <a:pt x="3753" y="2013"/>
                  </a:lnTo>
                  <a:lnTo>
                    <a:pt x="3771" y="2051"/>
                  </a:lnTo>
                  <a:lnTo>
                    <a:pt x="3785" y="2088"/>
                  </a:lnTo>
                  <a:lnTo>
                    <a:pt x="3797" y="2126"/>
                  </a:lnTo>
                  <a:lnTo>
                    <a:pt x="3805" y="2162"/>
                  </a:lnTo>
                  <a:lnTo>
                    <a:pt x="3811" y="2198"/>
                  </a:lnTo>
                  <a:lnTo>
                    <a:pt x="3813" y="2231"/>
                  </a:lnTo>
                  <a:lnTo>
                    <a:pt x="3814" y="2262"/>
                  </a:lnTo>
                  <a:lnTo>
                    <a:pt x="3814" y="2266"/>
                  </a:lnTo>
                  <a:lnTo>
                    <a:pt x="3814" y="2278"/>
                  </a:lnTo>
                  <a:lnTo>
                    <a:pt x="3814" y="2295"/>
                  </a:lnTo>
                  <a:lnTo>
                    <a:pt x="3814" y="2316"/>
                  </a:lnTo>
                  <a:lnTo>
                    <a:pt x="3814" y="2342"/>
                  </a:lnTo>
                  <a:lnTo>
                    <a:pt x="3814" y="2367"/>
                  </a:lnTo>
                  <a:lnTo>
                    <a:pt x="3814" y="2395"/>
                  </a:lnTo>
                  <a:lnTo>
                    <a:pt x="3814" y="2422"/>
                  </a:lnTo>
                  <a:lnTo>
                    <a:pt x="3814" y="2446"/>
                  </a:lnTo>
                  <a:lnTo>
                    <a:pt x="3814" y="2468"/>
                  </a:lnTo>
                  <a:lnTo>
                    <a:pt x="3814" y="2484"/>
                  </a:lnTo>
                  <a:lnTo>
                    <a:pt x="3814" y="2496"/>
                  </a:lnTo>
                  <a:lnTo>
                    <a:pt x="3814" y="2501"/>
                  </a:lnTo>
                  <a:lnTo>
                    <a:pt x="3813" y="2541"/>
                  </a:lnTo>
                  <a:lnTo>
                    <a:pt x="3809" y="2578"/>
                  </a:lnTo>
                  <a:lnTo>
                    <a:pt x="3802" y="2611"/>
                  </a:lnTo>
                  <a:lnTo>
                    <a:pt x="3792" y="2639"/>
                  </a:lnTo>
                  <a:lnTo>
                    <a:pt x="3779" y="2664"/>
                  </a:lnTo>
                  <a:lnTo>
                    <a:pt x="3763" y="2685"/>
                  </a:lnTo>
                  <a:lnTo>
                    <a:pt x="3742" y="2701"/>
                  </a:lnTo>
                  <a:lnTo>
                    <a:pt x="3718" y="2715"/>
                  </a:lnTo>
                  <a:lnTo>
                    <a:pt x="3689" y="2725"/>
                  </a:lnTo>
                  <a:lnTo>
                    <a:pt x="3656" y="2732"/>
                  </a:lnTo>
                  <a:lnTo>
                    <a:pt x="3618" y="2737"/>
                  </a:lnTo>
                  <a:lnTo>
                    <a:pt x="3576" y="2738"/>
                  </a:lnTo>
                  <a:lnTo>
                    <a:pt x="3099" y="2738"/>
                  </a:lnTo>
                  <a:lnTo>
                    <a:pt x="3099" y="2024"/>
                  </a:lnTo>
                  <a:lnTo>
                    <a:pt x="3219" y="1905"/>
                  </a:lnTo>
                  <a:lnTo>
                    <a:pt x="3259" y="1871"/>
                  </a:lnTo>
                  <a:lnTo>
                    <a:pt x="3300" y="1841"/>
                  </a:lnTo>
                  <a:lnTo>
                    <a:pt x="3338" y="1818"/>
                  </a:lnTo>
                  <a:lnTo>
                    <a:pt x="3375" y="1801"/>
                  </a:lnTo>
                  <a:lnTo>
                    <a:pt x="3411" y="1788"/>
                  </a:lnTo>
                  <a:lnTo>
                    <a:pt x="3446" y="1782"/>
                  </a:lnTo>
                  <a:close/>
                  <a:moveTo>
                    <a:pt x="1431" y="1548"/>
                  </a:moveTo>
                  <a:lnTo>
                    <a:pt x="1455" y="1550"/>
                  </a:lnTo>
                  <a:lnTo>
                    <a:pt x="1479" y="1557"/>
                  </a:lnTo>
                  <a:lnTo>
                    <a:pt x="1504" y="1569"/>
                  </a:lnTo>
                  <a:lnTo>
                    <a:pt x="1528" y="1585"/>
                  </a:lnTo>
                  <a:lnTo>
                    <a:pt x="1556" y="1605"/>
                  </a:lnTo>
                  <a:lnTo>
                    <a:pt x="1584" y="1629"/>
                  </a:lnTo>
                  <a:lnTo>
                    <a:pt x="1615" y="1656"/>
                  </a:lnTo>
                  <a:lnTo>
                    <a:pt x="1650" y="1688"/>
                  </a:lnTo>
                  <a:lnTo>
                    <a:pt x="1650" y="1688"/>
                  </a:lnTo>
                  <a:lnTo>
                    <a:pt x="1738" y="1768"/>
                  </a:lnTo>
                  <a:lnTo>
                    <a:pt x="1741" y="1772"/>
                  </a:lnTo>
                  <a:lnTo>
                    <a:pt x="1747" y="1780"/>
                  </a:lnTo>
                  <a:lnTo>
                    <a:pt x="1756" y="1791"/>
                  </a:lnTo>
                  <a:lnTo>
                    <a:pt x="1767" y="1805"/>
                  </a:lnTo>
                  <a:lnTo>
                    <a:pt x="1781" y="1821"/>
                  </a:lnTo>
                  <a:lnTo>
                    <a:pt x="1797" y="1838"/>
                  </a:lnTo>
                  <a:lnTo>
                    <a:pt x="1815" y="1855"/>
                  </a:lnTo>
                  <a:lnTo>
                    <a:pt x="1832" y="1870"/>
                  </a:lnTo>
                  <a:lnTo>
                    <a:pt x="1851" y="1884"/>
                  </a:lnTo>
                  <a:lnTo>
                    <a:pt x="1870" y="1896"/>
                  </a:lnTo>
                  <a:lnTo>
                    <a:pt x="1889" y="1903"/>
                  </a:lnTo>
                  <a:lnTo>
                    <a:pt x="1908" y="1905"/>
                  </a:lnTo>
                  <a:lnTo>
                    <a:pt x="1925" y="1903"/>
                  </a:lnTo>
                  <a:lnTo>
                    <a:pt x="1944" y="1896"/>
                  </a:lnTo>
                  <a:lnTo>
                    <a:pt x="1963" y="1884"/>
                  </a:lnTo>
                  <a:lnTo>
                    <a:pt x="1982" y="1870"/>
                  </a:lnTo>
                  <a:lnTo>
                    <a:pt x="2000" y="1855"/>
                  </a:lnTo>
                  <a:lnTo>
                    <a:pt x="2017" y="1838"/>
                  </a:lnTo>
                  <a:lnTo>
                    <a:pt x="2033" y="1821"/>
                  </a:lnTo>
                  <a:lnTo>
                    <a:pt x="2047" y="1805"/>
                  </a:lnTo>
                  <a:lnTo>
                    <a:pt x="2058" y="1791"/>
                  </a:lnTo>
                  <a:lnTo>
                    <a:pt x="2068" y="1780"/>
                  </a:lnTo>
                  <a:lnTo>
                    <a:pt x="2074" y="1772"/>
                  </a:lnTo>
                  <a:lnTo>
                    <a:pt x="2076" y="1768"/>
                  </a:lnTo>
                  <a:lnTo>
                    <a:pt x="2164" y="1688"/>
                  </a:lnTo>
                  <a:lnTo>
                    <a:pt x="2164" y="1688"/>
                  </a:lnTo>
                  <a:lnTo>
                    <a:pt x="2199" y="1656"/>
                  </a:lnTo>
                  <a:lnTo>
                    <a:pt x="2230" y="1629"/>
                  </a:lnTo>
                  <a:lnTo>
                    <a:pt x="2259" y="1605"/>
                  </a:lnTo>
                  <a:lnTo>
                    <a:pt x="2286" y="1585"/>
                  </a:lnTo>
                  <a:lnTo>
                    <a:pt x="2311" y="1569"/>
                  </a:lnTo>
                  <a:lnTo>
                    <a:pt x="2336" y="1557"/>
                  </a:lnTo>
                  <a:lnTo>
                    <a:pt x="2359" y="1550"/>
                  </a:lnTo>
                  <a:lnTo>
                    <a:pt x="2383" y="1548"/>
                  </a:lnTo>
                  <a:lnTo>
                    <a:pt x="2401" y="1549"/>
                  </a:lnTo>
                  <a:lnTo>
                    <a:pt x="2418" y="1552"/>
                  </a:lnTo>
                  <a:lnTo>
                    <a:pt x="2434" y="1557"/>
                  </a:lnTo>
                  <a:lnTo>
                    <a:pt x="2452" y="1565"/>
                  </a:lnTo>
                  <a:lnTo>
                    <a:pt x="2473" y="1576"/>
                  </a:lnTo>
                  <a:lnTo>
                    <a:pt x="2495" y="1587"/>
                  </a:lnTo>
                  <a:lnTo>
                    <a:pt x="2521" y="1602"/>
                  </a:lnTo>
                  <a:lnTo>
                    <a:pt x="2581" y="1638"/>
                  </a:lnTo>
                  <a:lnTo>
                    <a:pt x="2633" y="1674"/>
                  </a:lnTo>
                  <a:lnTo>
                    <a:pt x="2678" y="1710"/>
                  </a:lnTo>
                  <a:lnTo>
                    <a:pt x="2716" y="1746"/>
                  </a:lnTo>
                  <a:lnTo>
                    <a:pt x="2749" y="1782"/>
                  </a:lnTo>
                  <a:lnTo>
                    <a:pt x="2778" y="1818"/>
                  </a:lnTo>
                  <a:lnTo>
                    <a:pt x="2778" y="1818"/>
                  </a:lnTo>
                  <a:lnTo>
                    <a:pt x="2806" y="1862"/>
                  </a:lnTo>
                  <a:lnTo>
                    <a:pt x="2827" y="1906"/>
                  </a:lnTo>
                  <a:lnTo>
                    <a:pt x="2843" y="1951"/>
                  </a:lnTo>
                  <a:lnTo>
                    <a:pt x="2843" y="1951"/>
                  </a:lnTo>
                  <a:lnTo>
                    <a:pt x="2850" y="1984"/>
                  </a:lnTo>
                  <a:lnTo>
                    <a:pt x="2856" y="2017"/>
                  </a:lnTo>
                  <a:lnTo>
                    <a:pt x="2857" y="2023"/>
                  </a:lnTo>
                  <a:lnTo>
                    <a:pt x="2859" y="2059"/>
                  </a:lnTo>
                  <a:lnTo>
                    <a:pt x="2860" y="2096"/>
                  </a:lnTo>
                  <a:lnTo>
                    <a:pt x="2860" y="2101"/>
                  </a:lnTo>
                  <a:lnTo>
                    <a:pt x="2860" y="2112"/>
                  </a:lnTo>
                  <a:lnTo>
                    <a:pt x="2860" y="2132"/>
                  </a:lnTo>
                  <a:lnTo>
                    <a:pt x="2860" y="2156"/>
                  </a:lnTo>
                  <a:lnTo>
                    <a:pt x="2860" y="2186"/>
                  </a:lnTo>
                  <a:lnTo>
                    <a:pt x="2860" y="2220"/>
                  </a:lnTo>
                  <a:lnTo>
                    <a:pt x="2860" y="2257"/>
                  </a:lnTo>
                  <a:lnTo>
                    <a:pt x="2860" y="2297"/>
                  </a:lnTo>
                  <a:lnTo>
                    <a:pt x="2860" y="2337"/>
                  </a:lnTo>
                  <a:lnTo>
                    <a:pt x="2860" y="2378"/>
                  </a:lnTo>
                  <a:lnTo>
                    <a:pt x="2860" y="2419"/>
                  </a:lnTo>
                  <a:lnTo>
                    <a:pt x="2860" y="2458"/>
                  </a:lnTo>
                  <a:lnTo>
                    <a:pt x="2860" y="2495"/>
                  </a:lnTo>
                  <a:lnTo>
                    <a:pt x="2860" y="2530"/>
                  </a:lnTo>
                  <a:lnTo>
                    <a:pt x="2860" y="2559"/>
                  </a:lnTo>
                  <a:lnTo>
                    <a:pt x="2860" y="2584"/>
                  </a:lnTo>
                  <a:lnTo>
                    <a:pt x="2860" y="2603"/>
                  </a:lnTo>
                  <a:lnTo>
                    <a:pt x="2860" y="2615"/>
                  </a:lnTo>
                  <a:lnTo>
                    <a:pt x="2860" y="2620"/>
                  </a:lnTo>
                  <a:lnTo>
                    <a:pt x="2859" y="2664"/>
                  </a:lnTo>
                  <a:lnTo>
                    <a:pt x="2854" y="2703"/>
                  </a:lnTo>
                  <a:lnTo>
                    <a:pt x="2846" y="2738"/>
                  </a:lnTo>
                  <a:lnTo>
                    <a:pt x="2834" y="2767"/>
                  </a:lnTo>
                  <a:lnTo>
                    <a:pt x="2817" y="2793"/>
                  </a:lnTo>
                  <a:lnTo>
                    <a:pt x="2796" y="2814"/>
                  </a:lnTo>
                  <a:lnTo>
                    <a:pt x="2772" y="2830"/>
                  </a:lnTo>
                  <a:lnTo>
                    <a:pt x="2742" y="2843"/>
                  </a:lnTo>
                  <a:lnTo>
                    <a:pt x="2707" y="2851"/>
                  </a:lnTo>
                  <a:lnTo>
                    <a:pt x="2668" y="2856"/>
                  </a:lnTo>
                  <a:lnTo>
                    <a:pt x="2622" y="2858"/>
                  </a:lnTo>
                  <a:lnTo>
                    <a:pt x="1192" y="2858"/>
                  </a:lnTo>
                  <a:lnTo>
                    <a:pt x="1148" y="2856"/>
                  </a:lnTo>
                  <a:lnTo>
                    <a:pt x="1107" y="2851"/>
                  </a:lnTo>
                  <a:lnTo>
                    <a:pt x="1073" y="2841"/>
                  </a:lnTo>
                  <a:lnTo>
                    <a:pt x="1043" y="2829"/>
                  </a:lnTo>
                  <a:lnTo>
                    <a:pt x="1019" y="2812"/>
                  </a:lnTo>
                  <a:lnTo>
                    <a:pt x="998" y="2792"/>
                  </a:lnTo>
                  <a:lnTo>
                    <a:pt x="982" y="2766"/>
                  </a:lnTo>
                  <a:lnTo>
                    <a:pt x="969" y="2736"/>
                  </a:lnTo>
                  <a:lnTo>
                    <a:pt x="961" y="2702"/>
                  </a:lnTo>
                  <a:lnTo>
                    <a:pt x="955" y="2663"/>
                  </a:lnTo>
                  <a:lnTo>
                    <a:pt x="954" y="2620"/>
                  </a:lnTo>
                  <a:lnTo>
                    <a:pt x="954" y="2615"/>
                  </a:lnTo>
                  <a:lnTo>
                    <a:pt x="954" y="2603"/>
                  </a:lnTo>
                  <a:lnTo>
                    <a:pt x="954" y="2584"/>
                  </a:lnTo>
                  <a:lnTo>
                    <a:pt x="954" y="2559"/>
                  </a:lnTo>
                  <a:lnTo>
                    <a:pt x="954" y="2530"/>
                  </a:lnTo>
                  <a:lnTo>
                    <a:pt x="954" y="2495"/>
                  </a:lnTo>
                  <a:lnTo>
                    <a:pt x="954" y="2458"/>
                  </a:lnTo>
                  <a:lnTo>
                    <a:pt x="954" y="2419"/>
                  </a:lnTo>
                  <a:lnTo>
                    <a:pt x="954" y="2378"/>
                  </a:lnTo>
                  <a:lnTo>
                    <a:pt x="954" y="2337"/>
                  </a:lnTo>
                  <a:lnTo>
                    <a:pt x="954" y="2297"/>
                  </a:lnTo>
                  <a:lnTo>
                    <a:pt x="954" y="2257"/>
                  </a:lnTo>
                  <a:lnTo>
                    <a:pt x="954" y="2220"/>
                  </a:lnTo>
                  <a:lnTo>
                    <a:pt x="954" y="2186"/>
                  </a:lnTo>
                  <a:lnTo>
                    <a:pt x="954" y="2156"/>
                  </a:lnTo>
                  <a:lnTo>
                    <a:pt x="954" y="2132"/>
                  </a:lnTo>
                  <a:lnTo>
                    <a:pt x="954" y="2112"/>
                  </a:lnTo>
                  <a:lnTo>
                    <a:pt x="954" y="2101"/>
                  </a:lnTo>
                  <a:lnTo>
                    <a:pt x="954" y="2096"/>
                  </a:lnTo>
                  <a:lnTo>
                    <a:pt x="955" y="2059"/>
                  </a:lnTo>
                  <a:lnTo>
                    <a:pt x="957" y="2023"/>
                  </a:lnTo>
                  <a:lnTo>
                    <a:pt x="958" y="2020"/>
                  </a:lnTo>
                  <a:lnTo>
                    <a:pt x="958" y="2017"/>
                  </a:lnTo>
                  <a:lnTo>
                    <a:pt x="964" y="1984"/>
                  </a:lnTo>
                  <a:lnTo>
                    <a:pt x="971" y="1951"/>
                  </a:lnTo>
                  <a:lnTo>
                    <a:pt x="972" y="1950"/>
                  </a:lnTo>
                  <a:lnTo>
                    <a:pt x="987" y="1906"/>
                  </a:lnTo>
                  <a:lnTo>
                    <a:pt x="1008" y="1862"/>
                  </a:lnTo>
                  <a:lnTo>
                    <a:pt x="1036" y="1818"/>
                  </a:lnTo>
                  <a:lnTo>
                    <a:pt x="1037" y="1818"/>
                  </a:lnTo>
                  <a:lnTo>
                    <a:pt x="1037" y="1818"/>
                  </a:lnTo>
                  <a:lnTo>
                    <a:pt x="1065" y="1782"/>
                  </a:lnTo>
                  <a:lnTo>
                    <a:pt x="1099" y="1747"/>
                  </a:lnTo>
                  <a:lnTo>
                    <a:pt x="1138" y="1712"/>
                  </a:lnTo>
                  <a:lnTo>
                    <a:pt x="1184" y="1676"/>
                  </a:lnTo>
                  <a:lnTo>
                    <a:pt x="1235" y="1641"/>
                  </a:lnTo>
                  <a:lnTo>
                    <a:pt x="1293" y="1602"/>
                  </a:lnTo>
                  <a:lnTo>
                    <a:pt x="1320" y="1586"/>
                  </a:lnTo>
                  <a:lnTo>
                    <a:pt x="1346" y="1572"/>
                  </a:lnTo>
                  <a:lnTo>
                    <a:pt x="1368" y="1562"/>
                  </a:lnTo>
                  <a:lnTo>
                    <a:pt x="1390" y="1554"/>
                  </a:lnTo>
                  <a:lnTo>
                    <a:pt x="1410" y="1549"/>
                  </a:lnTo>
                  <a:lnTo>
                    <a:pt x="1431" y="1548"/>
                  </a:lnTo>
                  <a:close/>
                  <a:moveTo>
                    <a:pt x="3100" y="594"/>
                  </a:moveTo>
                  <a:lnTo>
                    <a:pt x="3134" y="595"/>
                  </a:lnTo>
                  <a:lnTo>
                    <a:pt x="3168" y="601"/>
                  </a:lnTo>
                  <a:lnTo>
                    <a:pt x="3203" y="609"/>
                  </a:lnTo>
                  <a:lnTo>
                    <a:pt x="3235" y="621"/>
                  </a:lnTo>
                  <a:lnTo>
                    <a:pt x="3268" y="636"/>
                  </a:lnTo>
                  <a:lnTo>
                    <a:pt x="3299" y="654"/>
                  </a:lnTo>
                  <a:lnTo>
                    <a:pt x="3328" y="676"/>
                  </a:lnTo>
                  <a:lnTo>
                    <a:pt x="3356" y="701"/>
                  </a:lnTo>
                  <a:lnTo>
                    <a:pt x="3380" y="730"/>
                  </a:lnTo>
                  <a:lnTo>
                    <a:pt x="3402" y="762"/>
                  </a:lnTo>
                  <a:lnTo>
                    <a:pt x="3421" y="798"/>
                  </a:lnTo>
                  <a:lnTo>
                    <a:pt x="3437" y="836"/>
                  </a:lnTo>
                  <a:lnTo>
                    <a:pt x="3447" y="879"/>
                  </a:lnTo>
                  <a:lnTo>
                    <a:pt x="3454" y="925"/>
                  </a:lnTo>
                  <a:lnTo>
                    <a:pt x="3458" y="975"/>
                  </a:lnTo>
                  <a:lnTo>
                    <a:pt x="3458" y="1165"/>
                  </a:lnTo>
                  <a:lnTo>
                    <a:pt x="3454" y="1212"/>
                  </a:lnTo>
                  <a:lnTo>
                    <a:pt x="3446" y="1256"/>
                  </a:lnTo>
                  <a:lnTo>
                    <a:pt x="3432" y="1296"/>
                  </a:lnTo>
                  <a:lnTo>
                    <a:pt x="3415" y="1333"/>
                  </a:lnTo>
                  <a:lnTo>
                    <a:pt x="3394" y="1368"/>
                  </a:lnTo>
                  <a:lnTo>
                    <a:pt x="3370" y="1399"/>
                  </a:lnTo>
                  <a:lnTo>
                    <a:pt x="3343" y="1427"/>
                  </a:lnTo>
                  <a:lnTo>
                    <a:pt x="3315" y="1453"/>
                  </a:lnTo>
                  <a:lnTo>
                    <a:pt x="3285" y="1475"/>
                  </a:lnTo>
                  <a:lnTo>
                    <a:pt x="3255" y="1493"/>
                  </a:lnTo>
                  <a:lnTo>
                    <a:pt x="3226" y="1510"/>
                  </a:lnTo>
                  <a:lnTo>
                    <a:pt x="3197" y="1523"/>
                  </a:lnTo>
                  <a:lnTo>
                    <a:pt x="3169" y="1533"/>
                  </a:lnTo>
                  <a:lnTo>
                    <a:pt x="3143" y="1541"/>
                  </a:lnTo>
                  <a:lnTo>
                    <a:pt x="3120" y="1546"/>
                  </a:lnTo>
                  <a:lnTo>
                    <a:pt x="3100" y="1547"/>
                  </a:lnTo>
                  <a:lnTo>
                    <a:pt x="3082" y="1546"/>
                  </a:lnTo>
                  <a:lnTo>
                    <a:pt x="3062" y="1541"/>
                  </a:lnTo>
                  <a:lnTo>
                    <a:pt x="3038" y="1535"/>
                  </a:lnTo>
                  <a:lnTo>
                    <a:pt x="3012" y="1526"/>
                  </a:lnTo>
                  <a:lnTo>
                    <a:pt x="2986" y="1514"/>
                  </a:lnTo>
                  <a:lnTo>
                    <a:pt x="2958" y="1500"/>
                  </a:lnTo>
                  <a:lnTo>
                    <a:pt x="2930" y="1483"/>
                  </a:lnTo>
                  <a:lnTo>
                    <a:pt x="2901" y="1463"/>
                  </a:lnTo>
                  <a:lnTo>
                    <a:pt x="2874" y="1441"/>
                  </a:lnTo>
                  <a:lnTo>
                    <a:pt x="2848" y="1416"/>
                  </a:lnTo>
                  <a:lnTo>
                    <a:pt x="2823" y="1388"/>
                  </a:lnTo>
                  <a:lnTo>
                    <a:pt x="2801" y="1358"/>
                  </a:lnTo>
                  <a:lnTo>
                    <a:pt x="2781" y="1325"/>
                  </a:lnTo>
                  <a:lnTo>
                    <a:pt x="2765" y="1289"/>
                  </a:lnTo>
                  <a:lnTo>
                    <a:pt x="2754" y="1251"/>
                  </a:lnTo>
                  <a:lnTo>
                    <a:pt x="2745" y="1209"/>
                  </a:lnTo>
                  <a:lnTo>
                    <a:pt x="2743" y="1165"/>
                  </a:lnTo>
                  <a:lnTo>
                    <a:pt x="2743" y="975"/>
                  </a:lnTo>
                  <a:lnTo>
                    <a:pt x="2745" y="925"/>
                  </a:lnTo>
                  <a:lnTo>
                    <a:pt x="2752" y="879"/>
                  </a:lnTo>
                  <a:lnTo>
                    <a:pt x="2764" y="836"/>
                  </a:lnTo>
                  <a:lnTo>
                    <a:pt x="2780" y="798"/>
                  </a:lnTo>
                  <a:lnTo>
                    <a:pt x="2799" y="762"/>
                  </a:lnTo>
                  <a:lnTo>
                    <a:pt x="2822" y="730"/>
                  </a:lnTo>
                  <a:lnTo>
                    <a:pt x="2848" y="701"/>
                  </a:lnTo>
                  <a:lnTo>
                    <a:pt x="2874" y="676"/>
                  </a:lnTo>
                  <a:lnTo>
                    <a:pt x="2904" y="654"/>
                  </a:lnTo>
                  <a:lnTo>
                    <a:pt x="2936" y="636"/>
                  </a:lnTo>
                  <a:lnTo>
                    <a:pt x="2967" y="621"/>
                  </a:lnTo>
                  <a:lnTo>
                    <a:pt x="3001" y="609"/>
                  </a:lnTo>
                  <a:lnTo>
                    <a:pt x="3034" y="601"/>
                  </a:lnTo>
                  <a:lnTo>
                    <a:pt x="3067" y="595"/>
                  </a:lnTo>
                  <a:lnTo>
                    <a:pt x="3100" y="594"/>
                  </a:lnTo>
                  <a:close/>
                  <a:moveTo>
                    <a:pt x="716" y="594"/>
                  </a:moveTo>
                  <a:lnTo>
                    <a:pt x="751" y="595"/>
                  </a:lnTo>
                  <a:lnTo>
                    <a:pt x="784" y="601"/>
                  </a:lnTo>
                  <a:lnTo>
                    <a:pt x="818" y="609"/>
                  </a:lnTo>
                  <a:lnTo>
                    <a:pt x="852" y="621"/>
                  </a:lnTo>
                  <a:lnTo>
                    <a:pt x="884" y="636"/>
                  </a:lnTo>
                  <a:lnTo>
                    <a:pt x="914" y="654"/>
                  </a:lnTo>
                  <a:lnTo>
                    <a:pt x="945" y="676"/>
                  </a:lnTo>
                  <a:lnTo>
                    <a:pt x="971" y="701"/>
                  </a:lnTo>
                  <a:lnTo>
                    <a:pt x="997" y="730"/>
                  </a:lnTo>
                  <a:lnTo>
                    <a:pt x="1019" y="762"/>
                  </a:lnTo>
                  <a:lnTo>
                    <a:pt x="1037" y="798"/>
                  </a:lnTo>
                  <a:lnTo>
                    <a:pt x="1052" y="836"/>
                  </a:lnTo>
                  <a:lnTo>
                    <a:pt x="1064" y="879"/>
                  </a:lnTo>
                  <a:lnTo>
                    <a:pt x="1071" y="925"/>
                  </a:lnTo>
                  <a:lnTo>
                    <a:pt x="1073" y="975"/>
                  </a:lnTo>
                  <a:lnTo>
                    <a:pt x="1073" y="1165"/>
                  </a:lnTo>
                  <a:lnTo>
                    <a:pt x="1071" y="1212"/>
                  </a:lnTo>
                  <a:lnTo>
                    <a:pt x="1062" y="1256"/>
                  </a:lnTo>
                  <a:lnTo>
                    <a:pt x="1049" y="1296"/>
                  </a:lnTo>
                  <a:lnTo>
                    <a:pt x="1032" y="1333"/>
                  </a:lnTo>
                  <a:lnTo>
                    <a:pt x="1010" y="1368"/>
                  </a:lnTo>
                  <a:lnTo>
                    <a:pt x="985" y="1399"/>
                  </a:lnTo>
                  <a:lnTo>
                    <a:pt x="960" y="1427"/>
                  </a:lnTo>
                  <a:lnTo>
                    <a:pt x="931" y="1453"/>
                  </a:lnTo>
                  <a:lnTo>
                    <a:pt x="902" y="1475"/>
                  </a:lnTo>
                  <a:lnTo>
                    <a:pt x="871" y="1493"/>
                  </a:lnTo>
                  <a:lnTo>
                    <a:pt x="841" y="1510"/>
                  </a:lnTo>
                  <a:lnTo>
                    <a:pt x="812" y="1523"/>
                  </a:lnTo>
                  <a:lnTo>
                    <a:pt x="784" y="1533"/>
                  </a:lnTo>
                  <a:lnTo>
                    <a:pt x="759" y="1541"/>
                  </a:lnTo>
                  <a:lnTo>
                    <a:pt x="736" y="1546"/>
                  </a:lnTo>
                  <a:lnTo>
                    <a:pt x="716" y="1547"/>
                  </a:lnTo>
                  <a:lnTo>
                    <a:pt x="699" y="1546"/>
                  </a:lnTo>
                  <a:lnTo>
                    <a:pt x="678" y="1541"/>
                  </a:lnTo>
                  <a:lnTo>
                    <a:pt x="654" y="1535"/>
                  </a:lnTo>
                  <a:lnTo>
                    <a:pt x="629" y="1526"/>
                  </a:lnTo>
                  <a:lnTo>
                    <a:pt x="602" y="1514"/>
                  </a:lnTo>
                  <a:lnTo>
                    <a:pt x="574" y="1500"/>
                  </a:lnTo>
                  <a:lnTo>
                    <a:pt x="545" y="1483"/>
                  </a:lnTo>
                  <a:lnTo>
                    <a:pt x="518" y="1463"/>
                  </a:lnTo>
                  <a:lnTo>
                    <a:pt x="490" y="1441"/>
                  </a:lnTo>
                  <a:lnTo>
                    <a:pt x="464" y="1416"/>
                  </a:lnTo>
                  <a:lnTo>
                    <a:pt x="440" y="1388"/>
                  </a:lnTo>
                  <a:lnTo>
                    <a:pt x="417" y="1358"/>
                  </a:lnTo>
                  <a:lnTo>
                    <a:pt x="398" y="1325"/>
                  </a:lnTo>
                  <a:lnTo>
                    <a:pt x="382" y="1289"/>
                  </a:lnTo>
                  <a:lnTo>
                    <a:pt x="369" y="1251"/>
                  </a:lnTo>
                  <a:lnTo>
                    <a:pt x="362" y="1209"/>
                  </a:lnTo>
                  <a:lnTo>
                    <a:pt x="359" y="1165"/>
                  </a:lnTo>
                  <a:lnTo>
                    <a:pt x="359" y="975"/>
                  </a:lnTo>
                  <a:lnTo>
                    <a:pt x="362" y="925"/>
                  </a:lnTo>
                  <a:lnTo>
                    <a:pt x="369" y="879"/>
                  </a:lnTo>
                  <a:lnTo>
                    <a:pt x="381" y="836"/>
                  </a:lnTo>
                  <a:lnTo>
                    <a:pt x="396" y="798"/>
                  </a:lnTo>
                  <a:lnTo>
                    <a:pt x="415" y="762"/>
                  </a:lnTo>
                  <a:lnTo>
                    <a:pt x="437" y="730"/>
                  </a:lnTo>
                  <a:lnTo>
                    <a:pt x="463" y="701"/>
                  </a:lnTo>
                  <a:lnTo>
                    <a:pt x="491" y="676"/>
                  </a:lnTo>
                  <a:lnTo>
                    <a:pt x="520" y="654"/>
                  </a:lnTo>
                  <a:lnTo>
                    <a:pt x="551" y="636"/>
                  </a:lnTo>
                  <a:lnTo>
                    <a:pt x="584" y="621"/>
                  </a:lnTo>
                  <a:lnTo>
                    <a:pt x="616" y="609"/>
                  </a:lnTo>
                  <a:lnTo>
                    <a:pt x="650" y="601"/>
                  </a:lnTo>
                  <a:lnTo>
                    <a:pt x="683" y="595"/>
                  </a:lnTo>
                  <a:lnTo>
                    <a:pt x="716" y="594"/>
                  </a:lnTo>
                  <a:close/>
                  <a:moveTo>
                    <a:pt x="1908" y="0"/>
                  </a:moveTo>
                  <a:lnTo>
                    <a:pt x="1969" y="3"/>
                  </a:lnTo>
                  <a:lnTo>
                    <a:pt x="2028" y="12"/>
                  </a:lnTo>
                  <a:lnTo>
                    <a:pt x="2086" y="26"/>
                  </a:lnTo>
                  <a:lnTo>
                    <a:pt x="2141" y="46"/>
                  </a:lnTo>
                  <a:lnTo>
                    <a:pt x="2193" y="70"/>
                  </a:lnTo>
                  <a:lnTo>
                    <a:pt x="2242" y="99"/>
                  </a:lnTo>
                  <a:lnTo>
                    <a:pt x="2288" y="134"/>
                  </a:lnTo>
                  <a:lnTo>
                    <a:pt x="2330" y="172"/>
                  </a:lnTo>
                  <a:lnTo>
                    <a:pt x="2368" y="215"/>
                  </a:lnTo>
                  <a:lnTo>
                    <a:pt x="2402" y="261"/>
                  </a:lnTo>
                  <a:lnTo>
                    <a:pt x="2431" y="312"/>
                  </a:lnTo>
                  <a:lnTo>
                    <a:pt x="2455" y="366"/>
                  </a:lnTo>
                  <a:lnTo>
                    <a:pt x="2475" y="424"/>
                  </a:lnTo>
                  <a:lnTo>
                    <a:pt x="2490" y="484"/>
                  </a:lnTo>
                  <a:lnTo>
                    <a:pt x="2498" y="548"/>
                  </a:lnTo>
                  <a:lnTo>
                    <a:pt x="2502" y="614"/>
                  </a:lnTo>
                  <a:lnTo>
                    <a:pt x="2502" y="726"/>
                  </a:lnTo>
                  <a:lnTo>
                    <a:pt x="2499" y="789"/>
                  </a:lnTo>
                  <a:lnTo>
                    <a:pt x="2491" y="851"/>
                  </a:lnTo>
                  <a:lnTo>
                    <a:pt x="2479" y="913"/>
                  </a:lnTo>
                  <a:lnTo>
                    <a:pt x="2461" y="972"/>
                  </a:lnTo>
                  <a:lnTo>
                    <a:pt x="2439" y="1030"/>
                  </a:lnTo>
                  <a:lnTo>
                    <a:pt x="2412" y="1085"/>
                  </a:lnTo>
                  <a:lnTo>
                    <a:pt x="2382" y="1139"/>
                  </a:lnTo>
                  <a:lnTo>
                    <a:pt x="2349" y="1189"/>
                  </a:lnTo>
                  <a:lnTo>
                    <a:pt x="2310" y="1235"/>
                  </a:lnTo>
                  <a:lnTo>
                    <a:pt x="2270" y="1278"/>
                  </a:lnTo>
                  <a:lnTo>
                    <a:pt x="2226" y="1316"/>
                  </a:lnTo>
                  <a:lnTo>
                    <a:pt x="2178" y="1350"/>
                  </a:lnTo>
                  <a:lnTo>
                    <a:pt x="2128" y="1377"/>
                  </a:lnTo>
                  <a:lnTo>
                    <a:pt x="2076" y="1399"/>
                  </a:lnTo>
                  <a:lnTo>
                    <a:pt x="2021" y="1417"/>
                  </a:lnTo>
                  <a:lnTo>
                    <a:pt x="1966" y="1427"/>
                  </a:lnTo>
                  <a:lnTo>
                    <a:pt x="1908" y="1431"/>
                  </a:lnTo>
                  <a:lnTo>
                    <a:pt x="1848" y="1427"/>
                  </a:lnTo>
                  <a:lnTo>
                    <a:pt x="1793" y="1417"/>
                  </a:lnTo>
                  <a:lnTo>
                    <a:pt x="1738" y="1399"/>
                  </a:lnTo>
                  <a:lnTo>
                    <a:pt x="1686" y="1377"/>
                  </a:lnTo>
                  <a:lnTo>
                    <a:pt x="1636" y="1350"/>
                  </a:lnTo>
                  <a:lnTo>
                    <a:pt x="1589" y="1316"/>
                  </a:lnTo>
                  <a:lnTo>
                    <a:pt x="1544" y="1278"/>
                  </a:lnTo>
                  <a:lnTo>
                    <a:pt x="1504" y="1235"/>
                  </a:lnTo>
                  <a:lnTo>
                    <a:pt x="1467" y="1189"/>
                  </a:lnTo>
                  <a:lnTo>
                    <a:pt x="1432" y="1139"/>
                  </a:lnTo>
                  <a:lnTo>
                    <a:pt x="1402" y="1085"/>
                  </a:lnTo>
                  <a:lnTo>
                    <a:pt x="1375" y="1030"/>
                  </a:lnTo>
                  <a:lnTo>
                    <a:pt x="1353" y="972"/>
                  </a:lnTo>
                  <a:lnTo>
                    <a:pt x="1336" y="913"/>
                  </a:lnTo>
                  <a:lnTo>
                    <a:pt x="1323" y="851"/>
                  </a:lnTo>
                  <a:lnTo>
                    <a:pt x="1316" y="789"/>
                  </a:lnTo>
                  <a:lnTo>
                    <a:pt x="1312" y="726"/>
                  </a:lnTo>
                  <a:lnTo>
                    <a:pt x="1312" y="614"/>
                  </a:lnTo>
                  <a:lnTo>
                    <a:pt x="1316" y="548"/>
                  </a:lnTo>
                  <a:lnTo>
                    <a:pt x="1325" y="484"/>
                  </a:lnTo>
                  <a:lnTo>
                    <a:pt x="1339" y="424"/>
                  </a:lnTo>
                  <a:lnTo>
                    <a:pt x="1359" y="366"/>
                  </a:lnTo>
                  <a:lnTo>
                    <a:pt x="1383" y="312"/>
                  </a:lnTo>
                  <a:lnTo>
                    <a:pt x="1412" y="261"/>
                  </a:lnTo>
                  <a:lnTo>
                    <a:pt x="1447" y="215"/>
                  </a:lnTo>
                  <a:lnTo>
                    <a:pt x="1484" y="172"/>
                  </a:lnTo>
                  <a:lnTo>
                    <a:pt x="1527" y="134"/>
                  </a:lnTo>
                  <a:lnTo>
                    <a:pt x="1572" y="99"/>
                  </a:lnTo>
                  <a:lnTo>
                    <a:pt x="1621" y="70"/>
                  </a:lnTo>
                  <a:lnTo>
                    <a:pt x="1673" y="46"/>
                  </a:lnTo>
                  <a:lnTo>
                    <a:pt x="1728" y="26"/>
                  </a:lnTo>
                  <a:lnTo>
                    <a:pt x="1786" y="12"/>
                  </a:lnTo>
                  <a:lnTo>
                    <a:pt x="1845" y="3"/>
                  </a:lnTo>
                  <a:lnTo>
                    <a:pt x="1908" y="0"/>
                  </a:lnTo>
                  <a:close/>
                </a:path>
              </a:pathLst>
            </a:custGeom>
            <a:solidFill>
              <a:schemeClr val="bg1">
                <a:lumMod val="50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IN">
                <a:solidFill>
                  <a:prstClr val="black"/>
                </a:solidFill>
                <a:latin typeface="Calibri"/>
              </a:endParaRPr>
            </a:p>
          </p:txBody>
        </p:sp>
      </p:grpSp>
      <p:grpSp>
        <p:nvGrpSpPr>
          <p:cNvPr id="29" name="Group 28"/>
          <p:cNvGrpSpPr/>
          <p:nvPr/>
        </p:nvGrpSpPr>
        <p:grpSpPr>
          <a:xfrm>
            <a:off x="905499" y="3689304"/>
            <a:ext cx="509438" cy="509438"/>
            <a:chOff x="1396753" y="3856239"/>
            <a:chExt cx="538538" cy="538538"/>
          </a:xfrm>
        </p:grpSpPr>
        <p:sp>
          <p:nvSpPr>
            <p:cNvPr id="30" name="Oval 29"/>
            <p:cNvSpPr/>
            <p:nvPr/>
          </p:nvSpPr>
          <p:spPr>
            <a:xfrm>
              <a:off x="1396753" y="3856239"/>
              <a:ext cx="538538" cy="5385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31" name="Freeform 41"/>
            <p:cNvSpPr>
              <a:spLocks noEditPoints="1"/>
            </p:cNvSpPr>
            <p:nvPr/>
          </p:nvSpPr>
          <p:spPr bwMode="auto">
            <a:xfrm>
              <a:off x="1522412" y="4017895"/>
              <a:ext cx="287220" cy="215227"/>
            </a:xfrm>
            <a:custGeom>
              <a:avLst/>
              <a:gdLst>
                <a:gd name="T0" fmla="*/ 716 w 3814"/>
                <a:gd name="T1" fmla="*/ 2016 h 2858"/>
                <a:gd name="T2" fmla="*/ 716 w 3814"/>
                <a:gd name="T3" fmla="*/ 2005 h 2858"/>
                <a:gd name="T4" fmla="*/ 3099 w 3814"/>
                <a:gd name="T5" fmla="*/ 2009 h 2858"/>
                <a:gd name="T6" fmla="*/ 3098 w 3814"/>
                <a:gd name="T7" fmla="*/ 2013 h 2858"/>
                <a:gd name="T8" fmla="*/ 403 w 3814"/>
                <a:gd name="T9" fmla="*/ 1788 h 2858"/>
                <a:gd name="T10" fmla="*/ 239 w 3814"/>
                <a:gd name="T11" fmla="*/ 2738 h 2858"/>
                <a:gd name="T12" fmla="*/ 22 w 3814"/>
                <a:gd name="T13" fmla="*/ 2639 h 2858"/>
                <a:gd name="T14" fmla="*/ 0 w 3814"/>
                <a:gd name="T15" fmla="*/ 2364 h 2858"/>
                <a:gd name="T16" fmla="*/ 3 w 3814"/>
                <a:gd name="T17" fmla="*/ 2198 h 2858"/>
                <a:gd name="T18" fmla="*/ 144 w 3814"/>
                <a:gd name="T19" fmla="*/ 1901 h 2858"/>
                <a:gd name="T20" fmla="*/ 3480 w 3814"/>
                <a:gd name="T21" fmla="*/ 1783 h 2858"/>
                <a:gd name="T22" fmla="*/ 3753 w 3814"/>
                <a:gd name="T23" fmla="*/ 2013 h 2858"/>
                <a:gd name="T24" fmla="*/ 3814 w 3814"/>
                <a:gd name="T25" fmla="*/ 2266 h 2858"/>
                <a:gd name="T26" fmla="*/ 3814 w 3814"/>
                <a:gd name="T27" fmla="*/ 2446 h 2858"/>
                <a:gd name="T28" fmla="*/ 3792 w 3814"/>
                <a:gd name="T29" fmla="*/ 2639 h 2858"/>
                <a:gd name="T30" fmla="*/ 3576 w 3814"/>
                <a:gd name="T31" fmla="*/ 2738 h 2858"/>
                <a:gd name="T32" fmla="*/ 3411 w 3814"/>
                <a:gd name="T33" fmla="*/ 1788 h 2858"/>
                <a:gd name="T34" fmla="*/ 1584 w 3814"/>
                <a:gd name="T35" fmla="*/ 1629 h 2858"/>
                <a:gd name="T36" fmla="*/ 1767 w 3814"/>
                <a:gd name="T37" fmla="*/ 1805 h 2858"/>
                <a:gd name="T38" fmla="*/ 1908 w 3814"/>
                <a:gd name="T39" fmla="*/ 1905 h 2858"/>
                <a:gd name="T40" fmla="*/ 2047 w 3814"/>
                <a:gd name="T41" fmla="*/ 1805 h 2858"/>
                <a:gd name="T42" fmla="*/ 2230 w 3814"/>
                <a:gd name="T43" fmla="*/ 1629 h 2858"/>
                <a:gd name="T44" fmla="*/ 2418 w 3814"/>
                <a:gd name="T45" fmla="*/ 1552 h 2858"/>
                <a:gd name="T46" fmla="*/ 2678 w 3814"/>
                <a:gd name="T47" fmla="*/ 1710 h 2858"/>
                <a:gd name="T48" fmla="*/ 2843 w 3814"/>
                <a:gd name="T49" fmla="*/ 1951 h 2858"/>
                <a:gd name="T50" fmla="*/ 2860 w 3814"/>
                <a:gd name="T51" fmla="*/ 2132 h 2858"/>
                <a:gd name="T52" fmla="*/ 2860 w 3814"/>
                <a:gd name="T53" fmla="*/ 2419 h 2858"/>
                <a:gd name="T54" fmla="*/ 2860 w 3814"/>
                <a:gd name="T55" fmla="*/ 2620 h 2858"/>
                <a:gd name="T56" fmla="*/ 2742 w 3814"/>
                <a:gd name="T57" fmla="*/ 2843 h 2858"/>
                <a:gd name="T58" fmla="*/ 1043 w 3814"/>
                <a:gd name="T59" fmla="*/ 2829 h 2858"/>
                <a:gd name="T60" fmla="*/ 954 w 3814"/>
                <a:gd name="T61" fmla="*/ 2615 h 2858"/>
                <a:gd name="T62" fmla="*/ 954 w 3814"/>
                <a:gd name="T63" fmla="*/ 2378 h 2858"/>
                <a:gd name="T64" fmla="*/ 954 w 3814"/>
                <a:gd name="T65" fmla="*/ 2112 h 2858"/>
                <a:gd name="T66" fmla="*/ 971 w 3814"/>
                <a:gd name="T67" fmla="*/ 1951 h 2858"/>
                <a:gd name="T68" fmla="*/ 1099 w 3814"/>
                <a:gd name="T69" fmla="*/ 1747 h 2858"/>
                <a:gd name="T70" fmla="*/ 1390 w 3814"/>
                <a:gd name="T71" fmla="*/ 1554 h 2858"/>
                <a:gd name="T72" fmla="*/ 3268 w 3814"/>
                <a:gd name="T73" fmla="*/ 636 h 2858"/>
                <a:gd name="T74" fmla="*/ 3447 w 3814"/>
                <a:gd name="T75" fmla="*/ 879 h 2858"/>
                <a:gd name="T76" fmla="*/ 3394 w 3814"/>
                <a:gd name="T77" fmla="*/ 1368 h 2858"/>
                <a:gd name="T78" fmla="*/ 3169 w 3814"/>
                <a:gd name="T79" fmla="*/ 1533 h 2858"/>
                <a:gd name="T80" fmla="*/ 2986 w 3814"/>
                <a:gd name="T81" fmla="*/ 1514 h 2858"/>
                <a:gd name="T82" fmla="*/ 2781 w 3814"/>
                <a:gd name="T83" fmla="*/ 1325 h 2858"/>
                <a:gd name="T84" fmla="*/ 2764 w 3814"/>
                <a:gd name="T85" fmla="*/ 836 h 2858"/>
                <a:gd name="T86" fmla="*/ 2967 w 3814"/>
                <a:gd name="T87" fmla="*/ 621 h 2858"/>
                <a:gd name="T88" fmla="*/ 818 w 3814"/>
                <a:gd name="T89" fmla="*/ 609 h 2858"/>
                <a:gd name="T90" fmla="*/ 1037 w 3814"/>
                <a:gd name="T91" fmla="*/ 798 h 2858"/>
                <a:gd name="T92" fmla="*/ 1049 w 3814"/>
                <a:gd name="T93" fmla="*/ 1296 h 2858"/>
                <a:gd name="T94" fmla="*/ 841 w 3814"/>
                <a:gd name="T95" fmla="*/ 1510 h 2858"/>
                <a:gd name="T96" fmla="*/ 654 w 3814"/>
                <a:gd name="T97" fmla="*/ 1535 h 2858"/>
                <a:gd name="T98" fmla="*/ 440 w 3814"/>
                <a:gd name="T99" fmla="*/ 1388 h 2858"/>
                <a:gd name="T100" fmla="*/ 362 w 3814"/>
                <a:gd name="T101" fmla="*/ 925 h 2858"/>
                <a:gd name="T102" fmla="*/ 520 w 3814"/>
                <a:gd name="T103" fmla="*/ 654 h 2858"/>
                <a:gd name="T104" fmla="*/ 1969 w 3814"/>
                <a:gd name="T105" fmla="*/ 3 h 2858"/>
                <a:gd name="T106" fmla="*/ 2368 w 3814"/>
                <a:gd name="T107" fmla="*/ 215 h 2858"/>
                <a:gd name="T108" fmla="*/ 2502 w 3814"/>
                <a:gd name="T109" fmla="*/ 726 h 2858"/>
                <a:gd name="T110" fmla="*/ 2349 w 3814"/>
                <a:gd name="T111" fmla="*/ 1189 h 2858"/>
                <a:gd name="T112" fmla="*/ 1966 w 3814"/>
                <a:gd name="T113" fmla="*/ 1427 h 2858"/>
                <a:gd name="T114" fmla="*/ 1544 w 3814"/>
                <a:gd name="T115" fmla="*/ 1278 h 2858"/>
                <a:gd name="T116" fmla="*/ 1323 w 3814"/>
                <a:gd name="T117" fmla="*/ 851 h 2858"/>
                <a:gd name="T118" fmla="*/ 1383 w 3814"/>
                <a:gd name="T119" fmla="*/ 312 h 2858"/>
                <a:gd name="T120" fmla="*/ 1728 w 3814"/>
                <a:gd name="T121" fmla="*/ 26 h 2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14" h="2858">
                  <a:moveTo>
                    <a:pt x="716" y="2000"/>
                  </a:moveTo>
                  <a:lnTo>
                    <a:pt x="716" y="2000"/>
                  </a:lnTo>
                  <a:lnTo>
                    <a:pt x="716" y="2002"/>
                  </a:lnTo>
                  <a:lnTo>
                    <a:pt x="716" y="2003"/>
                  </a:lnTo>
                  <a:lnTo>
                    <a:pt x="716" y="2007"/>
                  </a:lnTo>
                  <a:lnTo>
                    <a:pt x="716" y="2009"/>
                  </a:lnTo>
                  <a:lnTo>
                    <a:pt x="716" y="2013"/>
                  </a:lnTo>
                  <a:lnTo>
                    <a:pt x="716" y="2016"/>
                  </a:lnTo>
                  <a:lnTo>
                    <a:pt x="716" y="2018"/>
                  </a:lnTo>
                  <a:lnTo>
                    <a:pt x="716" y="2021"/>
                  </a:lnTo>
                  <a:lnTo>
                    <a:pt x="716" y="2023"/>
                  </a:lnTo>
                  <a:lnTo>
                    <a:pt x="716" y="2024"/>
                  </a:lnTo>
                  <a:lnTo>
                    <a:pt x="715" y="2024"/>
                  </a:lnTo>
                  <a:lnTo>
                    <a:pt x="715" y="2016"/>
                  </a:lnTo>
                  <a:lnTo>
                    <a:pt x="715" y="2009"/>
                  </a:lnTo>
                  <a:lnTo>
                    <a:pt x="716" y="2005"/>
                  </a:lnTo>
                  <a:lnTo>
                    <a:pt x="716" y="2002"/>
                  </a:lnTo>
                  <a:lnTo>
                    <a:pt x="716" y="2000"/>
                  </a:lnTo>
                  <a:lnTo>
                    <a:pt x="716" y="2000"/>
                  </a:lnTo>
                  <a:close/>
                  <a:moveTo>
                    <a:pt x="3098" y="2000"/>
                  </a:moveTo>
                  <a:lnTo>
                    <a:pt x="3098" y="2000"/>
                  </a:lnTo>
                  <a:lnTo>
                    <a:pt x="3099" y="2002"/>
                  </a:lnTo>
                  <a:lnTo>
                    <a:pt x="3099" y="2005"/>
                  </a:lnTo>
                  <a:lnTo>
                    <a:pt x="3099" y="2009"/>
                  </a:lnTo>
                  <a:lnTo>
                    <a:pt x="3099" y="2016"/>
                  </a:lnTo>
                  <a:lnTo>
                    <a:pt x="3099" y="2024"/>
                  </a:lnTo>
                  <a:lnTo>
                    <a:pt x="3098" y="2024"/>
                  </a:lnTo>
                  <a:lnTo>
                    <a:pt x="3098" y="2023"/>
                  </a:lnTo>
                  <a:lnTo>
                    <a:pt x="3098" y="2021"/>
                  </a:lnTo>
                  <a:lnTo>
                    <a:pt x="3098" y="2018"/>
                  </a:lnTo>
                  <a:lnTo>
                    <a:pt x="3098" y="2016"/>
                  </a:lnTo>
                  <a:lnTo>
                    <a:pt x="3098" y="2013"/>
                  </a:lnTo>
                  <a:lnTo>
                    <a:pt x="3098" y="2009"/>
                  </a:lnTo>
                  <a:lnTo>
                    <a:pt x="3098" y="2007"/>
                  </a:lnTo>
                  <a:lnTo>
                    <a:pt x="3098" y="2003"/>
                  </a:lnTo>
                  <a:lnTo>
                    <a:pt x="3098" y="2002"/>
                  </a:lnTo>
                  <a:lnTo>
                    <a:pt x="3098" y="2000"/>
                  </a:lnTo>
                  <a:lnTo>
                    <a:pt x="3098" y="2000"/>
                  </a:lnTo>
                  <a:close/>
                  <a:moveTo>
                    <a:pt x="369" y="1782"/>
                  </a:moveTo>
                  <a:lnTo>
                    <a:pt x="403" y="1788"/>
                  </a:lnTo>
                  <a:lnTo>
                    <a:pt x="439" y="1801"/>
                  </a:lnTo>
                  <a:lnTo>
                    <a:pt x="476" y="1818"/>
                  </a:lnTo>
                  <a:lnTo>
                    <a:pt x="515" y="1841"/>
                  </a:lnTo>
                  <a:lnTo>
                    <a:pt x="555" y="1871"/>
                  </a:lnTo>
                  <a:lnTo>
                    <a:pt x="596" y="1905"/>
                  </a:lnTo>
                  <a:lnTo>
                    <a:pt x="715" y="2024"/>
                  </a:lnTo>
                  <a:lnTo>
                    <a:pt x="715" y="2738"/>
                  </a:lnTo>
                  <a:lnTo>
                    <a:pt x="239" y="2738"/>
                  </a:lnTo>
                  <a:lnTo>
                    <a:pt x="196" y="2737"/>
                  </a:lnTo>
                  <a:lnTo>
                    <a:pt x="158" y="2732"/>
                  </a:lnTo>
                  <a:lnTo>
                    <a:pt x="125" y="2725"/>
                  </a:lnTo>
                  <a:lnTo>
                    <a:pt x="96" y="2715"/>
                  </a:lnTo>
                  <a:lnTo>
                    <a:pt x="72" y="2701"/>
                  </a:lnTo>
                  <a:lnTo>
                    <a:pt x="52" y="2685"/>
                  </a:lnTo>
                  <a:lnTo>
                    <a:pt x="35" y="2664"/>
                  </a:lnTo>
                  <a:lnTo>
                    <a:pt x="22" y="2639"/>
                  </a:lnTo>
                  <a:lnTo>
                    <a:pt x="12" y="2611"/>
                  </a:lnTo>
                  <a:lnTo>
                    <a:pt x="5" y="2578"/>
                  </a:lnTo>
                  <a:lnTo>
                    <a:pt x="1" y="2541"/>
                  </a:lnTo>
                  <a:lnTo>
                    <a:pt x="0" y="2501"/>
                  </a:lnTo>
                  <a:lnTo>
                    <a:pt x="0" y="2496"/>
                  </a:lnTo>
                  <a:lnTo>
                    <a:pt x="0" y="2484"/>
                  </a:lnTo>
                  <a:lnTo>
                    <a:pt x="0" y="2484"/>
                  </a:lnTo>
                  <a:lnTo>
                    <a:pt x="0" y="2364"/>
                  </a:lnTo>
                  <a:lnTo>
                    <a:pt x="0" y="2342"/>
                  </a:lnTo>
                  <a:lnTo>
                    <a:pt x="0" y="2316"/>
                  </a:lnTo>
                  <a:lnTo>
                    <a:pt x="0" y="2295"/>
                  </a:lnTo>
                  <a:lnTo>
                    <a:pt x="0" y="2278"/>
                  </a:lnTo>
                  <a:lnTo>
                    <a:pt x="0" y="2266"/>
                  </a:lnTo>
                  <a:lnTo>
                    <a:pt x="0" y="2262"/>
                  </a:lnTo>
                  <a:lnTo>
                    <a:pt x="1" y="2231"/>
                  </a:lnTo>
                  <a:lnTo>
                    <a:pt x="3" y="2198"/>
                  </a:lnTo>
                  <a:lnTo>
                    <a:pt x="9" y="2162"/>
                  </a:lnTo>
                  <a:lnTo>
                    <a:pt x="17" y="2126"/>
                  </a:lnTo>
                  <a:lnTo>
                    <a:pt x="29" y="2088"/>
                  </a:lnTo>
                  <a:lnTo>
                    <a:pt x="44" y="2051"/>
                  </a:lnTo>
                  <a:lnTo>
                    <a:pt x="63" y="2013"/>
                  </a:lnTo>
                  <a:lnTo>
                    <a:pt x="85" y="1974"/>
                  </a:lnTo>
                  <a:lnTo>
                    <a:pt x="111" y="1937"/>
                  </a:lnTo>
                  <a:lnTo>
                    <a:pt x="144" y="1901"/>
                  </a:lnTo>
                  <a:lnTo>
                    <a:pt x="181" y="1868"/>
                  </a:lnTo>
                  <a:lnTo>
                    <a:pt x="223" y="1834"/>
                  </a:lnTo>
                  <a:lnTo>
                    <a:pt x="272" y="1804"/>
                  </a:lnTo>
                  <a:lnTo>
                    <a:pt x="303" y="1790"/>
                  </a:lnTo>
                  <a:lnTo>
                    <a:pt x="335" y="1783"/>
                  </a:lnTo>
                  <a:lnTo>
                    <a:pt x="369" y="1782"/>
                  </a:lnTo>
                  <a:close/>
                  <a:moveTo>
                    <a:pt x="3446" y="1782"/>
                  </a:moveTo>
                  <a:lnTo>
                    <a:pt x="3480" y="1783"/>
                  </a:lnTo>
                  <a:lnTo>
                    <a:pt x="3511" y="1790"/>
                  </a:lnTo>
                  <a:lnTo>
                    <a:pt x="3543" y="1804"/>
                  </a:lnTo>
                  <a:lnTo>
                    <a:pt x="3591" y="1834"/>
                  </a:lnTo>
                  <a:lnTo>
                    <a:pt x="3634" y="1868"/>
                  </a:lnTo>
                  <a:lnTo>
                    <a:pt x="3670" y="1901"/>
                  </a:lnTo>
                  <a:lnTo>
                    <a:pt x="3703" y="1937"/>
                  </a:lnTo>
                  <a:lnTo>
                    <a:pt x="3729" y="1974"/>
                  </a:lnTo>
                  <a:lnTo>
                    <a:pt x="3753" y="2013"/>
                  </a:lnTo>
                  <a:lnTo>
                    <a:pt x="3771" y="2051"/>
                  </a:lnTo>
                  <a:lnTo>
                    <a:pt x="3785" y="2088"/>
                  </a:lnTo>
                  <a:lnTo>
                    <a:pt x="3797" y="2126"/>
                  </a:lnTo>
                  <a:lnTo>
                    <a:pt x="3805" y="2162"/>
                  </a:lnTo>
                  <a:lnTo>
                    <a:pt x="3811" y="2198"/>
                  </a:lnTo>
                  <a:lnTo>
                    <a:pt x="3813" y="2231"/>
                  </a:lnTo>
                  <a:lnTo>
                    <a:pt x="3814" y="2262"/>
                  </a:lnTo>
                  <a:lnTo>
                    <a:pt x="3814" y="2266"/>
                  </a:lnTo>
                  <a:lnTo>
                    <a:pt x="3814" y="2278"/>
                  </a:lnTo>
                  <a:lnTo>
                    <a:pt x="3814" y="2295"/>
                  </a:lnTo>
                  <a:lnTo>
                    <a:pt x="3814" y="2316"/>
                  </a:lnTo>
                  <a:lnTo>
                    <a:pt x="3814" y="2342"/>
                  </a:lnTo>
                  <a:lnTo>
                    <a:pt x="3814" y="2367"/>
                  </a:lnTo>
                  <a:lnTo>
                    <a:pt x="3814" y="2395"/>
                  </a:lnTo>
                  <a:lnTo>
                    <a:pt x="3814" y="2422"/>
                  </a:lnTo>
                  <a:lnTo>
                    <a:pt x="3814" y="2446"/>
                  </a:lnTo>
                  <a:lnTo>
                    <a:pt x="3814" y="2468"/>
                  </a:lnTo>
                  <a:lnTo>
                    <a:pt x="3814" y="2484"/>
                  </a:lnTo>
                  <a:lnTo>
                    <a:pt x="3814" y="2496"/>
                  </a:lnTo>
                  <a:lnTo>
                    <a:pt x="3814" y="2501"/>
                  </a:lnTo>
                  <a:lnTo>
                    <a:pt x="3813" y="2541"/>
                  </a:lnTo>
                  <a:lnTo>
                    <a:pt x="3809" y="2578"/>
                  </a:lnTo>
                  <a:lnTo>
                    <a:pt x="3802" y="2611"/>
                  </a:lnTo>
                  <a:lnTo>
                    <a:pt x="3792" y="2639"/>
                  </a:lnTo>
                  <a:lnTo>
                    <a:pt x="3779" y="2664"/>
                  </a:lnTo>
                  <a:lnTo>
                    <a:pt x="3763" y="2685"/>
                  </a:lnTo>
                  <a:lnTo>
                    <a:pt x="3742" y="2701"/>
                  </a:lnTo>
                  <a:lnTo>
                    <a:pt x="3718" y="2715"/>
                  </a:lnTo>
                  <a:lnTo>
                    <a:pt x="3689" y="2725"/>
                  </a:lnTo>
                  <a:lnTo>
                    <a:pt x="3656" y="2732"/>
                  </a:lnTo>
                  <a:lnTo>
                    <a:pt x="3618" y="2737"/>
                  </a:lnTo>
                  <a:lnTo>
                    <a:pt x="3576" y="2738"/>
                  </a:lnTo>
                  <a:lnTo>
                    <a:pt x="3099" y="2738"/>
                  </a:lnTo>
                  <a:lnTo>
                    <a:pt x="3099" y="2024"/>
                  </a:lnTo>
                  <a:lnTo>
                    <a:pt x="3219" y="1905"/>
                  </a:lnTo>
                  <a:lnTo>
                    <a:pt x="3259" y="1871"/>
                  </a:lnTo>
                  <a:lnTo>
                    <a:pt x="3300" y="1841"/>
                  </a:lnTo>
                  <a:lnTo>
                    <a:pt x="3338" y="1818"/>
                  </a:lnTo>
                  <a:lnTo>
                    <a:pt x="3375" y="1801"/>
                  </a:lnTo>
                  <a:lnTo>
                    <a:pt x="3411" y="1788"/>
                  </a:lnTo>
                  <a:lnTo>
                    <a:pt x="3446" y="1782"/>
                  </a:lnTo>
                  <a:close/>
                  <a:moveTo>
                    <a:pt x="1431" y="1548"/>
                  </a:moveTo>
                  <a:lnTo>
                    <a:pt x="1455" y="1550"/>
                  </a:lnTo>
                  <a:lnTo>
                    <a:pt x="1479" y="1557"/>
                  </a:lnTo>
                  <a:lnTo>
                    <a:pt x="1504" y="1569"/>
                  </a:lnTo>
                  <a:lnTo>
                    <a:pt x="1528" y="1585"/>
                  </a:lnTo>
                  <a:lnTo>
                    <a:pt x="1556" y="1605"/>
                  </a:lnTo>
                  <a:lnTo>
                    <a:pt x="1584" y="1629"/>
                  </a:lnTo>
                  <a:lnTo>
                    <a:pt x="1615" y="1656"/>
                  </a:lnTo>
                  <a:lnTo>
                    <a:pt x="1650" y="1688"/>
                  </a:lnTo>
                  <a:lnTo>
                    <a:pt x="1650" y="1688"/>
                  </a:lnTo>
                  <a:lnTo>
                    <a:pt x="1738" y="1768"/>
                  </a:lnTo>
                  <a:lnTo>
                    <a:pt x="1741" y="1772"/>
                  </a:lnTo>
                  <a:lnTo>
                    <a:pt x="1747" y="1780"/>
                  </a:lnTo>
                  <a:lnTo>
                    <a:pt x="1756" y="1791"/>
                  </a:lnTo>
                  <a:lnTo>
                    <a:pt x="1767" y="1805"/>
                  </a:lnTo>
                  <a:lnTo>
                    <a:pt x="1781" y="1821"/>
                  </a:lnTo>
                  <a:lnTo>
                    <a:pt x="1797" y="1838"/>
                  </a:lnTo>
                  <a:lnTo>
                    <a:pt x="1815" y="1855"/>
                  </a:lnTo>
                  <a:lnTo>
                    <a:pt x="1832" y="1870"/>
                  </a:lnTo>
                  <a:lnTo>
                    <a:pt x="1851" y="1884"/>
                  </a:lnTo>
                  <a:lnTo>
                    <a:pt x="1870" y="1896"/>
                  </a:lnTo>
                  <a:lnTo>
                    <a:pt x="1889" y="1903"/>
                  </a:lnTo>
                  <a:lnTo>
                    <a:pt x="1908" y="1905"/>
                  </a:lnTo>
                  <a:lnTo>
                    <a:pt x="1925" y="1903"/>
                  </a:lnTo>
                  <a:lnTo>
                    <a:pt x="1944" y="1896"/>
                  </a:lnTo>
                  <a:lnTo>
                    <a:pt x="1963" y="1884"/>
                  </a:lnTo>
                  <a:lnTo>
                    <a:pt x="1982" y="1870"/>
                  </a:lnTo>
                  <a:lnTo>
                    <a:pt x="2000" y="1855"/>
                  </a:lnTo>
                  <a:lnTo>
                    <a:pt x="2017" y="1838"/>
                  </a:lnTo>
                  <a:lnTo>
                    <a:pt x="2033" y="1821"/>
                  </a:lnTo>
                  <a:lnTo>
                    <a:pt x="2047" y="1805"/>
                  </a:lnTo>
                  <a:lnTo>
                    <a:pt x="2058" y="1791"/>
                  </a:lnTo>
                  <a:lnTo>
                    <a:pt x="2068" y="1780"/>
                  </a:lnTo>
                  <a:lnTo>
                    <a:pt x="2074" y="1772"/>
                  </a:lnTo>
                  <a:lnTo>
                    <a:pt x="2076" y="1768"/>
                  </a:lnTo>
                  <a:lnTo>
                    <a:pt x="2164" y="1688"/>
                  </a:lnTo>
                  <a:lnTo>
                    <a:pt x="2164" y="1688"/>
                  </a:lnTo>
                  <a:lnTo>
                    <a:pt x="2199" y="1656"/>
                  </a:lnTo>
                  <a:lnTo>
                    <a:pt x="2230" y="1629"/>
                  </a:lnTo>
                  <a:lnTo>
                    <a:pt x="2259" y="1605"/>
                  </a:lnTo>
                  <a:lnTo>
                    <a:pt x="2286" y="1585"/>
                  </a:lnTo>
                  <a:lnTo>
                    <a:pt x="2311" y="1569"/>
                  </a:lnTo>
                  <a:lnTo>
                    <a:pt x="2336" y="1557"/>
                  </a:lnTo>
                  <a:lnTo>
                    <a:pt x="2359" y="1550"/>
                  </a:lnTo>
                  <a:lnTo>
                    <a:pt x="2383" y="1548"/>
                  </a:lnTo>
                  <a:lnTo>
                    <a:pt x="2401" y="1549"/>
                  </a:lnTo>
                  <a:lnTo>
                    <a:pt x="2418" y="1552"/>
                  </a:lnTo>
                  <a:lnTo>
                    <a:pt x="2434" y="1557"/>
                  </a:lnTo>
                  <a:lnTo>
                    <a:pt x="2452" y="1565"/>
                  </a:lnTo>
                  <a:lnTo>
                    <a:pt x="2473" y="1576"/>
                  </a:lnTo>
                  <a:lnTo>
                    <a:pt x="2495" y="1587"/>
                  </a:lnTo>
                  <a:lnTo>
                    <a:pt x="2521" y="1602"/>
                  </a:lnTo>
                  <a:lnTo>
                    <a:pt x="2581" y="1638"/>
                  </a:lnTo>
                  <a:lnTo>
                    <a:pt x="2633" y="1674"/>
                  </a:lnTo>
                  <a:lnTo>
                    <a:pt x="2678" y="1710"/>
                  </a:lnTo>
                  <a:lnTo>
                    <a:pt x="2716" y="1746"/>
                  </a:lnTo>
                  <a:lnTo>
                    <a:pt x="2749" y="1782"/>
                  </a:lnTo>
                  <a:lnTo>
                    <a:pt x="2778" y="1818"/>
                  </a:lnTo>
                  <a:lnTo>
                    <a:pt x="2778" y="1818"/>
                  </a:lnTo>
                  <a:lnTo>
                    <a:pt x="2806" y="1862"/>
                  </a:lnTo>
                  <a:lnTo>
                    <a:pt x="2827" y="1906"/>
                  </a:lnTo>
                  <a:lnTo>
                    <a:pt x="2843" y="1951"/>
                  </a:lnTo>
                  <a:lnTo>
                    <a:pt x="2843" y="1951"/>
                  </a:lnTo>
                  <a:lnTo>
                    <a:pt x="2850" y="1984"/>
                  </a:lnTo>
                  <a:lnTo>
                    <a:pt x="2856" y="2017"/>
                  </a:lnTo>
                  <a:lnTo>
                    <a:pt x="2857" y="2023"/>
                  </a:lnTo>
                  <a:lnTo>
                    <a:pt x="2859" y="2059"/>
                  </a:lnTo>
                  <a:lnTo>
                    <a:pt x="2860" y="2096"/>
                  </a:lnTo>
                  <a:lnTo>
                    <a:pt x="2860" y="2101"/>
                  </a:lnTo>
                  <a:lnTo>
                    <a:pt x="2860" y="2112"/>
                  </a:lnTo>
                  <a:lnTo>
                    <a:pt x="2860" y="2132"/>
                  </a:lnTo>
                  <a:lnTo>
                    <a:pt x="2860" y="2156"/>
                  </a:lnTo>
                  <a:lnTo>
                    <a:pt x="2860" y="2186"/>
                  </a:lnTo>
                  <a:lnTo>
                    <a:pt x="2860" y="2220"/>
                  </a:lnTo>
                  <a:lnTo>
                    <a:pt x="2860" y="2257"/>
                  </a:lnTo>
                  <a:lnTo>
                    <a:pt x="2860" y="2297"/>
                  </a:lnTo>
                  <a:lnTo>
                    <a:pt x="2860" y="2337"/>
                  </a:lnTo>
                  <a:lnTo>
                    <a:pt x="2860" y="2378"/>
                  </a:lnTo>
                  <a:lnTo>
                    <a:pt x="2860" y="2419"/>
                  </a:lnTo>
                  <a:lnTo>
                    <a:pt x="2860" y="2458"/>
                  </a:lnTo>
                  <a:lnTo>
                    <a:pt x="2860" y="2495"/>
                  </a:lnTo>
                  <a:lnTo>
                    <a:pt x="2860" y="2530"/>
                  </a:lnTo>
                  <a:lnTo>
                    <a:pt x="2860" y="2559"/>
                  </a:lnTo>
                  <a:lnTo>
                    <a:pt x="2860" y="2584"/>
                  </a:lnTo>
                  <a:lnTo>
                    <a:pt x="2860" y="2603"/>
                  </a:lnTo>
                  <a:lnTo>
                    <a:pt x="2860" y="2615"/>
                  </a:lnTo>
                  <a:lnTo>
                    <a:pt x="2860" y="2620"/>
                  </a:lnTo>
                  <a:lnTo>
                    <a:pt x="2859" y="2664"/>
                  </a:lnTo>
                  <a:lnTo>
                    <a:pt x="2854" y="2703"/>
                  </a:lnTo>
                  <a:lnTo>
                    <a:pt x="2846" y="2738"/>
                  </a:lnTo>
                  <a:lnTo>
                    <a:pt x="2834" y="2767"/>
                  </a:lnTo>
                  <a:lnTo>
                    <a:pt x="2817" y="2793"/>
                  </a:lnTo>
                  <a:lnTo>
                    <a:pt x="2796" y="2814"/>
                  </a:lnTo>
                  <a:lnTo>
                    <a:pt x="2772" y="2830"/>
                  </a:lnTo>
                  <a:lnTo>
                    <a:pt x="2742" y="2843"/>
                  </a:lnTo>
                  <a:lnTo>
                    <a:pt x="2707" y="2851"/>
                  </a:lnTo>
                  <a:lnTo>
                    <a:pt x="2668" y="2856"/>
                  </a:lnTo>
                  <a:lnTo>
                    <a:pt x="2622" y="2858"/>
                  </a:lnTo>
                  <a:lnTo>
                    <a:pt x="1192" y="2858"/>
                  </a:lnTo>
                  <a:lnTo>
                    <a:pt x="1148" y="2856"/>
                  </a:lnTo>
                  <a:lnTo>
                    <a:pt x="1107" y="2851"/>
                  </a:lnTo>
                  <a:lnTo>
                    <a:pt x="1073" y="2841"/>
                  </a:lnTo>
                  <a:lnTo>
                    <a:pt x="1043" y="2829"/>
                  </a:lnTo>
                  <a:lnTo>
                    <a:pt x="1019" y="2812"/>
                  </a:lnTo>
                  <a:lnTo>
                    <a:pt x="998" y="2792"/>
                  </a:lnTo>
                  <a:lnTo>
                    <a:pt x="982" y="2766"/>
                  </a:lnTo>
                  <a:lnTo>
                    <a:pt x="969" y="2736"/>
                  </a:lnTo>
                  <a:lnTo>
                    <a:pt x="961" y="2702"/>
                  </a:lnTo>
                  <a:lnTo>
                    <a:pt x="955" y="2663"/>
                  </a:lnTo>
                  <a:lnTo>
                    <a:pt x="954" y="2620"/>
                  </a:lnTo>
                  <a:lnTo>
                    <a:pt x="954" y="2615"/>
                  </a:lnTo>
                  <a:lnTo>
                    <a:pt x="954" y="2603"/>
                  </a:lnTo>
                  <a:lnTo>
                    <a:pt x="954" y="2584"/>
                  </a:lnTo>
                  <a:lnTo>
                    <a:pt x="954" y="2559"/>
                  </a:lnTo>
                  <a:lnTo>
                    <a:pt x="954" y="2530"/>
                  </a:lnTo>
                  <a:lnTo>
                    <a:pt x="954" y="2495"/>
                  </a:lnTo>
                  <a:lnTo>
                    <a:pt x="954" y="2458"/>
                  </a:lnTo>
                  <a:lnTo>
                    <a:pt x="954" y="2419"/>
                  </a:lnTo>
                  <a:lnTo>
                    <a:pt x="954" y="2378"/>
                  </a:lnTo>
                  <a:lnTo>
                    <a:pt x="954" y="2337"/>
                  </a:lnTo>
                  <a:lnTo>
                    <a:pt x="954" y="2297"/>
                  </a:lnTo>
                  <a:lnTo>
                    <a:pt x="954" y="2257"/>
                  </a:lnTo>
                  <a:lnTo>
                    <a:pt x="954" y="2220"/>
                  </a:lnTo>
                  <a:lnTo>
                    <a:pt x="954" y="2186"/>
                  </a:lnTo>
                  <a:lnTo>
                    <a:pt x="954" y="2156"/>
                  </a:lnTo>
                  <a:lnTo>
                    <a:pt x="954" y="2132"/>
                  </a:lnTo>
                  <a:lnTo>
                    <a:pt x="954" y="2112"/>
                  </a:lnTo>
                  <a:lnTo>
                    <a:pt x="954" y="2101"/>
                  </a:lnTo>
                  <a:lnTo>
                    <a:pt x="954" y="2096"/>
                  </a:lnTo>
                  <a:lnTo>
                    <a:pt x="955" y="2059"/>
                  </a:lnTo>
                  <a:lnTo>
                    <a:pt x="957" y="2023"/>
                  </a:lnTo>
                  <a:lnTo>
                    <a:pt x="958" y="2020"/>
                  </a:lnTo>
                  <a:lnTo>
                    <a:pt x="958" y="2017"/>
                  </a:lnTo>
                  <a:lnTo>
                    <a:pt x="964" y="1984"/>
                  </a:lnTo>
                  <a:lnTo>
                    <a:pt x="971" y="1951"/>
                  </a:lnTo>
                  <a:lnTo>
                    <a:pt x="972" y="1950"/>
                  </a:lnTo>
                  <a:lnTo>
                    <a:pt x="987" y="1906"/>
                  </a:lnTo>
                  <a:lnTo>
                    <a:pt x="1008" y="1862"/>
                  </a:lnTo>
                  <a:lnTo>
                    <a:pt x="1036" y="1818"/>
                  </a:lnTo>
                  <a:lnTo>
                    <a:pt x="1037" y="1818"/>
                  </a:lnTo>
                  <a:lnTo>
                    <a:pt x="1037" y="1818"/>
                  </a:lnTo>
                  <a:lnTo>
                    <a:pt x="1065" y="1782"/>
                  </a:lnTo>
                  <a:lnTo>
                    <a:pt x="1099" y="1747"/>
                  </a:lnTo>
                  <a:lnTo>
                    <a:pt x="1138" y="1712"/>
                  </a:lnTo>
                  <a:lnTo>
                    <a:pt x="1184" y="1676"/>
                  </a:lnTo>
                  <a:lnTo>
                    <a:pt x="1235" y="1641"/>
                  </a:lnTo>
                  <a:lnTo>
                    <a:pt x="1293" y="1602"/>
                  </a:lnTo>
                  <a:lnTo>
                    <a:pt x="1320" y="1586"/>
                  </a:lnTo>
                  <a:lnTo>
                    <a:pt x="1346" y="1572"/>
                  </a:lnTo>
                  <a:lnTo>
                    <a:pt x="1368" y="1562"/>
                  </a:lnTo>
                  <a:lnTo>
                    <a:pt x="1390" y="1554"/>
                  </a:lnTo>
                  <a:lnTo>
                    <a:pt x="1410" y="1549"/>
                  </a:lnTo>
                  <a:lnTo>
                    <a:pt x="1431" y="1548"/>
                  </a:lnTo>
                  <a:close/>
                  <a:moveTo>
                    <a:pt x="3100" y="594"/>
                  </a:moveTo>
                  <a:lnTo>
                    <a:pt x="3134" y="595"/>
                  </a:lnTo>
                  <a:lnTo>
                    <a:pt x="3168" y="601"/>
                  </a:lnTo>
                  <a:lnTo>
                    <a:pt x="3203" y="609"/>
                  </a:lnTo>
                  <a:lnTo>
                    <a:pt x="3235" y="621"/>
                  </a:lnTo>
                  <a:lnTo>
                    <a:pt x="3268" y="636"/>
                  </a:lnTo>
                  <a:lnTo>
                    <a:pt x="3299" y="654"/>
                  </a:lnTo>
                  <a:lnTo>
                    <a:pt x="3328" y="676"/>
                  </a:lnTo>
                  <a:lnTo>
                    <a:pt x="3356" y="701"/>
                  </a:lnTo>
                  <a:lnTo>
                    <a:pt x="3380" y="730"/>
                  </a:lnTo>
                  <a:lnTo>
                    <a:pt x="3402" y="762"/>
                  </a:lnTo>
                  <a:lnTo>
                    <a:pt x="3421" y="798"/>
                  </a:lnTo>
                  <a:lnTo>
                    <a:pt x="3437" y="836"/>
                  </a:lnTo>
                  <a:lnTo>
                    <a:pt x="3447" y="879"/>
                  </a:lnTo>
                  <a:lnTo>
                    <a:pt x="3454" y="925"/>
                  </a:lnTo>
                  <a:lnTo>
                    <a:pt x="3458" y="975"/>
                  </a:lnTo>
                  <a:lnTo>
                    <a:pt x="3458" y="1165"/>
                  </a:lnTo>
                  <a:lnTo>
                    <a:pt x="3454" y="1212"/>
                  </a:lnTo>
                  <a:lnTo>
                    <a:pt x="3446" y="1256"/>
                  </a:lnTo>
                  <a:lnTo>
                    <a:pt x="3432" y="1296"/>
                  </a:lnTo>
                  <a:lnTo>
                    <a:pt x="3415" y="1333"/>
                  </a:lnTo>
                  <a:lnTo>
                    <a:pt x="3394" y="1368"/>
                  </a:lnTo>
                  <a:lnTo>
                    <a:pt x="3370" y="1399"/>
                  </a:lnTo>
                  <a:lnTo>
                    <a:pt x="3343" y="1427"/>
                  </a:lnTo>
                  <a:lnTo>
                    <a:pt x="3315" y="1453"/>
                  </a:lnTo>
                  <a:lnTo>
                    <a:pt x="3285" y="1475"/>
                  </a:lnTo>
                  <a:lnTo>
                    <a:pt x="3255" y="1493"/>
                  </a:lnTo>
                  <a:lnTo>
                    <a:pt x="3226" y="1510"/>
                  </a:lnTo>
                  <a:lnTo>
                    <a:pt x="3197" y="1523"/>
                  </a:lnTo>
                  <a:lnTo>
                    <a:pt x="3169" y="1533"/>
                  </a:lnTo>
                  <a:lnTo>
                    <a:pt x="3143" y="1541"/>
                  </a:lnTo>
                  <a:lnTo>
                    <a:pt x="3120" y="1546"/>
                  </a:lnTo>
                  <a:lnTo>
                    <a:pt x="3100" y="1547"/>
                  </a:lnTo>
                  <a:lnTo>
                    <a:pt x="3082" y="1546"/>
                  </a:lnTo>
                  <a:lnTo>
                    <a:pt x="3062" y="1541"/>
                  </a:lnTo>
                  <a:lnTo>
                    <a:pt x="3038" y="1535"/>
                  </a:lnTo>
                  <a:lnTo>
                    <a:pt x="3012" y="1526"/>
                  </a:lnTo>
                  <a:lnTo>
                    <a:pt x="2986" y="1514"/>
                  </a:lnTo>
                  <a:lnTo>
                    <a:pt x="2958" y="1500"/>
                  </a:lnTo>
                  <a:lnTo>
                    <a:pt x="2930" y="1483"/>
                  </a:lnTo>
                  <a:lnTo>
                    <a:pt x="2901" y="1463"/>
                  </a:lnTo>
                  <a:lnTo>
                    <a:pt x="2874" y="1441"/>
                  </a:lnTo>
                  <a:lnTo>
                    <a:pt x="2848" y="1416"/>
                  </a:lnTo>
                  <a:lnTo>
                    <a:pt x="2823" y="1388"/>
                  </a:lnTo>
                  <a:lnTo>
                    <a:pt x="2801" y="1358"/>
                  </a:lnTo>
                  <a:lnTo>
                    <a:pt x="2781" y="1325"/>
                  </a:lnTo>
                  <a:lnTo>
                    <a:pt x="2765" y="1289"/>
                  </a:lnTo>
                  <a:lnTo>
                    <a:pt x="2754" y="1251"/>
                  </a:lnTo>
                  <a:lnTo>
                    <a:pt x="2745" y="1209"/>
                  </a:lnTo>
                  <a:lnTo>
                    <a:pt x="2743" y="1165"/>
                  </a:lnTo>
                  <a:lnTo>
                    <a:pt x="2743" y="975"/>
                  </a:lnTo>
                  <a:lnTo>
                    <a:pt x="2745" y="925"/>
                  </a:lnTo>
                  <a:lnTo>
                    <a:pt x="2752" y="879"/>
                  </a:lnTo>
                  <a:lnTo>
                    <a:pt x="2764" y="836"/>
                  </a:lnTo>
                  <a:lnTo>
                    <a:pt x="2780" y="798"/>
                  </a:lnTo>
                  <a:lnTo>
                    <a:pt x="2799" y="762"/>
                  </a:lnTo>
                  <a:lnTo>
                    <a:pt x="2822" y="730"/>
                  </a:lnTo>
                  <a:lnTo>
                    <a:pt x="2848" y="701"/>
                  </a:lnTo>
                  <a:lnTo>
                    <a:pt x="2874" y="676"/>
                  </a:lnTo>
                  <a:lnTo>
                    <a:pt x="2904" y="654"/>
                  </a:lnTo>
                  <a:lnTo>
                    <a:pt x="2936" y="636"/>
                  </a:lnTo>
                  <a:lnTo>
                    <a:pt x="2967" y="621"/>
                  </a:lnTo>
                  <a:lnTo>
                    <a:pt x="3001" y="609"/>
                  </a:lnTo>
                  <a:lnTo>
                    <a:pt x="3034" y="601"/>
                  </a:lnTo>
                  <a:lnTo>
                    <a:pt x="3067" y="595"/>
                  </a:lnTo>
                  <a:lnTo>
                    <a:pt x="3100" y="594"/>
                  </a:lnTo>
                  <a:close/>
                  <a:moveTo>
                    <a:pt x="716" y="594"/>
                  </a:moveTo>
                  <a:lnTo>
                    <a:pt x="751" y="595"/>
                  </a:lnTo>
                  <a:lnTo>
                    <a:pt x="784" y="601"/>
                  </a:lnTo>
                  <a:lnTo>
                    <a:pt x="818" y="609"/>
                  </a:lnTo>
                  <a:lnTo>
                    <a:pt x="852" y="621"/>
                  </a:lnTo>
                  <a:lnTo>
                    <a:pt x="884" y="636"/>
                  </a:lnTo>
                  <a:lnTo>
                    <a:pt x="914" y="654"/>
                  </a:lnTo>
                  <a:lnTo>
                    <a:pt x="945" y="676"/>
                  </a:lnTo>
                  <a:lnTo>
                    <a:pt x="971" y="701"/>
                  </a:lnTo>
                  <a:lnTo>
                    <a:pt x="997" y="730"/>
                  </a:lnTo>
                  <a:lnTo>
                    <a:pt x="1019" y="762"/>
                  </a:lnTo>
                  <a:lnTo>
                    <a:pt x="1037" y="798"/>
                  </a:lnTo>
                  <a:lnTo>
                    <a:pt x="1052" y="836"/>
                  </a:lnTo>
                  <a:lnTo>
                    <a:pt x="1064" y="879"/>
                  </a:lnTo>
                  <a:lnTo>
                    <a:pt x="1071" y="925"/>
                  </a:lnTo>
                  <a:lnTo>
                    <a:pt x="1073" y="975"/>
                  </a:lnTo>
                  <a:lnTo>
                    <a:pt x="1073" y="1165"/>
                  </a:lnTo>
                  <a:lnTo>
                    <a:pt x="1071" y="1212"/>
                  </a:lnTo>
                  <a:lnTo>
                    <a:pt x="1062" y="1256"/>
                  </a:lnTo>
                  <a:lnTo>
                    <a:pt x="1049" y="1296"/>
                  </a:lnTo>
                  <a:lnTo>
                    <a:pt x="1032" y="1333"/>
                  </a:lnTo>
                  <a:lnTo>
                    <a:pt x="1010" y="1368"/>
                  </a:lnTo>
                  <a:lnTo>
                    <a:pt x="985" y="1399"/>
                  </a:lnTo>
                  <a:lnTo>
                    <a:pt x="960" y="1427"/>
                  </a:lnTo>
                  <a:lnTo>
                    <a:pt x="931" y="1453"/>
                  </a:lnTo>
                  <a:lnTo>
                    <a:pt x="902" y="1475"/>
                  </a:lnTo>
                  <a:lnTo>
                    <a:pt x="871" y="1493"/>
                  </a:lnTo>
                  <a:lnTo>
                    <a:pt x="841" y="1510"/>
                  </a:lnTo>
                  <a:lnTo>
                    <a:pt x="812" y="1523"/>
                  </a:lnTo>
                  <a:lnTo>
                    <a:pt x="784" y="1533"/>
                  </a:lnTo>
                  <a:lnTo>
                    <a:pt x="759" y="1541"/>
                  </a:lnTo>
                  <a:lnTo>
                    <a:pt x="736" y="1546"/>
                  </a:lnTo>
                  <a:lnTo>
                    <a:pt x="716" y="1547"/>
                  </a:lnTo>
                  <a:lnTo>
                    <a:pt x="699" y="1546"/>
                  </a:lnTo>
                  <a:lnTo>
                    <a:pt x="678" y="1541"/>
                  </a:lnTo>
                  <a:lnTo>
                    <a:pt x="654" y="1535"/>
                  </a:lnTo>
                  <a:lnTo>
                    <a:pt x="629" y="1526"/>
                  </a:lnTo>
                  <a:lnTo>
                    <a:pt x="602" y="1514"/>
                  </a:lnTo>
                  <a:lnTo>
                    <a:pt x="574" y="1500"/>
                  </a:lnTo>
                  <a:lnTo>
                    <a:pt x="545" y="1483"/>
                  </a:lnTo>
                  <a:lnTo>
                    <a:pt x="518" y="1463"/>
                  </a:lnTo>
                  <a:lnTo>
                    <a:pt x="490" y="1441"/>
                  </a:lnTo>
                  <a:lnTo>
                    <a:pt x="464" y="1416"/>
                  </a:lnTo>
                  <a:lnTo>
                    <a:pt x="440" y="1388"/>
                  </a:lnTo>
                  <a:lnTo>
                    <a:pt x="417" y="1358"/>
                  </a:lnTo>
                  <a:lnTo>
                    <a:pt x="398" y="1325"/>
                  </a:lnTo>
                  <a:lnTo>
                    <a:pt x="382" y="1289"/>
                  </a:lnTo>
                  <a:lnTo>
                    <a:pt x="369" y="1251"/>
                  </a:lnTo>
                  <a:lnTo>
                    <a:pt x="362" y="1209"/>
                  </a:lnTo>
                  <a:lnTo>
                    <a:pt x="359" y="1165"/>
                  </a:lnTo>
                  <a:lnTo>
                    <a:pt x="359" y="975"/>
                  </a:lnTo>
                  <a:lnTo>
                    <a:pt x="362" y="925"/>
                  </a:lnTo>
                  <a:lnTo>
                    <a:pt x="369" y="879"/>
                  </a:lnTo>
                  <a:lnTo>
                    <a:pt x="381" y="836"/>
                  </a:lnTo>
                  <a:lnTo>
                    <a:pt x="396" y="798"/>
                  </a:lnTo>
                  <a:lnTo>
                    <a:pt x="415" y="762"/>
                  </a:lnTo>
                  <a:lnTo>
                    <a:pt x="437" y="730"/>
                  </a:lnTo>
                  <a:lnTo>
                    <a:pt x="463" y="701"/>
                  </a:lnTo>
                  <a:lnTo>
                    <a:pt x="491" y="676"/>
                  </a:lnTo>
                  <a:lnTo>
                    <a:pt x="520" y="654"/>
                  </a:lnTo>
                  <a:lnTo>
                    <a:pt x="551" y="636"/>
                  </a:lnTo>
                  <a:lnTo>
                    <a:pt x="584" y="621"/>
                  </a:lnTo>
                  <a:lnTo>
                    <a:pt x="616" y="609"/>
                  </a:lnTo>
                  <a:lnTo>
                    <a:pt x="650" y="601"/>
                  </a:lnTo>
                  <a:lnTo>
                    <a:pt x="683" y="595"/>
                  </a:lnTo>
                  <a:lnTo>
                    <a:pt x="716" y="594"/>
                  </a:lnTo>
                  <a:close/>
                  <a:moveTo>
                    <a:pt x="1908" y="0"/>
                  </a:moveTo>
                  <a:lnTo>
                    <a:pt x="1969" y="3"/>
                  </a:lnTo>
                  <a:lnTo>
                    <a:pt x="2028" y="12"/>
                  </a:lnTo>
                  <a:lnTo>
                    <a:pt x="2086" y="26"/>
                  </a:lnTo>
                  <a:lnTo>
                    <a:pt x="2141" y="46"/>
                  </a:lnTo>
                  <a:lnTo>
                    <a:pt x="2193" y="70"/>
                  </a:lnTo>
                  <a:lnTo>
                    <a:pt x="2242" y="99"/>
                  </a:lnTo>
                  <a:lnTo>
                    <a:pt x="2288" y="134"/>
                  </a:lnTo>
                  <a:lnTo>
                    <a:pt x="2330" y="172"/>
                  </a:lnTo>
                  <a:lnTo>
                    <a:pt x="2368" y="215"/>
                  </a:lnTo>
                  <a:lnTo>
                    <a:pt x="2402" y="261"/>
                  </a:lnTo>
                  <a:lnTo>
                    <a:pt x="2431" y="312"/>
                  </a:lnTo>
                  <a:lnTo>
                    <a:pt x="2455" y="366"/>
                  </a:lnTo>
                  <a:lnTo>
                    <a:pt x="2475" y="424"/>
                  </a:lnTo>
                  <a:lnTo>
                    <a:pt x="2490" y="484"/>
                  </a:lnTo>
                  <a:lnTo>
                    <a:pt x="2498" y="548"/>
                  </a:lnTo>
                  <a:lnTo>
                    <a:pt x="2502" y="614"/>
                  </a:lnTo>
                  <a:lnTo>
                    <a:pt x="2502" y="726"/>
                  </a:lnTo>
                  <a:lnTo>
                    <a:pt x="2499" y="789"/>
                  </a:lnTo>
                  <a:lnTo>
                    <a:pt x="2491" y="851"/>
                  </a:lnTo>
                  <a:lnTo>
                    <a:pt x="2479" y="913"/>
                  </a:lnTo>
                  <a:lnTo>
                    <a:pt x="2461" y="972"/>
                  </a:lnTo>
                  <a:lnTo>
                    <a:pt x="2439" y="1030"/>
                  </a:lnTo>
                  <a:lnTo>
                    <a:pt x="2412" y="1085"/>
                  </a:lnTo>
                  <a:lnTo>
                    <a:pt x="2382" y="1139"/>
                  </a:lnTo>
                  <a:lnTo>
                    <a:pt x="2349" y="1189"/>
                  </a:lnTo>
                  <a:lnTo>
                    <a:pt x="2310" y="1235"/>
                  </a:lnTo>
                  <a:lnTo>
                    <a:pt x="2270" y="1278"/>
                  </a:lnTo>
                  <a:lnTo>
                    <a:pt x="2226" y="1316"/>
                  </a:lnTo>
                  <a:lnTo>
                    <a:pt x="2178" y="1350"/>
                  </a:lnTo>
                  <a:lnTo>
                    <a:pt x="2128" y="1377"/>
                  </a:lnTo>
                  <a:lnTo>
                    <a:pt x="2076" y="1399"/>
                  </a:lnTo>
                  <a:lnTo>
                    <a:pt x="2021" y="1417"/>
                  </a:lnTo>
                  <a:lnTo>
                    <a:pt x="1966" y="1427"/>
                  </a:lnTo>
                  <a:lnTo>
                    <a:pt x="1908" y="1431"/>
                  </a:lnTo>
                  <a:lnTo>
                    <a:pt x="1848" y="1427"/>
                  </a:lnTo>
                  <a:lnTo>
                    <a:pt x="1793" y="1417"/>
                  </a:lnTo>
                  <a:lnTo>
                    <a:pt x="1738" y="1399"/>
                  </a:lnTo>
                  <a:lnTo>
                    <a:pt x="1686" y="1377"/>
                  </a:lnTo>
                  <a:lnTo>
                    <a:pt x="1636" y="1350"/>
                  </a:lnTo>
                  <a:lnTo>
                    <a:pt x="1589" y="1316"/>
                  </a:lnTo>
                  <a:lnTo>
                    <a:pt x="1544" y="1278"/>
                  </a:lnTo>
                  <a:lnTo>
                    <a:pt x="1504" y="1235"/>
                  </a:lnTo>
                  <a:lnTo>
                    <a:pt x="1467" y="1189"/>
                  </a:lnTo>
                  <a:lnTo>
                    <a:pt x="1432" y="1139"/>
                  </a:lnTo>
                  <a:lnTo>
                    <a:pt x="1402" y="1085"/>
                  </a:lnTo>
                  <a:lnTo>
                    <a:pt x="1375" y="1030"/>
                  </a:lnTo>
                  <a:lnTo>
                    <a:pt x="1353" y="972"/>
                  </a:lnTo>
                  <a:lnTo>
                    <a:pt x="1336" y="913"/>
                  </a:lnTo>
                  <a:lnTo>
                    <a:pt x="1323" y="851"/>
                  </a:lnTo>
                  <a:lnTo>
                    <a:pt x="1316" y="789"/>
                  </a:lnTo>
                  <a:lnTo>
                    <a:pt x="1312" y="726"/>
                  </a:lnTo>
                  <a:lnTo>
                    <a:pt x="1312" y="614"/>
                  </a:lnTo>
                  <a:lnTo>
                    <a:pt x="1316" y="548"/>
                  </a:lnTo>
                  <a:lnTo>
                    <a:pt x="1325" y="484"/>
                  </a:lnTo>
                  <a:lnTo>
                    <a:pt x="1339" y="424"/>
                  </a:lnTo>
                  <a:lnTo>
                    <a:pt x="1359" y="366"/>
                  </a:lnTo>
                  <a:lnTo>
                    <a:pt x="1383" y="312"/>
                  </a:lnTo>
                  <a:lnTo>
                    <a:pt x="1412" y="261"/>
                  </a:lnTo>
                  <a:lnTo>
                    <a:pt x="1447" y="215"/>
                  </a:lnTo>
                  <a:lnTo>
                    <a:pt x="1484" y="172"/>
                  </a:lnTo>
                  <a:lnTo>
                    <a:pt x="1527" y="134"/>
                  </a:lnTo>
                  <a:lnTo>
                    <a:pt x="1572" y="99"/>
                  </a:lnTo>
                  <a:lnTo>
                    <a:pt x="1621" y="70"/>
                  </a:lnTo>
                  <a:lnTo>
                    <a:pt x="1673" y="46"/>
                  </a:lnTo>
                  <a:lnTo>
                    <a:pt x="1728" y="26"/>
                  </a:lnTo>
                  <a:lnTo>
                    <a:pt x="1786" y="12"/>
                  </a:lnTo>
                  <a:lnTo>
                    <a:pt x="1845" y="3"/>
                  </a:lnTo>
                  <a:lnTo>
                    <a:pt x="1908" y="0"/>
                  </a:lnTo>
                  <a:close/>
                </a:path>
              </a:pathLst>
            </a:custGeom>
            <a:solidFill>
              <a:schemeClr val="bg1">
                <a:lumMod val="6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IN">
                <a:solidFill>
                  <a:prstClr val="black"/>
                </a:solidFill>
                <a:latin typeface="Calibri"/>
              </a:endParaRPr>
            </a:p>
          </p:txBody>
        </p:sp>
      </p:grpSp>
      <p:graphicFrame>
        <p:nvGraphicFramePr>
          <p:cNvPr id="35" name="Table 34"/>
          <p:cNvGraphicFramePr>
            <a:graphicFrameLocks noGrp="1"/>
          </p:cNvGraphicFramePr>
          <p:nvPr>
            <p:extLst>
              <p:ext uri="{D42A27DB-BD31-4B8C-83A1-F6EECF244321}">
                <p14:modId xmlns:p14="http://schemas.microsoft.com/office/powerpoint/2010/main" val="270677268"/>
              </p:ext>
            </p:extLst>
          </p:nvPr>
        </p:nvGraphicFramePr>
        <p:xfrm>
          <a:off x="4451478" y="944608"/>
          <a:ext cx="2056242" cy="2762467"/>
        </p:xfrm>
        <a:graphic>
          <a:graphicData uri="http://schemas.openxmlformats.org/drawingml/2006/table">
            <a:tbl>
              <a:tblPr firstRow="1" bandRow="1">
                <a:effectLst>
                  <a:outerShdw blurRad="254000" dist="127000" dir="6000000" algn="ctr" rotWithShape="0">
                    <a:schemeClr val="tx2">
                      <a:lumMod val="75000"/>
                      <a:alpha val="30000"/>
                    </a:schemeClr>
                  </a:outerShdw>
                </a:effectLst>
                <a:tableStyleId>{0660B408-B3CF-4A94-85FC-2B1E0A45F4A2}</a:tableStyleId>
              </a:tblPr>
              <a:tblGrid>
                <a:gridCol w="2056242">
                  <a:extLst>
                    <a:ext uri="{9D8B030D-6E8A-4147-A177-3AD203B41FA5}">
                      <a16:colId xmlns:a16="http://schemas.microsoft.com/office/drawing/2014/main" val="20000"/>
                    </a:ext>
                  </a:extLst>
                </a:gridCol>
              </a:tblGrid>
              <a:tr h="361237">
                <a:tc>
                  <a:txBody>
                    <a:bodyPr/>
                    <a:lstStyle/>
                    <a:p>
                      <a:pPr algn="l">
                        <a:lnSpc>
                          <a:spcPct val="80000"/>
                        </a:lnSpc>
                      </a:pPr>
                      <a:r>
                        <a:rPr lang="en-US" sz="1800" dirty="0"/>
                        <a:t>Strategic</a:t>
                      </a:r>
                      <a:endParaRPr lang="en-US" sz="1400" b="0" dirty="0">
                        <a:solidFill>
                          <a:schemeClr val="bg1"/>
                        </a:solidFill>
                        <a:latin typeface="+mj-lt"/>
                        <a:ea typeface="Calibri" charset="0"/>
                        <a:cs typeface="Calibri" charset="0"/>
                      </a:endParaRPr>
                    </a:p>
                  </a:txBody>
                  <a:tcPr marL="205794" marR="205794" marT="68598" marB="68598" anchor="ctr">
                    <a:solidFill>
                      <a:schemeClr val="tx2">
                        <a:lumMod val="75000"/>
                      </a:schemeClr>
                    </a:solidFill>
                  </a:tcPr>
                </a:tc>
                <a:extLst>
                  <a:ext uri="{0D108BD9-81ED-4DB2-BD59-A6C34878D82A}">
                    <a16:rowId xmlns:a16="http://schemas.microsoft.com/office/drawing/2014/main" val="10000"/>
                  </a:ext>
                </a:extLst>
              </a:tr>
              <a:tr h="1204098">
                <a:tc>
                  <a:txBody>
                    <a:bodyPr/>
                    <a:lstStyle/>
                    <a:p>
                      <a:pPr lvl="0">
                        <a:defRPr/>
                      </a:pPr>
                      <a:r>
                        <a:rPr lang="en-US" sz="1600" kern="0" dirty="0"/>
                        <a:t>The risk that the business benefits</a:t>
                      </a:r>
                    </a:p>
                    <a:p>
                      <a:pPr lvl="0">
                        <a:defRPr/>
                      </a:pPr>
                      <a:endParaRPr lang="en-US" sz="1600" kern="0" dirty="0">
                        <a:solidFill>
                          <a:schemeClr val="tx1">
                            <a:lumMod val="75000"/>
                            <a:lumOff val="25000"/>
                          </a:schemeClr>
                        </a:solidFill>
                        <a:latin typeface="Arial" pitchFamily="34" charset="0"/>
                        <a:cs typeface="Arial" pitchFamily="34" charset="0"/>
                      </a:endParaRPr>
                    </a:p>
                    <a:p>
                      <a:pPr lvl="0">
                        <a:defRPr/>
                      </a:pPr>
                      <a:endParaRPr lang="en-US" sz="1600" kern="0" dirty="0">
                        <a:solidFill>
                          <a:schemeClr val="tx1">
                            <a:lumMod val="75000"/>
                            <a:lumOff val="25000"/>
                          </a:schemeClr>
                        </a:solidFill>
                        <a:latin typeface="Arial" pitchFamily="34" charset="0"/>
                        <a:cs typeface="Arial" pitchFamily="34" charset="0"/>
                      </a:endParaRPr>
                    </a:p>
                    <a:p>
                      <a:pPr lvl="0">
                        <a:defRPr/>
                      </a:pPr>
                      <a:endParaRPr lang="en-US" sz="1600" kern="0" dirty="0">
                        <a:solidFill>
                          <a:schemeClr val="tx1">
                            <a:lumMod val="75000"/>
                            <a:lumOff val="25000"/>
                          </a:schemeClr>
                        </a:solidFill>
                        <a:latin typeface="Arial" pitchFamily="34" charset="0"/>
                        <a:cs typeface="Arial" pitchFamily="34" charset="0"/>
                      </a:endParaRPr>
                    </a:p>
                    <a:p>
                      <a:pPr lvl="0">
                        <a:defRPr/>
                      </a:pPr>
                      <a:endParaRPr lang="en-US" sz="1600" kern="0" dirty="0">
                        <a:solidFill>
                          <a:schemeClr val="tx1">
                            <a:lumMod val="75000"/>
                            <a:lumOff val="25000"/>
                          </a:schemeClr>
                        </a:solidFill>
                        <a:latin typeface="Arial" pitchFamily="34" charset="0"/>
                        <a:cs typeface="Arial" pitchFamily="34" charset="0"/>
                      </a:endParaRPr>
                    </a:p>
                    <a:p>
                      <a:pPr lvl="0">
                        <a:defRPr/>
                      </a:pPr>
                      <a:endParaRPr lang="en-US" sz="1600" kern="0" dirty="0">
                        <a:solidFill>
                          <a:schemeClr val="tx1">
                            <a:lumMod val="75000"/>
                            <a:lumOff val="25000"/>
                          </a:schemeClr>
                        </a:solidFill>
                        <a:latin typeface="Arial" pitchFamily="34" charset="0"/>
                        <a:cs typeface="Arial" pitchFamily="34" charset="0"/>
                      </a:endParaRPr>
                    </a:p>
                    <a:p>
                      <a:pPr lvl="0">
                        <a:defRPr/>
                      </a:pPr>
                      <a:endParaRPr lang="en-US" sz="1600" kern="0" dirty="0">
                        <a:solidFill>
                          <a:schemeClr val="tx1">
                            <a:lumMod val="75000"/>
                            <a:lumOff val="25000"/>
                          </a:schemeClr>
                        </a:solidFill>
                        <a:latin typeface="Arial" pitchFamily="34" charset="0"/>
                        <a:cs typeface="Arial" pitchFamily="34" charset="0"/>
                      </a:endParaRPr>
                    </a:p>
                    <a:p>
                      <a:pPr lvl="0">
                        <a:defRPr/>
                      </a:pPr>
                      <a:endParaRPr lang="en-US" sz="1600" kern="0" dirty="0">
                        <a:solidFill>
                          <a:schemeClr val="tx1">
                            <a:lumMod val="75000"/>
                            <a:lumOff val="25000"/>
                          </a:schemeClr>
                        </a:solidFill>
                        <a:latin typeface="Arial" pitchFamily="34" charset="0"/>
                        <a:cs typeface="Arial" pitchFamily="34" charset="0"/>
                      </a:endParaRPr>
                    </a:p>
                  </a:txBody>
                  <a:tcPr marL="205794" marR="205794" marT="137196" marB="68598">
                    <a:solidFill>
                      <a:schemeClr val="bg1">
                        <a:lumMod val="95000"/>
                      </a:schemeClr>
                    </a:solidFill>
                  </a:tcPr>
                </a:tc>
                <a:extLst>
                  <a:ext uri="{0D108BD9-81ED-4DB2-BD59-A6C34878D82A}">
                    <a16:rowId xmlns:a16="http://schemas.microsoft.com/office/drawing/2014/main" val="10001"/>
                  </a:ext>
                </a:extLst>
              </a:tr>
            </a:tbl>
          </a:graphicData>
        </a:graphic>
      </p:graphicFrame>
      <p:graphicFrame>
        <p:nvGraphicFramePr>
          <p:cNvPr id="36" name="Table 35"/>
          <p:cNvGraphicFramePr>
            <a:graphicFrameLocks noGrp="1"/>
          </p:cNvGraphicFramePr>
          <p:nvPr>
            <p:extLst>
              <p:ext uri="{D42A27DB-BD31-4B8C-83A1-F6EECF244321}">
                <p14:modId xmlns:p14="http://schemas.microsoft.com/office/powerpoint/2010/main" val="1926027129"/>
              </p:ext>
            </p:extLst>
          </p:nvPr>
        </p:nvGraphicFramePr>
        <p:xfrm>
          <a:off x="6538241" y="944608"/>
          <a:ext cx="2056242" cy="2762467"/>
        </p:xfrm>
        <a:graphic>
          <a:graphicData uri="http://schemas.openxmlformats.org/drawingml/2006/table">
            <a:tbl>
              <a:tblPr firstRow="1" bandRow="1">
                <a:effectLst>
                  <a:outerShdw blurRad="254000" dist="127000" dir="6000000" algn="ctr" rotWithShape="0">
                    <a:schemeClr val="tx2">
                      <a:lumMod val="75000"/>
                      <a:alpha val="30000"/>
                    </a:schemeClr>
                  </a:outerShdw>
                </a:effectLst>
                <a:tableStyleId>{0660B408-B3CF-4A94-85FC-2B1E0A45F4A2}</a:tableStyleId>
              </a:tblPr>
              <a:tblGrid>
                <a:gridCol w="2056242">
                  <a:extLst>
                    <a:ext uri="{9D8B030D-6E8A-4147-A177-3AD203B41FA5}">
                      <a16:colId xmlns:a16="http://schemas.microsoft.com/office/drawing/2014/main" val="20000"/>
                    </a:ext>
                  </a:extLst>
                </a:gridCol>
              </a:tblGrid>
              <a:tr h="361237">
                <a:tc>
                  <a:txBody>
                    <a:bodyPr/>
                    <a:lstStyle/>
                    <a:p>
                      <a:pPr algn="l">
                        <a:lnSpc>
                          <a:spcPct val="80000"/>
                        </a:lnSpc>
                      </a:pPr>
                      <a:r>
                        <a:rPr lang="en-US" sz="1800" dirty="0"/>
                        <a:t>Business</a:t>
                      </a:r>
                      <a:endParaRPr lang="en-US" sz="1800" b="0" dirty="0">
                        <a:solidFill>
                          <a:schemeClr val="bg1"/>
                        </a:solidFill>
                        <a:latin typeface="+mj-lt"/>
                        <a:ea typeface="Calibri" charset="0"/>
                        <a:cs typeface="Calibri" charset="0"/>
                      </a:endParaRPr>
                    </a:p>
                  </a:txBody>
                  <a:tcPr marL="205794" marR="205794" marT="68598" marB="68598" anchor="ctr">
                    <a:solidFill>
                      <a:schemeClr val="tx2">
                        <a:lumMod val="60000"/>
                        <a:lumOff val="40000"/>
                      </a:schemeClr>
                    </a:solidFill>
                  </a:tcPr>
                </a:tc>
                <a:extLst>
                  <a:ext uri="{0D108BD9-81ED-4DB2-BD59-A6C34878D82A}">
                    <a16:rowId xmlns:a16="http://schemas.microsoft.com/office/drawing/2014/main" val="10000"/>
                  </a:ext>
                </a:extLst>
              </a:tr>
              <a:tr h="1486287">
                <a:tc>
                  <a:txBody>
                    <a:bodyPr/>
                    <a:lstStyle/>
                    <a:p>
                      <a:pPr lvl="0">
                        <a:defRPr/>
                      </a:pPr>
                      <a:r>
                        <a:rPr lang="en-US" sz="1600" kern="0" dirty="0"/>
                        <a:t>The amount, or type, or order of change negatively impacts the productivity of the business or their readiness to receive the change (change fatigue)</a:t>
                      </a:r>
                      <a:endParaRPr lang="en-US" sz="1600" kern="0" dirty="0">
                        <a:solidFill>
                          <a:schemeClr val="tx1">
                            <a:lumMod val="75000"/>
                            <a:lumOff val="25000"/>
                          </a:schemeClr>
                        </a:solidFill>
                        <a:latin typeface="Arial" pitchFamily="34" charset="0"/>
                        <a:cs typeface="Arial" pitchFamily="34" charset="0"/>
                      </a:endParaRPr>
                    </a:p>
                  </a:txBody>
                  <a:tcPr marL="205794" marR="205794" marT="137196" marB="68598">
                    <a:solidFill>
                      <a:schemeClr val="bg1">
                        <a:lumMod val="95000"/>
                      </a:schemeClr>
                    </a:solidFill>
                  </a:tcPr>
                </a:tc>
                <a:extLst>
                  <a:ext uri="{0D108BD9-81ED-4DB2-BD59-A6C34878D82A}">
                    <a16:rowId xmlns:a16="http://schemas.microsoft.com/office/drawing/2014/main" val="10001"/>
                  </a:ext>
                </a:extLst>
              </a:tr>
            </a:tbl>
          </a:graphicData>
        </a:graphic>
      </p:graphicFrame>
      <p:graphicFrame>
        <p:nvGraphicFramePr>
          <p:cNvPr id="37" name="Table 36"/>
          <p:cNvGraphicFramePr>
            <a:graphicFrameLocks noGrp="1"/>
          </p:cNvGraphicFramePr>
          <p:nvPr>
            <p:extLst>
              <p:ext uri="{D42A27DB-BD31-4B8C-83A1-F6EECF244321}">
                <p14:modId xmlns:p14="http://schemas.microsoft.com/office/powerpoint/2010/main" val="1537450461"/>
              </p:ext>
            </p:extLst>
          </p:nvPr>
        </p:nvGraphicFramePr>
        <p:xfrm>
          <a:off x="4508773" y="3842225"/>
          <a:ext cx="1984223" cy="3006307"/>
        </p:xfrm>
        <a:graphic>
          <a:graphicData uri="http://schemas.openxmlformats.org/drawingml/2006/table">
            <a:tbl>
              <a:tblPr firstRow="1" bandRow="1">
                <a:effectLst>
                  <a:outerShdw blurRad="254000" dist="127000" dir="6000000" algn="ctr" rotWithShape="0">
                    <a:schemeClr val="tx2">
                      <a:lumMod val="75000"/>
                      <a:alpha val="30000"/>
                    </a:schemeClr>
                  </a:outerShdw>
                </a:effectLst>
                <a:tableStyleId>{0660B408-B3CF-4A94-85FC-2B1E0A45F4A2}</a:tableStyleId>
              </a:tblPr>
              <a:tblGrid>
                <a:gridCol w="1984223">
                  <a:extLst>
                    <a:ext uri="{9D8B030D-6E8A-4147-A177-3AD203B41FA5}">
                      <a16:colId xmlns:a16="http://schemas.microsoft.com/office/drawing/2014/main" val="20000"/>
                    </a:ext>
                  </a:extLst>
                </a:gridCol>
              </a:tblGrid>
              <a:tr h="361237">
                <a:tc>
                  <a:txBody>
                    <a:bodyPr/>
                    <a:lstStyle/>
                    <a:p>
                      <a:pPr algn="l">
                        <a:lnSpc>
                          <a:spcPct val="80000"/>
                        </a:lnSpc>
                      </a:pPr>
                      <a:r>
                        <a:rPr lang="en-US" sz="1800" dirty="0"/>
                        <a:t>Project</a:t>
                      </a:r>
                      <a:endParaRPr lang="en-US" sz="1800" b="0" dirty="0">
                        <a:solidFill>
                          <a:schemeClr val="bg1"/>
                        </a:solidFill>
                        <a:latin typeface="+mj-lt"/>
                        <a:ea typeface="Calibri" charset="0"/>
                        <a:cs typeface="Calibri" charset="0"/>
                      </a:endParaRPr>
                    </a:p>
                  </a:txBody>
                  <a:tcPr marL="205794" marR="205794" marT="68598" marB="68598" anchor="ctr">
                    <a:solidFill>
                      <a:schemeClr val="tx2">
                        <a:lumMod val="60000"/>
                        <a:lumOff val="40000"/>
                      </a:schemeClr>
                    </a:solidFill>
                  </a:tcPr>
                </a:tc>
                <a:extLst>
                  <a:ext uri="{0D108BD9-81ED-4DB2-BD59-A6C34878D82A}">
                    <a16:rowId xmlns:a16="http://schemas.microsoft.com/office/drawing/2014/main" val="10000"/>
                  </a:ext>
                </a:extLst>
              </a:tr>
              <a:tr h="1486287">
                <a:tc>
                  <a:txBody>
                    <a:bodyPr/>
                    <a:lstStyle/>
                    <a:p>
                      <a:pPr lvl="0">
                        <a:defRPr/>
                      </a:pPr>
                      <a:r>
                        <a:rPr lang="en-US" sz="1600" kern="0" dirty="0"/>
                        <a:t>The solution development and delivery, associated change management activities, are not sufficient to meet the needs of the strategy or business areas</a:t>
                      </a:r>
                      <a:endParaRPr lang="en-US" sz="1600" kern="0" dirty="0">
                        <a:solidFill>
                          <a:schemeClr val="tx1">
                            <a:lumMod val="75000"/>
                            <a:lumOff val="25000"/>
                          </a:schemeClr>
                        </a:solidFill>
                        <a:latin typeface="Arial" pitchFamily="34" charset="0"/>
                        <a:cs typeface="Arial" pitchFamily="34" charset="0"/>
                      </a:endParaRPr>
                    </a:p>
                  </a:txBody>
                  <a:tcPr marL="205794" marR="205794" marT="137196" marB="68598">
                    <a:solidFill>
                      <a:schemeClr val="bg1">
                        <a:lumMod val="95000"/>
                      </a:schemeClr>
                    </a:solidFill>
                  </a:tcPr>
                </a:tc>
                <a:extLst>
                  <a:ext uri="{0D108BD9-81ED-4DB2-BD59-A6C34878D82A}">
                    <a16:rowId xmlns:a16="http://schemas.microsoft.com/office/drawing/2014/main" val="10001"/>
                  </a:ext>
                </a:extLst>
              </a:tr>
            </a:tbl>
          </a:graphicData>
        </a:graphic>
      </p:graphicFrame>
      <p:graphicFrame>
        <p:nvGraphicFramePr>
          <p:cNvPr id="38" name="Table 37"/>
          <p:cNvGraphicFramePr>
            <a:graphicFrameLocks noGrp="1"/>
          </p:cNvGraphicFramePr>
          <p:nvPr>
            <p:extLst>
              <p:ext uri="{D42A27DB-BD31-4B8C-83A1-F6EECF244321}">
                <p14:modId xmlns:p14="http://schemas.microsoft.com/office/powerpoint/2010/main" val="3285314771"/>
              </p:ext>
            </p:extLst>
          </p:nvPr>
        </p:nvGraphicFramePr>
        <p:xfrm>
          <a:off x="6530803" y="3842225"/>
          <a:ext cx="2056242" cy="3006307"/>
        </p:xfrm>
        <a:graphic>
          <a:graphicData uri="http://schemas.openxmlformats.org/drawingml/2006/table">
            <a:tbl>
              <a:tblPr firstRow="1" bandRow="1">
                <a:effectLst>
                  <a:outerShdw blurRad="254000" dist="127000" dir="6000000" algn="ctr" rotWithShape="0">
                    <a:schemeClr val="tx2">
                      <a:lumMod val="75000"/>
                      <a:alpha val="30000"/>
                    </a:schemeClr>
                  </a:outerShdw>
                </a:effectLst>
                <a:tableStyleId>{0660B408-B3CF-4A94-85FC-2B1E0A45F4A2}</a:tableStyleId>
              </a:tblPr>
              <a:tblGrid>
                <a:gridCol w="2056242">
                  <a:extLst>
                    <a:ext uri="{9D8B030D-6E8A-4147-A177-3AD203B41FA5}">
                      <a16:colId xmlns:a16="http://schemas.microsoft.com/office/drawing/2014/main" val="20000"/>
                    </a:ext>
                  </a:extLst>
                </a:gridCol>
              </a:tblGrid>
              <a:tr h="361237">
                <a:tc>
                  <a:txBody>
                    <a:bodyPr/>
                    <a:lstStyle/>
                    <a:p>
                      <a:pPr algn="l">
                        <a:lnSpc>
                          <a:spcPct val="80000"/>
                        </a:lnSpc>
                      </a:pPr>
                      <a:r>
                        <a:rPr lang="en-US" sz="1800" b="0" dirty="0">
                          <a:solidFill>
                            <a:schemeClr val="bg1"/>
                          </a:solidFill>
                          <a:latin typeface="+mj-lt"/>
                          <a:ea typeface="Calibri" charset="0"/>
                          <a:cs typeface="Calibri" charset="0"/>
                        </a:rPr>
                        <a:t>Health</a:t>
                      </a:r>
                    </a:p>
                  </a:txBody>
                  <a:tcPr marL="205794" marR="205794" marT="68598" marB="68598" anchor="ctr">
                    <a:solidFill>
                      <a:schemeClr val="tx2">
                        <a:lumMod val="75000"/>
                      </a:schemeClr>
                    </a:solidFill>
                  </a:tcPr>
                </a:tc>
                <a:extLst>
                  <a:ext uri="{0D108BD9-81ED-4DB2-BD59-A6C34878D82A}">
                    <a16:rowId xmlns:a16="http://schemas.microsoft.com/office/drawing/2014/main" val="10000"/>
                  </a:ext>
                </a:extLst>
              </a:tr>
              <a:tr h="1204098">
                <a:tc>
                  <a:txBody>
                    <a:bodyPr/>
                    <a:lstStyle/>
                    <a:p>
                      <a:pPr lvl="0">
                        <a:defRPr/>
                      </a:pPr>
                      <a:r>
                        <a:rPr lang="en-US" sz="1600" kern="0" dirty="0"/>
                        <a:t>The readiness to receive the change (change fatigue)</a:t>
                      </a:r>
                    </a:p>
                    <a:p>
                      <a:pPr lvl="0">
                        <a:defRPr/>
                      </a:pPr>
                      <a:endParaRPr lang="en-US" sz="1600" kern="0" dirty="0">
                        <a:solidFill>
                          <a:schemeClr val="tx1">
                            <a:lumMod val="75000"/>
                            <a:lumOff val="25000"/>
                          </a:schemeClr>
                        </a:solidFill>
                        <a:latin typeface="Arial" pitchFamily="34" charset="0"/>
                        <a:cs typeface="Arial" pitchFamily="34" charset="0"/>
                      </a:endParaRPr>
                    </a:p>
                    <a:p>
                      <a:pPr lvl="0">
                        <a:defRPr/>
                      </a:pPr>
                      <a:endParaRPr lang="en-US" sz="1600" kern="0" dirty="0">
                        <a:solidFill>
                          <a:schemeClr val="tx1">
                            <a:lumMod val="75000"/>
                            <a:lumOff val="25000"/>
                          </a:schemeClr>
                        </a:solidFill>
                        <a:latin typeface="Arial" pitchFamily="34" charset="0"/>
                        <a:cs typeface="Arial" pitchFamily="34" charset="0"/>
                      </a:endParaRPr>
                    </a:p>
                    <a:p>
                      <a:pPr lvl="0">
                        <a:defRPr/>
                      </a:pPr>
                      <a:endParaRPr lang="en-US" sz="1600" kern="0" dirty="0">
                        <a:solidFill>
                          <a:schemeClr val="tx1">
                            <a:lumMod val="75000"/>
                            <a:lumOff val="25000"/>
                          </a:schemeClr>
                        </a:solidFill>
                        <a:latin typeface="Arial" pitchFamily="34" charset="0"/>
                        <a:cs typeface="Arial" pitchFamily="34" charset="0"/>
                      </a:endParaRPr>
                    </a:p>
                    <a:p>
                      <a:pPr lvl="0">
                        <a:defRPr/>
                      </a:pPr>
                      <a:endParaRPr lang="en-US" sz="1600" kern="0" dirty="0">
                        <a:solidFill>
                          <a:schemeClr val="tx1">
                            <a:lumMod val="75000"/>
                            <a:lumOff val="25000"/>
                          </a:schemeClr>
                        </a:solidFill>
                        <a:latin typeface="Arial" pitchFamily="34" charset="0"/>
                        <a:cs typeface="Arial" pitchFamily="34" charset="0"/>
                      </a:endParaRPr>
                    </a:p>
                    <a:p>
                      <a:pPr lvl="0">
                        <a:defRPr/>
                      </a:pPr>
                      <a:endParaRPr lang="en-US" sz="1600" kern="0" dirty="0">
                        <a:solidFill>
                          <a:schemeClr val="tx1">
                            <a:lumMod val="75000"/>
                            <a:lumOff val="25000"/>
                          </a:schemeClr>
                        </a:solidFill>
                        <a:latin typeface="Arial" pitchFamily="34" charset="0"/>
                        <a:cs typeface="Arial" pitchFamily="34" charset="0"/>
                      </a:endParaRPr>
                    </a:p>
                    <a:p>
                      <a:pPr lvl="0">
                        <a:defRPr/>
                      </a:pPr>
                      <a:endParaRPr lang="en-US" sz="1600" kern="0" dirty="0">
                        <a:solidFill>
                          <a:schemeClr val="tx1">
                            <a:lumMod val="75000"/>
                            <a:lumOff val="25000"/>
                          </a:schemeClr>
                        </a:solidFill>
                        <a:latin typeface="Arial" pitchFamily="34" charset="0"/>
                        <a:cs typeface="Arial" pitchFamily="34" charset="0"/>
                      </a:endParaRPr>
                    </a:p>
                    <a:p>
                      <a:pPr lvl="0">
                        <a:defRPr/>
                      </a:pPr>
                      <a:endParaRPr lang="en-US" sz="1600" kern="0" dirty="0">
                        <a:solidFill>
                          <a:schemeClr val="tx1">
                            <a:lumMod val="75000"/>
                            <a:lumOff val="25000"/>
                          </a:schemeClr>
                        </a:solidFill>
                        <a:latin typeface="Arial" pitchFamily="34" charset="0"/>
                        <a:cs typeface="Arial" pitchFamily="34" charset="0"/>
                      </a:endParaRPr>
                    </a:p>
                  </a:txBody>
                  <a:tcPr marL="205794" marR="205794" marT="137196" marB="68598">
                    <a:solidFill>
                      <a:schemeClr val="bg1">
                        <a:lumMod val="95000"/>
                      </a:schemeClr>
                    </a:solidFill>
                  </a:tcPr>
                </a:tc>
                <a:extLst>
                  <a:ext uri="{0D108BD9-81ED-4DB2-BD59-A6C34878D82A}">
                    <a16:rowId xmlns:a16="http://schemas.microsoft.com/office/drawing/2014/main" val="10001"/>
                  </a:ext>
                </a:extLst>
              </a:tr>
            </a:tbl>
          </a:graphicData>
        </a:graphic>
      </p:graphicFrame>
      <p:sp>
        <p:nvSpPr>
          <p:cNvPr id="32" name="Shadow01">
            <a:extLst>
              <a:ext uri="{FF2B5EF4-FFF2-40B4-BE49-F238E27FC236}">
                <a16:creationId xmlns:a16="http://schemas.microsoft.com/office/drawing/2014/main" id="{7F540849-E29C-4316-B142-9FFF95762060}"/>
              </a:ext>
            </a:extLst>
          </p:cNvPr>
          <p:cNvSpPr/>
          <p:nvPr/>
        </p:nvSpPr>
        <p:spPr>
          <a:xfrm>
            <a:off x="260976" y="4398488"/>
            <a:ext cx="4001542" cy="334724"/>
          </a:xfrm>
          <a:prstGeom prst="ellipse">
            <a:avLst/>
          </a:prstGeom>
          <a:gradFill flip="none" rotWithShape="1">
            <a:gsLst>
              <a:gs pos="3000">
                <a:schemeClr val="tx2">
                  <a:lumMod val="75000"/>
                  <a:alpha val="23000"/>
                </a:schemeClr>
              </a:gs>
              <a:gs pos="100000">
                <a:schemeClr val="tx2">
                  <a:alpha val="0"/>
                  <a:lumMod val="24000"/>
                  <a:lumOff val="76000"/>
                </a:schemeClr>
              </a:gs>
            </a:gsLst>
            <a:path path="shape">
              <a:fillToRect l="50000" t="50000" r="50000" b="50000"/>
            </a:path>
            <a:tileRect/>
          </a:gradFill>
          <a:ln w="25400" cap="flat" cmpd="sng" algn="ctr">
            <a:noFill/>
            <a:prstDash val="solid"/>
          </a:ln>
          <a:effectLst/>
        </p:spPr>
        <p:txBody>
          <a:bodyPr rtlCol="0" anchor="ctr"/>
          <a:lstStyle/>
          <a:p>
            <a:pPr algn="ctr" defTabSz="685983">
              <a:defRPr/>
            </a:pPr>
            <a:endParaRPr lang="en-US" sz="975" kern="0">
              <a:solidFill>
                <a:sysClr val="window" lastClr="FFFFFF"/>
              </a:solidFill>
              <a:latin typeface="Calibri"/>
            </a:endParaRPr>
          </a:p>
        </p:txBody>
      </p:sp>
      <p:sp>
        <p:nvSpPr>
          <p:cNvPr id="34" name="Title 1">
            <a:extLst>
              <a:ext uri="{FF2B5EF4-FFF2-40B4-BE49-F238E27FC236}">
                <a16:creationId xmlns:a16="http://schemas.microsoft.com/office/drawing/2014/main" id="{765CC5C4-74B2-46F6-A2FA-47FCA113C13C}"/>
              </a:ext>
            </a:extLst>
          </p:cNvPr>
          <p:cNvSpPr txBox="1">
            <a:spLocks/>
          </p:cNvSpPr>
          <p:nvPr/>
        </p:nvSpPr>
        <p:spPr>
          <a:xfrm>
            <a:off x="0" y="-99965"/>
            <a:ext cx="9143999" cy="939809"/>
          </a:xfrm>
          <a:prstGeom prst="rect">
            <a:avLst/>
          </a:prstGeom>
        </p:spPr>
        <p:txBody>
          <a:bodyPr wrap="square" lIns="457200" tIns="228600" rIns="457200" bIns="22860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000"/>
              </a:lnSpc>
            </a:pPr>
            <a:r>
              <a:rPr lang="en-US" sz="3200" b="1" dirty="0">
                <a:solidFill>
                  <a:srgbClr val="046CB6"/>
                </a:solidFill>
                <a:latin typeface="Arial" panose="020B0604020202020204" pitchFamily="34" charset="0"/>
                <a:cs typeface="Arial" panose="020B0604020202020204" pitchFamily="34" charset="0"/>
              </a:rPr>
              <a:t>Risk-Based Thinking</a:t>
            </a:r>
            <a:endParaRPr lang="en-US" sz="3200" dirty="0">
              <a:solidFill>
                <a:srgbClr val="046CB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19012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60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10" presetClass="entr" presetSubtype="0" fill="hold" nodeType="withEffect">
                                  <p:stCondLst>
                                    <p:cond delay="30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par>
                                <p:cTn id="14" presetID="10" presetClass="entr" presetSubtype="0" fill="hold" nodeType="withEffect">
                                  <p:stCondLst>
                                    <p:cond delay="90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par>
                                <p:cTn id="17" presetID="10" presetClass="entr" presetSubtype="0" fill="hold" nodeType="withEffect">
                                  <p:stCondLst>
                                    <p:cond delay="20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nodeType="withEffect">
                                  <p:stCondLst>
                                    <p:cond delay="30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nodeType="withEffect">
                                  <p:stCondLst>
                                    <p:cond delay="40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par>
                                <p:cTn id="26" presetID="10" presetClass="entr" presetSubtype="0" fill="hold" nodeType="withEffect">
                                  <p:stCondLst>
                                    <p:cond delay="50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par>
                                <p:cTn id="29" presetID="10" presetClass="entr" presetSubtype="0" fill="hold" nodeType="withEffect">
                                  <p:stCondLst>
                                    <p:cond delay="20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par>
                                <p:cTn id="32" presetID="10" presetClass="entr" presetSubtype="0" fill="hold" nodeType="withEffect">
                                  <p:stCondLst>
                                    <p:cond delay="20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8DB16996-FA52-4E32-8434-2DBEC04CE7DF}"/>
              </a:ext>
            </a:extLst>
          </p:cNvPr>
          <p:cNvGraphicFramePr>
            <a:graphicFrameLocks noGrp="1"/>
          </p:cNvGraphicFramePr>
          <p:nvPr>
            <p:extLst>
              <p:ext uri="{D42A27DB-BD31-4B8C-83A1-F6EECF244321}">
                <p14:modId xmlns:p14="http://schemas.microsoft.com/office/powerpoint/2010/main" val="2516775376"/>
              </p:ext>
            </p:extLst>
          </p:nvPr>
        </p:nvGraphicFramePr>
        <p:xfrm>
          <a:off x="688930" y="839844"/>
          <a:ext cx="8163520" cy="1559560"/>
        </p:xfrm>
        <a:graphic>
          <a:graphicData uri="http://schemas.openxmlformats.org/drawingml/2006/table">
            <a:tbl>
              <a:tblPr firstRow="1" bandRow="1">
                <a:tableStyleId>{5C22544A-7EE6-4342-B048-85BDC9FD1C3A}</a:tableStyleId>
              </a:tblPr>
              <a:tblGrid>
                <a:gridCol w="2040880">
                  <a:extLst>
                    <a:ext uri="{9D8B030D-6E8A-4147-A177-3AD203B41FA5}">
                      <a16:colId xmlns:a16="http://schemas.microsoft.com/office/drawing/2014/main" val="3414545357"/>
                    </a:ext>
                  </a:extLst>
                </a:gridCol>
                <a:gridCol w="2388539">
                  <a:extLst>
                    <a:ext uri="{9D8B030D-6E8A-4147-A177-3AD203B41FA5}">
                      <a16:colId xmlns:a16="http://schemas.microsoft.com/office/drawing/2014/main" val="833459885"/>
                    </a:ext>
                  </a:extLst>
                </a:gridCol>
                <a:gridCol w="1560747">
                  <a:extLst>
                    <a:ext uri="{9D8B030D-6E8A-4147-A177-3AD203B41FA5}">
                      <a16:colId xmlns:a16="http://schemas.microsoft.com/office/drawing/2014/main" val="2723391504"/>
                    </a:ext>
                  </a:extLst>
                </a:gridCol>
                <a:gridCol w="2173354">
                  <a:extLst>
                    <a:ext uri="{9D8B030D-6E8A-4147-A177-3AD203B41FA5}">
                      <a16:colId xmlns:a16="http://schemas.microsoft.com/office/drawing/2014/main" val="144030097"/>
                    </a:ext>
                  </a:extLst>
                </a:gridCol>
              </a:tblGrid>
              <a:tr h="370840">
                <a:tc>
                  <a:txBody>
                    <a:bodyPr/>
                    <a:lstStyle/>
                    <a:p>
                      <a:r>
                        <a:rPr lang="en-US" sz="1800" dirty="0"/>
                        <a:t>Risk factor (people, process, system)</a:t>
                      </a:r>
                    </a:p>
                  </a:txBody>
                  <a:tcPr/>
                </a:tc>
                <a:tc>
                  <a:txBody>
                    <a:bodyPr/>
                    <a:lstStyle/>
                    <a:p>
                      <a:r>
                        <a:rPr lang="en-US" sz="1800" dirty="0"/>
                        <a:t>The changes may not stick and the benefits may not be delivered if….</a:t>
                      </a:r>
                    </a:p>
                  </a:txBody>
                  <a:tcPr/>
                </a:tc>
                <a:tc>
                  <a:txBody>
                    <a:bodyPr/>
                    <a:lstStyle/>
                    <a:p>
                      <a:r>
                        <a:rPr lang="en-US" sz="1800" dirty="0"/>
                        <a:t>Probability at handover (H/M/L)</a:t>
                      </a:r>
                    </a:p>
                  </a:txBody>
                  <a:tcPr/>
                </a:tc>
                <a:tc>
                  <a:txBody>
                    <a:bodyPr/>
                    <a:lstStyle/>
                    <a:p>
                      <a:r>
                        <a:rPr lang="en-US" sz="1800" dirty="0"/>
                        <a:t>Probability 3-6 months after implementation (H/M/L)</a:t>
                      </a:r>
                    </a:p>
                  </a:txBody>
                  <a:tcPr/>
                </a:tc>
                <a:extLst>
                  <a:ext uri="{0D108BD9-81ED-4DB2-BD59-A6C34878D82A}">
                    <a16:rowId xmlns:a16="http://schemas.microsoft.com/office/drawing/2014/main" val="2994329409"/>
                  </a:ext>
                </a:extLst>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2902025046"/>
                  </a:ext>
                </a:extLst>
              </a:tr>
            </a:tbl>
          </a:graphicData>
        </a:graphic>
      </p:graphicFrame>
      <p:sp>
        <p:nvSpPr>
          <p:cNvPr id="4" name="Title 1">
            <a:extLst>
              <a:ext uri="{FF2B5EF4-FFF2-40B4-BE49-F238E27FC236}">
                <a16:creationId xmlns:a16="http://schemas.microsoft.com/office/drawing/2014/main" id="{535197BA-DEC9-43EB-9FB7-C8B5DE1DA306}"/>
              </a:ext>
            </a:extLst>
          </p:cNvPr>
          <p:cNvSpPr txBox="1">
            <a:spLocks/>
          </p:cNvSpPr>
          <p:nvPr/>
        </p:nvSpPr>
        <p:spPr>
          <a:xfrm>
            <a:off x="0" y="-99965"/>
            <a:ext cx="9143999" cy="939809"/>
          </a:xfrm>
          <a:prstGeom prst="rect">
            <a:avLst/>
          </a:prstGeom>
        </p:spPr>
        <p:txBody>
          <a:bodyPr wrap="square" lIns="457200" tIns="228600" rIns="457200" bIns="22860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000"/>
              </a:lnSpc>
            </a:pPr>
            <a:r>
              <a:rPr lang="en-US" sz="3200" b="1" dirty="0">
                <a:solidFill>
                  <a:srgbClr val="046CB6"/>
                </a:solidFill>
                <a:latin typeface="Arial" panose="020B0604020202020204" pitchFamily="34" charset="0"/>
                <a:cs typeface="Arial" panose="020B0604020202020204" pitchFamily="34" charset="0"/>
              </a:rPr>
              <a:t>A standard table</a:t>
            </a:r>
            <a:endParaRPr lang="en-US" sz="3200" dirty="0">
              <a:solidFill>
                <a:srgbClr val="046CB6"/>
              </a:solidFill>
              <a:latin typeface="Arial" panose="020B0604020202020204" pitchFamily="34" charset="0"/>
              <a:cs typeface="Arial" panose="020B0604020202020204" pitchFamily="34" charset="0"/>
            </a:endParaRPr>
          </a:p>
        </p:txBody>
      </p:sp>
      <p:graphicFrame>
        <p:nvGraphicFramePr>
          <p:cNvPr id="7" name="Table 6">
            <a:extLst>
              <a:ext uri="{FF2B5EF4-FFF2-40B4-BE49-F238E27FC236}">
                <a16:creationId xmlns:a16="http://schemas.microsoft.com/office/drawing/2014/main" id="{174A2CBB-9F8E-405D-8AD5-B262BA635500}"/>
              </a:ext>
            </a:extLst>
          </p:cNvPr>
          <p:cNvGraphicFramePr>
            <a:graphicFrameLocks noGrp="1"/>
          </p:cNvGraphicFramePr>
          <p:nvPr>
            <p:extLst>
              <p:ext uri="{D42A27DB-BD31-4B8C-83A1-F6EECF244321}">
                <p14:modId xmlns:p14="http://schemas.microsoft.com/office/powerpoint/2010/main" val="1137012371"/>
              </p:ext>
            </p:extLst>
          </p:nvPr>
        </p:nvGraphicFramePr>
        <p:xfrm>
          <a:off x="1768257" y="2899037"/>
          <a:ext cx="6200384" cy="1559560"/>
        </p:xfrm>
        <a:graphic>
          <a:graphicData uri="http://schemas.openxmlformats.org/drawingml/2006/table">
            <a:tbl>
              <a:tblPr firstRow="1" bandRow="1">
                <a:tableStyleId>{5C22544A-7EE6-4342-B048-85BDC9FD1C3A}</a:tableStyleId>
              </a:tblPr>
              <a:tblGrid>
                <a:gridCol w="1985375">
                  <a:extLst>
                    <a:ext uri="{9D8B030D-6E8A-4147-A177-3AD203B41FA5}">
                      <a16:colId xmlns:a16="http://schemas.microsoft.com/office/drawing/2014/main" val="3414545357"/>
                    </a:ext>
                  </a:extLst>
                </a:gridCol>
                <a:gridCol w="2323579">
                  <a:extLst>
                    <a:ext uri="{9D8B030D-6E8A-4147-A177-3AD203B41FA5}">
                      <a16:colId xmlns:a16="http://schemas.microsoft.com/office/drawing/2014/main" val="833459885"/>
                    </a:ext>
                  </a:extLst>
                </a:gridCol>
                <a:gridCol w="1891430">
                  <a:extLst>
                    <a:ext uri="{9D8B030D-6E8A-4147-A177-3AD203B41FA5}">
                      <a16:colId xmlns:a16="http://schemas.microsoft.com/office/drawing/2014/main" val="2723391504"/>
                    </a:ext>
                  </a:extLst>
                </a:gridCol>
              </a:tblGrid>
              <a:tr h="370840">
                <a:tc>
                  <a:txBody>
                    <a:bodyPr/>
                    <a:lstStyle/>
                    <a:p>
                      <a:pPr marL="0" marR="0" lvl="0" indent="0" algn="l" defTabSz="685766" rtl="0" eaLnBrk="1" fontAlgn="auto" latinLnBrk="0" hangingPunct="1">
                        <a:lnSpc>
                          <a:spcPct val="100000"/>
                        </a:lnSpc>
                        <a:spcBef>
                          <a:spcPts val="0"/>
                        </a:spcBef>
                        <a:spcAft>
                          <a:spcPts val="0"/>
                        </a:spcAft>
                        <a:buClrTx/>
                        <a:buSzTx/>
                        <a:buFontTx/>
                        <a:buNone/>
                        <a:tabLst/>
                        <a:defRPr/>
                      </a:pPr>
                      <a:r>
                        <a:rPr lang="en-US" sz="1800" dirty="0"/>
                        <a:t>Corrective action(s) required</a:t>
                      </a:r>
                    </a:p>
                    <a:p>
                      <a:endParaRPr lang="en-US" sz="1800" dirty="0"/>
                    </a:p>
                  </a:txBody>
                  <a:tcPr/>
                </a:tc>
                <a:tc>
                  <a:txBody>
                    <a:bodyPr/>
                    <a:lstStyle/>
                    <a:p>
                      <a:r>
                        <a:rPr lang="en-US" sz="1800" dirty="0"/>
                        <a:t>Impacts and Benefits and ROI (H/M/L)</a:t>
                      </a:r>
                    </a:p>
                  </a:txBody>
                  <a:tcPr/>
                </a:tc>
                <a:tc>
                  <a:txBody>
                    <a:bodyPr/>
                    <a:lstStyle/>
                    <a:p>
                      <a:r>
                        <a:rPr lang="en-US" sz="1800" dirty="0"/>
                        <a:t>Business-as-usual owner</a:t>
                      </a:r>
                    </a:p>
                  </a:txBody>
                  <a:tcPr/>
                </a:tc>
                <a:extLst>
                  <a:ext uri="{0D108BD9-81ED-4DB2-BD59-A6C34878D82A}">
                    <a16:rowId xmlns:a16="http://schemas.microsoft.com/office/drawing/2014/main" val="2994329409"/>
                  </a:ext>
                </a:extLst>
              </a:tr>
              <a:tr h="370840">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2902025046"/>
                  </a:ext>
                </a:extLst>
              </a:tr>
            </a:tbl>
          </a:graphicData>
        </a:graphic>
      </p:graphicFrame>
    </p:spTree>
    <p:extLst>
      <p:ext uri="{BB962C8B-B14F-4D97-AF65-F5344CB8AC3E}">
        <p14:creationId xmlns:p14="http://schemas.microsoft.com/office/powerpoint/2010/main" val="25811018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C31EA5-E60D-1243-8DBC-D8EE36CF2DD0}"/>
              </a:ext>
            </a:extLst>
          </p:cNvPr>
          <p:cNvSpPr txBox="1"/>
          <p:nvPr/>
        </p:nvSpPr>
        <p:spPr>
          <a:xfrm>
            <a:off x="0" y="3385452"/>
            <a:ext cx="9144000" cy="951030"/>
          </a:xfrm>
          <a:prstGeom prst="rect">
            <a:avLst/>
          </a:prstGeom>
          <a:noFill/>
        </p:spPr>
        <p:txBody>
          <a:bodyPr wrap="square" tIns="347472" rtlCol="0">
            <a:spAutoFit/>
          </a:bodyPr>
          <a:lstStyle/>
          <a:p>
            <a:pPr algn="ctr"/>
            <a:r>
              <a:rPr lang="en-US" sz="3600" b="1">
                <a:solidFill>
                  <a:srgbClr val="046CB6"/>
                </a:solidFill>
                <a:latin typeface="Arial" panose="020B0604020202020204" pitchFamily="34" charset="0"/>
                <a:cs typeface="Arial" panose="020B0604020202020204" pitchFamily="34" charset="0"/>
              </a:rPr>
              <a:t>THANK YOU</a:t>
            </a:r>
          </a:p>
        </p:txBody>
      </p:sp>
    </p:spTree>
    <p:extLst>
      <p:ext uri="{BB962C8B-B14F-4D97-AF65-F5344CB8AC3E}">
        <p14:creationId xmlns:p14="http://schemas.microsoft.com/office/powerpoint/2010/main" val="6723581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19">
      <a:dk1>
        <a:sysClr val="windowText" lastClr="000000"/>
      </a:dk1>
      <a:lt1>
        <a:sysClr val="window" lastClr="FFFFFF"/>
      </a:lt1>
      <a:dk2>
        <a:srgbClr val="9CC853"/>
      </a:dk2>
      <a:lt2>
        <a:srgbClr val="FEC80C"/>
      </a:lt2>
      <a:accent1>
        <a:srgbClr val="1EBECA"/>
      </a:accent1>
      <a:accent2>
        <a:srgbClr val="688F9C"/>
      </a:accent2>
      <a:accent3>
        <a:srgbClr val="386A9E"/>
      </a:accent3>
      <a:accent4>
        <a:srgbClr val="F68E59"/>
      </a:accent4>
      <a:accent5>
        <a:srgbClr val="C54B4C"/>
      </a:accent5>
      <a:accent6>
        <a:srgbClr val="104A57"/>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slidemodel.com">
      <a:dk1>
        <a:sysClr val="windowText" lastClr="000000"/>
      </a:dk1>
      <a:lt1>
        <a:sysClr val="window" lastClr="FFFFFF"/>
      </a:lt1>
      <a:dk2>
        <a:srgbClr val="1F497D"/>
      </a:dk2>
      <a:lt2>
        <a:srgbClr val="EEECE1"/>
      </a:lt2>
      <a:accent1>
        <a:srgbClr val="0779B7"/>
      </a:accent1>
      <a:accent2>
        <a:srgbClr val="019ADD"/>
      </a:accent2>
      <a:accent3>
        <a:srgbClr val="6BC2ED"/>
      </a:accent3>
      <a:accent4>
        <a:srgbClr val="A7CCDF"/>
      </a:accent4>
      <a:accent5>
        <a:srgbClr val="595959"/>
      </a:accent5>
      <a:accent6>
        <a:srgbClr val="3F3F3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58f7916a-4e9f-4e00-a8dc-8ffdb986c144">
      <UserInfo>
        <DisplayName>Miller, Jessica</DisplayName>
        <AccountId>383</AccountId>
        <AccountType/>
      </UserInfo>
      <UserInfo>
        <DisplayName>Dietzler, Wendy</DisplayName>
        <AccountId>493</AccountId>
        <AccountType/>
      </UserInfo>
      <UserInfo>
        <DisplayName>Heppe, Amy</DisplayName>
        <AccountId>402</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F9A2B8A1837114AA09082981DB6A585" ma:contentTypeVersion="12" ma:contentTypeDescription="Create a new document." ma:contentTypeScope="" ma:versionID="71ee90be3c632691f9a7a414cd57d14e">
  <xsd:schema xmlns:xsd="http://www.w3.org/2001/XMLSchema" xmlns:xs="http://www.w3.org/2001/XMLSchema" xmlns:p="http://schemas.microsoft.com/office/2006/metadata/properties" xmlns:ns2="7f04a6e2-7c47-4df9-8568-b8708a203910" xmlns:ns3="58f7916a-4e9f-4e00-a8dc-8ffdb986c144" targetNamespace="http://schemas.microsoft.com/office/2006/metadata/properties" ma:root="true" ma:fieldsID="72b8418647e31ebc97917b8e60cb2bed" ns2:_="" ns3:_="">
    <xsd:import namespace="7f04a6e2-7c47-4df9-8568-b8708a203910"/>
    <xsd:import namespace="58f7916a-4e9f-4e00-a8dc-8ffdb986c14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f04a6e2-7c47-4df9-8568-b8708a2039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8f7916a-4e9f-4e00-a8dc-8ffdb986c14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6D3383D-0106-468E-85B6-63DD033A57BF}">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58f7916a-4e9f-4e00-a8dc-8ffdb986c144"/>
    <ds:schemaRef ds:uri="http://purl.org/dc/terms/"/>
    <ds:schemaRef ds:uri="7f04a6e2-7c47-4df9-8568-b8708a203910"/>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F791AA6E-3065-4DEE-878F-1352D09FE7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f04a6e2-7c47-4df9-8568-b8708a203910"/>
    <ds:schemaRef ds:uri="58f7916a-4e9f-4e00-a8dc-8ffdb986c1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3AD7F9F-14AC-481A-95F2-0F06C0A0511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8397</TotalTime>
  <Words>2891</Words>
  <Application>Microsoft Office PowerPoint</Application>
  <PresentationFormat>On-screen Show (4:3)</PresentationFormat>
  <Paragraphs>554</Paragraphs>
  <Slides>27</Slides>
  <Notes>13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27</vt:i4>
      </vt:variant>
    </vt:vector>
  </HeadingPairs>
  <TitlesOfParts>
    <vt:vector size="35" baseType="lpstr">
      <vt:lpstr>Arial</vt:lpstr>
      <vt:lpstr>Calibri</vt:lpstr>
      <vt:lpstr>Open Sans</vt:lpstr>
      <vt:lpstr>Vollkorn-Bold</vt:lpstr>
      <vt:lpstr>Vollkorn-Regular</vt:lpstr>
      <vt:lpstr>Office Theme</vt:lpstr>
      <vt:lpstr>1_Office Theme</vt:lpstr>
      <vt:lpstr>2_Office Theme</vt:lpstr>
      <vt:lpstr>PowerPoint Presentation</vt:lpstr>
      <vt:lpstr>PowerPoint Presentation</vt:lpstr>
      <vt:lpstr>PowerPoint Presentation</vt:lpstr>
      <vt:lpstr>PowerPoint Presentation</vt:lpstr>
      <vt:lpstr>Lewin's Three Stage Change Model</vt:lpstr>
      <vt:lpstr>PowerPoint Presentation</vt:lpstr>
      <vt:lpstr>Follow the Bradley Curve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Levels of Adoption  </vt:lpstr>
      <vt:lpstr>PowerPoint Presentation</vt:lpstr>
      <vt:lpstr>Landscape of change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Genest, Jeremiah B.</dc:creator>
  <cp:lastModifiedBy>Genest, Jeremiah B.</cp:lastModifiedBy>
  <cp:revision>47</cp:revision>
  <dcterms:created xsi:type="dcterms:W3CDTF">2020-01-11T17:51:35Z</dcterms:created>
  <dcterms:modified xsi:type="dcterms:W3CDTF">2020-02-24T22:57:44Z</dcterms:modified>
</cp:coreProperties>
</file>